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8" r:id="rId3"/>
    <p:sldId id="267" r:id="rId4"/>
    <p:sldId id="260" r:id="rId5"/>
    <p:sldId id="265" r:id="rId6"/>
    <p:sldId id="257" r:id="rId7"/>
    <p:sldId id="266" r:id="rId8"/>
    <p:sldId id="270" r:id="rId9"/>
    <p:sldId id="271" r:id="rId10"/>
    <p:sldId id="259" r:id="rId11"/>
    <p:sldId id="261" r:id="rId12"/>
    <p:sldId id="262" r:id="rId13"/>
    <p:sldId id="273" r:id="rId14"/>
    <p:sldId id="26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2F85-9D4F-4A41-A97A-77C25899E07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A23C3-7057-491C-A0EE-FF7FFE1F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5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4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3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3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829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69735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Microservice Architecture</a:t>
            </a:r>
            <a:r>
              <a:rPr lang="en-US" sz="2200" dirty="0"/>
              <a:t> is a design approach where a large application is broken down into small, independent services (microservices), each responsible for a specific business capability.</a:t>
            </a:r>
            <a:endParaRPr lang="en-IN" sz="2200" spc="-5" dirty="0">
              <a:solidFill>
                <a:srgbClr val="000000"/>
              </a:solidFill>
              <a:effectLst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spc="-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Microservices architecture </a:t>
            </a:r>
            <a:r>
              <a:rPr lang="en-IN" sz="2200" dirty="0">
                <a:solidFill>
                  <a:srgbClr val="111111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is an approach to create small services.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spc="-5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Microservices </a:t>
            </a:r>
            <a:r>
              <a:rPr lang="en-IN" sz="2200" spc="-5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Segoe UI" panose="020B0502040204020203" pitchFamily="34" charset="0"/>
              </a:rPr>
              <a:t>architecture</a:t>
            </a:r>
            <a:r>
              <a:rPr lang="en-IN" sz="2200" spc="-5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decompose a big application into multiple small services. Each small service is a Microservice.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111111"/>
                </a:solidFill>
                <a:effectLst/>
                <a:ea typeface="Calibri" panose="020F0502020204030204" pitchFamily="34" charset="0"/>
              </a:rPr>
              <a:t>Each microservice running in their own space.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111111"/>
                </a:solidFill>
                <a:effectLst/>
                <a:ea typeface="Times New Roman" panose="02020603050405020304" pitchFamily="18" charset="0"/>
              </a:rPr>
              <a:t>Microservices are independent services directly calling their own database.</a:t>
            </a:r>
            <a:endParaRPr lang="en-IN" sz="2200" spc="-5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spc="-5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Microservices are </a:t>
            </a:r>
            <a:r>
              <a:rPr lang="en-IN" sz="2200" dirty="0">
                <a:solidFill>
                  <a:srgbClr val="111111"/>
                </a:solidFill>
                <a:effectLst/>
                <a:ea typeface="Times New Roman" panose="02020603050405020304" pitchFamily="18" charset="0"/>
              </a:rPr>
              <a:t>can communicate each other.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Microservice architecture</a:t>
            </a:r>
            <a:r>
              <a:rPr lang="en-US" sz="2200" dirty="0"/>
              <a:t> in </a:t>
            </a:r>
            <a:r>
              <a:rPr lang="en-US" sz="2200" b="1" dirty="0"/>
              <a:t>ASP.NET Core</a:t>
            </a:r>
            <a:r>
              <a:rPr lang="en-US" sz="2200" dirty="0"/>
              <a:t> is a design pattern where a large application is broken down into smaller, loosely coupled, independently deployable services. Each </a:t>
            </a:r>
            <a:r>
              <a:rPr lang="en-US" sz="2200" b="1" dirty="0"/>
              <a:t>microservice</a:t>
            </a:r>
            <a:r>
              <a:rPr lang="en-US" sz="2200" dirty="0"/>
              <a:t> is responsible for a specific business function and can be developed, deployed, and scaled independently</a:t>
            </a:r>
            <a:endParaRPr lang="en-IN" sz="2200" dirty="0">
              <a:solidFill>
                <a:srgbClr val="111111"/>
              </a:solidFill>
              <a:effectLst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rgbClr val="111111"/>
                </a:solidFill>
                <a:effectLst/>
                <a:ea typeface="Times New Roman" panose="02020603050405020304" pitchFamily="18" charset="0"/>
              </a:rPr>
              <a:t>All microservices in a project get deployed in production at their own pace, on-premise on the cloud, independently, living side by side.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6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 </a:t>
            </a:r>
            <a:r>
              <a:rPr lang="en-US" sz="1800" b="1" dirty="0"/>
              <a:t>monolithic architecture</a:t>
            </a:r>
            <a:r>
              <a:rPr lang="en-US" sz="1800" dirty="0"/>
              <a:t> is a traditional software design pattern where the </a:t>
            </a:r>
            <a:r>
              <a:rPr lang="en-US" sz="1800" b="1" dirty="0"/>
              <a:t>entire application</a:t>
            </a:r>
            <a:r>
              <a:rPr lang="en-US" sz="1800" dirty="0"/>
              <a:t> is built as </a:t>
            </a:r>
            <a:r>
              <a:rPr lang="en-US" sz="1800" b="1" dirty="0"/>
              <a:t>a single, tightly coupled unit</a:t>
            </a:r>
            <a:r>
              <a:rPr lang="en-US" sz="1800" dirty="0"/>
              <a:t>. All modules — UI, business logic, and data access — are packaged and deployed together.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Architecture Diagram (Monolithic)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Image result for monolithic architecture">
            <a:extLst>
              <a:ext uri="{FF2B5EF4-FFF2-40B4-BE49-F238E27FC236}">
                <a16:creationId xmlns:a16="http://schemas.microsoft.com/office/drawing/2014/main" id="{D1F0F333-A81C-7035-6718-D9CEFA44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3314" y="2958526"/>
            <a:ext cx="4876800" cy="291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Microservice Using ASP.NET Core">
            <a:extLst>
              <a:ext uri="{FF2B5EF4-FFF2-40B4-BE49-F238E27FC236}">
                <a16:creationId xmlns:a16="http://schemas.microsoft.com/office/drawing/2014/main" id="{1162925C-6AE0-1671-628F-0F550F707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" y="3150054"/>
            <a:ext cx="5954486" cy="281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1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Monolithic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D60A2-8E48-5990-1D13-E6C0341B5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8888"/>
              </p:ext>
            </p:extLst>
          </p:nvPr>
        </p:nvGraphicFramePr>
        <p:xfrm>
          <a:off x="816864" y="1916489"/>
          <a:ext cx="10558272" cy="386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428">
                  <a:extLst>
                    <a:ext uri="{9D8B030D-6E8A-4147-A177-3AD203B41FA5}">
                      <a16:colId xmlns:a16="http://schemas.microsoft.com/office/drawing/2014/main" val="679875379"/>
                    </a:ext>
                  </a:extLst>
                </a:gridCol>
                <a:gridCol w="7060844">
                  <a:extLst>
                    <a:ext uri="{9D8B030D-6E8A-4147-A177-3AD203B41FA5}">
                      <a16:colId xmlns:a16="http://schemas.microsoft.com/office/drawing/2014/main" val="2863636195"/>
                    </a:ext>
                  </a:extLst>
                </a:gridCol>
              </a:tblGrid>
              <a:tr h="4887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4943"/>
                  </a:ext>
                </a:extLst>
              </a:tr>
              <a:tr h="843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Single Codebase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functionality resides in one codebase/project.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53260"/>
                  </a:ext>
                </a:extLst>
              </a:tr>
              <a:tr h="843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Tightly Coupled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modules depend on each other; changes in one module may affect others.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345887"/>
                  </a:ext>
                </a:extLst>
              </a:tr>
              <a:tr h="843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Single Deployment Unit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entire application is compiled and deployed as one unit.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66864"/>
                  </a:ext>
                </a:extLst>
              </a:tr>
              <a:tr h="843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Shared 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Typically, all parts of the application use the same database.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32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Monolithic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68EE2-AEFA-7373-6F2C-57BAC459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93371"/>
              </p:ext>
            </p:extLst>
          </p:nvPr>
        </p:nvGraphicFramePr>
        <p:xfrm>
          <a:off x="1324428" y="1993900"/>
          <a:ext cx="9702799" cy="2893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021">
                  <a:extLst>
                    <a:ext uri="{9D8B030D-6E8A-4147-A177-3AD203B41FA5}">
                      <a16:colId xmlns:a16="http://schemas.microsoft.com/office/drawing/2014/main" val="782509472"/>
                    </a:ext>
                  </a:extLst>
                </a:gridCol>
                <a:gridCol w="6410778">
                  <a:extLst>
                    <a:ext uri="{9D8B030D-6E8A-4147-A177-3AD203B41FA5}">
                      <a16:colId xmlns:a16="http://schemas.microsoft.com/office/drawing/2014/main" val="1600493475"/>
                    </a:ext>
                  </a:extLst>
                </a:gridCol>
              </a:tblGrid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344819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Simple to develop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Easier for small teams and beginners to build and test.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467544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Easy deployment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One file or container to deploy.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272125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Lower latency as function calls are local.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72934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Less overhead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inter-process communication or distributed transactions.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2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74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4835E-2AE9-F21E-2E9F-5D5A00A5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632267-CED4-18F0-D83F-045EBFCF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Monolithic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1228F-8026-E2BC-4A8B-EB34C26A32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EEE831-E1F9-5B98-5956-C9E8315F5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9761"/>
              </p:ext>
            </p:extLst>
          </p:nvPr>
        </p:nvGraphicFramePr>
        <p:xfrm>
          <a:off x="1324428" y="1993900"/>
          <a:ext cx="9702799" cy="353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021">
                  <a:extLst>
                    <a:ext uri="{9D8B030D-6E8A-4147-A177-3AD203B41FA5}">
                      <a16:colId xmlns:a16="http://schemas.microsoft.com/office/drawing/2014/main" val="782509472"/>
                    </a:ext>
                  </a:extLst>
                </a:gridCol>
                <a:gridCol w="6410778">
                  <a:extLst>
                    <a:ext uri="{9D8B030D-6E8A-4147-A177-3AD203B41FA5}">
                      <a16:colId xmlns:a16="http://schemas.microsoft.com/office/drawing/2014/main" val="1600493475"/>
                    </a:ext>
                  </a:extLst>
                </a:gridCol>
              </a:tblGrid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344819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Hard to scale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 must scale the entire app even if only one part (like reporting) needs more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140214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Low flexibility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Difficult to use different tech stacks per module.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467544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Slower development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Changes in one area can break the entire app.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272125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Difficult to maintain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 the codebase grows, it becomes hard to manage.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72934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Long build/release cycles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small change requires redeploying the whole app.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2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94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 Microservices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899332-D195-E02E-B53B-38B779E5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64307"/>
              </p:ext>
            </p:extLst>
          </p:nvPr>
        </p:nvGraphicFramePr>
        <p:xfrm>
          <a:off x="756556" y="1753810"/>
          <a:ext cx="10871199" cy="298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2308439227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2500345495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56279366"/>
                    </a:ext>
                  </a:extLst>
                </a:gridCol>
              </a:tblGrid>
              <a:tr h="2958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Monolithic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Microservices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381920"/>
                  </a:ext>
                </a:extLst>
              </a:tr>
              <a:tr h="432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Single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Independent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57366"/>
                  </a:ext>
                </a:extLst>
              </a:tr>
              <a:tr h="2958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Entire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017640"/>
                  </a:ext>
                </a:extLst>
              </a:tr>
              <a:tr h="2958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Technology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Usually one tech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567064"/>
                  </a:ext>
                </a:extLst>
              </a:tr>
              <a:tr h="432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Isolated per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01303"/>
                  </a:ext>
                </a:extLst>
              </a:tr>
              <a:tr h="4295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Fault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341064"/>
                  </a:ext>
                </a:extLst>
              </a:tr>
              <a:tr h="591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DevOps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48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9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284CA-A5AE-8353-EB32-EC69213EB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863F8-414B-A186-1CD3-AE12AD8B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Tech Stack Summary Microservices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C45F1-95CB-E0AA-8BEE-64B48C74D2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642CD4-272C-138D-F7E6-882E46ADF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82917"/>
              </p:ext>
            </p:extLst>
          </p:nvPr>
        </p:nvGraphicFramePr>
        <p:xfrm>
          <a:off x="816864" y="1936850"/>
          <a:ext cx="10871200" cy="44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480">
                  <a:extLst>
                    <a:ext uri="{9D8B030D-6E8A-4147-A177-3AD203B41FA5}">
                      <a16:colId xmlns:a16="http://schemas.microsoft.com/office/drawing/2014/main" val="2308439227"/>
                    </a:ext>
                  </a:extLst>
                </a:gridCol>
                <a:gridCol w="7308720">
                  <a:extLst>
                    <a:ext uri="{9D8B030D-6E8A-4147-A177-3AD203B41FA5}">
                      <a16:colId xmlns:a16="http://schemas.microsoft.com/office/drawing/2014/main" val="2500345495"/>
                    </a:ext>
                  </a:extLst>
                </a:gridCol>
              </a:tblGrid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Layer/Function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Tech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381920"/>
                  </a:ext>
                </a:extLst>
              </a:tr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Web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ASP.NET Core Web 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268881"/>
                  </a:ext>
                </a:extLst>
              </a:tr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API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Ocelot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93580"/>
                  </a:ext>
                </a:extLst>
              </a:tr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JWT, ASP.NET Core Identity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169390"/>
                  </a:ext>
                </a:extLst>
              </a:tr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DB 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Entity Framework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53590"/>
                  </a:ext>
                </a:extLst>
              </a:tr>
              <a:tr h="4238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SQL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57366"/>
                  </a:ext>
                </a:extLst>
              </a:tr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Inter-Service Comm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REST (HttpClient), gRPC (optional), or RabbitMQ (optional)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017640"/>
                  </a:ext>
                </a:extLst>
              </a:tr>
              <a:tr h="358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Containerization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Docker + Docker Compose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567064"/>
                  </a:ext>
                </a:extLst>
              </a:tr>
              <a:tr h="4238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Swagger/OpenAPI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01303"/>
                  </a:ext>
                </a:extLst>
              </a:tr>
              <a:tr h="420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CI/CD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GitHub Actions / Azure DevOps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341064"/>
                  </a:ext>
                </a:extLst>
              </a:tr>
              <a:tr h="579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Logging/Monitoring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Serilog</a:t>
                      </a:r>
                      <a:r>
                        <a:rPr lang="en-US" dirty="0"/>
                        <a:t>, Seq, Grafana, Kibana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48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0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72F9F-C705-5B70-D29E-0FFF4800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828ED0-9BCE-473B-9B7E-E62B6419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Concepts of Microservices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BDEA-EC2B-EDEA-4D8F-7B75BC01AF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D6F3DF-E968-1E77-82F8-B196770CC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3989"/>
              </p:ext>
            </p:extLst>
          </p:nvPr>
        </p:nvGraphicFramePr>
        <p:xfrm>
          <a:off x="718457" y="1830009"/>
          <a:ext cx="10871200" cy="449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629">
                  <a:extLst>
                    <a:ext uri="{9D8B030D-6E8A-4147-A177-3AD203B41FA5}">
                      <a16:colId xmlns:a16="http://schemas.microsoft.com/office/drawing/2014/main" val="674137863"/>
                    </a:ext>
                  </a:extLst>
                </a:gridCol>
                <a:gridCol w="8073571">
                  <a:extLst>
                    <a:ext uri="{9D8B030D-6E8A-4147-A177-3AD203B41FA5}">
                      <a16:colId xmlns:a16="http://schemas.microsoft.com/office/drawing/2014/main" val="3039689169"/>
                    </a:ext>
                  </a:extLst>
                </a:gridCol>
              </a:tblGrid>
              <a:tr h="453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55537"/>
                  </a:ext>
                </a:extLst>
              </a:tr>
              <a:tr h="783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Service Independence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Each service has its own codebase and database (optional), and runs in its own process.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068027"/>
                  </a:ext>
                </a:extLst>
              </a:tr>
              <a:tr h="783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Single Responsibility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Each microservice does </a:t>
                      </a:r>
                      <a:r>
                        <a:rPr lang="en-US" sz="2000" b="1"/>
                        <a:t>one</a:t>
                      </a:r>
                      <a:r>
                        <a:rPr lang="en-US" sz="2000"/>
                        <a:t> thing well (like User Service, Order Service).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10288"/>
                  </a:ext>
                </a:extLst>
              </a:tr>
              <a:tr h="783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Communication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Services talk to each other using </a:t>
                      </a:r>
                      <a:r>
                        <a:rPr lang="en-US" sz="2000" b="1" dirty="0"/>
                        <a:t>HTTP (REST)</a:t>
                      </a:r>
                      <a:r>
                        <a:rPr lang="en-US" sz="2000" dirty="0"/>
                        <a:t> or </a:t>
                      </a:r>
                      <a:r>
                        <a:rPr lang="en-US" sz="2000" b="1" dirty="0"/>
                        <a:t>Message Queues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767276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Database per service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Each service can have its own database (not shared).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60575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Deployment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Services can be deployed and updated independently.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7838"/>
                  </a:ext>
                </a:extLst>
              </a:tr>
              <a:tr h="783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Technology agnostic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Though you're using ASP.NET Core, each service could technically be written in any language.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12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0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545AF-D178-7E23-4F58-DE4F3C59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D22E1-F567-96D4-E97A-06CBEC6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Characteristics of Microservices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0966FA-5B0F-34A5-1E93-2E2AE4B3168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4237471"/>
              </p:ext>
            </p:extLst>
          </p:nvPr>
        </p:nvGraphicFramePr>
        <p:xfrm>
          <a:off x="817563" y="1600200"/>
          <a:ext cx="10871200" cy="494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80">
                  <a:extLst>
                    <a:ext uri="{9D8B030D-6E8A-4147-A177-3AD203B41FA5}">
                      <a16:colId xmlns:a16="http://schemas.microsoft.com/office/drawing/2014/main" val="2344609660"/>
                    </a:ext>
                  </a:extLst>
                </a:gridCol>
                <a:gridCol w="8063820">
                  <a:extLst>
                    <a:ext uri="{9D8B030D-6E8A-4147-A177-3AD203B41FA5}">
                      <a16:colId xmlns:a16="http://schemas.microsoft.com/office/drawing/2014/main" val="2915214023"/>
                    </a:ext>
                  </a:extLst>
                </a:gridCol>
              </a:tblGrid>
              <a:tr h="4770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97915"/>
                  </a:ext>
                </a:extLst>
              </a:tr>
              <a:tr h="8233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Decentralized Services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Each service handles a single responsibility and operates independently.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75262"/>
                  </a:ext>
                </a:extLst>
              </a:tr>
              <a:tr h="8233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Technology Agnostic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Services can use different tech stacks (e.g., ASP.NET Core, Node.js).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497738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Independent Deployment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Teams can build, test, and deploy services independently.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62669"/>
                  </a:ext>
                </a:extLst>
              </a:tr>
              <a:tr h="8233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Fault Isolation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Failure in one service doesn't bring down the whole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949711"/>
                  </a:ext>
                </a:extLst>
              </a:tr>
              <a:tr h="8233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Domain-Driven Design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Services are organized around business capabilities (e.g., Billing, Orders).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345067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Scalability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Services can be scaled independently based on demand.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7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Image 4 for Microservice using ASP.NET Core">
            <a:extLst>
              <a:ext uri="{FF2B5EF4-FFF2-40B4-BE49-F238E27FC236}">
                <a16:creationId xmlns:a16="http://schemas.microsoft.com/office/drawing/2014/main" id="{BA9060FA-1CD4-FE6C-14DD-0905EADA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02" y="2150654"/>
            <a:ext cx="7568384" cy="3477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96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Architecture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 descr="Image 1 for Microservice using ASP.NET Core">
            <a:extLst>
              <a:ext uri="{FF2B5EF4-FFF2-40B4-BE49-F238E27FC236}">
                <a16:creationId xmlns:a16="http://schemas.microsoft.com/office/drawing/2014/main" id="{20E2E884-88CC-FC0E-1338-87DF262FE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36" y="2554646"/>
            <a:ext cx="8898618" cy="34228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4F11E-5902-7260-1901-147BCADE3350}"/>
              </a:ext>
            </a:extLst>
          </p:cNvPr>
          <p:cNvSpPr txBox="1"/>
          <p:nvPr/>
        </p:nvSpPr>
        <p:spPr>
          <a:xfrm>
            <a:off x="1380308" y="1845734"/>
            <a:ext cx="9775371" cy="70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various components in a microservices architecture apart from microservices themselves.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6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73276C-3857-9F02-2928-D26BE827A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45216"/>
              </p:ext>
            </p:extLst>
          </p:nvPr>
        </p:nvGraphicFramePr>
        <p:xfrm>
          <a:off x="503936" y="1884436"/>
          <a:ext cx="11002264" cy="428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950">
                  <a:extLst>
                    <a:ext uri="{9D8B030D-6E8A-4147-A177-3AD203B41FA5}">
                      <a16:colId xmlns:a16="http://schemas.microsoft.com/office/drawing/2014/main" val="3933669361"/>
                    </a:ext>
                  </a:extLst>
                </a:gridCol>
                <a:gridCol w="6923314">
                  <a:extLst>
                    <a:ext uri="{9D8B030D-6E8A-4147-A177-3AD203B41FA5}">
                      <a16:colId xmlns:a16="http://schemas.microsoft.com/office/drawing/2014/main" val="1964726133"/>
                    </a:ext>
                  </a:extLst>
                </a:gridCol>
              </a:tblGrid>
              <a:tr h="45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052768"/>
                  </a:ext>
                </a:extLst>
              </a:tr>
              <a:tr h="45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Service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standalone application/module with its own logic and database.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275249"/>
                  </a:ext>
                </a:extLst>
              </a:tr>
              <a:tr h="782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API Gateway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single entry point for client requests. Handles routing, authentication, and aggregation.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473033"/>
                  </a:ext>
                </a:extLst>
              </a:tr>
              <a:tr h="45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Service Discovery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Registers and finds services dynamically (e.g., Consul, Eureka).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557374"/>
                  </a:ext>
                </a:extLst>
              </a:tr>
              <a:tr h="45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Database per Service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Each service has its own DB to avoid tight coupling.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295424"/>
                  </a:ext>
                </a:extLst>
              </a:tr>
              <a:tr h="45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Inter-Service Communication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REST APIs (synchronous) or message queues (asynchronous).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673425"/>
                  </a:ext>
                </a:extLst>
              </a:tr>
              <a:tr h="45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Centralized Logging/Monitoring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 tools like ELK stack, Prometheus, Grafana.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96993"/>
                  </a:ext>
                </a:extLst>
              </a:tr>
              <a:tr h="7829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Authentication &amp; Authorization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Usually done with JWT and enforced at the gateway or individual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776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1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B944E-7B0C-CAC7-62A5-D37EBED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Microservices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7EA4E7-2EDC-4496-16F0-C5547115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 are smaller in size. So </a:t>
            </a: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easier to develop, deploy, and debug.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Microservices can be written in different programming language, databases, and tools for each service.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 are independent of each other, meaning that if one of the microservices goes down, there is little risk of the full application shutting down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 can be scaled quickly and can be reused among different projects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 work well with containers like Docker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 are Support for continuous integration and delivery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 can be deployed to different servers or even different datacentres.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rgbClr val="16161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IN" sz="1800" dirty="0">
                <a:solidFill>
                  <a:srgbClr val="16161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communicate each other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64D29-1DB2-1FC3-0627-27DBD237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476B3-6CB1-CB77-E440-F0EBE03A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Challenges of Microservices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2F9C2-AF3F-06DE-49D8-071EC0645D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Complex deployment and orchestration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Complex distributed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consistency issues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Distributed data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Requires strong DevOps practices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Monitoring and logging across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Requires robust monitoring, logging, tracing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2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8FC6-328F-2FE8-391C-30CDA8E0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4B652-FD02-06B1-1711-A5DF5013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E6F721-AB62-6675-505B-0B21818375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E-commerce platform (Product, Order, Cart, Payment)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Banking systems (Accounts, Transactions, Loans, Notifications)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Online learning platforms (Users, Courses, Assessments, Payments)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w Cen MT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11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1014</Words>
  <Application>Microsoft Office PowerPoint</Application>
  <PresentationFormat>Widescreen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Segoe UI</vt:lpstr>
      <vt:lpstr>Times New Roman</vt:lpstr>
      <vt:lpstr>Tw Cen MT</vt:lpstr>
      <vt:lpstr>Tw Cen MT (Body)</vt:lpstr>
      <vt:lpstr>Wingdings</vt:lpstr>
      <vt:lpstr>Wingdings 2</vt:lpstr>
      <vt:lpstr>Median</vt:lpstr>
      <vt:lpstr>MicroServices Architecture</vt:lpstr>
      <vt:lpstr> Key Concepts of Microservices Architecture</vt:lpstr>
      <vt:lpstr> Key Characteristics of Microservices</vt:lpstr>
      <vt:lpstr>Microservice Architecture Diagram</vt:lpstr>
      <vt:lpstr>Microservice Architecture Diagram</vt:lpstr>
      <vt:lpstr>Microservice Components</vt:lpstr>
      <vt:lpstr>Advantages of Microservices Architecture</vt:lpstr>
      <vt:lpstr> Challenges of Microservices Architecture</vt:lpstr>
      <vt:lpstr>Microservice Use Cases</vt:lpstr>
      <vt:lpstr>Monolithic Architecture</vt:lpstr>
      <vt:lpstr>Key Characteristics Monolithic Architecture</vt:lpstr>
      <vt:lpstr>Advantages of Monolithic Architecture</vt:lpstr>
      <vt:lpstr>Disadvantages of Monolithic Architecture</vt:lpstr>
      <vt:lpstr>Monolithic vs Microservices Architecture</vt:lpstr>
      <vt:lpstr> Tech Stack Summary Microservices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San San</dc:creator>
  <cp:lastModifiedBy>Santhosh Kumar</cp:lastModifiedBy>
  <cp:revision>21</cp:revision>
  <dcterms:created xsi:type="dcterms:W3CDTF">2023-06-23T13:08:41Z</dcterms:created>
  <dcterms:modified xsi:type="dcterms:W3CDTF">2025-07-20T16:34:33Z</dcterms:modified>
</cp:coreProperties>
</file>