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9" r:id="rId3"/>
    <p:sldId id="300" r:id="rId4"/>
    <p:sldId id="306" r:id="rId5"/>
    <p:sldId id="301" r:id="rId6"/>
    <p:sldId id="302" r:id="rId7"/>
    <p:sldId id="303" r:id="rId8"/>
    <p:sldId id="304" r:id="rId9"/>
    <p:sldId id="286" r:id="rId10"/>
    <p:sldId id="307" r:id="rId11"/>
    <p:sldId id="30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6/25/2024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10</a:t>
            </a:fld>
            <a:endParaRPr lang="en-US"/>
          </a:p>
        </p:txBody>
      </p:sp>
    </p:spTree>
    <p:extLst>
      <p:ext uri="{BB962C8B-B14F-4D97-AF65-F5344CB8AC3E}">
        <p14:creationId xmlns:p14="http://schemas.microsoft.com/office/powerpoint/2010/main" val="3069778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11</a:t>
            </a:fld>
            <a:endParaRPr lang="en-US"/>
          </a:p>
        </p:txBody>
      </p:sp>
    </p:spTree>
    <p:extLst>
      <p:ext uri="{BB962C8B-B14F-4D97-AF65-F5344CB8AC3E}">
        <p14:creationId xmlns:p14="http://schemas.microsoft.com/office/powerpoint/2010/main" val="3465445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309909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319785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extLst>
      <p:ext uri="{BB962C8B-B14F-4D97-AF65-F5344CB8AC3E}">
        <p14:creationId xmlns:p14="http://schemas.microsoft.com/office/powerpoint/2010/main" val="1955004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5</a:t>
            </a:fld>
            <a:endParaRPr lang="en-US"/>
          </a:p>
        </p:txBody>
      </p:sp>
    </p:spTree>
    <p:extLst>
      <p:ext uri="{BB962C8B-B14F-4D97-AF65-F5344CB8AC3E}">
        <p14:creationId xmlns:p14="http://schemas.microsoft.com/office/powerpoint/2010/main" val="32270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6</a:t>
            </a:fld>
            <a:endParaRPr lang="en-US"/>
          </a:p>
        </p:txBody>
      </p:sp>
    </p:spTree>
    <p:extLst>
      <p:ext uri="{BB962C8B-B14F-4D97-AF65-F5344CB8AC3E}">
        <p14:creationId xmlns:p14="http://schemas.microsoft.com/office/powerpoint/2010/main" val="54644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7</a:t>
            </a:fld>
            <a:endParaRPr lang="en-US"/>
          </a:p>
        </p:txBody>
      </p:sp>
    </p:spTree>
    <p:extLst>
      <p:ext uri="{BB962C8B-B14F-4D97-AF65-F5344CB8AC3E}">
        <p14:creationId xmlns:p14="http://schemas.microsoft.com/office/powerpoint/2010/main" val="381687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8</a:t>
            </a:fld>
            <a:endParaRPr lang="en-US"/>
          </a:p>
        </p:txBody>
      </p:sp>
    </p:spTree>
    <p:extLst>
      <p:ext uri="{BB962C8B-B14F-4D97-AF65-F5344CB8AC3E}">
        <p14:creationId xmlns:p14="http://schemas.microsoft.com/office/powerpoint/2010/main" val="4166486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6/25/2024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6/25/2024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6/25/2024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6/25/2024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6/25/2024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6/25/2024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Web Service</a:t>
            </a:r>
            <a:endParaRPr lang="en-US" dirty="0"/>
          </a:p>
        </p:txBody>
      </p:sp>
      <p:sp>
        <p:nvSpPr>
          <p:cNvPr id="5" name="Content Placeholder 4"/>
          <p:cNvSpPr>
            <a:spLocks noGrp="1"/>
          </p:cNvSpPr>
          <p:nvPr>
            <p:ph sz="quarter" idx="1"/>
          </p:nvPr>
        </p:nvSpPr>
        <p:spPr/>
        <p:txBody>
          <a:bodyPr>
            <a:normAutofit fontScale="92500"/>
          </a:bodyPr>
          <a:lstStyle/>
          <a:p>
            <a:r>
              <a:rPr lang="en-US" sz="1600" dirty="0">
                <a:latin typeface="Segoe UI" panose="020B0502040204020203" pitchFamily="34" charset="0"/>
                <a:cs typeface="Segoe UI" panose="020B0502040204020203" pitchFamily="34" charset="0"/>
              </a:rPr>
              <a:t>A web service is a software module that is intended to carry out a specific set of functions. </a:t>
            </a:r>
          </a:p>
          <a:p>
            <a:r>
              <a:rPr lang="en-US" sz="1600" dirty="0">
                <a:latin typeface="Segoe UI" panose="020B0502040204020203" pitchFamily="34" charset="0"/>
                <a:cs typeface="Segoe UI" panose="020B0502040204020203" pitchFamily="34" charset="0"/>
              </a:rPr>
              <a:t>A web service is a standardized method for propagating messages between client and server applications.</a:t>
            </a:r>
          </a:p>
          <a:p>
            <a:r>
              <a:rPr lang="en-US" sz="1600" dirty="0">
                <a:latin typeface="Segoe UI" panose="020B0502040204020203" pitchFamily="34" charset="0"/>
                <a:cs typeface="Segoe UI" panose="020B0502040204020203" pitchFamily="34" charset="0"/>
              </a:rPr>
              <a:t>A Web services can be invoked by client over the network.</a:t>
            </a:r>
          </a:p>
          <a:p>
            <a:r>
              <a:rPr lang="en-US" sz="1600" dirty="0">
                <a:latin typeface="Segoe UI" panose="020B0502040204020203" pitchFamily="34" charset="0"/>
                <a:cs typeface="Segoe UI" panose="020B0502040204020203" pitchFamily="34" charset="0"/>
              </a:rPr>
              <a:t>The web service would be able to deliver functionality to the client that invoked the web service.</a:t>
            </a:r>
          </a:p>
          <a:p>
            <a:r>
              <a:rPr lang="en-US" sz="1600" dirty="0">
                <a:latin typeface="Segoe UI" panose="020B0502040204020203" pitchFamily="34" charset="0"/>
                <a:cs typeface="Segoe UI" panose="020B0502040204020203" pitchFamily="34" charset="0"/>
              </a:rPr>
              <a:t>A web service is a set of open protocols and standards that allow data to be exchanged between different applications or systems.</a:t>
            </a:r>
          </a:p>
          <a:p>
            <a:r>
              <a:rPr lang="en-US" sz="1600" dirty="0">
                <a:latin typeface="Segoe UI" panose="020B0502040204020203" pitchFamily="34" charset="0"/>
                <a:cs typeface="Segoe UI" panose="020B0502040204020203" pitchFamily="34" charset="0"/>
              </a:rPr>
              <a:t>Web services can be used by software programs written in a variety of programming languages and running on a variety of platforms to exchange data via computer networks </a:t>
            </a:r>
          </a:p>
          <a:p>
            <a:r>
              <a:rPr lang="en-US" sz="1600" dirty="0">
                <a:latin typeface="Segoe UI" panose="020B0502040204020203" pitchFamily="34" charset="0"/>
                <a:cs typeface="Segoe UI" panose="020B0502040204020203" pitchFamily="34" charset="0"/>
              </a:rPr>
              <a:t>Any software, application, or cloud technology that uses standardized web protocols (HTTP or HTTPS) to connect, interoperate, and exchange data messages – commonly XML (Extensible Markup Language) and JSON – across the internet is considered a web service.</a:t>
            </a:r>
          </a:p>
          <a:p>
            <a:r>
              <a:rPr lang="en-US" sz="1600" dirty="0">
                <a:latin typeface="Segoe UI" panose="020B0502040204020203" pitchFamily="34" charset="0"/>
                <a:cs typeface="Segoe UI" panose="020B0502040204020203" pitchFamily="34" charset="0"/>
              </a:rPr>
              <a:t>A client invokes a web service by submitting an XML/JSON request, which the service responds with an XML/JSON response.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dirty="0"/>
              <a:t>By following these principles, RESTful Web APIs provide a standard and scalable approach to designing and developing web services. They promote loose coupling between clients and servers, enabling easy integration with various platforms and technologies. RESTful APIs are widely used in web and mobile application development, enabling clients to interact with server resources in a flexible and efficient manner.</a:t>
            </a:r>
            <a:br>
              <a:rPr lang="en-IN" sz="1800" dirty="0"/>
            </a:br>
            <a:endParaRPr lang="en-US" sz="2000" dirty="0"/>
          </a:p>
        </p:txBody>
      </p:sp>
    </p:spTree>
    <p:extLst>
      <p:ext uri="{BB962C8B-B14F-4D97-AF65-F5344CB8AC3E}">
        <p14:creationId xmlns:p14="http://schemas.microsoft.com/office/powerpoint/2010/main" val="56722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What are the Differences Between REST and SOAP Services?</a:t>
            </a:r>
            <a:endParaRPr lang="en-US" dirty="0"/>
          </a:p>
        </p:txBody>
      </p:sp>
      <p:sp>
        <p:nvSpPr>
          <p:cNvPr id="5" name="Content Placeholder 4"/>
          <p:cNvSpPr>
            <a:spLocks noGrp="1"/>
          </p:cNvSpPr>
          <p:nvPr>
            <p:ph sz="quarter" idx="1"/>
          </p:nvPr>
        </p:nvSpPr>
        <p:spPr/>
        <p:txBody>
          <a:bodyPr>
            <a:normAutofit fontScale="77500" lnSpcReduction="20000"/>
          </a:bodyPr>
          <a:lstStyle/>
          <a:p>
            <a:r>
              <a:rPr lang="en-US" sz="2000" dirty="0"/>
              <a:t>SOAP stands for Simple Object Access Protocol, whereas REST stands for Representational State Transfer.</a:t>
            </a:r>
          </a:p>
          <a:p>
            <a:r>
              <a:rPr lang="en-US" sz="2000" dirty="0"/>
              <a:t>SOAP is an XML-based protocol, whereas REST is not a protocol. Rather, it is an architectural pattern, i.e., resource-based architecture.                        </a:t>
            </a:r>
          </a:p>
          <a:p>
            <a:r>
              <a:rPr lang="en-US" sz="2000" dirty="0"/>
              <a:t>SOAP has stateless and state-full implementation specifications, whereas REST is completely stateless.</a:t>
            </a:r>
          </a:p>
          <a:p>
            <a:r>
              <a:rPr lang="en-US" sz="2000" dirty="0"/>
              <a:t>SOAP enforces the message format XML, whereas REST does not enforce the message format XML or JSON.</a:t>
            </a:r>
          </a:p>
          <a:p>
            <a:r>
              <a:rPr lang="en-US" sz="2000" dirty="0"/>
              <a:t>The SOAP message consists of an envelope with SOAP headers and a body to store the information we want to send. In contrast, REST uses the HTTP build-in headers (with various media types) to store the information and uses HTTP Methods such as GET, POST, PUT, PATCH, and DELETE to perform CRUD operations.</a:t>
            </a:r>
          </a:p>
          <a:p>
            <a:r>
              <a:rPr lang="en-US" sz="2000" dirty="0"/>
              <a:t>SOAP is operation-based, where services are exposed as operations, while REST is resource-based, where services are exposed as resources identified by URLs.</a:t>
            </a:r>
          </a:p>
          <a:p>
            <a:r>
              <a:rPr lang="en-US" sz="2000" dirty="0"/>
              <a:t>REST is more flexible and offers better performance due to its stateless nature and support for a broader range of data formats. SOAP, with its rigid structure and XML format, is slower. SOAP performance is slow compared to REST.</a:t>
            </a:r>
          </a:p>
          <a:p>
            <a:r>
              <a:rPr lang="en-US" sz="2000" dirty="0"/>
              <a:t>REST is generally considered easier to work with and is more commonly used in modern web service applications, especially for public APIs.</a:t>
            </a:r>
          </a:p>
        </p:txBody>
      </p:sp>
    </p:spTree>
    <p:extLst>
      <p:ext uri="{BB962C8B-B14F-4D97-AF65-F5344CB8AC3E}">
        <p14:creationId xmlns:p14="http://schemas.microsoft.com/office/powerpoint/2010/main" val="375403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How Does Web Service Work?</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diagram depicts a very simplified version of how a web service would function. The client would use requests to send a sequence of web service calls to a server that would host the actual web service.</a:t>
            </a:r>
          </a:p>
          <a:p>
            <a:endParaRPr lang="en-US" sz="1600" dirty="0">
              <a:latin typeface="Segoe UI" panose="020B0502040204020203" pitchFamily="34" charset="0"/>
              <a:cs typeface="Segoe UI" panose="020B0502040204020203" pitchFamily="34" charset="0"/>
            </a:endParaRPr>
          </a:p>
        </p:txBody>
      </p:sp>
      <p:pic>
        <p:nvPicPr>
          <p:cNvPr id="3074" name="Picture 2">
            <a:extLst>
              <a:ext uri="{FF2B5EF4-FFF2-40B4-BE49-F238E27FC236}">
                <a16:creationId xmlns:a16="http://schemas.microsoft.com/office/drawing/2014/main" id="{DA52A948-AA8C-AD33-620C-FE6F48AD2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608647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1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REST</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REST stands for Representational State Transfer</a:t>
            </a:r>
          </a:p>
          <a:p>
            <a:r>
              <a:rPr lang="en-US" sz="1600" dirty="0">
                <a:latin typeface="Segoe UI" panose="020B0502040204020203" pitchFamily="34" charset="0"/>
                <a:cs typeface="Segoe UI" panose="020B0502040204020203" pitchFamily="34" charset="0"/>
              </a:rPr>
              <a:t>Representational State Transfer (REST) is an architectural style that defines a set of constraints to be used for creating web services.</a:t>
            </a:r>
          </a:p>
          <a:p>
            <a:r>
              <a:rPr lang="en-US" sz="1600" dirty="0">
                <a:latin typeface="Segoe UI" panose="020B0502040204020203" pitchFamily="34" charset="0"/>
                <a:cs typeface="Segoe UI" panose="020B0502040204020203" pitchFamily="34" charset="0"/>
              </a:rPr>
              <a:t>The web services that follows the REST architectural style is called RESTful Web Services.</a:t>
            </a:r>
          </a:p>
          <a:p>
            <a:r>
              <a:rPr lang="en-US" sz="1600" dirty="0">
                <a:latin typeface="Segoe UI" panose="020B0502040204020203" pitchFamily="34" charset="0"/>
                <a:cs typeface="Segoe UI" panose="020B0502040204020203" pitchFamily="34" charset="0"/>
              </a:rPr>
              <a:t>REST is an architectural pattern used for exchanging data over a distributed environment.</a:t>
            </a:r>
          </a:p>
          <a:p>
            <a:r>
              <a:rPr lang="en-US" sz="1600" dirty="0">
                <a:latin typeface="Segoe UI" panose="020B0502040204020203" pitchFamily="34" charset="0"/>
                <a:cs typeface="Segoe UI" panose="020B0502040204020203" pitchFamily="34" charset="0"/>
              </a:rPr>
              <a:t>At rest the data will be exchanged between the client and server over a distributed environment.</a:t>
            </a:r>
          </a:p>
          <a:p>
            <a:r>
              <a:rPr lang="en-US" sz="1600" dirty="0">
                <a:latin typeface="Segoe UI" panose="020B0502040204020203" pitchFamily="34" charset="0"/>
                <a:cs typeface="Segoe UI" panose="020B0502040204020203" pitchFamily="34" charset="0"/>
              </a:rPr>
              <a:t>A Distributed Environment means the client can be on any platform like Java, .NET, PHP, etc.; the server can also be on any platform like Java, .NET, PHP, etc.</a:t>
            </a:r>
          </a:p>
          <a:p>
            <a:r>
              <a:rPr lang="en-US" sz="1600" dirty="0">
                <a:latin typeface="Segoe UI" panose="020B0502040204020203" pitchFamily="34" charset="0"/>
                <a:cs typeface="Segoe UI" panose="020B0502040204020203" pitchFamily="34" charset="0"/>
              </a:rPr>
              <a:t>The REST architectural pattern treats each service as a resource, and a client can access those resources by using HTTP Protocol methods such as GET, POST, PUT, PATCH, and DELETE.</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015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are the REST Principles?</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REST architectural pattern specifies a set of constraints that a system should adhere to. Here are the REST constraints or principles.</a:t>
            </a:r>
          </a:p>
          <a:p>
            <a:r>
              <a:rPr lang="en-US" sz="1600" dirty="0">
                <a:latin typeface="Segoe UI" panose="020B0502040204020203" pitchFamily="34" charset="0"/>
                <a:cs typeface="Segoe UI" panose="020B0502040204020203" pitchFamily="34" charset="0"/>
              </a:rPr>
              <a:t>1. Client-Server Constraint</a:t>
            </a:r>
          </a:p>
          <a:p>
            <a:r>
              <a:rPr lang="en-US" sz="1600" dirty="0">
                <a:latin typeface="Segoe UI" panose="020B0502040204020203" pitchFamily="34" charset="0"/>
                <a:cs typeface="Segoe UI" panose="020B0502040204020203" pitchFamily="34" charset="0"/>
              </a:rPr>
              <a:t>2. Stateless Constraint</a:t>
            </a:r>
          </a:p>
          <a:p>
            <a:r>
              <a:rPr lang="en-US" sz="1600" dirty="0">
                <a:latin typeface="Segoe UI" panose="020B0502040204020203" pitchFamily="34" charset="0"/>
                <a:cs typeface="Segoe UI" panose="020B0502040204020203" pitchFamily="34" charset="0"/>
              </a:rPr>
              <a:t>3. Cacheable Constraint</a:t>
            </a:r>
          </a:p>
          <a:p>
            <a:r>
              <a:rPr lang="en-US" sz="1600" dirty="0">
                <a:latin typeface="Segoe UI" panose="020B0502040204020203" pitchFamily="34" charset="0"/>
                <a:cs typeface="Segoe UI" panose="020B0502040204020203" pitchFamily="34" charset="0"/>
              </a:rPr>
              <a:t>4. Uniform Interface Constraint</a:t>
            </a:r>
          </a:p>
          <a:p>
            <a:r>
              <a:rPr lang="en-US" sz="1600" dirty="0">
                <a:latin typeface="Segoe UI" panose="020B0502040204020203" pitchFamily="34" charset="0"/>
                <a:cs typeface="Segoe UI" panose="020B0502040204020203" pitchFamily="34" charset="0"/>
              </a:rPr>
              <a:t>5. Content Negotiation</a:t>
            </a:r>
          </a:p>
          <a:p>
            <a:r>
              <a:rPr lang="en-US" sz="1600" dirty="0">
                <a:latin typeface="Segoe UI" panose="020B0502040204020203" pitchFamily="34" charset="0"/>
                <a:cs typeface="Segoe UI" panose="020B0502040204020203" pitchFamily="34" charset="0"/>
              </a:rPr>
              <a:t>6. Layered System</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072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2000" b="1" dirty="0"/>
              <a:t> Client-Server Constraint:</a:t>
            </a:r>
          </a:p>
          <a:p>
            <a:r>
              <a:rPr lang="en-US" sz="1800" dirty="0">
                <a:latin typeface="Segoe UI" panose="020B0502040204020203" pitchFamily="34" charset="0"/>
                <a:cs typeface="Segoe UI" panose="020B0502040204020203" pitchFamily="34" charset="0"/>
              </a:rPr>
              <a:t>This constraint specifies that a client sends a request to the server, and the server sends a response back to the client. This separation of concerns supports the independent development of client- and server-side logic. That means client applications and server applications should be developed separately without any dependency on each other. </a:t>
            </a:r>
          </a:p>
          <a:p>
            <a:r>
              <a:rPr lang="en-US" sz="1800" dirty="0">
                <a:latin typeface="Segoe UI" panose="020B0502040204020203" pitchFamily="34" charset="0"/>
                <a:cs typeface="Segoe UI" panose="020B0502040204020203" pitchFamily="34" charset="0"/>
              </a:rPr>
              <a:t>A client should only know resource URIs, and that’s all. </a:t>
            </a:r>
            <a:endParaRPr lang="en-US" sz="2000" dirty="0"/>
          </a:p>
        </p:txBody>
      </p:sp>
    </p:spTree>
    <p:extLst>
      <p:ext uri="{BB962C8B-B14F-4D97-AF65-F5344CB8AC3E}">
        <p14:creationId xmlns:p14="http://schemas.microsoft.com/office/powerpoint/2010/main" val="418746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 Stateless Constraint:</a:t>
            </a:r>
          </a:p>
          <a:p>
            <a:r>
              <a:rPr lang="en-US" sz="1800" dirty="0">
                <a:latin typeface="Segoe UI" panose="020B0502040204020203" pitchFamily="34" charset="0"/>
                <a:cs typeface="Segoe UI" panose="020B0502040204020203" pitchFamily="34" charset="0"/>
              </a:rPr>
              <a:t>The stateless constraint specifies that the client and server communication must be stateless between requests. That means the server should not be storing anything related to the client on the server. The request from the client should contain all the necessary information so that the server can identify the client and process that request. </a:t>
            </a:r>
          </a:p>
          <a:p>
            <a:r>
              <a:rPr lang="en-US" sz="1800" dirty="0">
                <a:latin typeface="Segoe UI" panose="020B0502040204020203" pitchFamily="34" charset="0"/>
                <a:cs typeface="Segoe UI" panose="020B0502040204020203" pitchFamily="34" charset="0"/>
              </a:rPr>
              <a:t>This ensures that each request can be treated independently by the server</a:t>
            </a:r>
          </a:p>
        </p:txBody>
      </p:sp>
    </p:spTree>
    <p:extLst>
      <p:ext uri="{BB962C8B-B14F-4D97-AF65-F5344CB8AC3E}">
        <p14:creationId xmlns:p14="http://schemas.microsoft.com/office/powerpoint/2010/main" val="59584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Cacheable Constraint:</a:t>
            </a:r>
          </a:p>
          <a:p>
            <a:r>
              <a:rPr lang="en-US" sz="1800" dirty="0">
                <a:latin typeface="Segoe UI" panose="020B0502040204020203" pitchFamily="34" charset="0"/>
                <a:cs typeface="Segoe UI" panose="020B0502040204020203" pitchFamily="34" charset="0"/>
              </a:rPr>
              <a:t>In real-time applications, some data provided by the server is not changed that frequently, like the list of Countries, the list of States, the list of Cities, and some master data. RESTful APIs can take advantage of HTTP caching mechanisms. Responses can include cache directives to enable client-side caching, reducing the load on the server and improving performance.</a:t>
            </a:r>
          </a:p>
        </p:txBody>
      </p:sp>
    </p:spTree>
    <p:extLst>
      <p:ext uri="{BB962C8B-B14F-4D97-AF65-F5344CB8AC3E}">
        <p14:creationId xmlns:p14="http://schemas.microsoft.com/office/powerpoint/2010/main" val="174345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Layered System</a:t>
            </a:r>
          </a:p>
          <a:p>
            <a:r>
              <a:rPr lang="en-US" sz="1800" dirty="0">
                <a:latin typeface="Segoe UI" panose="020B0502040204020203" pitchFamily="34" charset="0"/>
                <a:cs typeface="Segoe UI" panose="020B0502040204020203" pitchFamily="34" charset="0"/>
              </a:rPr>
              <a:t>RESTful architectures can be composed of multiple layers, where each layer provides specific functionality. For example, REST allows us to use a layered system architecture where we deploy the APIs in server A, store data on server B, and authenticate requests in server C. </a:t>
            </a:r>
          </a:p>
          <a:p>
            <a:r>
              <a:rPr lang="en-US" sz="1800" dirty="0">
                <a:latin typeface="Segoe UI" panose="020B0502040204020203" pitchFamily="34" charset="0"/>
                <a:cs typeface="Segoe UI" panose="020B0502040204020203" pitchFamily="34" charset="0"/>
              </a:rPr>
              <a:t>A client cannot simply tell whether it is connected directly to the server or to an intermediary along the way. This allows for scalability, separation of concerns, and ease of maintenance.</a:t>
            </a:r>
          </a:p>
          <a:p>
            <a:r>
              <a:rPr lang="en-US" sz="1800" b="1" dirty="0">
                <a:latin typeface="Segoe UI" panose="020B0502040204020203" pitchFamily="34" charset="0"/>
                <a:cs typeface="Segoe UI" panose="020B0502040204020203" pitchFamily="34" charset="0"/>
              </a:rPr>
              <a:t>Content Negotiation:</a:t>
            </a:r>
          </a:p>
          <a:p>
            <a:r>
              <a:rPr lang="en-US" sz="1800" dirty="0">
                <a:latin typeface="Segoe UI" panose="020B0502040204020203" pitchFamily="34" charset="0"/>
                <a:cs typeface="Segoe UI" panose="020B0502040204020203" pitchFamily="34" charset="0"/>
              </a:rPr>
              <a:t>One of the constraints of the REST service is that the client should be able to decide in which format they want the response – whether they want the response in XML or JSON, etc. This is called Content Negotiation.</a:t>
            </a:r>
          </a:p>
        </p:txBody>
      </p:sp>
    </p:spTree>
    <p:extLst>
      <p:ext uri="{BB962C8B-B14F-4D97-AF65-F5344CB8AC3E}">
        <p14:creationId xmlns:p14="http://schemas.microsoft.com/office/powerpoint/2010/main" val="94793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a:t>
            </a:r>
          </a:p>
          <a:p>
            <a:r>
              <a:rPr lang="en-IN" sz="1800" dirty="0"/>
              <a:t>To understand the uniform interface constraint, we need to understand what a resource is and the HTTP verbs  such as GET, PUT, POST &amp; DELETE.</a:t>
            </a:r>
          </a:p>
          <a:p>
            <a:r>
              <a:rPr lang="en-IN" sz="1800" dirty="0"/>
              <a:t> In the context of a REST API, resources typically represent data entities. Product, Employee, Customer,Country,State etc are all resources. </a:t>
            </a:r>
          </a:p>
          <a:p>
            <a:r>
              <a:rPr lang="en-IN" sz="1800" dirty="0"/>
              <a:t>The HTTP verb (GET, PUT, POST, DELETE) that is sent with each request tells the API what to do with the resource. </a:t>
            </a:r>
          </a:p>
          <a:p>
            <a:r>
              <a:rPr lang="en-IN" sz="1800" dirty="0"/>
              <a:t>Each resource is identified by a specific URI (Uniform Resource Identifier). The following table shows some typical requests that you see in an API</a:t>
            </a:r>
            <a:br>
              <a:rPr lang="en-IN" sz="1800" dirty="0"/>
            </a:b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800600"/>
            <a:ext cx="6705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029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11296</TotalTime>
  <Words>1741</Words>
  <Application>Microsoft Office PowerPoint</Application>
  <PresentationFormat>On-screen Show (4:3)</PresentationFormat>
  <Paragraphs>87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Segoe UI</vt:lpstr>
      <vt:lpstr>Tw Cen MT</vt:lpstr>
      <vt:lpstr>Wingdings</vt:lpstr>
      <vt:lpstr>Wingdings 2</vt:lpstr>
      <vt:lpstr>Median</vt:lpstr>
      <vt:lpstr> What is Web Service</vt:lpstr>
      <vt:lpstr> How Does Web Service Work?</vt:lpstr>
      <vt:lpstr> What is REST</vt:lpstr>
      <vt:lpstr> What are the REST Principles?</vt:lpstr>
      <vt:lpstr> Constraints for RESTful Architecture</vt:lpstr>
      <vt:lpstr> Constraints for RESTful Architecture</vt:lpstr>
      <vt:lpstr> Constraints for RESTful Architecture</vt:lpstr>
      <vt:lpstr> Constraints for RESTful Architecture</vt:lpstr>
      <vt:lpstr>  Constraints for RESTful Architecture</vt:lpstr>
      <vt:lpstr>  Constraints for RESTful Architecture</vt:lpstr>
      <vt:lpstr>  What are the Differences Between REST and SOAP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125</cp:revision>
  <dcterms:created xsi:type="dcterms:W3CDTF">2006-08-16T00:00:00Z</dcterms:created>
  <dcterms:modified xsi:type="dcterms:W3CDTF">2024-06-25T07:45:09Z</dcterms:modified>
</cp:coreProperties>
</file>