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99" r:id="rId3"/>
    <p:sldId id="297" r:id="rId4"/>
    <p:sldId id="315" r:id="rId5"/>
    <p:sldId id="316" r:id="rId6"/>
    <p:sldId id="317" r:id="rId7"/>
    <p:sldId id="261" r:id="rId8"/>
    <p:sldId id="318" r:id="rId9"/>
    <p:sldId id="319" r:id="rId10"/>
    <p:sldId id="257" r:id="rId11"/>
    <p:sldId id="259" r:id="rId12"/>
    <p:sldId id="260" r:id="rId13"/>
    <p:sldId id="295" r:id="rId14"/>
    <p:sldId id="307" r:id="rId15"/>
    <p:sldId id="314" r:id="rId16"/>
    <p:sldId id="308" r:id="rId17"/>
    <p:sldId id="309" r:id="rId18"/>
    <p:sldId id="310" r:id="rId19"/>
    <p:sldId id="311" r:id="rId20"/>
    <p:sldId id="312" r:id="rId21"/>
    <p:sldId id="313" r:id="rId22"/>
    <p:sldId id="322" r:id="rId23"/>
    <p:sldId id="320" r:id="rId24"/>
    <p:sldId id="323" r:id="rId25"/>
    <p:sldId id="325" r:id="rId26"/>
    <p:sldId id="324" r:id="rId27"/>
    <p:sldId id="32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41"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7/7/2025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309909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99321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extLst>
      <p:ext uri="{BB962C8B-B14F-4D97-AF65-F5344CB8AC3E}">
        <p14:creationId xmlns:p14="http://schemas.microsoft.com/office/powerpoint/2010/main" val="178091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5</a:t>
            </a:fld>
            <a:endParaRPr lang="en-US"/>
          </a:p>
        </p:txBody>
      </p:sp>
    </p:spTree>
    <p:extLst>
      <p:ext uri="{BB962C8B-B14F-4D97-AF65-F5344CB8AC3E}">
        <p14:creationId xmlns:p14="http://schemas.microsoft.com/office/powerpoint/2010/main" val="126904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6</a:t>
            </a:fld>
            <a:endParaRPr lang="en-US"/>
          </a:p>
        </p:txBody>
      </p:sp>
    </p:spTree>
    <p:extLst>
      <p:ext uri="{BB962C8B-B14F-4D97-AF65-F5344CB8AC3E}">
        <p14:creationId xmlns:p14="http://schemas.microsoft.com/office/powerpoint/2010/main" val="446407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8</a:t>
            </a:fld>
            <a:endParaRPr lang="en-US"/>
          </a:p>
        </p:txBody>
      </p:sp>
    </p:spTree>
    <p:extLst>
      <p:ext uri="{BB962C8B-B14F-4D97-AF65-F5344CB8AC3E}">
        <p14:creationId xmlns:p14="http://schemas.microsoft.com/office/powerpoint/2010/main" val="290891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9</a:t>
            </a:fld>
            <a:endParaRPr lang="en-US"/>
          </a:p>
        </p:txBody>
      </p:sp>
    </p:spTree>
    <p:extLst>
      <p:ext uri="{BB962C8B-B14F-4D97-AF65-F5344CB8AC3E}">
        <p14:creationId xmlns:p14="http://schemas.microsoft.com/office/powerpoint/2010/main" val="173696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7/7/2025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7/7/2025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7/7/2025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7/7/2025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7/7/2025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7/7/2025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Web Service</a:t>
            </a:r>
            <a:endParaRPr lang="en-US" dirty="0"/>
          </a:p>
        </p:txBody>
      </p:sp>
      <p:sp>
        <p:nvSpPr>
          <p:cNvPr id="5" name="Content Placeholder 4"/>
          <p:cNvSpPr>
            <a:spLocks noGrp="1"/>
          </p:cNvSpPr>
          <p:nvPr>
            <p:ph sz="quarter" idx="1"/>
          </p:nvPr>
        </p:nvSpPr>
        <p:spPr/>
        <p:txBody>
          <a:bodyPr>
            <a:normAutofit fontScale="92500"/>
          </a:bodyPr>
          <a:lstStyle/>
          <a:p>
            <a:r>
              <a:rPr lang="en-US" sz="1600" dirty="0">
                <a:latin typeface="Segoe UI" panose="020B0502040204020203" pitchFamily="34" charset="0"/>
                <a:cs typeface="Segoe UI" panose="020B0502040204020203" pitchFamily="34" charset="0"/>
              </a:rPr>
              <a:t>A web service is a software module that is intended to carry out a specific set of functions. </a:t>
            </a:r>
          </a:p>
          <a:p>
            <a:r>
              <a:rPr lang="en-US" sz="1600" dirty="0">
                <a:latin typeface="Segoe UI" panose="020B0502040204020203" pitchFamily="34" charset="0"/>
                <a:cs typeface="Segoe UI" panose="020B0502040204020203" pitchFamily="34" charset="0"/>
              </a:rPr>
              <a:t>A web service is a standardized method for propagating messages between client and server applications.</a:t>
            </a:r>
          </a:p>
          <a:p>
            <a:r>
              <a:rPr lang="en-US" sz="1600" dirty="0">
                <a:latin typeface="Segoe UI" panose="020B0502040204020203" pitchFamily="34" charset="0"/>
                <a:cs typeface="Segoe UI" panose="020B0502040204020203" pitchFamily="34" charset="0"/>
              </a:rPr>
              <a:t>A Web services can be invoked by client over the network.</a:t>
            </a:r>
          </a:p>
          <a:p>
            <a:r>
              <a:rPr lang="en-US" sz="1600" dirty="0">
                <a:latin typeface="Segoe UI" panose="020B0502040204020203" pitchFamily="34" charset="0"/>
                <a:cs typeface="Segoe UI" panose="020B0502040204020203" pitchFamily="34" charset="0"/>
              </a:rPr>
              <a:t>The web service would be able to deliver functionality to the client that invoked the web service.</a:t>
            </a:r>
          </a:p>
          <a:p>
            <a:r>
              <a:rPr lang="en-US" sz="1600" dirty="0">
                <a:latin typeface="Segoe UI" panose="020B0502040204020203" pitchFamily="34" charset="0"/>
                <a:cs typeface="Segoe UI" panose="020B0502040204020203" pitchFamily="34" charset="0"/>
              </a:rPr>
              <a:t>A web service is a set of open protocols and standards that allow data to be exchanged between different applications or systems.</a:t>
            </a:r>
          </a:p>
          <a:p>
            <a:r>
              <a:rPr lang="en-US" sz="1600" dirty="0">
                <a:latin typeface="Segoe UI" panose="020B0502040204020203" pitchFamily="34" charset="0"/>
                <a:cs typeface="Segoe UI" panose="020B0502040204020203" pitchFamily="34" charset="0"/>
              </a:rPr>
              <a:t>Web services can be used by software programs written in a variety of programming languages and running on a variety of platforms to exchange data via computer networks </a:t>
            </a:r>
          </a:p>
          <a:p>
            <a:r>
              <a:rPr lang="en-US" sz="1600" dirty="0">
                <a:latin typeface="Segoe UI" panose="020B0502040204020203" pitchFamily="34" charset="0"/>
                <a:cs typeface="Segoe UI" panose="020B0502040204020203" pitchFamily="34" charset="0"/>
              </a:rPr>
              <a:t>Any software, application, or cloud technology that uses standardized web protocols (HTTP or HTTPS) to connect, interoperate, and exchange data messages – commonly XML (Extensible Markup Language) and JSON – across the internet is considered a web service.</a:t>
            </a:r>
          </a:p>
          <a:p>
            <a:r>
              <a:rPr lang="en-US" sz="1600" dirty="0">
                <a:latin typeface="Segoe UI" panose="020B0502040204020203" pitchFamily="34" charset="0"/>
                <a:cs typeface="Segoe UI" panose="020B0502040204020203" pitchFamily="34" charset="0"/>
              </a:rPr>
              <a:t>A client invokes a web service by submitting an XML/JSON request, which the service responds with an XML/JSON response.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Web API</a:t>
            </a:r>
          </a:p>
        </p:txBody>
      </p:sp>
      <p:sp>
        <p:nvSpPr>
          <p:cNvPr id="5" name="Content Placeholder 4"/>
          <p:cNvSpPr>
            <a:spLocks noGrp="1"/>
          </p:cNvSpPr>
          <p:nvPr>
            <p:ph sz="quarter" idx="1"/>
          </p:nvPr>
        </p:nvSpPr>
        <p:spPr/>
        <p:txBody>
          <a:bodyPr>
            <a:noAutofit/>
          </a:bodyPr>
          <a:lstStyle/>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solidFill>
                <a:srgbClr val="C00000"/>
              </a:solidFill>
            </a:endParaRPr>
          </a:p>
          <a:p>
            <a:endParaRPr lang="en-US" sz="1600" dirty="0"/>
          </a:p>
          <a:p>
            <a:endParaRPr lang="en-US" sz="1600" dirty="0"/>
          </a:p>
          <a:p>
            <a:pPr>
              <a:buNone/>
            </a:pPr>
            <a:endParaRPr lang="en-US" sz="1600" dirty="0">
              <a:solidFill>
                <a:srgbClr val="C00000"/>
              </a:solidFill>
            </a:endParaRPr>
          </a:p>
        </p:txBody>
      </p:sp>
      <p:pic>
        <p:nvPicPr>
          <p:cNvPr id="1026" name="Picture 2" descr="C:\Users\Administrator\Desktop\web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3210688"/>
            <a:ext cx="2867955" cy="23519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dvantages of Web API">
            <a:extLst>
              <a:ext uri="{FF2B5EF4-FFF2-40B4-BE49-F238E27FC236}">
                <a16:creationId xmlns:a16="http://schemas.microsoft.com/office/drawing/2014/main" id="{BA189484-B394-9115-E7F1-59927B0F5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46248"/>
            <a:ext cx="4911513"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2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46554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lnSpcReduction="10000"/>
          </a:bodyPr>
          <a:lstStyle/>
          <a:p>
            <a:r>
              <a:rPr lang="en-US" sz="1800" b="1" dirty="0"/>
              <a:t>Web API</a:t>
            </a:r>
          </a:p>
          <a:p>
            <a:pPr fontAlgn="t"/>
            <a:r>
              <a:rPr lang="en-US" sz="1800" dirty="0"/>
              <a:t>This is the new framework for building HTTP services with easy and simple way.</a:t>
            </a:r>
          </a:p>
          <a:p>
            <a:pPr fontAlgn="t"/>
            <a:r>
              <a:rPr lang="en-US" sz="1800" dirty="0"/>
              <a:t>Web API is open source an ideal platform for building REST-full services over the .NET Core/Framework.</a:t>
            </a:r>
          </a:p>
          <a:p>
            <a:pPr fontAlgn="t"/>
            <a:r>
              <a:rPr lang="en-US" sz="1800" dirty="0"/>
              <a:t>it use the full features of HTTP (like URIs, request/response headers, caching, versioning, various content formats)</a:t>
            </a:r>
          </a:p>
          <a:p>
            <a:pPr fontAlgn="t"/>
            <a:r>
              <a:rPr lang="en-US" sz="1800" dirty="0"/>
              <a:t>It also supports the MVC features such as routing, controllers, action results, filter, model binders, IOC container or dependency injection, unit testing that makes it more simple and robust.</a:t>
            </a:r>
          </a:p>
          <a:p>
            <a:pPr fontAlgn="t"/>
            <a:r>
              <a:rPr lang="en-US" sz="1800" dirty="0"/>
              <a:t>It can be hosted with in the application or on IIS/Azure/AWS.</a:t>
            </a:r>
          </a:p>
          <a:p>
            <a:pPr fontAlgn="t"/>
            <a:r>
              <a:rPr lang="en-US" sz="1800" dirty="0"/>
              <a:t>It is light weight architecture and good for devices which have limited bandwidth like smart phones.</a:t>
            </a:r>
          </a:p>
          <a:p>
            <a:pPr fontAlgn="t"/>
            <a:r>
              <a:rPr lang="en-US" sz="1800" dirty="0"/>
              <a:t>Responses are formatted by Web API’s MediaTypeFormatter into JSON, XML or whatever format you want to add as a MediaTypeFormatter.</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6093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request/response pipeline in Web API</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solidFill>
                <a:srgbClr val="C00000"/>
              </a:solidFill>
            </a:endParaRPr>
          </a:p>
          <a:p>
            <a:endParaRPr lang="en-US" sz="1800" dirty="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402514" y="1676400"/>
            <a:ext cx="8368614" cy="2057400"/>
          </a:xfrm>
          <a:prstGeom prst="rect">
            <a:avLst/>
          </a:prstGeom>
          <a:noFill/>
        </p:spPr>
      </p:pic>
      <p:pic>
        <p:nvPicPr>
          <p:cNvPr id="1026" name="Picture 2" descr="The client is represented by a box on the left. It submits a request and receives a response from the application, a box drawn on the right. Within the application box, three boxes represent the controller, the model, and the data access layer. The request comes into the application's controller, and read/write operations occur between the controller and the data access layer. The model is serialized and returned to the client in the response.">
            <a:extLst>
              <a:ext uri="{FF2B5EF4-FFF2-40B4-BE49-F238E27FC236}">
                <a16:creationId xmlns:a16="http://schemas.microsoft.com/office/drawing/2014/main" id="{05B8B463-423A-DD70-D572-6BF71E2D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619500"/>
            <a:ext cx="41910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3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Verbs in ASP.NET Core Web API</a:t>
            </a:r>
          </a:p>
        </p:txBody>
      </p:sp>
      <p:sp>
        <p:nvSpPr>
          <p:cNvPr id="5" name="Content Placeholder 4"/>
          <p:cNvSpPr>
            <a:spLocks noGrp="1"/>
          </p:cNvSpPr>
          <p:nvPr>
            <p:ph sz="quarter" idx="1"/>
          </p:nvPr>
        </p:nvSpPr>
        <p:spPr/>
        <p:txBody>
          <a:bodyPr>
            <a:norm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One of the key features of HTTP is the use of verbs (also known as methods or actions) to perform specific operations on resources.</a:t>
            </a:r>
          </a:p>
          <a:p>
            <a:r>
              <a:rPr lang="en-US" sz="1600" dirty="0">
                <a:latin typeface="Open Sans" panose="020B0606030504020204" pitchFamily="34" charset="0"/>
                <a:ea typeface="Open Sans" panose="020B0606030504020204" pitchFamily="34" charset="0"/>
                <a:cs typeface="Open Sans" panose="020B0606030504020204" pitchFamily="34" charset="0"/>
              </a:rPr>
              <a:t>In the context of ASP.NET Web API, these HTTP verbs are used to create, read, update, and delete data. </a:t>
            </a:r>
          </a:p>
          <a:p>
            <a:r>
              <a:rPr lang="en-US" sz="1600" dirty="0">
                <a:latin typeface="Open Sans" panose="020B0606030504020204" pitchFamily="34" charset="0"/>
                <a:ea typeface="Open Sans" panose="020B0606030504020204" pitchFamily="34" charset="0"/>
                <a:cs typeface="Open Sans" panose="020B0606030504020204" pitchFamily="34" charset="0"/>
              </a:rPr>
              <a:t>The following are the five most commonly used HTTP verbs in the ASP.NET Core Web API</a:t>
            </a:r>
          </a:p>
          <a:p>
            <a:r>
              <a:rPr lang="en-US" sz="1600" dirty="0">
                <a:latin typeface="Open Sans" panose="020B0606030504020204" pitchFamily="34" charset="0"/>
                <a:ea typeface="Open Sans" panose="020B0606030504020204" pitchFamily="34" charset="0"/>
                <a:cs typeface="Open Sans" panose="020B0606030504020204" pitchFamily="34" charset="0"/>
              </a:rPr>
              <a:t>Get</a:t>
            </a:r>
          </a:p>
          <a:p>
            <a:r>
              <a:rPr lang="en-US" sz="1600" dirty="0">
                <a:latin typeface="Open Sans" panose="020B0606030504020204" pitchFamily="34" charset="0"/>
                <a:ea typeface="Open Sans" panose="020B0606030504020204" pitchFamily="34" charset="0"/>
                <a:cs typeface="Open Sans" panose="020B0606030504020204" pitchFamily="34" charset="0"/>
              </a:rPr>
              <a:t>Post</a:t>
            </a:r>
          </a:p>
          <a:p>
            <a:r>
              <a:rPr lang="en-US" sz="1600" dirty="0">
                <a:latin typeface="Open Sans" panose="020B0606030504020204" pitchFamily="34" charset="0"/>
                <a:ea typeface="Open Sans" panose="020B0606030504020204" pitchFamily="34" charset="0"/>
                <a:cs typeface="Open Sans" panose="020B0606030504020204" pitchFamily="34" charset="0"/>
              </a:rPr>
              <a:t>Put</a:t>
            </a:r>
          </a:p>
          <a:p>
            <a:r>
              <a:rPr lang="en-US" sz="1600" dirty="0">
                <a:latin typeface="Open Sans" panose="020B0606030504020204" pitchFamily="34" charset="0"/>
                <a:ea typeface="Open Sans" panose="020B0606030504020204" pitchFamily="34" charset="0"/>
                <a:cs typeface="Open Sans" panose="020B0606030504020204" pitchFamily="34" charset="0"/>
              </a:rPr>
              <a:t>Delete</a:t>
            </a:r>
          </a:p>
          <a:p>
            <a:r>
              <a:rPr lang="en-US" sz="1600" dirty="0">
                <a:latin typeface="Open Sans" panose="020B0606030504020204" pitchFamily="34" charset="0"/>
                <a:ea typeface="Open Sans" panose="020B0606030504020204" pitchFamily="34" charset="0"/>
                <a:cs typeface="Open Sans" panose="020B0606030504020204" pitchFamily="34" charset="0"/>
              </a:rPr>
              <a:t>Patch</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6146" name="Picture 2">
            <a:extLst>
              <a:ext uri="{FF2B5EF4-FFF2-40B4-BE49-F238E27FC236}">
                <a16:creationId xmlns:a16="http://schemas.microsoft.com/office/drawing/2014/main" id="{0B809F00-2FD5-DEBB-78F5-0D5E5BF4A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352800"/>
            <a:ext cx="445263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9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Verbs in ASP.NET Core Web API</a:t>
            </a:r>
          </a:p>
        </p:txBody>
      </p:sp>
      <p:sp>
        <p:nvSpPr>
          <p:cNvPr id="5" name="Content Placeholder 4"/>
          <p:cNvSpPr>
            <a:spLocks noGrp="1"/>
          </p:cNvSpPr>
          <p:nvPr>
            <p:ph sz="quarter" idx="1"/>
          </p:nvPr>
        </p:nvSpPr>
        <p:spPr/>
        <p:txBody>
          <a:bodyPr>
            <a:normAutofit/>
          </a:bodyPr>
          <a:lstStyle/>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3" name="Picture 2">
            <a:extLst>
              <a:ext uri="{FF2B5EF4-FFF2-40B4-BE49-F238E27FC236}">
                <a16:creationId xmlns:a16="http://schemas.microsoft.com/office/drawing/2014/main" id="{0D8EB8C2-F345-61CA-0F90-45714ACE4F48}"/>
              </a:ext>
            </a:extLst>
          </p:cNvPr>
          <p:cNvPicPr>
            <a:picLocks noChangeAspect="1"/>
          </p:cNvPicPr>
          <p:nvPr/>
        </p:nvPicPr>
        <p:blipFill>
          <a:blip r:embed="rId2"/>
          <a:stretch>
            <a:fillRect/>
          </a:stretch>
        </p:blipFill>
        <p:spPr>
          <a:xfrm>
            <a:off x="914400" y="1828800"/>
            <a:ext cx="7922526" cy="4114800"/>
          </a:xfrm>
          <a:prstGeom prst="rect">
            <a:avLst/>
          </a:prstGeom>
        </p:spPr>
      </p:pic>
    </p:spTree>
    <p:extLst>
      <p:ext uri="{BB962C8B-B14F-4D97-AF65-F5344CB8AC3E}">
        <p14:creationId xmlns:p14="http://schemas.microsoft.com/office/powerpoint/2010/main" val="367784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GET</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retrieve data from the server. </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It is a read-only operation that does not change any data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A GET request is used to retrieve a representation of a resource from the server.</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Example: </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The following endpoint retrieves a list of all employees.</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GET /</a:t>
            </a:r>
            <a:r>
              <a:rPr lang="en-US" sz="1600"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api</a:t>
            </a:r>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/Employee/</a:t>
            </a:r>
            <a:r>
              <a:rPr lang="en-US" sz="1600"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ListEmployees</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258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POST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create new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adds a new resource to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POST request is used to submit an entity to the specified resource, often causing a change in state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create or add the employee.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POST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CreateEmployee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889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PUT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update existing data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It is a write operation that replaces an existing resource with a new one.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PUT request is used to update a resource with the client-provided data.</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updates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PUT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updateEmployee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392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DELETE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delete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removes a resource from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DELETE request is used to delete a resource identified by a URI.</a:t>
            </a:r>
          </a:p>
          <a:p>
            <a:endPar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deletes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DELETE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deleteEmloyee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1322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How Does Web Service Work?</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diagram depicts a very simplified version of how a web service would function. The client would use requests to send a sequence of web service calls to a server that would host the actual web service.</a:t>
            </a:r>
          </a:p>
          <a:p>
            <a:endParaRPr lang="en-US" sz="1600" dirty="0">
              <a:latin typeface="Segoe UI" panose="020B0502040204020203" pitchFamily="34" charset="0"/>
              <a:cs typeface="Segoe UI" panose="020B0502040204020203" pitchFamily="34" charset="0"/>
            </a:endParaRPr>
          </a:p>
        </p:txBody>
      </p:sp>
      <p:pic>
        <p:nvPicPr>
          <p:cNvPr id="3074" name="Picture 2">
            <a:extLst>
              <a:ext uri="{FF2B5EF4-FFF2-40B4-BE49-F238E27FC236}">
                <a16:creationId xmlns:a16="http://schemas.microsoft.com/office/drawing/2014/main" id="{DA52A948-AA8C-AD33-620C-FE6F48AD2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608647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1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PATCH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update partial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modifies a portion of an existing resource.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PATCH request is used to update a resource with only the specific changes provided in the request body.</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updates a specific property of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PATCH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partialupdate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3620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Selecting The Appropriate Method</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large portion of application functionality can be summed up in the acronym CRUD, which stands for Create, Read, Update, Delete. There are four HTTP methods that correspond to these actions, one for each, like so:</a:t>
            </a:r>
          </a:p>
          <a:p>
            <a:r>
              <a:rPr lang="en-US" sz="1600" dirty="0">
                <a:latin typeface="Open Sans" panose="020B0606030504020204" pitchFamily="34" charset="0"/>
                <a:ea typeface="Open Sans" panose="020B0606030504020204" pitchFamily="34" charset="0"/>
                <a:cs typeface="Open Sans" panose="020B0606030504020204" pitchFamily="34" charset="0"/>
              </a:rPr>
              <a:t>C - Create - POST</a:t>
            </a:r>
          </a:p>
          <a:p>
            <a:r>
              <a:rPr lang="en-US" sz="1600" dirty="0">
                <a:latin typeface="Open Sans" panose="020B0606030504020204" pitchFamily="34" charset="0"/>
                <a:ea typeface="Open Sans" panose="020B0606030504020204" pitchFamily="34" charset="0"/>
                <a:cs typeface="Open Sans" panose="020B0606030504020204" pitchFamily="34" charset="0"/>
              </a:rPr>
              <a:t>R - Read - GET</a:t>
            </a:r>
          </a:p>
          <a:p>
            <a:r>
              <a:rPr lang="en-US" sz="1600" dirty="0">
                <a:latin typeface="Open Sans" panose="020B0606030504020204" pitchFamily="34" charset="0"/>
                <a:ea typeface="Open Sans" panose="020B0606030504020204" pitchFamily="34" charset="0"/>
                <a:cs typeface="Open Sans" panose="020B0606030504020204" pitchFamily="34" charset="0"/>
              </a:rPr>
              <a:t>U - Update - PUT</a:t>
            </a:r>
          </a:p>
          <a:p>
            <a:r>
              <a:rPr lang="en-US" sz="1600" dirty="0">
                <a:latin typeface="Open Sans" panose="020B0606030504020204" pitchFamily="34" charset="0"/>
                <a:ea typeface="Open Sans" panose="020B0606030504020204" pitchFamily="34" charset="0"/>
                <a:cs typeface="Open Sans" panose="020B0606030504020204" pitchFamily="34" charset="0"/>
              </a:rPr>
              <a:t>D - Delete - DELETE</a:t>
            </a:r>
          </a:p>
        </p:txBody>
      </p:sp>
    </p:spTree>
    <p:extLst>
      <p:ext uri="{BB962C8B-B14F-4D97-AF65-F5344CB8AC3E}">
        <p14:creationId xmlns:p14="http://schemas.microsoft.com/office/powerpoint/2010/main" val="2359356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What is </a:t>
            </a:r>
            <a:r>
              <a:rPr lang="en-US" sz="2400" dirty="0" err="1"/>
              <a:t>ApiController</a:t>
            </a:r>
            <a:r>
              <a:rPr lang="en-US" sz="2400" dirty="0"/>
              <a:t> Attribute in ASP.NET Core Web API?</a:t>
            </a:r>
          </a:p>
        </p:txBody>
      </p:sp>
      <p:sp>
        <p:nvSpPr>
          <p:cNvPr id="5" name="Content Placeholder 4"/>
          <p:cNvSpPr>
            <a:spLocks noGrp="1"/>
          </p:cNvSpPr>
          <p:nvPr>
            <p:ph sz="quarter" idx="1"/>
          </p:nvPr>
        </p:nvSpPr>
        <p:spPr/>
        <p:txBody>
          <a:bodyPr>
            <a:normAutofit fontScale="92500" lnSpcReduction="20000"/>
          </a:bodyPr>
          <a:lstStyle/>
          <a:p>
            <a:r>
              <a:rPr lang="en-US" sz="1600" dirty="0">
                <a:latin typeface="Open Sans" panose="020B0606030504020204" pitchFamily="34" charset="0"/>
                <a:ea typeface="Open Sans" panose="020B0606030504020204" pitchFamily="34" charset="0"/>
                <a:cs typeface="Open Sans" panose="020B0606030504020204" pitchFamily="34" charset="0"/>
              </a:rPr>
              <a:t>The </a:t>
            </a:r>
            <a:r>
              <a:rPr lang="en-US" sz="1600" dirty="0" err="1">
                <a:latin typeface="Open Sans" panose="020B0606030504020204" pitchFamily="34" charset="0"/>
                <a:ea typeface="Open Sans" panose="020B0606030504020204" pitchFamily="34" charset="0"/>
                <a:cs typeface="Open Sans" panose="020B0606030504020204" pitchFamily="34" charset="0"/>
              </a:rPr>
              <a:t>ApiController</a:t>
            </a:r>
            <a:r>
              <a:rPr lang="en-US" sz="1600" dirty="0">
                <a:latin typeface="Open Sans" panose="020B0606030504020204" pitchFamily="34" charset="0"/>
                <a:ea typeface="Open Sans" panose="020B0606030504020204" pitchFamily="34" charset="0"/>
                <a:cs typeface="Open Sans" panose="020B0606030504020204" pitchFamily="34" charset="0"/>
              </a:rPr>
              <a:t> attribute in ASP.NET Core Web API plays a significant role in developing HTTP API projects.</a:t>
            </a:r>
          </a:p>
          <a:p>
            <a:r>
              <a:rPr lang="en-US" sz="1600" dirty="0">
                <a:latin typeface="Open Sans" panose="020B0606030504020204" pitchFamily="34" charset="0"/>
                <a:ea typeface="Open Sans" panose="020B0606030504020204" pitchFamily="34" charset="0"/>
                <a:cs typeface="Open Sans" panose="020B0606030504020204" pitchFamily="34" charset="0"/>
              </a:rPr>
              <a:t> It was introduced in ASP.NET Core 2.1 and provides several features that make building robust and well-documented web APIs easier. </a:t>
            </a:r>
          </a:p>
          <a:p>
            <a:r>
              <a:rPr lang="en-US" sz="1600" dirty="0">
                <a:latin typeface="Open Sans" panose="020B0606030504020204" pitchFamily="34" charset="0"/>
                <a:ea typeface="Open Sans" panose="020B0606030504020204" pitchFamily="34" charset="0"/>
                <a:cs typeface="Open Sans" panose="020B0606030504020204" pitchFamily="34" charset="0"/>
              </a:rPr>
              <a:t>When you apply this attribute to a controller class, it enables various API-specific behaviors and conventions.</a:t>
            </a:r>
          </a:p>
          <a:p>
            <a:r>
              <a:rPr lang="en-US" sz="1600" b="1" dirty="0">
                <a:latin typeface="Open Sans" panose="020B0606030504020204" pitchFamily="34" charset="0"/>
                <a:ea typeface="Open Sans" panose="020B0606030504020204" pitchFamily="34" charset="0"/>
                <a:cs typeface="Open Sans" panose="020B0606030504020204" pitchFamily="34" charset="0"/>
              </a:rPr>
              <a:t>Attribute Routing Requirement: </a:t>
            </a:r>
            <a:r>
              <a:rPr lang="en-US" sz="1600" dirty="0">
                <a:latin typeface="Open Sans" panose="020B0606030504020204" pitchFamily="34" charset="0"/>
                <a:ea typeface="Open Sans" panose="020B0606030504020204" pitchFamily="34" charset="0"/>
                <a:cs typeface="Open Sans" panose="020B0606030504020204" pitchFamily="34" charset="0"/>
              </a:rPr>
              <a:t>The </a:t>
            </a:r>
            <a:r>
              <a:rPr lang="en-US" sz="1600" dirty="0" err="1">
                <a:latin typeface="Open Sans" panose="020B0606030504020204" pitchFamily="34" charset="0"/>
                <a:ea typeface="Open Sans" panose="020B0606030504020204" pitchFamily="34" charset="0"/>
                <a:cs typeface="Open Sans" panose="020B0606030504020204" pitchFamily="34" charset="0"/>
              </a:rPr>
              <a:t>ApiController</a:t>
            </a:r>
            <a:r>
              <a:rPr lang="en-US" sz="1600" dirty="0">
                <a:latin typeface="Open Sans" panose="020B0606030504020204" pitchFamily="34" charset="0"/>
                <a:ea typeface="Open Sans" panose="020B0606030504020204" pitchFamily="34" charset="0"/>
                <a:cs typeface="Open Sans" panose="020B0606030504020204" pitchFamily="34" charset="0"/>
              </a:rPr>
              <a:t> attribute makes attribute routing a requirement. This means you must use the Route attribute to define the routes. Controllers marked with this attribute won’t be accessible through conventional routing.</a:t>
            </a:r>
          </a:p>
          <a:p>
            <a:r>
              <a:rPr lang="en-US" sz="1600" b="1" dirty="0">
                <a:latin typeface="Open Sans" panose="020B0606030504020204" pitchFamily="34" charset="0"/>
                <a:ea typeface="Open Sans" panose="020B0606030504020204" pitchFamily="34" charset="0"/>
                <a:cs typeface="Open Sans" panose="020B0606030504020204" pitchFamily="34" charset="0"/>
              </a:rPr>
              <a:t>Automatic HTTP 400 Responses: </a:t>
            </a:r>
            <a:r>
              <a:rPr lang="en-US" sz="1600" dirty="0">
                <a:latin typeface="Open Sans" panose="020B0606030504020204" pitchFamily="34" charset="0"/>
                <a:ea typeface="Open Sans" panose="020B0606030504020204" pitchFamily="34" charset="0"/>
                <a:cs typeface="Open Sans" panose="020B0606030504020204" pitchFamily="34" charset="0"/>
              </a:rPr>
              <a:t>Model validation errors automatically trigger an HTTP 400 response, which is a big change from earlier versions, where you had to manually check </a:t>
            </a:r>
            <a:r>
              <a:rPr lang="en-US" sz="1600" dirty="0" err="1">
                <a:latin typeface="Open Sans" panose="020B0606030504020204" pitchFamily="34" charset="0"/>
                <a:ea typeface="Open Sans" panose="020B0606030504020204" pitchFamily="34" charset="0"/>
                <a:cs typeface="Open Sans" panose="020B0606030504020204" pitchFamily="34" charset="0"/>
              </a:rPr>
              <a:t>ModelState.IsValid</a:t>
            </a:r>
            <a:r>
              <a:rPr lang="en-US" sz="1600" dirty="0">
                <a:latin typeface="Open Sans" panose="020B0606030504020204" pitchFamily="34" charset="0"/>
                <a:ea typeface="Open Sans" panose="020B0606030504020204" pitchFamily="34" charset="0"/>
                <a:cs typeface="Open Sans" panose="020B0606030504020204" pitchFamily="34" charset="0"/>
              </a:rPr>
              <a:t> and return a bad request.</a:t>
            </a:r>
          </a:p>
          <a:p>
            <a:r>
              <a:rPr lang="en-US" sz="1600" b="1" dirty="0">
                <a:latin typeface="Open Sans" panose="020B0606030504020204" pitchFamily="34" charset="0"/>
                <a:ea typeface="Open Sans" panose="020B0606030504020204" pitchFamily="34" charset="0"/>
                <a:cs typeface="Open Sans" panose="020B0606030504020204" pitchFamily="34" charset="0"/>
              </a:rPr>
              <a:t>Required Attribute on Non-Nullable Parameters: </a:t>
            </a:r>
            <a:r>
              <a:rPr lang="en-US" sz="1600" dirty="0">
                <a:latin typeface="Open Sans" panose="020B0606030504020204" pitchFamily="34" charset="0"/>
                <a:ea typeface="Open Sans" panose="020B0606030504020204" pitchFamily="34" charset="0"/>
                <a:cs typeface="Open Sans" panose="020B0606030504020204" pitchFamily="34" charset="0"/>
              </a:rPr>
              <a:t>Parameters that are non-nullable are assumed to be required, and if a null value is passed, the API will automatically return a 400 Bad Request.</a:t>
            </a:r>
          </a:p>
          <a:p>
            <a:r>
              <a:rPr lang="en-US" sz="1600" b="1" dirty="0">
                <a:latin typeface="Open Sans" panose="020B0606030504020204" pitchFamily="34" charset="0"/>
                <a:ea typeface="Open Sans" panose="020B0606030504020204" pitchFamily="34" charset="0"/>
                <a:cs typeface="Open Sans" panose="020B0606030504020204" pitchFamily="34" charset="0"/>
              </a:rPr>
              <a:t>Support for </a:t>
            </a:r>
            <a:r>
              <a:rPr lang="en-US" sz="1600" b="1" dirty="0" err="1">
                <a:latin typeface="Open Sans" panose="020B0606030504020204" pitchFamily="34" charset="0"/>
                <a:ea typeface="Open Sans" panose="020B0606030504020204" pitchFamily="34" charset="0"/>
                <a:cs typeface="Open Sans" panose="020B0606030504020204" pitchFamily="34" charset="0"/>
              </a:rPr>
              <a:t>OpenAPI</a:t>
            </a:r>
            <a:r>
              <a:rPr lang="en-US" sz="1600" b="1" dirty="0">
                <a:latin typeface="Open Sans" panose="020B0606030504020204" pitchFamily="34" charset="0"/>
                <a:ea typeface="Open Sans" panose="020B0606030504020204" pitchFamily="34" charset="0"/>
                <a:cs typeface="Open Sans" panose="020B0606030504020204" pitchFamily="34" charset="0"/>
              </a:rPr>
              <a:t> (Swagger) Documentation: </a:t>
            </a:r>
            <a:r>
              <a:rPr lang="en-US" sz="1600" dirty="0">
                <a:latin typeface="Open Sans" panose="020B0606030504020204" pitchFamily="34" charset="0"/>
                <a:ea typeface="Open Sans" panose="020B0606030504020204" pitchFamily="34" charset="0"/>
                <a:cs typeface="Open Sans" panose="020B0606030504020204" pitchFamily="34" charset="0"/>
              </a:rPr>
              <a:t>This attribute also facilitates the generation of </a:t>
            </a:r>
            <a:r>
              <a:rPr lang="en-US" sz="1600" dirty="0" err="1">
                <a:latin typeface="Open Sans" panose="020B0606030504020204" pitchFamily="34" charset="0"/>
                <a:ea typeface="Open Sans" panose="020B0606030504020204" pitchFamily="34" charset="0"/>
                <a:cs typeface="Open Sans" panose="020B0606030504020204" pitchFamily="34" charset="0"/>
              </a:rPr>
              <a:t>OpenAPI</a:t>
            </a:r>
            <a:r>
              <a:rPr lang="en-US" sz="1600" dirty="0">
                <a:latin typeface="Open Sans" panose="020B0606030504020204" pitchFamily="34" charset="0"/>
                <a:ea typeface="Open Sans" panose="020B0606030504020204" pitchFamily="34" charset="0"/>
                <a:cs typeface="Open Sans" panose="020B0606030504020204" pitchFamily="34" charset="0"/>
              </a:rPr>
              <a:t> (Swagger) documentation, as it provides additional metadata that can be useful for generating more descriptive API documentation.</a:t>
            </a:r>
          </a:p>
        </p:txBody>
      </p:sp>
    </p:spTree>
    <p:extLst>
      <p:ext uri="{BB962C8B-B14F-4D97-AF65-F5344CB8AC3E}">
        <p14:creationId xmlns:p14="http://schemas.microsoft.com/office/powerpoint/2010/main" val="2054705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Routing in ASP.NET Core Web API</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Routing in ASP.NET Core Web API application is the process of mapping the incoming HTTP Request (URL) to a particular resource, i.e., controller action method.</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In ASP.NET Core Web API, routing is a fundamental concept that determines how HTTP requests are matched to the actions on controllers.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There are two primary approaches to routing: Convention-based routing and Attribute routing. Both have their own advantages and use cases.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1726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Convention-based Routing</a:t>
            </a:r>
          </a:p>
        </p:txBody>
      </p:sp>
      <p:sp>
        <p:nvSpPr>
          <p:cNvPr id="5" name="Content Placeholder 4"/>
          <p:cNvSpPr>
            <a:spLocks noGrp="1"/>
          </p:cNvSpPr>
          <p:nvPr>
            <p:ph sz="quarter" idx="1"/>
          </p:nvPr>
        </p:nvSpPr>
        <p:spPr/>
        <p:txBody>
          <a:bodyPr>
            <a:normAutofit lnSpcReduction="10000"/>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Convention-based routing defines routes based on a set of conventions specified in the Program.cs file. Here, routes are defined globally for the application.</a:t>
            </a:r>
          </a:p>
          <a:p>
            <a:r>
              <a:rPr lang="en-US" sz="1600" b="1" dirty="0">
                <a:latin typeface="Open Sans" panose="020B0606030504020204" pitchFamily="34" charset="0"/>
                <a:ea typeface="Open Sans" panose="020B0606030504020204" pitchFamily="34" charset="0"/>
                <a:cs typeface="Open Sans" panose="020B0606030504020204" pitchFamily="34" charset="0"/>
              </a:rPr>
              <a:t>Advantages:</a:t>
            </a:r>
          </a:p>
          <a:p>
            <a:r>
              <a:rPr lang="en-US" sz="1600" dirty="0">
                <a:latin typeface="Open Sans" panose="020B0606030504020204" pitchFamily="34" charset="0"/>
                <a:ea typeface="Open Sans" panose="020B0606030504020204" pitchFamily="34" charset="0"/>
                <a:cs typeface="Open Sans" panose="020B0606030504020204" pitchFamily="34" charset="0"/>
              </a:rPr>
              <a:t>Centralized Configuration: All routes are defined in one place, making it easier to see the big picture of the URL structure of your API.</a:t>
            </a:r>
          </a:p>
          <a:p>
            <a:r>
              <a:rPr lang="en-US" sz="1600" dirty="0">
                <a:latin typeface="Open Sans" panose="020B0606030504020204" pitchFamily="34" charset="0"/>
                <a:ea typeface="Open Sans" panose="020B0606030504020204" pitchFamily="34" charset="0"/>
                <a:cs typeface="Open Sans" panose="020B0606030504020204" pitchFamily="34" charset="0"/>
              </a:rPr>
              <a:t>Consistency: By following conventions, the routes across different controllers and actions are consistent.</a:t>
            </a:r>
          </a:p>
          <a:p>
            <a:r>
              <a:rPr lang="en-US" sz="1600" b="1" dirty="0">
                <a:latin typeface="Open Sans" panose="020B0606030504020204" pitchFamily="34" charset="0"/>
                <a:ea typeface="Open Sans" panose="020B0606030504020204" pitchFamily="34" charset="0"/>
                <a:cs typeface="Open Sans" panose="020B0606030504020204" pitchFamily="34" charset="0"/>
              </a:rPr>
              <a:t>Disadvantages:</a:t>
            </a:r>
          </a:p>
          <a:p>
            <a:r>
              <a:rPr lang="en-US" sz="1600" dirty="0">
                <a:latin typeface="Open Sans" panose="020B0606030504020204" pitchFamily="34" charset="0"/>
                <a:ea typeface="Open Sans" panose="020B0606030504020204" pitchFamily="34" charset="0"/>
                <a:cs typeface="Open Sans" panose="020B0606030504020204" pitchFamily="34" charset="0"/>
              </a:rPr>
              <a:t>Less Flexible: It is harder to define complex and custom routes that deviate from the established conventions.</a:t>
            </a:r>
          </a:p>
          <a:p>
            <a:r>
              <a:rPr lang="en-US" sz="1600" dirty="0">
                <a:latin typeface="Open Sans" panose="020B0606030504020204" pitchFamily="34" charset="0"/>
                <a:ea typeface="Open Sans" panose="020B0606030504020204" pitchFamily="34" charset="0"/>
                <a:cs typeface="Open Sans" panose="020B0606030504020204" pitchFamily="34" charset="0"/>
              </a:rPr>
              <a:t>Refactoring Challenges: Changing controller or action names can break routes if not updated in the routing configuration.</a:t>
            </a:r>
          </a:p>
          <a:p>
            <a:r>
              <a:rPr lang="en-US" sz="1600" b="1" dirty="0">
                <a:latin typeface="Open Sans" panose="020B0606030504020204" pitchFamily="34" charset="0"/>
                <a:ea typeface="Open Sans" panose="020B0606030504020204" pitchFamily="34" charset="0"/>
                <a:cs typeface="Open Sans" panose="020B0606030504020204" pitchFamily="34" charset="0"/>
              </a:rPr>
              <a:t>Use Cases:</a:t>
            </a:r>
          </a:p>
          <a:p>
            <a:r>
              <a:rPr lang="en-US" sz="1600" dirty="0">
                <a:latin typeface="Open Sans" panose="020B0606030504020204" pitchFamily="34" charset="0"/>
                <a:ea typeface="Open Sans" panose="020B0606030504020204" pitchFamily="34" charset="0"/>
                <a:cs typeface="Open Sans" panose="020B0606030504020204" pitchFamily="34" charset="0"/>
              </a:rPr>
              <a:t>It is best for applications with a straightforward and uniform URL structure.</a:t>
            </a:r>
          </a:p>
          <a:p>
            <a:r>
              <a:rPr lang="en-US" sz="1600" dirty="0">
                <a:latin typeface="Open Sans" panose="020B0606030504020204" pitchFamily="34" charset="0"/>
                <a:ea typeface="Open Sans" panose="020B0606030504020204" pitchFamily="34" charset="0"/>
                <a:cs typeface="Open Sans" panose="020B0606030504020204" pitchFamily="34" charset="0"/>
              </a:rPr>
              <a:t>When you want a centralized place to manage routing.</a:t>
            </a:r>
          </a:p>
        </p:txBody>
      </p:sp>
    </p:spTree>
    <p:extLst>
      <p:ext uri="{BB962C8B-B14F-4D97-AF65-F5344CB8AC3E}">
        <p14:creationId xmlns:p14="http://schemas.microsoft.com/office/powerpoint/2010/main" val="1063460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Convention-based Routing</a:t>
            </a:r>
          </a:p>
        </p:txBody>
      </p:sp>
      <p:sp>
        <p:nvSpPr>
          <p:cNvPr id="5" name="Content Placeholder 4"/>
          <p:cNvSpPr>
            <a:spLocks noGrp="1"/>
          </p:cNvSpPr>
          <p:nvPr>
            <p:ph sz="quarter" idx="1"/>
          </p:nvPr>
        </p:nvSpPr>
        <p:spPr/>
        <p:txBody>
          <a:bodyPr>
            <a:norm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If you want to use Conventional Routing, please add the </a:t>
            </a:r>
            <a:r>
              <a:rPr lang="en-US" sz="1600" dirty="0" err="1">
                <a:latin typeface="Open Sans" panose="020B0606030504020204" pitchFamily="34" charset="0"/>
                <a:ea typeface="Open Sans" panose="020B0606030504020204" pitchFamily="34" charset="0"/>
                <a:cs typeface="Open Sans" panose="020B0606030504020204" pitchFamily="34" charset="0"/>
              </a:rPr>
              <a:t>MapControllerRoute</a:t>
            </a:r>
            <a:r>
              <a:rPr lang="en-US" sz="1600" dirty="0">
                <a:latin typeface="Open Sans" panose="020B0606030504020204" pitchFamily="34" charset="0"/>
                <a:ea typeface="Open Sans" panose="020B0606030504020204" pitchFamily="34" charset="0"/>
                <a:cs typeface="Open Sans" panose="020B0606030504020204" pitchFamily="34" charset="0"/>
              </a:rPr>
              <a:t> middleware component to the Program.cs class file. Here, we are configuring the Route Pattern as </a:t>
            </a:r>
            <a:r>
              <a:rPr lang="en-US" sz="1600" dirty="0" err="1">
                <a:latin typeface="Open Sans" panose="020B0606030504020204" pitchFamily="34" charset="0"/>
                <a:ea typeface="Open Sans" panose="020B0606030504020204" pitchFamily="34" charset="0"/>
                <a:cs typeface="Open Sans" panose="020B0606030504020204" pitchFamily="34" charset="0"/>
              </a:rPr>
              <a:t>api</a:t>
            </a:r>
            <a:r>
              <a:rPr lang="en-US" sz="1600" dirty="0">
                <a:latin typeface="Open Sans" panose="020B0606030504020204" pitchFamily="34" charset="0"/>
                <a:ea typeface="Open Sans" panose="020B0606030504020204" pitchFamily="34" charset="0"/>
                <a:cs typeface="Open Sans" panose="020B0606030504020204" pitchFamily="34" charset="0"/>
              </a:rPr>
              <a:t>/{controller}/{action}/{id?} where id is the optional parameter.</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29BC9FC4-155D-6EB2-41BF-D0FAB7E6BA1B}"/>
              </a:ext>
            </a:extLst>
          </p:cNvPr>
          <p:cNvSpPr>
            <a:spLocks noChangeArrowheads="1"/>
          </p:cNvSpPr>
          <p:nvPr/>
        </p:nvSpPr>
        <p:spPr bwMode="auto">
          <a:xfrm>
            <a:off x="612648" y="2895600"/>
            <a:ext cx="8302752" cy="13643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A3A3A"/>
                </a:solidFill>
                <a:effectLst/>
                <a:latin typeface="Courier 10 Pitch"/>
              </a:rPr>
              <a:t>app.MapControllerRoute</a:t>
            </a:r>
            <a:r>
              <a:rPr kumimoji="0" lang="en-US" altLang="en-US" sz="2400" b="0" i="0" u="none" strike="noStrike" cap="none" normalizeH="0" baseline="0" dirty="0">
                <a:ln>
                  <a:noFill/>
                </a:ln>
                <a:solidFill>
                  <a:srgbClr val="3A3A3A"/>
                </a:solidFill>
                <a:effectLst/>
                <a:latin typeface="Courier 10 Pitch"/>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A3A3A"/>
                </a:solidFill>
                <a:effectLst/>
                <a:latin typeface="Courier 10 Pitch"/>
              </a:rPr>
              <a:t>name: "default",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A3A3A"/>
                </a:solidFill>
                <a:effectLst/>
                <a:latin typeface="Courier 10 Pitch"/>
              </a:rPr>
              <a:t>pattern: "</a:t>
            </a:r>
            <a:r>
              <a:rPr kumimoji="0" lang="en-US" altLang="en-US" sz="2400" b="0" i="0" u="none" strike="noStrike" cap="none" normalizeH="0" baseline="0" dirty="0" err="1">
                <a:ln>
                  <a:noFill/>
                </a:ln>
                <a:solidFill>
                  <a:srgbClr val="3A3A3A"/>
                </a:solidFill>
                <a:effectLst/>
                <a:latin typeface="Courier 10 Pitch"/>
              </a:rPr>
              <a:t>api</a:t>
            </a:r>
            <a:r>
              <a:rPr kumimoji="0" lang="en-US" altLang="en-US" sz="2400" b="0" i="0" u="none" strike="noStrike" cap="none" normalizeH="0" baseline="0" dirty="0">
                <a:ln>
                  <a:noFill/>
                </a:ln>
                <a:solidFill>
                  <a:srgbClr val="3A3A3A"/>
                </a:solidFill>
                <a:effectLst/>
                <a:latin typeface="Courier 10 Pitch"/>
              </a:rPr>
              <a:t>/{controller}/{action}/{id?}");</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4434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Attribute Routing</a:t>
            </a:r>
          </a:p>
        </p:txBody>
      </p:sp>
      <p:sp>
        <p:nvSpPr>
          <p:cNvPr id="5" name="Content Placeholder 4"/>
          <p:cNvSpPr>
            <a:spLocks noGrp="1"/>
          </p:cNvSpPr>
          <p:nvPr>
            <p:ph sz="quarter" idx="1"/>
          </p:nvPr>
        </p:nvSpPr>
        <p:spPr/>
        <p:txBody>
          <a:bodyPr>
            <a:normAutofit fontScale="92500" lnSpcReduction="20000"/>
          </a:bodyPr>
          <a:lstStyle/>
          <a:p>
            <a:r>
              <a:rPr lang="en-US" sz="1600" dirty="0">
                <a:latin typeface="Open Sans" panose="020B0606030504020204" pitchFamily="34" charset="0"/>
                <a:ea typeface="Open Sans" panose="020B0606030504020204" pitchFamily="34" charset="0"/>
                <a:cs typeface="Open Sans" panose="020B0606030504020204" pitchFamily="34" charset="0"/>
              </a:rPr>
              <a:t>Attribute routing uses attributes to define routes directly on controllers and actions. This approach provides more control by allowing custom and complex routes for each action.</a:t>
            </a:r>
          </a:p>
          <a:p>
            <a:r>
              <a:rPr lang="en-US" sz="1600" b="1" dirty="0">
                <a:latin typeface="Open Sans" panose="020B0606030504020204" pitchFamily="34" charset="0"/>
                <a:ea typeface="Open Sans" panose="020B0606030504020204" pitchFamily="34" charset="0"/>
                <a:cs typeface="Open Sans" panose="020B0606030504020204" pitchFamily="34" charset="0"/>
              </a:rPr>
              <a:t>Advantages:</a:t>
            </a:r>
          </a:p>
          <a:p>
            <a:r>
              <a:rPr lang="en-US" sz="1600" dirty="0">
                <a:latin typeface="Open Sans" panose="020B0606030504020204" pitchFamily="34" charset="0"/>
                <a:ea typeface="Open Sans" panose="020B0606030504020204" pitchFamily="34" charset="0"/>
                <a:cs typeface="Open Sans" panose="020B0606030504020204" pitchFamily="34" charset="0"/>
              </a:rPr>
              <a:t>High Flexibility: Enables defining custom routes per action, allowing for complex URL structures.</a:t>
            </a:r>
          </a:p>
          <a:p>
            <a:r>
              <a:rPr lang="en-US" sz="1600" dirty="0">
                <a:latin typeface="Open Sans" panose="020B0606030504020204" pitchFamily="34" charset="0"/>
                <a:ea typeface="Open Sans" panose="020B0606030504020204" pitchFamily="34" charset="0"/>
                <a:cs typeface="Open Sans" panose="020B0606030504020204" pitchFamily="34" charset="0"/>
              </a:rPr>
              <a:t>Self-documenting: Routes are defined where the action is defined, making it clear what URL maps to what action.</a:t>
            </a:r>
          </a:p>
          <a:p>
            <a:r>
              <a:rPr lang="en-US" sz="1600" dirty="0">
                <a:latin typeface="Open Sans" panose="020B0606030504020204" pitchFamily="34" charset="0"/>
                <a:ea typeface="Open Sans" panose="020B0606030504020204" pitchFamily="34" charset="0"/>
                <a:cs typeface="Open Sans" panose="020B0606030504020204" pitchFamily="34" charset="0"/>
              </a:rPr>
              <a:t>Support for HTTP Verb Constraints: Easily specify HTTP methods (GET, POST, etc.) for actions.</a:t>
            </a:r>
          </a:p>
          <a:p>
            <a:r>
              <a:rPr lang="en-US" sz="1600" b="1" dirty="0">
                <a:latin typeface="Open Sans" panose="020B0606030504020204" pitchFamily="34" charset="0"/>
                <a:ea typeface="Open Sans" panose="020B0606030504020204" pitchFamily="34" charset="0"/>
                <a:cs typeface="Open Sans" panose="020B0606030504020204" pitchFamily="34" charset="0"/>
              </a:rPr>
              <a:t>Disadvantages:</a:t>
            </a:r>
          </a:p>
          <a:p>
            <a:r>
              <a:rPr lang="en-US" sz="1600" dirty="0">
                <a:latin typeface="Open Sans" panose="020B0606030504020204" pitchFamily="34" charset="0"/>
                <a:ea typeface="Open Sans" panose="020B0606030504020204" pitchFamily="34" charset="0"/>
                <a:cs typeface="Open Sans" panose="020B0606030504020204" pitchFamily="34" charset="0"/>
              </a:rPr>
              <a:t>Scattered Configuration: Routes are spread across controllers and actions, making it harder to get an overview of the API’s URL structure.</a:t>
            </a:r>
          </a:p>
          <a:p>
            <a:r>
              <a:rPr lang="en-US" sz="1600" dirty="0">
                <a:latin typeface="Open Sans" panose="020B0606030504020204" pitchFamily="34" charset="0"/>
                <a:ea typeface="Open Sans" panose="020B0606030504020204" pitchFamily="34" charset="0"/>
                <a:cs typeface="Open Sans" panose="020B0606030504020204" pitchFamily="34" charset="0"/>
              </a:rPr>
              <a:t>Potential for Duplication: There is a possibility of duplicating route patterns, leading to conflicts or confusion.</a:t>
            </a:r>
          </a:p>
          <a:p>
            <a:r>
              <a:rPr lang="en-US" sz="1600" dirty="0">
                <a:latin typeface="Open Sans" panose="020B0606030504020204" pitchFamily="34" charset="0"/>
                <a:ea typeface="Open Sans" panose="020B0606030504020204" pitchFamily="34" charset="0"/>
                <a:cs typeface="Open Sans" panose="020B0606030504020204" pitchFamily="34" charset="0"/>
              </a:rPr>
              <a:t>Use Cases:</a:t>
            </a:r>
          </a:p>
          <a:p>
            <a:r>
              <a:rPr lang="en-US" sz="1600" dirty="0">
                <a:latin typeface="Open Sans" panose="020B0606030504020204" pitchFamily="34" charset="0"/>
                <a:ea typeface="Open Sans" panose="020B0606030504020204" pitchFamily="34" charset="0"/>
                <a:cs typeface="Open Sans" panose="020B0606030504020204" pitchFamily="34" charset="0"/>
              </a:rPr>
              <a:t>Ideal for APIs with complex and non-uniform URL patterns.</a:t>
            </a:r>
          </a:p>
          <a:p>
            <a:r>
              <a:rPr lang="en-US" sz="1600" dirty="0">
                <a:latin typeface="Open Sans" panose="020B0606030504020204" pitchFamily="34" charset="0"/>
                <a:ea typeface="Open Sans" panose="020B0606030504020204" pitchFamily="34" charset="0"/>
                <a:cs typeface="Open Sans" panose="020B0606030504020204" pitchFamily="34" charset="0"/>
              </a:rPr>
              <a:t>When you need fine-grained control over the routing of each action.</a:t>
            </a:r>
          </a:p>
        </p:txBody>
      </p:sp>
    </p:spTree>
    <p:extLst>
      <p:ext uri="{BB962C8B-B14F-4D97-AF65-F5344CB8AC3E}">
        <p14:creationId xmlns:p14="http://schemas.microsoft.com/office/powerpoint/2010/main" val="628730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Configuring the Routing </a:t>
            </a:r>
            <a:r>
              <a:rPr lang="en-US" sz="2400" dirty="0" err="1"/>
              <a:t>Middlewares</a:t>
            </a:r>
            <a:r>
              <a:rPr lang="en-US" sz="2400" dirty="0"/>
              <a:t> in ASP.NET Core</a:t>
            </a:r>
          </a:p>
        </p:txBody>
      </p:sp>
      <p:sp>
        <p:nvSpPr>
          <p:cNvPr id="5" name="Content Placeholder 4"/>
          <p:cNvSpPr>
            <a:spLocks noGrp="1"/>
          </p:cNvSpPr>
          <p:nvPr>
            <p:ph sz="quarter" idx="1"/>
          </p:nvPr>
        </p:nvSpPr>
        <p:spPr/>
        <p:txBody>
          <a:bodyPr>
            <a:normAutofit lnSpcReduction="10000"/>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To </a:t>
            </a:r>
            <a:r>
              <a:rPr lang="en-US" sz="1600" b="0" i="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enable Attribute Routing </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in ASP.NET Core, we must add the following two middleware components to the HTTP Request Processing Pipeline.</a:t>
            </a:r>
          </a:p>
          <a:p>
            <a:r>
              <a:rPr lang="en-US" sz="1600" dirty="0" err="1">
                <a:latin typeface="Open Sans" panose="020B0606030504020204" pitchFamily="34" charset="0"/>
                <a:ea typeface="Open Sans" panose="020B0606030504020204" pitchFamily="34" charset="0"/>
                <a:cs typeface="Open Sans" panose="020B0606030504020204" pitchFamily="34" charset="0"/>
              </a:rPr>
              <a:t>app.UseRouting</a:t>
            </a:r>
            <a:r>
              <a:rPr lang="en-US" sz="1600" dirty="0">
                <a:latin typeface="Open Sans" panose="020B0606030504020204" pitchFamily="34" charset="0"/>
                <a:ea typeface="Open Sans" panose="020B0606030504020204" pitchFamily="34" charset="0"/>
                <a:cs typeface="Open Sans" panose="020B0606030504020204" pitchFamily="34" charset="0"/>
              </a:rPr>
              <a:t>();</a:t>
            </a:r>
          </a:p>
          <a:p>
            <a:r>
              <a:rPr lang="en-US" sz="1600" dirty="0" err="1">
                <a:latin typeface="Open Sans" panose="020B0606030504020204" pitchFamily="34" charset="0"/>
                <a:ea typeface="Open Sans" panose="020B0606030504020204" pitchFamily="34" charset="0"/>
                <a:cs typeface="Open Sans" panose="020B0606030504020204" pitchFamily="34" charset="0"/>
              </a:rPr>
              <a:t>app.MapControllers</a:t>
            </a:r>
            <a:r>
              <a:rPr lang="en-US" sz="1600" dirty="0">
                <a:latin typeface="Open Sans" panose="020B0606030504020204" pitchFamily="34" charset="0"/>
                <a:ea typeface="Open Sans" panose="020B0606030504020204" pitchFamily="34" charset="0"/>
                <a:cs typeface="Open Sans" panose="020B0606030504020204" pitchFamily="34" charset="0"/>
              </a:rPr>
              <a:t>();</a:t>
            </a:r>
          </a:p>
          <a:p>
            <a:r>
              <a:rPr lang="en-US" sz="1600" b="1" dirty="0" err="1">
                <a:latin typeface="Open Sans" panose="020B0606030504020204" pitchFamily="34" charset="0"/>
                <a:ea typeface="Open Sans" panose="020B0606030504020204" pitchFamily="34" charset="0"/>
                <a:cs typeface="Open Sans" panose="020B0606030504020204" pitchFamily="34" charset="0"/>
              </a:rPr>
              <a:t>app.UseRouting</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This middleware enables routing capabilities in your ASP.NET Core application. It is responsible for matching incoming HTTP requests to routes that have been defined in your application. </a:t>
            </a:r>
            <a:r>
              <a:rPr lang="en-US" sz="1600" dirty="0" err="1">
                <a:latin typeface="Open Sans" panose="020B0606030504020204" pitchFamily="34" charset="0"/>
                <a:ea typeface="Open Sans" panose="020B0606030504020204" pitchFamily="34" charset="0"/>
                <a:cs typeface="Open Sans" panose="020B0606030504020204" pitchFamily="34" charset="0"/>
              </a:rPr>
              <a:t>UseRouting</a:t>
            </a:r>
            <a:r>
              <a:rPr lang="en-US" sz="1600" dirty="0">
                <a:latin typeface="Open Sans" panose="020B0606030504020204" pitchFamily="34" charset="0"/>
                <a:ea typeface="Open Sans" panose="020B0606030504020204" pitchFamily="34" charset="0"/>
                <a:cs typeface="Open Sans" panose="020B0606030504020204" pitchFamily="34" charset="0"/>
              </a:rPr>
              <a:t> should be added to the middleware pipeline before any middleware that requires knowledge of the requested endpoint, like authorization or endpoint-specific middleware.</a:t>
            </a:r>
          </a:p>
          <a:p>
            <a:r>
              <a:rPr lang="en-US" sz="1600" b="1" dirty="0" err="1">
                <a:latin typeface="Open Sans" panose="020B0606030504020204" pitchFamily="34" charset="0"/>
                <a:ea typeface="Open Sans" panose="020B0606030504020204" pitchFamily="34" charset="0"/>
                <a:cs typeface="Open Sans" panose="020B0606030504020204" pitchFamily="34" charset="0"/>
              </a:rPr>
              <a:t>app.MapControllers</a:t>
            </a:r>
            <a:r>
              <a:rPr lang="en-US" sz="1600" b="1" dirty="0">
                <a:latin typeface="Open Sans" panose="020B0606030504020204" pitchFamily="34" charset="0"/>
                <a:ea typeface="Open Sans" panose="020B0606030504020204" pitchFamily="34" charset="0"/>
                <a:cs typeface="Open Sans" panose="020B0606030504020204" pitchFamily="34" charset="0"/>
              </a:rPr>
              <a:t>(): </a:t>
            </a:r>
            <a:r>
              <a:rPr lang="en-US" sz="1600" dirty="0">
                <a:latin typeface="Open Sans" panose="020B0606030504020204" pitchFamily="34" charset="0"/>
                <a:ea typeface="Open Sans" panose="020B0606030504020204" pitchFamily="34" charset="0"/>
                <a:cs typeface="Open Sans" panose="020B0606030504020204" pitchFamily="34" charset="0"/>
              </a:rPr>
              <a:t>This extension method is used to map attribute-routed controllers. It essentially tells the application to look for controllers in your project and creates routes for them based on the attributes you’ve defined (like [Route], [</a:t>
            </a:r>
            <a:r>
              <a:rPr lang="en-US" sz="1600" dirty="0" err="1">
                <a:latin typeface="Open Sans" panose="020B0606030504020204" pitchFamily="34" charset="0"/>
                <a:ea typeface="Open Sans" panose="020B0606030504020204" pitchFamily="34" charset="0"/>
                <a:cs typeface="Open Sans" panose="020B0606030504020204" pitchFamily="34" charset="0"/>
              </a:rPr>
              <a:t>HttpGet</a:t>
            </a:r>
            <a:r>
              <a:rPr lang="en-US" sz="1600" dirty="0">
                <a:latin typeface="Open Sans" panose="020B0606030504020204" pitchFamily="34" charset="0"/>
                <a:ea typeface="Open Sans" panose="020B0606030504020204" pitchFamily="34" charset="0"/>
                <a:cs typeface="Open Sans" panose="020B0606030504020204" pitchFamily="34" charset="0"/>
              </a:rPr>
              <a:t>], etc.). This is typically used when you have an API-centric application with controllers handling various HTTP requests. </a:t>
            </a:r>
          </a:p>
          <a:p>
            <a:r>
              <a:rPr lang="en-US" sz="1600" dirty="0">
                <a:latin typeface="Open Sans" panose="020B0606030504020204" pitchFamily="34" charset="0"/>
                <a:ea typeface="Open Sans" panose="020B0606030504020204" pitchFamily="34" charset="0"/>
                <a:cs typeface="Open Sans" panose="020B0606030504020204" pitchFamily="34" charset="0"/>
              </a:rPr>
              <a:t>In .NET 8, </a:t>
            </a:r>
            <a:r>
              <a:rPr lang="en-US" sz="1600" dirty="0" err="1">
                <a:latin typeface="Open Sans" panose="020B0606030504020204" pitchFamily="34" charset="0"/>
                <a:ea typeface="Open Sans" panose="020B0606030504020204" pitchFamily="34" charset="0"/>
                <a:cs typeface="Open Sans" panose="020B0606030504020204" pitchFamily="34" charset="0"/>
              </a:rPr>
              <a:t>app.UseRouting</a:t>
            </a:r>
            <a:r>
              <a:rPr lang="en-US" sz="1600" dirty="0">
                <a:latin typeface="Open Sans" panose="020B0606030504020204" pitchFamily="34" charset="0"/>
                <a:ea typeface="Open Sans" panose="020B0606030504020204" pitchFamily="34" charset="0"/>
                <a:cs typeface="Open Sans" panose="020B0606030504020204" pitchFamily="34" charset="0"/>
              </a:rPr>
              <a:t>() and </a:t>
            </a:r>
            <a:r>
              <a:rPr lang="en-US" sz="1600" dirty="0" err="1">
                <a:latin typeface="Open Sans" panose="020B0606030504020204" pitchFamily="34" charset="0"/>
                <a:ea typeface="Open Sans" panose="020B0606030504020204" pitchFamily="34" charset="0"/>
                <a:cs typeface="Open Sans" panose="020B0606030504020204" pitchFamily="34" charset="0"/>
              </a:rPr>
              <a:t>app.MapControllers</a:t>
            </a:r>
            <a:r>
              <a:rPr lang="en-US" sz="1600" dirty="0">
                <a:latin typeface="Open Sans" panose="020B0606030504020204" pitchFamily="34" charset="0"/>
                <a:ea typeface="Open Sans" panose="020B0606030504020204" pitchFamily="34" charset="0"/>
                <a:cs typeface="Open Sans" panose="020B0606030504020204" pitchFamily="34" charset="0"/>
              </a:rPr>
              <a:t>() are used within the context of an ASP.NET Core application to configure routing and controller endpoints.</a:t>
            </a:r>
          </a:p>
        </p:txBody>
      </p:sp>
    </p:spTree>
    <p:extLst>
      <p:ext uri="{BB962C8B-B14F-4D97-AF65-F5344CB8AC3E}">
        <p14:creationId xmlns:p14="http://schemas.microsoft.com/office/powerpoint/2010/main" val="358928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Web API</a:t>
            </a:r>
            <a:endParaRPr lang="en-US" dirty="0"/>
          </a:p>
        </p:txBody>
      </p:sp>
      <p:sp>
        <p:nvSpPr>
          <p:cNvPr id="5" name="Content Placeholder 4"/>
          <p:cNvSpPr>
            <a:spLocks noGrp="1"/>
          </p:cNvSpPr>
          <p:nvPr>
            <p:ph sz="quarter" idx="1"/>
          </p:nvPr>
        </p:nvSpPr>
        <p:spPr/>
        <p:txBody>
          <a:bodyPr>
            <a:normAutofit/>
          </a:bodyPr>
          <a:lstStyle/>
          <a:p>
            <a:r>
              <a:rPr lang="en-US" sz="1600" b="0" i="0" dirty="0">
                <a:solidFill>
                  <a:srgbClr val="383F55"/>
                </a:solidFill>
                <a:effectLst/>
                <a:latin typeface="Segoe UI" panose="020B0502040204020203" pitchFamily="34" charset="0"/>
                <a:cs typeface="Segoe UI" panose="020B0502040204020203" pitchFamily="34" charset="0"/>
              </a:rPr>
              <a:t>API stands for Application Programming Interfaces (APIs).</a:t>
            </a:r>
          </a:p>
          <a:p>
            <a:r>
              <a:rPr lang="en-US" sz="1600" dirty="0">
                <a:latin typeface="Segoe UI" panose="020B0502040204020203" pitchFamily="34" charset="0"/>
                <a:cs typeface="Segoe UI" panose="020B0502040204020203" pitchFamily="34" charset="0"/>
              </a:rPr>
              <a:t>Application Programming Interfaces (APIs) are basically HTTP services that are used to communicate between applications in a simple and easy way.</a:t>
            </a:r>
          </a:p>
          <a:p>
            <a:r>
              <a:rPr lang="en-US" sz="1600" dirty="0">
                <a:latin typeface="Segoe UI" panose="020B0502040204020203" pitchFamily="34" charset="0"/>
                <a:cs typeface="Segoe UI" panose="020B0502040204020203" pitchFamily="34" charset="0"/>
              </a:rPr>
              <a:t>API stands for Application Programming Interface. A Web API, or Web Application Programming Interface, is a set of rules and protocols that allows different software applications to communicate with each other over the internet or a network. </a:t>
            </a:r>
          </a:p>
          <a:p>
            <a:r>
              <a:rPr lang="en-US" sz="1600" dirty="0">
                <a:latin typeface="Segoe UI" panose="020B0502040204020203" pitchFamily="34" charset="0"/>
                <a:cs typeface="Segoe UI" panose="020B0502040204020203" pitchFamily="34" charset="0"/>
              </a:rPr>
              <a:t>It enables the exchange of data and functionality between various systems, using HTTP (Hypertext Transfer Protocol) as the communication protocol. </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39003D5-8640-D8CD-B5F7-E5EA8C6EA43D}"/>
              </a:ext>
            </a:extLst>
          </p:cNvPr>
          <p:cNvPicPr>
            <a:picLocks noChangeAspect="1"/>
          </p:cNvPicPr>
          <p:nvPr/>
        </p:nvPicPr>
        <p:blipFill>
          <a:blip r:embed="rId3"/>
          <a:stretch>
            <a:fillRect/>
          </a:stretch>
        </p:blipFill>
        <p:spPr>
          <a:xfrm>
            <a:off x="1295400" y="4267200"/>
            <a:ext cx="5867400" cy="1717675"/>
          </a:xfrm>
          <a:prstGeom prst="rect">
            <a:avLst/>
          </a:prstGeom>
        </p:spPr>
      </p:pic>
    </p:spTree>
    <p:extLst>
      <p:ext uri="{BB962C8B-B14F-4D97-AF65-F5344CB8AC3E}">
        <p14:creationId xmlns:p14="http://schemas.microsoft.com/office/powerpoint/2010/main" val="350647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 Problems Without Web APIs</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Duplicate logic for each Application: </a:t>
            </a:r>
            <a:r>
              <a:rPr lang="en-US" sz="1800" dirty="0">
                <a:latin typeface="Segoe UI" panose="020B0502040204020203" pitchFamily="34" charset="0"/>
                <a:cs typeface="Segoe UI" panose="020B0502040204020203" pitchFamily="34" charset="0"/>
              </a:rPr>
              <a:t>The business should have some business logic. We will write the same logic for each application type, which means repeating the same logic for each type of application. This will duplicate our code.</a:t>
            </a:r>
          </a:p>
          <a:p>
            <a:r>
              <a:rPr lang="en-US" sz="1800" b="1" dirty="0">
                <a:latin typeface="Segoe UI" panose="020B0502040204020203" pitchFamily="34" charset="0"/>
                <a:cs typeface="Segoe UI" panose="020B0502040204020203" pitchFamily="34" charset="0"/>
              </a:rPr>
              <a:t>Error-Prone Code: </a:t>
            </a:r>
            <a:r>
              <a:rPr lang="en-US" sz="1800" dirty="0">
                <a:latin typeface="Segoe UI" panose="020B0502040204020203" pitchFamily="34" charset="0"/>
                <a:cs typeface="Segoe UI" panose="020B0502040204020203" pitchFamily="34" charset="0"/>
              </a:rPr>
              <a:t>The business logic is written for each type of application. We have to write the code in three different applications in our example. So, you might miss some code or logic in some applications. This will add more errors to your application.</a:t>
            </a:r>
          </a:p>
          <a:p>
            <a:r>
              <a:rPr lang="en-US" sz="1800" b="1" dirty="0">
                <a:latin typeface="Segoe UI" panose="020B0502040204020203" pitchFamily="34" charset="0"/>
                <a:cs typeface="Segoe UI" panose="020B0502040204020203" pitchFamily="34" charset="0"/>
              </a:rPr>
              <a:t>Some Front-end frameworks cannot communicate directly with the Database: </a:t>
            </a:r>
            <a:r>
              <a:rPr lang="en-US" sz="1800" dirty="0">
                <a:latin typeface="Segoe UI" panose="020B0502040204020203" pitchFamily="34" charset="0"/>
                <a:cs typeface="Segoe UI" panose="020B0502040204020203" pitchFamily="34" charset="0"/>
              </a:rPr>
              <a:t>If you are developing the website (i.e., front-end) using the angular framework, then the angular framework cannot communicate directly with the database. Angular is a front-end framework.</a:t>
            </a:r>
          </a:p>
          <a:p>
            <a:r>
              <a:rPr lang="en-US" sz="1800" b="1" dirty="0">
                <a:latin typeface="Segoe UI" panose="020B0502040204020203" pitchFamily="34" charset="0"/>
                <a:cs typeface="Segoe UI" panose="020B0502040204020203" pitchFamily="34" charset="0"/>
              </a:rPr>
              <a:t>Hard to Maintain: </a:t>
            </a:r>
            <a:r>
              <a:rPr lang="en-US" sz="1800" dirty="0">
                <a:latin typeface="Segoe UI" panose="020B0502040204020203" pitchFamily="34" charset="0"/>
                <a:cs typeface="Segoe UI" panose="020B0502040204020203" pitchFamily="34" charset="0"/>
              </a:rPr>
              <a:t>This type of structure is hard to maintain. We have written the code in many places, and if we want to improve our application, we need to do the same thing in many places.</a:t>
            </a:r>
          </a:p>
        </p:txBody>
      </p:sp>
    </p:spTree>
    <p:extLst>
      <p:ext uri="{BB962C8B-B14F-4D97-AF65-F5344CB8AC3E}">
        <p14:creationId xmlns:p14="http://schemas.microsoft.com/office/powerpoint/2010/main" val="375377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Web API</a:t>
            </a:r>
          </a:p>
        </p:txBody>
      </p:sp>
      <p:sp>
        <p:nvSpPr>
          <p:cNvPr id="5" name="Content Placeholder 4"/>
          <p:cNvSpPr>
            <a:spLocks noGrp="1"/>
          </p:cNvSpPr>
          <p:nvPr>
            <p:ph sz="quarter" idx="1"/>
          </p:nvPr>
        </p:nvSpPr>
        <p:spPr/>
        <p:txBody>
          <a:bodyPr>
            <a:normAutofit/>
          </a:bodyPr>
          <a:lstStyle/>
          <a:p>
            <a:r>
              <a:rPr lang="en-US" sz="1800" b="1" dirty="0"/>
              <a:t>Using Web API, we can avoid code duplication: </a:t>
            </a:r>
            <a:r>
              <a:rPr lang="en-US" sz="1800" dirty="0"/>
              <a:t>We can write the logic in one place, i.e., in our Web API project, and all applications will use that logic.</a:t>
            </a:r>
          </a:p>
          <a:p>
            <a:r>
              <a:rPr lang="en-US" sz="1800" b="1" dirty="0"/>
              <a:t>Extend Application Functionality: </a:t>
            </a:r>
            <a:r>
              <a:rPr lang="en-US" sz="1800" dirty="0"/>
              <a:t>Suppose, first, we develop the website. Then, we can extend and develop an Android App. Again, in the future, if you want to add another type of application, we don’t have to write any logic.</a:t>
            </a:r>
          </a:p>
          <a:p>
            <a:r>
              <a:rPr lang="en-US" sz="1800" b="1" dirty="0"/>
              <a:t>Abstraction: </a:t>
            </a:r>
            <a:r>
              <a:rPr lang="en-US" sz="1800" dirty="0"/>
              <a:t>We have added an extra abstraction layer because we wrote all the business logic in our Web API project. The logic we wrote in the Web API project will not be visible to the front-end developers.</a:t>
            </a:r>
          </a:p>
          <a:p>
            <a:r>
              <a:rPr lang="en-US" sz="1800" b="1" dirty="0"/>
              <a:t>Security: </a:t>
            </a:r>
            <a:r>
              <a:rPr lang="en-US" sz="1800" dirty="0"/>
              <a:t>None of the applications can access the database directly, and hence it provides security.</a:t>
            </a:r>
          </a:p>
        </p:txBody>
      </p:sp>
    </p:spTree>
    <p:extLst>
      <p:ext uri="{BB962C8B-B14F-4D97-AF65-F5344CB8AC3E}">
        <p14:creationId xmlns:p14="http://schemas.microsoft.com/office/powerpoint/2010/main" val="197628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Key Characteristics of Web APIs</a:t>
            </a:r>
            <a:endParaRPr lang="en-US" dirty="0"/>
          </a:p>
        </p:txBody>
      </p:sp>
      <p:sp>
        <p:nvSpPr>
          <p:cNvPr id="5" name="Content Placeholder 4"/>
          <p:cNvSpPr>
            <a:spLocks noGrp="1"/>
          </p:cNvSpPr>
          <p:nvPr>
            <p:ph sz="quarter" idx="1"/>
          </p:nvPr>
        </p:nvSpPr>
        <p:spPr/>
        <p:txBody>
          <a:bodyPr>
            <a:normAutofit/>
          </a:bodyPr>
          <a:lstStyle/>
          <a:p>
            <a:r>
              <a:rPr lang="en-US" sz="1600" b="1" i="0" dirty="0">
                <a:solidFill>
                  <a:srgbClr val="383F55"/>
                </a:solidFill>
                <a:effectLst/>
                <a:latin typeface="Segoe UI" panose="020B0502040204020203" pitchFamily="34" charset="0"/>
                <a:cs typeface="Segoe UI" panose="020B0502040204020203" pitchFamily="34" charset="0"/>
              </a:rPr>
              <a:t>HTTP-Based Communication: </a:t>
            </a:r>
            <a:r>
              <a:rPr lang="en-US" sz="1600" b="0" i="0" dirty="0">
                <a:solidFill>
                  <a:srgbClr val="383F55"/>
                </a:solidFill>
                <a:effectLst/>
                <a:latin typeface="Segoe UI" panose="020B0502040204020203" pitchFamily="34" charset="0"/>
                <a:cs typeface="Segoe UI" panose="020B0502040204020203" pitchFamily="34" charset="0"/>
              </a:rPr>
              <a:t>Web APIs are designed to work over HTTP, the same protocol used for Web Browsing. This means APIs can be accessed using standard HTTP methods like GET, POST, PUT, DELETE, etc. The API endpoints are typically represented as URLs (Uniform Resource Locators).</a:t>
            </a:r>
          </a:p>
          <a:p>
            <a:r>
              <a:rPr lang="en-US" sz="1600" b="1" i="0" dirty="0">
                <a:solidFill>
                  <a:srgbClr val="383F55"/>
                </a:solidFill>
                <a:effectLst/>
                <a:latin typeface="Segoe UI" panose="020B0502040204020203" pitchFamily="34" charset="0"/>
                <a:cs typeface="Segoe UI" panose="020B0502040204020203" pitchFamily="34" charset="0"/>
              </a:rPr>
              <a:t>Data Exchange Formats: </a:t>
            </a:r>
            <a:r>
              <a:rPr lang="en-US" sz="1600" b="0" i="0" dirty="0">
                <a:solidFill>
                  <a:srgbClr val="383F55"/>
                </a:solidFill>
                <a:effectLst/>
                <a:latin typeface="Segoe UI" panose="020B0502040204020203" pitchFamily="34" charset="0"/>
                <a:cs typeface="Segoe UI" panose="020B0502040204020203" pitchFamily="34" charset="0"/>
              </a:rPr>
              <a:t>Web APIs use standardized data exchange formats such as JSON (JavaScript Object Notation) and XML (Extensible Markup Language) to structure and transmit data between the client and server. JSON has become the most popular format due to its simplicity and ease of use.</a:t>
            </a:r>
          </a:p>
          <a:p>
            <a:r>
              <a:rPr lang="en-US" sz="1600" b="1" i="0" dirty="0">
                <a:solidFill>
                  <a:srgbClr val="383F55"/>
                </a:solidFill>
                <a:effectLst/>
                <a:latin typeface="Segoe UI" panose="020B0502040204020203" pitchFamily="34" charset="0"/>
                <a:cs typeface="Segoe UI" panose="020B0502040204020203" pitchFamily="34" charset="0"/>
              </a:rPr>
              <a:t>RESTful Architecture: </a:t>
            </a:r>
            <a:r>
              <a:rPr lang="en-US" sz="1600" b="0" i="0" dirty="0">
                <a:solidFill>
                  <a:srgbClr val="383F55"/>
                </a:solidFill>
                <a:effectLst/>
                <a:latin typeface="Segoe UI" panose="020B0502040204020203" pitchFamily="34" charset="0"/>
                <a:cs typeface="Segoe UI" panose="020B0502040204020203" pitchFamily="34" charset="0"/>
              </a:rPr>
              <a:t>Web APIs are designed to follow Representational State Transfer (REST) principles. A RESTful API is stateless, uses standard HTTP methods, and organizes resources into a hierarchy with unique URLs for each resource.</a:t>
            </a:r>
          </a:p>
          <a:p>
            <a:r>
              <a:rPr lang="en-US" sz="1600" b="1" i="0" dirty="0">
                <a:solidFill>
                  <a:srgbClr val="383F55"/>
                </a:solidFill>
                <a:effectLst/>
                <a:latin typeface="Segoe UI" panose="020B0502040204020203" pitchFamily="34" charset="0"/>
                <a:cs typeface="Segoe UI" panose="020B0502040204020203" pitchFamily="34" charset="0"/>
              </a:rPr>
              <a:t>Authentication and Authorization: </a:t>
            </a:r>
            <a:r>
              <a:rPr lang="en-US" sz="1600" b="0" i="0" dirty="0">
                <a:solidFill>
                  <a:srgbClr val="383F55"/>
                </a:solidFill>
                <a:effectLst/>
                <a:latin typeface="Segoe UI" panose="020B0502040204020203" pitchFamily="34" charset="0"/>
                <a:cs typeface="Segoe UI" panose="020B0502040204020203" pitchFamily="34" charset="0"/>
              </a:rPr>
              <a:t>Web APIs implement security mechanisms for authentication and authorization to ensure that only authorized clients can access resources or perform specific actions. Common authentication methods include API keys, OAuth, and JWT (JSON Web Tokens).</a:t>
            </a:r>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46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Web API?</a:t>
            </a:r>
          </a:p>
        </p:txBody>
      </p:sp>
      <p:sp>
        <p:nvSpPr>
          <p:cNvPr id="5" name="Content Placeholder 4"/>
          <p:cNvSpPr>
            <a:spLocks noGrp="1"/>
          </p:cNvSpPr>
          <p:nvPr>
            <p:ph sz="quarter" idx="1"/>
          </p:nvPr>
        </p:nvSpPr>
        <p:spPr/>
        <p:txBody>
          <a:bodyPr>
            <a:normAutofit fontScale="92500" lnSpcReduction="20000"/>
          </a:bodyPr>
          <a:lstStyle/>
          <a:p>
            <a:r>
              <a:rPr lang="en-US" sz="1800" dirty="0"/>
              <a:t>ASP.NET Core Web API is a framework for building scalable and high-performance Restful Web Services (APIs) using the ASP.NET Core platform.</a:t>
            </a:r>
          </a:p>
          <a:p>
            <a:r>
              <a:rPr lang="en-US" sz="1800" dirty="0"/>
              <a:t>It allows developers to create robust and flexible APIs that various clients can consume, such as web applications, mobile apps, desktop applications, and third-party services.</a:t>
            </a:r>
          </a:p>
          <a:p>
            <a:r>
              <a:rPr lang="en-US" sz="1800" dirty="0"/>
              <a:t>ASP.NET Core Web API is commonly used for building RESTful APIs that expose data and services over HTTP. </a:t>
            </a:r>
          </a:p>
          <a:p>
            <a:r>
              <a:rPr lang="en-US" sz="1800" dirty="0"/>
              <a:t>It’s suitable for various scenarios, including building back-end services for web, mobile, and desktop applications, providing data to single-page applications (SPAs), and creating microservices that can be deployed independently.</a:t>
            </a:r>
            <a:endParaRPr lang="en-IN" sz="1800" dirty="0"/>
          </a:p>
          <a:p>
            <a:r>
              <a:rPr lang="en-IN" sz="1800" dirty="0"/>
              <a:t>Asp.net Core Web API makes it easy to build  or crate HTTP services</a:t>
            </a:r>
          </a:p>
          <a:p>
            <a:r>
              <a:rPr lang="en-US" sz="1800" dirty="0"/>
              <a:t>Web API services can  be consumed by a broad range of clients like</a:t>
            </a:r>
            <a:br>
              <a:rPr lang="en-US" sz="1800" dirty="0"/>
            </a:br>
            <a:r>
              <a:rPr lang="en-US" sz="1800" dirty="0"/>
              <a:t>1. Browsers</a:t>
            </a:r>
            <a:br>
              <a:rPr lang="en-US" sz="1800" dirty="0"/>
            </a:br>
            <a:r>
              <a:rPr lang="en-US" sz="1800" dirty="0"/>
              <a:t>2. Mobile applications</a:t>
            </a:r>
            <a:br>
              <a:rPr lang="en-US" sz="1800" dirty="0"/>
            </a:br>
            <a:r>
              <a:rPr lang="en-US" sz="1800" dirty="0"/>
              <a:t>3. Desktop applications</a:t>
            </a:r>
            <a:br>
              <a:rPr lang="en-US" sz="1800" dirty="0"/>
            </a:br>
            <a:r>
              <a:rPr lang="en-US" sz="1800" dirty="0"/>
              <a:t>4. IOTs( Internet Of Things)</a:t>
            </a:r>
          </a:p>
          <a:p>
            <a:r>
              <a:rPr lang="en-US" sz="1800" dirty="0"/>
              <a:t>It can be hosted with in IIS/Tomcat or Windows Azure</a:t>
            </a:r>
          </a:p>
          <a:p>
            <a:r>
              <a:rPr lang="en-US" sz="1800" dirty="0"/>
              <a:t>It is very similar to ASP.NET MVC since it contains the MVC features such as routing, controllers, action results, filter, model binders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Web API Features</a:t>
            </a:r>
          </a:p>
        </p:txBody>
      </p:sp>
      <p:sp>
        <p:nvSpPr>
          <p:cNvPr id="5" name="Content Placeholder 4"/>
          <p:cNvSpPr>
            <a:spLocks noGrp="1"/>
          </p:cNvSpPr>
          <p:nvPr>
            <p:ph sz="quarter" idx="1"/>
          </p:nvPr>
        </p:nvSpPr>
        <p:spPr/>
        <p:txBody>
          <a:bodyPr>
            <a:normAutofit fontScale="92500" lnSpcReduction="20000"/>
          </a:bodyPr>
          <a:lstStyle/>
          <a:p>
            <a:r>
              <a:rPr lang="en-US" sz="1800" b="1" dirty="0"/>
              <a:t>Cross-Platform Support: </a:t>
            </a:r>
            <a:r>
              <a:rPr lang="en-US" sz="1800" dirty="0"/>
              <a:t>NET Core Web APIs can run on Windows, Linux, and macOS, making your Web APIs platform-independent.</a:t>
            </a:r>
          </a:p>
          <a:p>
            <a:r>
              <a:rPr lang="en-US" sz="1800" b="1" dirty="0"/>
              <a:t>Performance: </a:t>
            </a:r>
            <a:r>
              <a:rPr lang="en-US" sz="1800" dirty="0"/>
              <a:t>NET Core has been designed to have a smaller memory footprint and improved performance compared to its predecessors. It’s optimized for modern cloud-based applications.</a:t>
            </a:r>
          </a:p>
          <a:p>
            <a:r>
              <a:rPr lang="en-US" sz="1800" b="1" dirty="0"/>
              <a:t>Routing: </a:t>
            </a:r>
            <a:r>
              <a:rPr lang="en-US" sz="1800" dirty="0"/>
              <a:t>Supports attribute routing, which allows the development of -SEO-friendly URLs.</a:t>
            </a:r>
          </a:p>
          <a:p>
            <a:r>
              <a:rPr lang="en-US" sz="1800" b="1" dirty="0"/>
              <a:t>Model Binding and Validation: </a:t>
            </a:r>
            <a:r>
              <a:rPr lang="en-US" sz="1800" dirty="0"/>
              <a:t>Automatically maps data from HTTP requests to action method parameters. Model validation is also automatically performed, and any validation errors can be handled and returned to the client.</a:t>
            </a:r>
          </a:p>
          <a:p>
            <a:r>
              <a:rPr lang="en-US" sz="1800" b="1" dirty="0"/>
              <a:t>Dependency Injection: </a:t>
            </a:r>
            <a:r>
              <a:rPr lang="en-US" sz="1800" dirty="0"/>
              <a:t>Built-in support for dependency injection (DI). This allows for more modular and testable code.</a:t>
            </a:r>
          </a:p>
          <a:p>
            <a:r>
              <a:rPr lang="en-US" sz="1800" b="1" dirty="0"/>
              <a:t>Middleware Support: </a:t>
            </a:r>
            <a:r>
              <a:rPr lang="en-US" sz="1800" dirty="0"/>
              <a:t>NET Core’s middleware pipeline enables you to add components that inspect and process HTTP requests/responses, allowing for custom processing like authentication, logging, encryption decryption, etc.</a:t>
            </a:r>
          </a:p>
          <a:p>
            <a:r>
              <a:rPr lang="en-US" sz="1800" b="1" dirty="0"/>
              <a:t>Content Negotiation and Serialization: </a:t>
            </a:r>
            <a:r>
              <a:rPr lang="en-US" sz="1800" dirty="0"/>
              <a:t>Automatically serializes your data to and from JSON, XML, or any other format, depending on client preferences and server capabilities.</a:t>
            </a:r>
          </a:p>
        </p:txBody>
      </p:sp>
    </p:spTree>
    <p:extLst>
      <p:ext uri="{BB962C8B-B14F-4D97-AF65-F5344CB8AC3E}">
        <p14:creationId xmlns:p14="http://schemas.microsoft.com/office/powerpoint/2010/main" val="239913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ASP.NET Core Web API Features Cont..</a:t>
            </a:r>
          </a:p>
        </p:txBody>
      </p:sp>
      <p:sp>
        <p:nvSpPr>
          <p:cNvPr id="5" name="Content Placeholder 4"/>
          <p:cNvSpPr>
            <a:spLocks noGrp="1"/>
          </p:cNvSpPr>
          <p:nvPr>
            <p:ph sz="quarter" idx="1"/>
          </p:nvPr>
        </p:nvSpPr>
        <p:spPr/>
        <p:txBody>
          <a:bodyPr>
            <a:normAutofit/>
          </a:bodyPr>
          <a:lstStyle/>
          <a:p>
            <a:r>
              <a:rPr lang="en-US" sz="1800" b="1" dirty="0" err="1"/>
              <a:t>OpenAPI</a:t>
            </a:r>
            <a:r>
              <a:rPr lang="en-US" sz="1800" b="1" dirty="0"/>
              <a:t>/Swagger Support: </a:t>
            </a:r>
            <a:r>
              <a:rPr lang="en-US" sz="1800" dirty="0"/>
              <a:t>Provides built-in support for generating </a:t>
            </a:r>
            <a:r>
              <a:rPr lang="en-US" sz="1800" dirty="0" err="1"/>
              <a:t>OpenAPI</a:t>
            </a:r>
            <a:r>
              <a:rPr lang="en-US" sz="1800" dirty="0"/>
              <a:t> (formerly Swagger) descriptions of your API, which can then be used to generate beautiful interactive documentation, client SDK generation, and more.</a:t>
            </a:r>
          </a:p>
          <a:p>
            <a:r>
              <a:rPr lang="en-US" sz="1800" b="1" dirty="0"/>
              <a:t>Security: </a:t>
            </a:r>
            <a:r>
              <a:rPr lang="en-US" sz="1800" dirty="0"/>
              <a:t>Supports authentication and authorization mechanisms, including OAuth 2.0, Basic Authentication, HMAC, JWT (JSON Web Tokens), and more, to secure your web APIs.</a:t>
            </a:r>
          </a:p>
          <a:p>
            <a:r>
              <a:rPr lang="en-US" sz="1800" b="1" dirty="0"/>
              <a:t>Testability: </a:t>
            </a:r>
            <a:r>
              <a:rPr lang="en-US" sz="1800" dirty="0"/>
              <a:t>Designed to support unit testing. You can write tests for your API like any other ASP.NET Core application.</a:t>
            </a:r>
          </a:p>
          <a:p>
            <a:r>
              <a:rPr lang="en-US" sz="1800" b="1" dirty="0"/>
              <a:t>Integrated Configuration System: </a:t>
            </a:r>
            <a:r>
              <a:rPr lang="en-US" sz="1800" dirty="0"/>
              <a:t>The Web API can read application configuration data from various sources, like JSON files, environment variables, and more.</a:t>
            </a:r>
          </a:p>
          <a:p>
            <a:r>
              <a:rPr lang="en-US" sz="1800" b="1" dirty="0"/>
              <a:t>Environment-based Configuration: </a:t>
            </a:r>
            <a:r>
              <a:rPr lang="en-US" sz="1800" dirty="0"/>
              <a:t>Supports development, staging, and production environments, allowing different configurations for each environment.</a:t>
            </a:r>
          </a:p>
        </p:txBody>
      </p:sp>
    </p:spTree>
    <p:extLst>
      <p:ext uri="{BB962C8B-B14F-4D97-AF65-F5344CB8AC3E}">
        <p14:creationId xmlns:p14="http://schemas.microsoft.com/office/powerpoint/2010/main" val="2123141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11415</TotalTime>
  <Words>3444</Words>
  <Application>Microsoft Office PowerPoint</Application>
  <PresentationFormat>On-screen Show (4:3)</PresentationFormat>
  <Paragraphs>216</Paragraphs>
  <Slides>27</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10 Pitch</vt:lpstr>
      <vt:lpstr>Open Sans</vt:lpstr>
      <vt:lpstr>Segoe UI</vt:lpstr>
      <vt:lpstr>Tw Cen MT</vt:lpstr>
      <vt:lpstr>Wingdings</vt:lpstr>
      <vt:lpstr>Wingdings 2</vt:lpstr>
      <vt:lpstr>Median</vt:lpstr>
      <vt:lpstr> What is Web Service</vt:lpstr>
      <vt:lpstr> How Does Web Service Work?</vt:lpstr>
      <vt:lpstr> What is Web API</vt:lpstr>
      <vt:lpstr> Problems Without Web APIs</vt:lpstr>
      <vt:lpstr>Advantages of Web API</vt:lpstr>
      <vt:lpstr> Key Characteristics of Web APIs</vt:lpstr>
      <vt:lpstr>ASP.NET Core Web API?</vt:lpstr>
      <vt:lpstr>ASP.NET Core Web API Features</vt:lpstr>
      <vt:lpstr>ASP.NET Core Web API Features Cont..</vt:lpstr>
      <vt:lpstr>Asp.net Core Web API</vt:lpstr>
      <vt:lpstr>Service Types</vt:lpstr>
      <vt:lpstr>Service Types</vt:lpstr>
      <vt:lpstr>request/response pipeline in Web API</vt:lpstr>
      <vt:lpstr>HTTP Verbs in ASP.NET Core Web API</vt:lpstr>
      <vt:lpstr>HTTP Verbs in ASP.NET Core Web API</vt:lpstr>
      <vt:lpstr>HTTP GET</vt:lpstr>
      <vt:lpstr>HTTP POST </vt:lpstr>
      <vt:lpstr>HTTP PUT </vt:lpstr>
      <vt:lpstr>HTTP DELETE </vt:lpstr>
      <vt:lpstr>HTTP PATCH </vt:lpstr>
      <vt:lpstr>Selecting The Appropriate Method</vt:lpstr>
      <vt:lpstr>What is ApiController Attribute in ASP.NET Core Web API?</vt:lpstr>
      <vt:lpstr>Routing in ASP.NET Core Web API</vt:lpstr>
      <vt:lpstr>Convention-based Routing</vt:lpstr>
      <vt:lpstr>Convention-based Routing</vt:lpstr>
      <vt:lpstr>Attribute Routing</vt:lpstr>
      <vt:lpstr>Configuring the Routing Middlewares in ASP.NET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 Kumar</cp:lastModifiedBy>
  <cp:revision>128</cp:revision>
  <dcterms:created xsi:type="dcterms:W3CDTF">2006-08-16T00:00:00Z</dcterms:created>
  <dcterms:modified xsi:type="dcterms:W3CDTF">2025-07-07T17:57:27Z</dcterms:modified>
</cp:coreProperties>
</file>