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4" r:id="rId2"/>
    <p:sldId id="302" r:id="rId3"/>
    <p:sldId id="303" r:id="rId4"/>
    <p:sldId id="304" r:id="rId5"/>
    <p:sldId id="291" r:id="rId6"/>
    <p:sldId id="287" r:id="rId7"/>
    <p:sldId id="307" r:id="rId8"/>
    <p:sldId id="308" r:id="rId9"/>
    <p:sldId id="285" r:id="rId10"/>
    <p:sldId id="294" r:id="rId11"/>
    <p:sldId id="309" r:id="rId12"/>
    <p:sldId id="295" r:id="rId13"/>
    <p:sldId id="289" r:id="rId14"/>
    <p:sldId id="290" r:id="rId15"/>
    <p:sldId id="310"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8/1/2025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egacy.reactjs.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localhost:3000/"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ode.visualstudio.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Overview</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lnSpcReduction="1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is a Open source JavaScript Library for building single page applications.</a:t>
            </a:r>
          </a:p>
          <a:p>
            <a:pPr marL="457200" indent="-457200">
              <a:spcAft>
                <a:spcPts val="1200"/>
              </a:spcAft>
              <a:buFont typeface="Wingdings" pitchFamily="2" charset="2"/>
              <a:buChar char="§"/>
            </a:pPr>
            <a:r>
              <a:rPr lang="en-US" sz="2000" dirty="0"/>
              <a:t>ReactJS is a </a:t>
            </a:r>
            <a:r>
              <a:rPr lang="en-US" sz="2000" b="1" dirty="0"/>
              <a:t>JavaScript library</a:t>
            </a:r>
            <a:r>
              <a:rPr lang="en-US" sz="2000" dirty="0"/>
              <a:t> used for </a:t>
            </a:r>
            <a:r>
              <a:rPr lang="en-US" sz="2000" b="1" dirty="0"/>
              <a:t>building user interfaces</a:t>
            </a:r>
            <a:r>
              <a:rPr lang="en-US" sz="2000" dirty="0"/>
              <a:t>, primarily for </a:t>
            </a:r>
            <a:r>
              <a:rPr lang="en-US" sz="2000" b="1" dirty="0"/>
              <a:t>single-page applications (SPA)</a:t>
            </a:r>
            <a:r>
              <a:rPr lang="en-US" sz="2000" dirty="0"/>
              <a: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was developed and maintained by Facebook</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is one of the most popular JavaScript front-end libraries which has a strong foundation and a large community.</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heavily relay on JavaScript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uses virtual DOM (JavaScript object), which improves the performance of the app.</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JavaScript virtual DOM is faster than the regular DOM. </a:t>
            </a:r>
          </a:p>
          <a:p>
            <a:pPr>
              <a:spcAft>
                <a:spcPts val="1200"/>
              </a:spcAft>
            </a:pPr>
            <a:r>
              <a:rPr lang="en-US" sz="2000" b="1" i="1" dirty="0">
                <a:solidFill>
                  <a:schemeClr val="tx1">
                    <a:lumMod val="65000"/>
                    <a:lumOff val="35000"/>
                  </a:schemeClr>
                </a:solidFill>
                <a:latin typeface="Arial" pitchFamily="34" charset="0"/>
                <a:cs typeface="Arial" pitchFamily="34" charset="0"/>
              </a:rPr>
              <a:t>Prerequisites</a:t>
            </a:r>
          </a:p>
          <a:p>
            <a:pPr marL="457200" indent="-457200">
              <a:spcAft>
                <a:spcPts val="1200"/>
              </a:spcAft>
              <a:buFont typeface="Wingdings" pitchFamily="2" charset="2"/>
              <a:buChar char="§"/>
            </a:pPr>
            <a:r>
              <a:rPr lang="en-US" sz="2000" b="1" i="1" dirty="0">
                <a:solidFill>
                  <a:schemeClr val="tx1">
                    <a:lumMod val="65000"/>
                    <a:lumOff val="35000"/>
                  </a:schemeClr>
                </a:solidFill>
                <a:latin typeface="Arial" pitchFamily="34" charset="0"/>
                <a:cs typeface="Arial" pitchFamily="34" charset="0"/>
              </a:rPr>
              <a:t>Before learning ReactJS, you must have a good knowledge of JavaScript, HTML5, and CSS. </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Versions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5" name="Content Placeholder 4">
            <a:extLst>
              <a:ext uri="{FF2B5EF4-FFF2-40B4-BE49-F238E27FC236}">
                <a16:creationId xmlns:a16="http://schemas.microsoft.com/office/drawing/2014/main" id="{C5F2391D-4932-0764-3E1A-A9C9C68802CC}"/>
              </a:ext>
            </a:extLst>
          </p:cNvPr>
          <p:cNvSpPr>
            <a:spLocks noGrp="1"/>
          </p:cNvSpPr>
          <p:nvPr>
            <p:ph idx="1"/>
          </p:nvPr>
        </p:nvSpPr>
        <p:spPr>
          <a:xfrm>
            <a:off x="457200" y="792166"/>
            <a:ext cx="8229600" cy="5333998"/>
          </a:xfrm>
        </p:spPr>
        <p:txBody>
          <a:bodyPr>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React.JS was first used in 2011 for Facebook's Newsfeed feature.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Facebook Software Engineer, Jordan </a:t>
            </a:r>
            <a:r>
              <a:rPr lang="en-US" sz="2000" dirty="0" err="1">
                <a:solidFill>
                  <a:schemeClr val="tx1">
                    <a:lumMod val="65000"/>
                    <a:lumOff val="35000"/>
                  </a:schemeClr>
                </a:solidFill>
                <a:latin typeface="Arial" pitchFamily="34" charset="0"/>
                <a:cs typeface="Arial" pitchFamily="34" charset="0"/>
              </a:rPr>
              <a:t>Walke</a:t>
            </a:r>
            <a:r>
              <a:rPr lang="en-US" sz="2000" dirty="0">
                <a:solidFill>
                  <a:schemeClr val="tx1">
                    <a:lumMod val="65000"/>
                    <a:lumOff val="35000"/>
                  </a:schemeClr>
                </a:solidFill>
                <a:latin typeface="Arial" pitchFamily="34" charset="0"/>
                <a:cs typeface="Arial" pitchFamily="34" charset="0"/>
              </a:rPr>
              <a:t>, created it.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Initial Release to the Public (V0.3.0) was in July 2013.</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Current version of React.JS is V18.2.0 (June 2022).</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Click here for complete version history </a:t>
            </a:r>
            <a:r>
              <a:rPr lang="en-US" sz="2000" dirty="0">
                <a:solidFill>
                  <a:schemeClr val="tx1">
                    <a:lumMod val="65000"/>
                    <a:lumOff val="35000"/>
                  </a:schemeClr>
                </a:solidFill>
                <a:latin typeface="Arial" pitchFamily="34" charset="0"/>
                <a:cs typeface="Arial" pitchFamily="34" charset="0"/>
                <a:hlinkClick r:id="rId2"/>
              </a:rPr>
              <a:t>https://legacy.reactjs.org/</a:t>
            </a:r>
            <a:endParaRPr lang="en-US" sz="2000" dirty="0">
              <a:solidFill>
                <a:schemeClr val="tx1">
                  <a:lumMod val="65000"/>
                  <a:lumOff val="35000"/>
                </a:schemeClr>
              </a:solidFill>
              <a:latin typeface="Arial" pitchFamily="34" charset="0"/>
              <a:cs typeface="Arial" pitchFamily="34" charset="0"/>
            </a:endParaRPr>
          </a:p>
          <a:p>
            <a:endParaRPr lang="en-US" dirty="0"/>
          </a:p>
          <a:p>
            <a:endParaRPr lang="en-US" dirty="0"/>
          </a:p>
        </p:txBody>
      </p:sp>
    </p:spTree>
    <p:extLst>
      <p:ext uri="{BB962C8B-B14F-4D97-AF65-F5344CB8AC3E}">
        <p14:creationId xmlns:p14="http://schemas.microsoft.com/office/powerpoint/2010/main" val="156893996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9CAA-7771-8A25-E472-65FAE1DDDE6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4AF1F3D-56F6-C405-C91D-C9FE450ECE85}"/>
              </a:ext>
            </a:extLst>
          </p:cNvPr>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Companies Using React</a:t>
            </a:r>
          </a:p>
        </p:txBody>
      </p:sp>
      <p:sp>
        <p:nvSpPr>
          <p:cNvPr id="7" name="Content Placeholder 2">
            <a:extLst>
              <a:ext uri="{FF2B5EF4-FFF2-40B4-BE49-F238E27FC236}">
                <a16:creationId xmlns:a16="http://schemas.microsoft.com/office/drawing/2014/main" id="{FE13599E-D158-E77C-28C7-DFACF262FB04}"/>
              </a:ext>
            </a:extLst>
          </p:cNvPr>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5" name="Content Placeholder 4">
            <a:extLst>
              <a:ext uri="{FF2B5EF4-FFF2-40B4-BE49-F238E27FC236}">
                <a16:creationId xmlns:a16="http://schemas.microsoft.com/office/drawing/2014/main" id="{9E4F5245-EBFB-BCC1-7840-702BFD5A212D}"/>
              </a:ext>
            </a:extLst>
          </p:cNvPr>
          <p:cNvSpPr>
            <a:spLocks noGrp="1"/>
          </p:cNvSpPr>
          <p:nvPr>
            <p:ph idx="1"/>
          </p:nvPr>
        </p:nvSpPr>
        <p:spPr>
          <a:xfrm>
            <a:off x="457200" y="792166"/>
            <a:ext cx="8229600" cy="5333998"/>
          </a:xfrm>
        </p:spPr>
        <p:txBody>
          <a:bodyPr>
            <a:normAutofit/>
          </a:bodyPr>
          <a:lstStyle/>
          <a:p>
            <a:r>
              <a:rPr lang="en-US" sz="2800" dirty="0">
                <a:latin typeface="Arial" panose="020B0604020202020204" pitchFamily="34" charset="0"/>
                <a:cs typeface="Arial" panose="020B0604020202020204" pitchFamily="34" charset="0"/>
              </a:rPr>
              <a:t>Facebook</a:t>
            </a:r>
          </a:p>
          <a:p>
            <a:r>
              <a:rPr lang="en-US" sz="2800" dirty="0">
                <a:latin typeface="Arial" panose="020B0604020202020204" pitchFamily="34" charset="0"/>
                <a:cs typeface="Arial" panose="020B0604020202020204" pitchFamily="34" charset="0"/>
              </a:rPr>
              <a:t>Instagram</a:t>
            </a:r>
          </a:p>
          <a:p>
            <a:r>
              <a:rPr lang="en-US" sz="2800" dirty="0">
                <a:latin typeface="Arial" panose="020B0604020202020204" pitchFamily="34" charset="0"/>
                <a:cs typeface="Arial" panose="020B0604020202020204" pitchFamily="34" charset="0"/>
              </a:rPr>
              <a:t>Netflix</a:t>
            </a:r>
          </a:p>
          <a:p>
            <a:r>
              <a:rPr lang="en-US" sz="2800" dirty="0">
                <a:latin typeface="Arial" panose="020B0604020202020204" pitchFamily="34" charset="0"/>
                <a:cs typeface="Arial" panose="020B0604020202020204" pitchFamily="34" charset="0"/>
              </a:rPr>
              <a:t>Airbnb</a:t>
            </a:r>
          </a:p>
          <a:p>
            <a:r>
              <a:rPr lang="en-US" sz="2800" dirty="0">
                <a:latin typeface="Arial" panose="020B0604020202020204" pitchFamily="34" charset="0"/>
                <a:cs typeface="Arial" panose="020B0604020202020204" pitchFamily="34" charset="0"/>
              </a:rPr>
              <a:t>Uber</a:t>
            </a:r>
          </a:p>
          <a:p>
            <a:r>
              <a:rPr lang="en-US" sz="2800" dirty="0">
                <a:latin typeface="Arial" panose="020B0604020202020204" pitchFamily="34" charset="0"/>
                <a:cs typeface="Arial" panose="020B0604020202020204" pitchFamily="34" charset="0"/>
              </a:rPr>
              <a:t>WhatsApp Web</a:t>
            </a:r>
          </a:p>
          <a:p>
            <a:endParaRPr lang="en-US" dirty="0"/>
          </a:p>
          <a:p>
            <a:endParaRPr lang="en-US" dirty="0"/>
          </a:p>
        </p:txBody>
      </p:sp>
    </p:spTree>
    <p:extLst>
      <p:ext uri="{BB962C8B-B14F-4D97-AF65-F5344CB8AC3E}">
        <p14:creationId xmlns:p14="http://schemas.microsoft.com/office/powerpoint/2010/main" val="478702159"/>
      </p:ext>
    </p:extLst>
  </p:cSld>
  <p:clrMapOvr>
    <a:masterClrMapping/>
  </p:clrMapOvr>
  <p:transition>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Core Concepts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6E30E120-3E23-2DC1-CEB8-47238960B780}"/>
              </a:ext>
            </a:extLst>
          </p:cNvPr>
          <p:cNvGraphicFramePr>
            <a:graphicFrameLocks noGrp="1"/>
          </p:cNvGraphicFramePr>
          <p:nvPr>
            <p:extLst>
              <p:ext uri="{D42A27DB-BD31-4B8C-83A1-F6EECF244321}">
                <p14:modId xmlns:p14="http://schemas.microsoft.com/office/powerpoint/2010/main" val="2145931707"/>
              </p:ext>
            </p:extLst>
          </p:nvPr>
        </p:nvGraphicFramePr>
        <p:xfrm>
          <a:off x="533400" y="1397000"/>
          <a:ext cx="7924800" cy="38506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1474551789"/>
                    </a:ext>
                  </a:extLst>
                </a:gridCol>
                <a:gridCol w="3962400">
                  <a:extLst>
                    <a:ext uri="{9D8B030D-6E8A-4147-A177-3AD203B41FA5}">
                      <a16:colId xmlns:a16="http://schemas.microsoft.com/office/drawing/2014/main" val="1190197992"/>
                    </a:ext>
                  </a:extLst>
                </a:gridCol>
              </a:tblGrid>
              <a:tr h="370840">
                <a:tc>
                  <a:txBody>
                    <a:bodyPr/>
                    <a:lstStyle/>
                    <a:p>
                      <a:r>
                        <a:rPr lang="en-US" dirty="0"/>
                        <a:t>Concept</a:t>
                      </a:r>
                    </a:p>
                  </a:txBody>
                  <a:tcPr anchor="ctr"/>
                </a:tc>
                <a:tc>
                  <a:txBody>
                    <a:bodyPr/>
                    <a:lstStyle/>
                    <a:p>
                      <a:r>
                        <a:rPr lang="en-US"/>
                        <a:t>Explanation</a:t>
                      </a:r>
                    </a:p>
                  </a:txBody>
                  <a:tcPr anchor="ctr"/>
                </a:tc>
                <a:extLst>
                  <a:ext uri="{0D108BD9-81ED-4DB2-BD59-A6C34878D82A}">
                    <a16:rowId xmlns:a16="http://schemas.microsoft.com/office/drawing/2014/main" val="2098558037"/>
                  </a:ext>
                </a:extLst>
              </a:tr>
              <a:tr h="370840">
                <a:tc>
                  <a:txBody>
                    <a:bodyPr/>
                    <a:lstStyle/>
                    <a:p>
                      <a:r>
                        <a:rPr lang="en-US" b="1"/>
                        <a:t>Component</a:t>
                      </a:r>
                      <a:endParaRPr lang="en-US"/>
                    </a:p>
                  </a:txBody>
                  <a:tcPr anchor="ctr"/>
                </a:tc>
                <a:tc>
                  <a:txBody>
                    <a:bodyPr/>
                    <a:lstStyle/>
                    <a:p>
                      <a:r>
                        <a:rPr lang="en-US"/>
                        <a:t>A JavaScript function or class that returns JSX.</a:t>
                      </a:r>
                    </a:p>
                  </a:txBody>
                  <a:tcPr anchor="ctr"/>
                </a:tc>
                <a:extLst>
                  <a:ext uri="{0D108BD9-81ED-4DB2-BD59-A6C34878D82A}">
                    <a16:rowId xmlns:a16="http://schemas.microsoft.com/office/drawing/2014/main" val="2200750842"/>
                  </a:ext>
                </a:extLst>
              </a:tr>
              <a:tr h="370840">
                <a:tc>
                  <a:txBody>
                    <a:bodyPr/>
                    <a:lstStyle/>
                    <a:p>
                      <a:r>
                        <a:rPr lang="en-US" b="1"/>
                        <a:t>Props</a:t>
                      </a:r>
                      <a:endParaRPr lang="en-US"/>
                    </a:p>
                  </a:txBody>
                  <a:tcPr anchor="ctr"/>
                </a:tc>
                <a:tc>
                  <a:txBody>
                    <a:bodyPr/>
                    <a:lstStyle/>
                    <a:p>
                      <a:r>
                        <a:rPr lang="en-US"/>
                        <a:t>Inputs to components (read-only).</a:t>
                      </a:r>
                    </a:p>
                  </a:txBody>
                  <a:tcPr anchor="ctr"/>
                </a:tc>
                <a:extLst>
                  <a:ext uri="{0D108BD9-81ED-4DB2-BD59-A6C34878D82A}">
                    <a16:rowId xmlns:a16="http://schemas.microsoft.com/office/drawing/2014/main" val="3193441108"/>
                  </a:ext>
                </a:extLst>
              </a:tr>
              <a:tr h="370840">
                <a:tc>
                  <a:txBody>
                    <a:bodyPr/>
                    <a:lstStyle/>
                    <a:p>
                      <a:r>
                        <a:rPr lang="en-US" b="1"/>
                        <a:t>State</a:t>
                      </a:r>
                      <a:endParaRPr lang="en-US"/>
                    </a:p>
                  </a:txBody>
                  <a:tcPr anchor="ctr"/>
                </a:tc>
                <a:tc>
                  <a:txBody>
                    <a:bodyPr/>
                    <a:lstStyle/>
                    <a:p>
                      <a:r>
                        <a:rPr lang="en-US"/>
                        <a:t>Local data storage in a component that can change over time.</a:t>
                      </a:r>
                    </a:p>
                  </a:txBody>
                  <a:tcPr anchor="ctr"/>
                </a:tc>
                <a:extLst>
                  <a:ext uri="{0D108BD9-81ED-4DB2-BD59-A6C34878D82A}">
                    <a16:rowId xmlns:a16="http://schemas.microsoft.com/office/drawing/2014/main" val="1688813293"/>
                  </a:ext>
                </a:extLst>
              </a:tr>
              <a:tr h="370840">
                <a:tc>
                  <a:txBody>
                    <a:bodyPr/>
                    <a:lstStyle/>
                    <a:p>
                      <a:r>
                        <a:rPr lang="en-US" b="1"/>
                        <a:t>Hooks</a:t>
                      </a:r>
                      <a:endParaRPr lang="en-US"/>
                    </a:p>
                  </a:txBody>
                  <a:tcPr anchor="ctr"/>
                </a:tc>
                <a:tc>
                  <a:txBody>
                    <a:bodyPr/>
                    <a:lstStyle/>
                    <a:p>
                      <a:r>
                        <a:rPr lang="en-US"/>
                        <a:t>Functions like useState, useEffect that let you use state/lifecycle in function components.</a:t>
                      </a:r>
                    </a:p>
                  </a:txBody>
                  <a:tcPr anchor="ctr"/>
                </a:tc>
                <a:extLst>
                  <a:ext uri="{0D108BD9-81ED-4DB2-BD59-A6C34878D82A}">
                    <a16:rowId xmlns:a16="http://schemas.microsoft.com/office/drawing/2014/main" val="731035843"/>
                  </a:ext>
                </a:extLst>
              </a:tr>
              <a:tr h="370840">
                <a:tc>
                  <a:txBody>
                    <a:bodyPr/>
                    <a:lstStyle/>
                    <a:p>
                      <a:r>
                        <a:rPr lang="en-US" b="1"/>
                        <a:t>Lifecycle</a:t>
                      </a:r>
                      <a:endParaRPr lang="en-US"/>
                    </a:p>
                  </a:txBody>
                  <a:tcPr anchor="ctr"/>
                </a:tc>
                <a:tc>
                  <a:txBody>
                    <a:bodyPr/>
                    <a:lstStyle/>
                    <a:p>
                      <a:r>
                        <a:rPr lang="en-US" dirty="0"/>
                        <a:t>Methods/hooks that run at specific points of a component’s life (mount, update, unmount).</a:t>
                      </a:r>
                    </a:p>
                  </a:txBody>
                  <a:tcPr anchor="ctr"/>
                </a:tc>
                <a:extLst>
                  <a:ext uri="{0D108BD9-81ED-4DB2-BD59-A6C34878D82A}">
                    <a16:rowId xmlns:a16="http://schemas.microsoft.com/office/drawing/2014/main" val="1019130188"/>
                  </a:ext>
                </a:extLst>
              </a:tr>
            </a:tbl>
          </a:graphicData>
        </a:graphic>
      </p:graphicFrame>
    </p:spTree>
    <p:extLst>
      <p:ext uri="{BB962C8B-B14F-4D97-AF65-F5344CB8AC3E}">
        <p14:creationId xmlns:p14="http://schemas.microsoft.com/office/powerpoint/2010/main" val="349806241"/>
      </p:ext>
    </p:extLst>
  </p:cSld>
  <p:clrMapOvr>
    <a:masterClrMapping/>
  </p:clrMapOvr>
  <p:transition>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800" dirty="0"/>
              <a:t>ReactJS Environment Setup </a:t>
            </a:r>
            <a:endParaRPr lang="en-US" sz="2700" dirty="0">
              <a:latin typeface="Berlin Sans FB Demi" pitchFamily="34" charset="0"/>
            </a:endParaRP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20000"/>
          </a:bodyPr>
          <a:lstStyle/>
          <a:p>
            <a:pPr marL="457200" indent="-457200">
              <a:spcAft>
                <a:spcPts val="1200"/>
              </a:spcAft>
              <a:buFont typeface="Wingdings" pitchFamily="2" charset="2"/>
              <a:buChar char="§"/>
            </a:pPr>
            <a:r>
              <a:rPr lang="en-US" dirty="0"/>
              <a:t>✅ </a:t>
            </a:r>
            <a:r>
              <a:rPr lang="en-US" b="1" dirty="0"/>
              <a:t>1. Prerequisites</a:t>
            </a:r>
          </a:p>
          <a:p>
            <a:pPr marL="457200" indent="-457200">
              <a:spcAft>
                <a:spcPts val="1200"/>
              </a:spcAft>
              <a:buFont typeface="Wingdings" pitchFamily="2" charset="2"/>
              <a:buChar char="§"/>
            </a:pPr>
            <a:r>
              <a:rPr lang="en-US" dirty="0"/>
              <a:t>Make sure the following are installed:</a:t>
            </a:r>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a:spcAft>
                <a:spcPts val="1200"/>
              </a:spcAft>
            </a:pPr>
            <a:endParaRPr lang="en-US" dirty="0"/>
          </a:p>
          <a:p>
            <a:pPr marL="457200" indent="-457200">
              <a:spcAft>
                <a:spcPts val="1200"/>
              </a:spcAft>
              <a:buFont typeface="Wingdings" pitchFamily="2" charset="2"/>
              <a:buChar char="§"/>
            </a:pPr>
            <a:r>
              <a:rPr lang="en-US" dirty="0"/>
              <a:t>✅ </a:t>
            </a:r>
            <a:r>
              <a:rPr lang="en-US" b="1" dirty="0"/>
              <a:t>2. Install Create React App (CRA)</a:t>
            </a:r>
          </a:p>
          <a:p>
            <a:pPr marL="457200" indent="-457200">
              <a:spcAft>
                <a:spcPts val="1200"/>
              </a:spcAft>
              <a:buFont typeface="Wingdings" pitchFamily="2" charset="2"/>
              <a:buChar char="§"/>
            </a:pPr>
            <a:r>
              <a:rPr lang="en-US" dirty="0"/>
              <a:t>Create React App is a tool to set up a new React project with zero config.</a:t>
            </a:r>
          </a:p>
          <a:p>
            <a:pPr marL="457200" indent="-457200">
              <a:spcAft>
                <a:spcPts val="1200"/>
              </a:spcAft>
              <a:buFont typeface="Wingdings" pitchFamily="2" charset="2"/>
              <a:buChar char="§"/>
            </a:pPr>
            <a:r>
              <a:rPr lang="en-US" dirty="0" err="1"/>
              <a:t>npx</a:t>
            </a:r>
            <a:r>
              <a:rPr lang="en-US" dirty="0"/>
              <a:t>  comes with Node.js and allows using packages without installing them globally.</a:t>
            </a:r>
          </a:p>
          <a:p>
            <a:pPr marL="457200" indent="-457200">
              <a:spcAft>
                <a:spcPts val="1200"/>
              </a:spcAft>
              <a:buFont typeface="Wingdings" pitchFamily="2" charset="2"/>
              <a:buChar char="§"/>
            </a:pPr>
            <a:r>
              <a:rPr lang="en-US" dirty="0"/>
              <a:t>✅ </a:t>
            </a:r>
            <a:r>
              <a:rPr lang="en-US" b="1" dirty="0"/>
              <a:t>3. Start the Development Server</a:t>
            </a:r>
          </a:p>
          <a:p>
            <a:pPr marL="457200" indent="-457200">
              <a:spcAft>
                <a:spcPts val="1200"/>
              </a:spcAft>
              <a:buFont typeface="Wingdings" pitchFamily="2" charset="2"/>
              <a:buChar char="§"/>
            </a:pPr>
            <a:r>
              <a:rPr lang="en-US" dirty="0" err="1"/>
              <a:t>npm</a:t>
            </a:r>
            <a:r>
              <a:rPr lang="en-US" dirty="0"/>
              <a:t> start</a:t>
            </a:r>
          </a:p>
          <a:p>
            <a:pPr marL="457200" indent="-457200">
              <a:spcAft>
                <a:spcPts val="1200"/>
              </a:spcAft>
              <a:buFont typeface="Wingdings" pitchFamily="2" charset="2"/>
              <a:buChar char="§"/>
            </a:pPr>
            <a:r>
              <a:rPr lang="en-US" dirty="0"/>
              <a:t>This will:</a:t>
            </a:r>
          </a:p>
          <a:p>
            <a:pPr marL="457200" indent="-457200">
              <a:spcAft>
                <a:spcPts val="1200"/>
              </a:spcAft>
              <a:buFont typeface="Wingdings" pitchFamily="2" charset="2"/>
              <a:buChar char="§"/>
            </a:pPr>
            <a:r>
              <a:rPr lang="en-US" dirty="0"/>
              <a:t>Start the dev server on </a:t>
            </a:r>
            <a:r>
              <a:rPr lang="en-US" dirty="0">
                <a:hlinkClick r:id="rId2"/>
              </a:rPr>
              <a:t>http://localhost:3000</a:t>
            </a:r>
            <a:endParaRPr lang="en-US" dirty="0"/>
          </a:p>
          <a:p>
            <a:pPr marL="457200" indent="-457200">
              <a:spcAft>
                <a:spcPts val="1200"/>
              </a:spcAft>
              <a:buFont typeface="Wingdings" pitchFamily="2" charset="2"/>
              <a:buChar char="§"/>
            </a:pPr>
            <a:r>
              <a:rPr lang="en-US" dirty="0"/>
              <a:t>Auto-refresh the browser on file changes</a:t>
            </a:r>
          </a:p>
          <a:p>
            <a:pPr marL="457200" indent="-457200">
              <a:spcAft>
                <a:spcPts val="1200"/>
              </a:spcAft>
              <a:buFont typeface="Wingdings" pitchFamily="2" charset="2"/>
              <a:buChar char="§"/>
            </a:pPr>
            <a:endParaRPr lang="en-US" b="1"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b="1"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dirty="0"/>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DB7F7D9-4C80-99EE-BCB3-2EABC685F2EB}"/>
              </a:ext>
            </a:extLst>
          </p:cNvPr>
          <p:cNvGraphicFramePr>
            <a:graphicFrameLocks noGrp="1"/>
          </p:cNvGraphicFramePr>
          <p:nvPr>
            <p:extLst>
              <p:ext uri="{D42A27DB-BD31-4B8C-83A1-F6EECF244321}">
                <p14:modId xmlns:p14="http://schemas.microsoft.com/office/powerpoint/2010/main" val="3385174867"/>
              </p:ext>
            </p:extLst>
          </p:nvPr>
        </p:nvGraphicFramePr>
        <p:xfrm>
          <a:off x="838200" y="1466876"/>
          <a:ext cx="7467600" cy="135540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551610989"/>
                    </a:ext>
                  </a:extLst>
                </a:gridCol>
                <a:gridCol w="3124200">
                  <a:extLst>
                    <a:ext uri="{9D8B030D-6E8A-4147-A177-3AD203B41FA5}">
                      <a16:colId xmlns:a16="http://schemas.microsoft.com/office/drawing/2014/main" val="1238937062"/>
                    </a:ext>
                  </a:extLst>
                </a:gridCol>
                <a:gridCol w="3124200">
                  <a:extLst>
                    <a:ext uri="{9D8B030D-6E8A-4147-A177-3AD203B41FA5}">
                      <a16:colId xmlns:a16="http://schemas.microsoft.com/office/drawing/2014/main" val="3052328998"/>
                    </a:ext>
                  </a:extLst>
                </a:gridCol>
              </a:tblGrid>
              <a:tr h="286682">
                <a:tc>
                  <a:txBody>
                    <a:bodyPr/>
                    <a:lstStyle/>
                    <a:p>
                      <a:r>
                        <a:rPr lang="en-US" dirty="0"/>
                        <a:t>Tool</a:t>
                      </a:r>
                    </a:p>
                  </a:txBody>
                  <a:tcPr anchor="ctr"/>
                </a:tc>
                <a:tc>
                  <a:txBody>
                    <a:bodyPr/>
                    <a:lstStyle/>
                    <a:p>
                      <a:r>
                        <a:rPr lang="en-US"/>
                        <a:t>Purpose</a:t>
                      </a:r>
                    </a:p>
                  </a:txBody>
                  <a:tcPr anchor="ctr"/>
                </a:tc>
                <a:tc>
                  <a:txBody>
                    <a:bodyPr/>
                    <a:lstStyle/>
                    <a:p>
                      <a:r>
                        <a:rPr lang="en-US"/>
                        <a:t>Download Link</a:t>
                      </a:r>
                    </a:p>
                  </a:txBody>
                  <a:tcPr anchor="ctr"/>
                </a:tc>
                <a:extLst>
                  <a:ext uri="{0D108BD9-81ED-4DB2-BD59-A6C34878D82A}">
                    <a16:rowId xmlns:a16="http://schemas.microsoft.com/office/drawing/2014/main" val="1900634979"/>
                  </a:ext>
                </a:extLst>
              </a:tr>
              <a:tr h="494821">
                <a:tc>
                  <a:txBody>
                    <a:bodyPr/>
                    <a:lstStyle/>
                    <a:p>
                      <a:r>
                        <a:rPr lang="en-US" b="1"/>
                        <a:t>Node.js</a:t>
                      </a:r>
                      <a:endParaRPr lang="en-US"/>
                    </a:p>
                  </a:txBody>
                  <a:tcPr anchor="ctr"/>
                </a:tc>
                <a:tc>
                  <a:txBody>
                    <a:bodyPr/>
                    <a:lstStyle/>
                    <a:p>
                      <a:r>
                        <a:rPr lang="en-US"/>
                        <a:t>JavaScript runtime &amp; npm tool</a:t>
                      </a:r>
                    </a:p>
                  </a:txBody>
                  <a:tcPr anchor="ctr"/>
                </a:tc>
                <a:tc>
                  <a:txBody>
                    <a:bodyPr/>
                    <a:lstStyle/>
                    <a:p>
                      <a:r>
                        <a:rPr lang="en-US">
                          <a:hlinkClick r:id="rId3"/>
                        </a:rPr>
                        <a:t>https://nodejs.org</a:t>
                      </a:r>
                      <a:endParaRPr lang="en-US"/>
                    </a:p>
                  </a:txBody>
                  <a:tcPr anchor="ctr"/>
                </a:tc>
                <a:extLst>
                  <a:ext uri="{0D108BD9-81ED-4DB2-BD59-A6C34878D82A}">
                    <a16:rowId xmlns:a16="http://schemas.microsoft.com/office/drawing/2014/main" val="3007721147"/>
                  </a:ext>
                </a:extLst>
              </a:tr>
              <a:tr h="494821">
                <a:tc>
                  <a:txBody>
                    <a:bodyPr/>
                    <a:lstStyle/>
                    <a:p>
                      <a:r>
                        <a:rPr lang="en-US" b="1" dirty="0"/>
                        <a:t>VS Code</a:t>
                      </a:r>
                      <a:endParaRPr lang="en-US" dirty="0"/>
                    </a:p>
                  </a:txBody>
                  <a:tcPr anchor="ctr"/>
                </a:tc>
                <a:tc>
                  <a:txBody>
                    <a:bodyPr/>
                    <a:lstStyle/>
                    <a:p>
                      <a:r>
                        <a:rPr lang="en-US"/>
                        <a:t>Code editor</a:t>
                      </a:r>
                    </a:p>
                  </a:txBody>
                  <a:tcPr anchor="ctr"/>
                </a:tc>
                <a:tc>
                  <a:txBody>
                    <a:bodyPr/>
                    <a:lstStyle/>
                    <a:p>
                      <a:r>
                        <a:rPr lang="en-US" dirty="0">
                          <a:hlinkClick r:id="rId4"/>
                        </a:rPr>
                        <a:t>https://code.visualstudio.com</a:t>
                      </a:r>
                      <a:endParaRPr lang="en-US" dirty="0"/>
                    </a:p>
                  </a:txBody>
                  <a:tcPr anchor="ctr"/>
                </a:tc>
                <a:extLst>
                  <a:ext uri="{0D108BD9-81ED-4DB2-BD59-A6C34878D82A}">
                    <a16:rowId xmlns:a16="http://schemas.microsoft.com/office/drawing/2014/main" val="2607250639"/>
                  </a:ext>
                </a:extLst>
              </a:tr>
            </a:tbl>
          </a:graphicData>
        </a:graphic>
      </p:graphicFrame>
      <p:pic>
        <p:nvPicPr>
          <p:cNvPr id="5" name="Picture 4">
            <a:extLst>
              <a:ext uri="{FF2B5EF4-FFF2-40B4-BE49-F238E27FC236}">
                <a16:creationId xmlns:a16="http://schemas.microsoft.com/office/drawing/2014/main" id="{5CFDE76A-653D-5719-22D6-83157C689EC9}"/>
              </a:ext>
            </a:extLst>
          </p:cNvPr>
          <p:cNvPicPr>
            <a:picLocks noChangeAspect="1"/>
          </p:cNvPicPr>
          <p:nvPr/>
        </p:nvPicPr>
        <p:blipFill>
          <a:blip r:embed="rId5"/>
          <a:stretch>
            <a:fillRect/>
          </a:stretch>
        </p:blipFill>
        <p:spPr>
          <a:xfrm>
            <a:off x="4343400" y="4256560"/>
            <a:ext cx="3854648" cy="552478"/>
          </a:xfrm>
          <a:prstGeom prst="rect">
            <a:avLst/>
          </a:prstGeom>
        </p:spPr>
      </p:pic>
    </p:spTree>
    <p:extLst>
      <p:ext uri="{BB962C8B-B14F-4D97-AF65-F5344CB8AC3E}">
        <p14:creationId xmlns:p14="http://schemas.microsoft.com/office/powerpoint/2010/main" val="363214563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Configuring React CLI</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a:spcAft>
                <a:spcPts val="1200"/>
              </a:spcAft>
            </a:pPr>
            <a:r>
              <a:rPr lang="en-US" b="1" dirty="0">
                <a:latin typeface="Segoe UI" panose="020B0502040204020203" pitchFamily="34" charset="0"/>
                <a:cs typeface="Segoe UI" panose="020B0502040204020203" pitchFamily="34" charset="0"/>
              </a:rPr>
              <a:t>Prerequisites</a:t>
            </a:r>
          </a:p>
          <a:p>
            <a:pPr marL="457200"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Install Node and NPM</a:t>
            </a:r>
          </a:p>
          <a:p>
            <a:pPr marL="457200"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Install create-react-app(React CLI) globally </a:t>
            </a:r>
          </a:p>
          <a:p>
            <a:pPr marL="914400" lvl="1" indent="-457200">
              <a:spcAft>
                <a:spcPts val="1200"/>
              </a:spcAft>
              <a:buFont typeface="Wingdings" pitchFamily="2" charset="2"/>
              <a:buChar char="§"/>
            </a:pPr>
            <a:r>
              <a:rPr lang="en-US" dirty="0">
                <a:latin typeface="Segoe UI" panose="020B0502040204020203" pitchFamily="34" charset="0"/>
                <a:cs typeface="Segoe UI" panose="020B0502040204020203" pitchFamily="34" charset="0"/>
              </a:rPr>
              <a:t>npm install -g create-react-app </a:t>
            </a:r>
          </a:p>
          <a:p>
            <a:pPr marL="0"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How to create ReactJS APP</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using npx</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npx is npm package runner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it gets installed when you install npm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npx create-react-app app-name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a:lnSpc>
                <a:spcPct val="115000"/>
              </a:lnSpc>
              <a:spcBef>
                <a:spcPts val="0"/>
              </a:spcBef>
              <a:spcAft>
                <a:spcPts val="10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using npm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create-react-app my-app</a:t>
            </a:r>
          </a:p>
          <a:p>
            <a:pPr marR="0" lvl="0">
              <a:lnSpc>
                <a:spcPct val="107000"/>
              </a:lnSpc>
              <a:spcBef>
                <a:spcPts val="0"/>
              </a:spcBef>
              <a:spcAft>
                <a:spcPts val="800"/>
              </a:spcAft>
            </a:pPr>
            <a:r>
              <a:rPr lang="en-US" sz="1800" b="1" dirty="0">
                <a:effectLst/>
                <a:latin typeface="Segoe UI" panose="020B0502040204020203" pitchFamily="34" charset="0"/>
                <a:ea typeface="Times New Roman" panose="02020603050405020304" pitchFamily="18" charset="0"/>
                <a:cs typeface="Times New Roman" panose="02020603050405020304" pitchFamily="18" charset="0"/>
              </a:rPr>
              <a:t>Run the React App</a:t>
            </a:r>
          </a:p>
          <a:p>
            <a:pPr marL="342900" marR="0" lvl="0" indent="-342900">
              <a:lnSpc>
                <a:spcPct val="107000"/>
              </a:lnSpc>
              <a:spcBef>
                <a:spcPts val="0"/>
              </a:spcBef>
              <a:spcAft>
                <a:spcPts val="800"/>
              </a:spcAft>
              <a:buFont typeface="Wingdings" panose="05000000000000000000" pitchFamily="2" charset="2"/>
              <a:buChar char="§"/>
            </a:pPr>
            <a:r>
              <a:rPr lang="en-US" b="0" i="0" dirty="0">
                <a:solidFill>
                  <a:srgbClr val="000000"/>
                </a:solidFill>
                <a:effectLst/>
                <a:latin typeface="Verdana" panose="020B0604030504040204" pitchFamily="34" charset="0"/>
              </a:rPr>
              <a:t>Run this command to run the React application</a:t>
            </a:r>
          </a:p>
          <a:p>
            <a:pPr marL="342900" marR="0" lvl="0" indent="-342900">
              <a:lnSpc>
                <a:spcPct val="107000"/>
              </a:lnSpc>
              <a:spcBef>
                <a:spcPts val="0"/>
              </a:spcBef>
              <a:spcAft>
                <a:spcPts val="800"/>
              </a:spcAft>
              <a:buFont typeface="Wingdings" panose="05000000000000000000" pitchFamily="2" charset="2"/>
              <a:buChar char="§"/>
            </a:pPr>
            <a:r>
              <a:rPr lang="en-US" dirty="0" err="1">
                <a:latin typeface="Calibri" panose="020F0502020204030204" pitchFamily="34" charset="0"/>
                <a:ea typeface="Times New Roman" panose="02020603050405020304" pitchFamily="18" charset="0"/>
                <a:cs typeface="Times New Roman" panose="02020603050405020304" pitchFamily="18" charset="0"/>
              </a:rPr>
              <a:t>n</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pm</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start my-app</a:t>
            </a: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41277606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62DD8-9345-140A-E908-3570172B49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5D2485D-9A7E-ACB2-D64C-424BCDFA616F}"/>
              </a:ext>
            </a:extLst>
          </p:cNvPr>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 Project Structure (CRA Default)</a:t>
            </a:r>
          </a:p>
        </p:txBody>
      </p:sp>
      <p:sp>
        <p:nvSpPr>
          <p:cNvPr id="7" name="Content Placeholder 2">
            <a:extLst>
              <a:ext uri="{FF2B5EF4-FFF2-40B4-BE49-F238E27FC236}">
                <a16:creationId xmlns:a16="http://schemas.microsoft.com/office/drawing/2014/main" id="{BCE20EF9-FD62-808A-7315-959D9604EFE5}"/>
              </a:ext>
            </a:extLst>
          </p:cNvPr>
          <p:cNvSpPr txBox="1">
            <a:spLocks/>
          </p:cNvSpPr>
          <p:nvPr/>
        </p:nvSpPr>
        <p:spPr>
          <a:xfrm>
            <a:off x="381000" y="838201"/>
            <a:ext cx="8458200" cy="5333999"/>
          </a:xfrm>
          <a:prstGeom prst="rect">
            <a:avLst/>
          </a:prstGeom>
        </p:spPr>
        <p:txBody>
          <a:bodyPr vert="horz" lIns="91440" tIns="45720" rIns="91440" bIns="45720" rtlCol="0">
            <a:normAutofit/>
          </a:bodyPr>
          <a:lstStyle/>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62F034E-3A44-4D5E-C278-DBE38B2709B2}"/>
              </a:ext>
            </a:extLst>
          </p:cNvPr>
          <p:cNvPicPr>
            <a:picLocks noChangeAspect="1"/>
          </p:cNvPicPr>
          <p:nvPr/>
        </p:nvPicPr>
        <p:blipFill>
          <a:blip r:embed="rId2"/>
          <a:stretch>
            <a:fillRect/>
          </a:stretch>
        </p:blipFill>
        <p:spPr>
          <a:xfrm>
            <a:off x="603208" y="990600"/>
            <a:ext cx="8159792" cy="3276600"/>
          </a:xfrm>
          <a:prstGeom prst="rect">
            <a:avLst/>
          </a:prstGeom>
        </p:spPr>
      </p:pic>
    </p:spTree>
    <p:extLst>
      <p:ext uri="{BB962C8B-B14F-4D97-AF65-F5344CB8AC3E}">
        <p14:creationId xmlns:p14="http://schemas.microsoft.com/office/powerpoint/2010/main" val="459002580"/>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App Files and Folder Structure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package.json</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include packages and its versions info</a:t>
            </a:r>
          </a:p>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node_module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contain packages installed by npm</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package-</a:t>
            </a:r>
            <a:r>
              <a:rPr lang="en-US" b="1" dirty="0" err="1">
                <a:latin typeface="Segoe UI" panose="020B0502040204020203" pitchFamily="34" charset="0"/>
                <a:cs typeface="Segoe UI" panose="020B0502040204020203" pitchFamily="34" charset="0"/>
              </a:rPr>
              <a:t>lock.json</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lock dependencies to a specific version number</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gitignore</a:t>
            </a:r>
            <a:r>
              <a:rPr lang="en-US" b="1"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 contains list of ignored file types and </a:t>
            </a:r>
            <a:r>
              <a:rPr lang="en-US" dirty="0" err="1">
                <a:latin typeface="Segoe UI" panose="020B0502040204020203" pitchFamily="34" charset="0"/>
                <a:cs typeface="Segoe UI" panose="020B0502040204020203" pitchFamily="34" charset="0"/>
              </a:rPr>
              <a:t>folers</a:t>
            </a:r>
            <a:endParaRPr lang="en-US" dirty="0">
              <a:latin typeface="Segoe UI" panose="020B0502040204020203" pitchFamily="34" charset="0"/>
              <a:cs typeface="Segoe UI" panose="020B0502040204020203" pitchFamily="34" charset="0"/>
            </a:endParaRP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Readme.MD </a:t>
            </a:r>
            <a:r>
              <a:rPr lang="en-US" dirty="0">
                <a:latin typeface="Segoe UI" panose="020B0502040204020203" pitchFamily="34" charset="0"/>
                <a:cs typeface="Segoe UI" panose="020B0502040204020203" pitchFamily="34" charset="0"/>
              </a:rPr>
              <a:t>- used for providing some </a:t>
            </a:r>
            <a:r>
              <a:rPr lang="en-US" dirty="0" err="1">
                <a:latin typeface="Segoe UI" panose="020B0502040204020203" pitchFamily="34" charset="0"/>
                <a:cs typeface="Segoe UI" panose="020B0502040204020203" pitchFamily="34" charset="0"/>
              </a:rPr>
              <a:t>instuctions</a:t>
            </a:r>
            <a:endParaRPr lang="en-US" dirty="0">
              <a:latin typeface="Segoe UI" panose="020B0502040204020203" pitchFamily="34" charset="0"/>
              <a:cs typeface="Segoe UI" panose="020B0502040204020203" pitchFamily="34" charset="0"/>
            </a:endParaRPr>
          </a:p>
          <a:p>
            <a:pPr marL="800100" lvl="1" indent="-342900">
              <a:spcAft>
                <a:spcPts val="1200"/>
              </a:spcAft>
              <a:buFont typeface="Wingdings" panose="05000000000000000000" pitchFamily="2" charset="2"/>
              <a:buChar char="§"/>
            </a:pPr>
            <a:r>
              <a:rPr lang="en-US" b="1" dirty="0" err="1">
                <a:latin typeface="Segoe UI" panose="020B0502040204020203" pitchFamily="34" charset="0"/>
                <a:cs typeface="Segoe UI" panose="020B0502040204020203" pitchFamily="34" charset="0"/>
              </a:rPr>
              <a:t>src</a:t>
            </a:r>
            <a:r>
              <a:rPr lang="en-US" dirty="0">
                <a:latin typeface="Segoe UI" panose="020B0502040204020203" pitchFamily="34" charset="0"/>
                <a:cs typeface="Segoe UI" panose="020B0502040204020203" pitchFamily="34" charset="0"/>
              </a:rPr>
              <a:t> - source code</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index.js </a:t>
            </a:r>
            <a:r>
              <a:rPr lang="en-US" dirty="0">
                <a:latin typeface="Segoe UI" panose="020B0502040204020203" pitchFamily="34" charset="0"/>
                <a:cs typeface="Segoe UI" panose="020B0502040204020203" pitchFamily="34" charset="0"/>
              </a:rPr>
              <a:t>-entry point for react code</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index.css </a:t>
            </a:r>
            <a:r>
              <a:rPr lang="en-US" dirty="0">
                <a:latin typeface="Segoe UI" panose="020B0502040204020203" pitchFamily="34" charset="0"/>
                <a:cs typeface="Segoe UI" panose="020B0502040204020203" pitchFamily="34" charset="0"/>
              </a:rPr>
              <a:t>-global </a:t>
            </a:r>
            <a:r>
              <a:rPr lang="en-US" dirty="0" err="1">
                <a:latin typeface="Segoe UI" panose="020B0502040204020203" pitchFamily="34" charset="0"/>
                <a:cs typeface="Segoe UI" panose="020B0502040204020203" pitchFamily="34" charset="0"/>
              </a:rPr>
              <a:t>css</a:t>
            </a:r>
            <a:r>
              <a:rPr lang="en-US" dirty="0">
                <a:latin typeface="Segoe UI" panose="020B0502040204020203" pitchFamily="34" charset="0"/>
                <a:cs typeface="Segoe UI" panose="020B0502040204020203" pitchFamily="34" charset="0"/>
              </a:rPr>
              <a:t> file.</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app.js</a:t>
            </a:r>
            <a:r>
              <a:rPr lang="en-US" dirty="0">
                <a:latin typeface="Segoe UI" panose="020B0502040204020203" pitchFamily="34" charset="0"/>
                <a:cs typeface="Segoe UI" panose="020B0502040204020203" pitchFamily="34" charset="0"/>
              </a:rPr>
              <a:t>(component file),</a:t>
            </a:r>
            <a:r>
              <a:rPr lang="en-US" b="1" dirty="0">
                <a:latin typeface="Segoe UI" panose="020B0502040204020203" pitchFamily="34" charset="0"/>
                <a:cs typeface="Segoe UI" panose="020B0502040204020203" pitchFamily="34" charset="0"/>
              </a:rPr>
              <a:t>app.css</a:t>
            </a:r>
            <a:r>
              <a:rPr lang="en-US" dirty="0">
                <a:latin typeface="Segoe UI" panose="020B0502040204020203" pitchFamily="34" charset="0"/>
                <a:cs typeface="Segoe UI" panose="020B0502040204020203" pitchFamily="34" charset="0"/>
              </a:rPr>
              <a:t>(write </a:t>
            </a:r>
            <a:r>
              <a:rPr lang="en-US" dirty="0" err="1">
                <a:latin typeface="Segoe UI" panose="020B0502040204020203" pitchFamily="34" charset="0"/>
                <a:cs typeface="Segoe UI" panose="020B0502040204020203" pitchFamily="34" charset="0"/>
              </a:rPr>
              <a:t>css</a:t>
            </a:r>
            <a:r>
              <a:rPr lang="en-US" dirty="0">
                <a:latin typeface="Segoe UI" panose="020B0502040204020203" pitchFamily="34" charset="0"/>
                <a:cs typeface="Segoe UI" panose="020B0502040204020203" pitchFamily="34" charset="0"/>
              </a:rPr>
              <a:t>),</a:t>
            </a:r>
            <a:r>
              <a:rPr lang="en-US" b="1" dirty="0">
                <a:latin typeface="Segoe UI" panose="020B0502040204020203" pitchFamily="34" charset="0"/>
                <a:cs typeface="Segoe UI" panose="020B0502040204020203" pitchFamily="34" charset="0"/>
              </a:rPr>
              <a:t>app.test.js</a:t>
            </a:r>
            <a:r>
              <a:rPr lang="en-US" dirty="0">
                <a:latin typeface="Segoe UI" panose="020B0502040204020203" pitchFamily="34" charset="0"/>
                <a:cs typeface="Segoe UI" panose="020B0502040204020203" pitchFamily="34" charset="0"/>
              </a:rPr>
              <a:t>(write test cases)</a:t>
            </a:r>
          </a:p>
          <a:p>
            <a:pPr marL="800100" lvl="1" indent="-342900">
              <a:spcAft>
                <a:spcPts val="1200"/>
              </a:spcAft>
              <a:buFont typeface="Wingdings" panose="05000000000000000000" pitchFamily="2" charset="2"/>
              <a:buChar char="§"/>
            </a:pPr>
            <a:r>
              <a:rPr lang="en-US" b="1" dirty="0">
                <a:latin typeface="Segoe UI" panose="020B0502040204020203" pitchFamily="34" charset="0"/>
                <a:cs typeface="Segoe UI" panose="020B0502040204020203" pitchFamily="34" charset="0"/>
              </a:rPr>
              <a:t>public</a:t>
            </a:r>
            <a:r>
              <a:rPr lang="en-US" dirty="0">
                <a:latin typeface="Segoe UI" panose="020B0502040204020203" pitchFamily="34" charset="0"/>
                <a:cs typeface="Segoe UI" panose="020B0502040204020203" pitchFamily="34" charset="0"/>
              </a:rPr>
              <a:t> - public files include index.html</a:t>
            </a:r>
          </a:p>
        </p:txBody>
      </p:sp>
    </p:spTree>
    <p:extLst>
      <p:ext uri="{BB962C8B-B14F-4D97-AF65-F5344CB8AC3E}">
        <p14:creationId xmlns:p14="http://schemas.microsoft.com/office/powerpoint/2010/main" val="1445717456"/>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marL="457200" indent="-457200">
              <a:spcAft>
                <a:spcPts val="1200"/>
              </a:spcAft>
              <a:buFont typeface="Wingdings" pitchFamily="2" charset="2"/>
              <a:buChar char="§"/>
            </a:pPr>
            <a:r>
              <a:rPr lang="en-US" b="1" dirty="0">
                <a:solidFill>
                  <a:srgbClr val="374151"/>
                </a:solidFill>
                <a:latin typeface="Söhne"/>
              </a:rPr>
              <a:t>Virtual DOM:</a:t>
            </a:r>
          </a:p>
          <a:p>
            <a:pPr marL="457200" indent="-457200">
              <a:spcAft>
                <a:spcPts val="1200"/>
              </a:spcAft>
              <a:buFont typeface="Wingdings" pitchFamily="2" charset="2"/>
              <a:buChar char="§"/>
            </a:pPr>
            <a:r>
              <a:rPr lang="en-US" dirty="0">
                <a:solidFill>
                  <a:srgbClr val="374151"/>
                </a:solidFill>
                <a:latin typeface="Söhne"/>
              </a:rPr>
              <a:t>React uses a virtual DOM to improve rendering performance. The virtual DOM is a lightweight copy of the actual DOM in memory, and React compares it with the real DOM to determine the minimal set of changes needed for an update.</a:t>
            </a:r>
          </a:p>
          <a:p>
            <a:pPr marL="457200" indent="-457200">
              <a:spcAft>
                <a:spcPts val="1200"/>
              </a:spcAft>
              <a:buFont typeface="Wingdings" pitchFamily="2" charset="2"/>
              <a:buChar char="§"/>
            </a:pPr>
            <a:r>
              <a:rPr lang="en-US" b="1" i="0" dirty="0">
                <a:solidFill>
                  <a:srgbClr val="374151"/>
                </a:solidFill>
                <a:effectLst/>
                <a:latin typeface="Söhne"/>
              </a:rPr>
              <a:t>JSX (JavaScript XML):</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JSX is a syntax extension for JavaScript that allows HTML-like code to be written directly in JavaScript files. It enhances code readability and enables developers to express UI components more naturally.</a:t>
            </a:r>
          </a:p>
          <a:p>
            <a:pPr marL="457200" indent="-457200">
              <a:spcAft>
                <a:spcPts val="1200"/>
              </a:spcAft>
              <a:buFont typeface="Wingdings" pitchFamily="2" charset="2"/>
              <a:buChar char="§"/>
            </a:pPr>
            <a:r>
              <a:rPr lang="en-US" b="1" i="0" dirty="0">
                <a:solidFill>
                  <a:srgbClr val="374151"/>
                </a:solidFill>
                <a:effectLst/>
                <a:latin typeface="Söhne"/>
              </a:rPr>
              <a:t>Component-Based Architecture:</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follows a component-based architecture, where UIs are built by composing individual, self-contained components. This promotes reusability, maintainability, and a modular approach to building interfaces.</a:t>
            </a:r>
          </a:p>
          <a:p>
            <a:pPr marL="457200" indent="-457200">
              <a:spcAft>
                <a:spcPts val="1200"/>
              </a:spcAft>
              <a:buFont typeface="Wingdings" pitchFamily="2" charset="2"/>
              <a:buChar char="§"/>
            </a:pPr>
            <a:r>
              <a:rPr lang="en-US" b="1" i="0" dirty="0">
                <a:solidFill>
                  <a:srgbClr val="374151"/>
                </a:solidFill>
                <a:effectLst/>
                <a:latin typeface="Söhne"/>
              </a:rPr>
              <a:t>Unidirectional Data Flow:</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enforces a unidirectional data flow, meaning that data in a React application flows in a single direction—from parent components to child components. This makes it easier to manage and understand how data changes propagate through the application.</a:t>
            </a: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1760678206"/>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92500" lnSpcReduction="10000"/>
          </a:bodyPr>
          <a:lstStyle/>
          <a:p>
            <a:pPr marL="457200" indent="-457200">
              <a:spcAft>
                <a:spcPts val="1200"/>
              </a:spcAft>
              <a:buFont typeface="Wingdings" pitchFamily="2" charset="2"/>
              <a:buChar char="§"/>
            </a:pPr>
            <a:r>
              <a:rPr lang="en-US" b="1" dirty="0">
                <a:solidFill>
                  <a:srgbClr val="374151"/>
                </a:solidFill>
                <a:latin typeface="Söhne"/>
              </a:rPr>
              <a:t>Reusability and Composability:</a:t>
            </a:r>
          </a:p>
          <a:p>
            <a:pPr marL="457200" indent="-457200">
              <a:spcAft>
                <a:spcPts val="1200"/>
              </a:spcAft>
              <a:buFont typeface="Wingdings" pitchFamily="2" charset="2"/>
              <a:buChar char="§"/>
            </a:pPr>
            <a:r>
              <a:rPr lang="en-US" dirty="0">
                <a:solidFill>
                  <a:srgbClr val="374151"/>
                </a:solidFill>
                <a:latin typeface="Söhne"/>
              </a:rPr>
              <a:t>Components in React can be reused across different parts of an application, leading to a more efficient and maintainable codebase. Composing complex UIs becomes easier by combining smaller, reusable components.</a:t>
            </a:r>
            <a:r>
              <a:rPr lang="en-US" i="0" dirty="0">
                <a:solidFill>
                  <a:srgbClr val="374151"/>
                </a:solidFill>
                <a:effectLst/>
                <a:latin typeface="Söhne"/>
              </a:rPr>
              <a:t> </a:t>
            </a:r>
          </a:p>
          <a:p>
            <a:pPr marL="457200" indent="-457200">
              <a:spcAft>
                <a:spcPts val="1200"/>
              </a:spcAft>
              <a:buFont typeface="Wingdings" pitchFamily="2" charset="2"/>
              <a:buChar char="§"/>
            </a:pPr>
            <a:r>
              <a:rPr lang="en-US" b="1" i="0" dirty="0">
                <a:solidFill>
                  <a:srgbClr val="374151"/>
                </a:solidFill>
                <a:effectLst/>
                <a:latin typeface="Söhne"/>
              </a:rPr>
              <a:t>State Management:</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provides a mechanism for managing the state of components. State is used to store and manage data that can change over time, and when the state changes, React efficiently updates the UI to reflect those changes.</a:t>
            </a:r>
          </a:p>
          <a:p>
            <a:pPr marL="457200" indent="-457200">
              <a:spcAft>
                <a:spcPts val="1200"/>
              </a:spcAft>
              <a:buFont typeface="Wingdings" pitchFamily="2" charset="2"/>
              <a:buChar char="§"/>
            </a:pPr>
            <a:r>
              <a:rPr lang="en-US" b="1" i="0" dirty="0">
                <a:solidFill>
                  <a:srgbClr val="374151"/>
                </a:solidFill>
                <a:effectLst/>
                <a:latin typeface="Söhne"/>
              </a:rPr>
              <a:t>Lifecycle Methods:</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components have lifecycle methods that allow developers to execute code at specific points in the component's lifecycle, such as when it is first mounted, updated, or unmounted. This provides hooks for developers to perform actions like data fetching or cleanup.</a:t>
            </a:r>
          </a:p>
          <a:p>
            <a:pPr marL="457200" indent="-457200">
              <a:spcAft>
                <a:spcPts val="1200"/>
              </a:spcAft>
              <a:buFont typeface="Wingdings" pitchFamily="2" charset="2"/>
              <a:buChar char="§"/>
            </a:pPr>
            <a:r>
              <a:rPr lang="en-US" b="1" i="0" dirty="0">
                <a:solidFill>
                  <a:srgbClr val="374151"/>
                </a:solidFill>
                <a:effectLst/>
                <a:latin typeface="Söhne"/>
              </a:rPr>
              <a:t>React Hooks:</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Introduced in React 16.8, hooks allow functional components to manage state and side effects previously only possible in class components. Hooks, such as </a:t>
            </a:r>
            <a:r>
              <a:rPr lang="en-US" b="1" i="0" dirty="0">
                <a:solidFill>
                  <a:srgbClr val="374151"/>
                </a:solidFill>
                <a:effectLst/>
                <a:latin typeface="Söhne"/>
              </a:rPr>
              <a:t>useState</a:t>
            </a:r>
            <a:r>
              <a:rPr lang="en-US" b="0" i="0" dirty="0">
                <a:solidFill>
                  <a:srgbClr val="374151"/>
                </a:solidFill>
                <a:effectLst/>
                <a:latin typeface="Söhne"/>
              </a:rPr>
              <a:t> and </a:t>
            </a:r>
            <a:r>
              <a:rPr lang="en-US" b="1" i="0" dirty="0">
                <a:solidFill>
                  <a:srgbClr val="374151"/>
                </a:solidFill>
                <a:effectLst/>
                <a:latin typeface="Söhne"/>
              </a:rPr>
              <a:t>useEffect,</a:t>
            </a:r>
            <a:r>
              <a:rPr lang="en-US" b="0" i="0" dirty="0">
                <a:solidFill>
                  <a:srgbClr val="374151"/>
                </a:solidFill>
                <a:effectLst/>
                <a:latin typeface="Söhne"/>
              </a:rPr>
              <a:t> , make it easier to write and organize code in functional components.</a:t>
            </a:r>
            <a:endParaRPr lang="en-US" b="1"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solidFill>
                <a:srgbClr val="374151"/>
              </a:solidFill>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2991533106"/>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 Cont..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lnSpcReduction="10000"/>
          </a:bodyPr>
          <a:lstStyle/>
          <a:p>
            <a:pPr marL="457200" indent="-457200">
              <a:spcAft>
                <a:spcPts val="1200"/>
              </a:spcAft>
              <a:buFont typeface="Wingdings" pitchFamily="2" charset="2"/>
              <a:buChar char="§"/>
            </a:pPr>
            <a:r>
              <a:rPr lang="en-US" b="1" i="0" dirty="0">
                <a:solidFill>
                  <a:srgbClr val="374151"/>
                </a:solidFill>
                <a:effectLst/>
                <a:latin typeface="Söhne"/>
              </a:rPr>
              <a:t>Declarative Syntax:</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uses a declarative syntax, allowing developers to describe how the UI should look and behave, and React takes care of updating the DOM to match the desired state. This makes the code more expressive and easier to understand.</a:t>
            </a:r>
          </a:p>
          <a:p>
            <a:pPr marL="457200" indent="-457200">
              <a:spcAft>
                <a:spcPts val="1200"/>
              </a:spcAft>
              <a:buFont typeface="Wingdings" pitchFamily="2" charset="2"/>
              <a:buChar char="§"/>
            </a:pPr>
            <a:r>
              <a:rPr lang="en-US" b="1" i="0" dirty="0">
                <a:solidFill>
                  <a:srgbClr val="374151"/>
                </a:solidFill>
                <a:effectLst/>
                <a:latin typeface="Söhne"/>
              </a:rPr>
              <a:t>React Router:</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Router is a popular library for handling navigation in React applications. It allows developers to define and manage different routes in a single-page application.</a:t>
            </a:r>
          </a:p>
          <a:p>
            <a:pPr marL="457200" indent="-457200">
              <a:spcAft>
                <a:spcPts val="1200"/>
              </a:spcAft>
              <a:buFont typeface="Wingdings" pitchFamily="2" charset="2"/>
              <a:buChar char="§"/>
            </a:pPr>
            <a:r>
              <a:rPr lang="en-US" b="1" i="0" dirty="0">
                <a:solidFill>
                  <a:srgbClr val="374151"/>
                </a:solidFill>
                <a:effectLst/>
                <a:latin typeface="Söhne"/>
              </a:rPr>
              <a:t>Ecosystem and Tooling:</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has a rich ecosystem of libraries and tools that complement its functionality. Tools like Redux for state management, Jest for testing, and webpack for bundling contribute to a comprehensive development experience.</a:t>
            </a:r>
          </a:p>
          <a:p>
            <a:pPr marL="457200" indent="-457200">
              <a:spcAft>
                <a:spcPts val="1200"/>
              </a:spcAft>
              <a:buFont typeface="Wingdings" pitchFamily="2" charset="2"/>
              <a:buChar char="§"/>
            </a:pPr>
            <a:r>
              <a:rPr lang="en-US" b="1" i="0" dirty="0">
                <a:solidFill>
                  <a:srgbClr val="374151"/>
                </a:solidFill>
                <a:effectLst/>
                <a:latin typeface="Söhne"/>
              </a:rPr>
              <a:t>Community and Documentation:</a:t>
            </a:r>
            <a:endParaRPr lang="en-US" dirty="0">
              <a:solidFill>
                <a:srgbClr val="374151"/>
              </a:solidFill>
              <a:latin typeface="Söhne"/>
            </a:endParaRPr>
          </a:p>
          <a:p>
            <a:pPr marL="457200" indent="-457200">
              <a:spcAft>
                <a:spcPts val="1200"/>
              </a:spcAft>
              <a:buFont typeface="Wingdings" pitchFamily="2" charset="2"/>
              <a:buChar char="§"/>
            </a:pPr>
            <a:r>
              <a:rPr lang="en-US" b="0" i="0" dirty="0">
                <a:solidFill>
                  <a:srgbClr val="374151"/>
                </a:solidFill>
                <a:effectLst/>
                <a:latin typeface="Söhne"/>
              </a:rPr>
              <a:t>React has a large and active community of developers. The community provides support, shares best practices, and contributes to a wealth of documentation and tutorials, making it easier for developers to learn and stay updated.</a:t>
            </a: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solidFill>
                <a:srgbClr val="374151"/>
              </a:solidFill>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b="0" i="0" dirty="0">
              <a:solidFill>
                <a:srgbClr val="374151"/>
              </a:solidFill>
              <a:effectLst/>
              <a:latin typeface="Söhne"/>
            </a:endParaRPr>
          </a:p>
          <a:p>
            <a:pPr marL="457200" indent="-457200">
              <a:spcAft>
                <a:spcPts val="1200"/>
              </a:spcAft>
              <a:buFont typeface="Wingdings" pitchFamily="2" charset="2"/>
              <a:buChar char="§"/>
            </a:pPr>
            <a:endParaRPr lang="en-US" dirty="0"/>
          </a:p>
        </p:txBody>
      </p:sp>
    </p:spTree>
    <p:extLst>
      <p:ext uri="{BB962C8B-B14F-4D97-AF65-F5344CB8AC3E}">
        <p14:creationId xmlns:p14="http://schemas.microsoft.com/office/powerpoint/2010/main" val="3086437093"/>
      </p:ext>
    </p:extLst>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Applications build by React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Autofit/>
          </a:bodyPr>
          <a:lstStyle/>
          <a:p>
            <a:pPr marL="457200" indent="-457200">
              <a:spcAft>
                <a:spcPts val="1200"/>
              </a:spcAft>
              <a:buFont typeface="Wingdings" pitchFamily="2" charset="2"/>
              <a:buChar char="§"/>
            </a:pPr>
            <a:r>
              <a:rPr lang="en-US" sz="1300" dirty="0">
                <a:solidFill>
                  <a:schemeClr val="tx1">
                    <a:lumMod val="65000"/>
                    <a:lumOff val="35000"/>
                  </a:schemeClr>
                </a:solidFill>
                <a:latin typeface="Arial" pitchFamily="34" charset="0"/>
                <a:cs typeface="Arial" pitchFamily="34" charset="0"/>
              </a:rPr>
              <a:t>There are numerous applications and websites built using React. Here are some well-known applications and websites that were built using React:</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Facebook</a:t>
            </a:r>
            <a:r>
              <a:rPr lang="en-US" sz="1300" dirty="0">
                <a:solidFill>
                  <a:schemeClr val="tx1">
                    <a:lumMod val="65000"/>
                    <a:lumOff val="35000"/>
                  </a:schemeClr>
                </a:solidFill>
                <a:latin typeface="Arial" pitchFamily="34" charset="0"/>
                <a:cs typeface="Arial" pitchFamily="34" charset="0"/>
              </a:rPr>
              <a:t>: React was developed by Facebook, and it's widely used in various parts of the Facebook website, including the main interface and dynamic components.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Instagram</a:t>
            </a:r>
            <a:r>
              <a:rPr lang="en-US" sz="1300" dirty="0">
                <a:solidFill>
                  <a:schemeClr val="tx1">
                    <a:lumMod val="65000"/>
                    <a:lumOff val="35000"/>
                  </a:schemeClr>
                </a:solidFill>
                <a:latin typeface="Arial" pitchFamily="34" charset="0"/>
                <a:cs typeface="Arial" pitchFamily="34" charset="0"/>
              </a:rPr>
              <a:t>: Instagram, also owned by Facebook, uses React extensively for its user interface to provide a seamless and responsive experience.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WhatsApp Web</a:t>
            </a:r>
            <a:r>
              <a:rPr lang="en-US" sz="1300" dirty="0">
                <a:solidFill>
                  <a:schemeClr val="tx1">
                    <a:lumMod val="65000"/>
                    <a:lumOff val="35000"/>
                  </a:schemeClr>
                </a:solidFill>
                <a:latin typeface="Arial" pitchFamily="34" charset="0"/>
                <a:cs typeface="Arial" pitchFamily="34" charset="0"/>
              </a:rPr>
              <a:t>: The web version of WhatsApp uses React for its user interface components.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Twitter</a:t>
            </a:r>
            <a:r>
              <a:rPr lang="en-US" sz="1300" dirty="0">
                <a:solidFill>
                  <a:schemeClr val="tx1">
                    <a:lumMod val="65000"/>
                    <a:lumOff val="35000"/>
                  </a:schemeClr>
                </a:solidFill>
                <a:latin typeface="Arial" pitchFamily="34" charset="0"/>
                <a:cs typeface="Arial" pitchFamily="34" charset="0"/>
              </a:rPr>
              <a:t>: Certain parts of Twitter's web interface are built using React, providing a more dynamic and interactive experience for users.</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Netflix</a:t>
            </a:r>
            <a:r>
              <a:rPr lang="en-US" sz="1300" dirty="0">
                <a:solidFill>
                  <a:schemeClr val="tx1">
                    <a:lumMod val="65000"/>
                    <a:lumOff val="35000"/>
                  </a:schemeClr>
                </a:solidFill>
                <a:latin typeface="Arial" pitchFamily="34" charset="0"/>
                <a:cs typeface="Arial" pitchFamily="34" charset="0"/>
              </a:rPr>
              <a:t>: While not the entire Netflix platform, certain sections of the user interface, especially those requiring dynamic updates, are built using React.</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Uber</a:t>
            </a:r>
            <a:r>
              <a:rPr lang="en-US" sz="1300" dirty="0">
                <a:solidFill>
                  <a:schemeClr val="tx1">
                    <a:lumMod val="65000"/>
                    <a:lumOff val="35000"/>
                  </a:schemeClr>
                </a:solidFill>
                <a:latin typeface="Arial" pitchFamily="34" charset="0"/>
                <a:cs typeface="Arial" pitchFamily="34" charset="0"/>
              </a:rPr>
              <a:t>: React is used in some parts of Uber's web applications to create a responsive and efficient user interface.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GitHub</a:t>
            </a:r>
            <a:r>
              <a:rPr lang="en-US" sz="1300" dirty="0">
                <a:solidFill>
                  <a:schemeClr val="tx1">
                    <a:lumMod val="65000"/>
                    <a:lumOff val="35000"/>
                  </a:schemeClr>
                </a:solidFill>
                <a:latin typeface="Arial" pitchFamily="34" charset="0"/>
                <a:cs typeface="Arial" pitchFamily="34" charset="0"/>
              </a:rPr>
              <a:t>: GitHub, a platform for version control and collaboration, uses React for its web interface.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Dropbox</a:t>
            </a:r>
            <a:r>
              <a:rPr lang="en-US" sz="1300" dirty="0">
                <a:solidFill>
                  <a:schemeClr val="tx1">
                    <a:lumMod val="65000"/>
                    <a:lumOff val="35000"/>
                  </a:schemeClr>
                </a:solidFill>
                <a:latin typeface="Arial" pitchFamily="34" charset="0"/>
                <a:cs typeface="Arial" pitchFamily="34" charset="0"/>
              </a:rPr>
              <a:t>:  React is employed in certain components of Dropbox's web application.</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Slack</a:t>
            </a:r>
            <a:r>
              <a:rPr lang="en-US" sz="1300" dirty="0">
                <a:solidFill>
                  <a:schemeClr val="tx1">
                    <a:lumMod val="65000"/>
                    <a:lumOff val="35000"/>
                  </a:schemeClr>
                </a:solidFill>
                <a:latin typeface="Arial" pitchFamily="34" charset="0"/>
                <a:cs typeface="Arial" pitchFamily="34" charset="0"/>
              </a:rPr>
              <a:t>: Slack, a popular collaboration tool, uses React for its frontend to deliver a smooth and responsive user experience.</a:t>
            </a:r>
          </a:p>
          <a:p>
            <a:pPr marL="457200" indent="-457200">
              <a:spcAft>
                <a:spcPts val="1200"/>
              </a:spcAft>
              <a:buFont typeface="Wingdings" pitchFamily="2" charset="2"/>
              <a:buChar char="§"/>
            </a:pPr>
            <a:r>
              <a:rPr lang="en-US" sz="1300" b="1" dirty="0">
                <a:solidFill>
                  <a:schemeClr val="tx1">
                    <a:lumMod val="65000"/>
                    <a:lumOff val="35000"/>
                  </a:schemeClr>
                </a:solidFill>
                <a:latin typeface="Arial" pitchFamily="34" charset="0"/>
                <a:cs typeface="Arial" pitchFamily="34" charset="0"/>
              </a:rPr>
              <a:t>WhatsApp Desktop</a:t>
            </a:r>
            <a:r>
              <a:rPr lang="en-US" sz="1300" dirty="0">
                <a:solidFill>
                  <a:schemeClr val="tx1">
                    <a:lumMod val="65000"/>
                    <a:lumOff val="35000"/>
                  </a:schemeClr>
                </a:solidFill>
                <a:latin typeface="Arial" pitchFamily="34" charset="0"/>
                <a:cs typeface="Arial" pitchFamily="34" charset="0"/>
              </a:rPr>
              <a:t>: The desktop version of WhatsApp is built using React for its user interface.</a:t>
            </a:r>
          </a:p>
        </p:txBody>
      </p:sp>
    </p:spTree>
    <p:extLst>
      <p:ext uri="{BB962C8B-B14F-4D97-AF65-F5344CB8AC3E}">
        <p14:creationId xmlns:p14="http://schemas.microsoft.com/office/powerpoint/2010/main" val="4152729025"/>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ReactJS Features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dirty="0"/>
              <a:t>React.js is a JavaScript library for building user interfaces, and it comes with several features that contribute to its popularity and effectiveness in developing modern web applications. Here are some key features of React.js:</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descr="React Features">
            <a:extLst>
              <a:ext uri="{FF2B5EF4-FFF2-40B4-BE49-F238E27FC236}">
                <a16:creationId xmlns:a16="http://schemas.microsoft.com/office/drawing/2014/main" id="{0CABF9F0-7DC5-4DE3-A059-5C9B43B4C7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38178"/>
            <a:ext cx="2657475" cy="3134043"/>
          </a:xfrm>
          <a:prstGeom prst="rect">
            <a:avLst/>
          </a:prstGeom>
          <a:noFill/>
          <a:ln>
            <a:noFill/>
          </a:ln>
        </p:spPr>
      </p:pic>
    </p:spTree>
    <p:extLst>
      <p:ext uri="{BB962C8B-B14F-4D97-AF65-F5344CB8AC3E}">
        <p14:creationId xmlns:p14="http://schemas.microsoft.com/office/powerpoint/2010/main" val="3812176983"/>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539FA-1420-C86F-7579-69CBA7355A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7A31FE8-B96F-2700-F710-E11896AAC95F}"/>
              </a:ext>
            </a:extLst>
          </p:cNvPr>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Advantages of ReactJS</a:t>
            </a:r>
          </a:p>
        </p:txBody>
      </p:sp>
      <p:sp>
        <p:nvSpPr>
          <p:cNvPr id="7" name="Content Placeholder 2">
            <a:extLst>
              <a:ext uri="{FF2B5EF4-FFF2-40B4-BE49-F238E27FC236}">
                <a16:creationId xmlns:a16="http://schemas.microsoft.com/office/drawing/2014/main" id="{F3D8E8F6-7123-716C-832E-F7A460BC0EC1}"/>
              </a:ext>
            </a:extLst>
          </p:cNvPr>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BA1C670C-AE5A-38B1-245E-43836B4DFB48}"/>
              </a:ext>
            </a:extLst>
          </p:cNvPr>
          <p:cNvGraphicFramePr>
            <a:graphicFrameLocks noGrp="1"/>
          </p:cNvGraphicFramePr>
          <p:nvPr/>
        </p:nvGraphicFramePr>
        <p:xfrm>
          <a:off x="533400" y="1397000"/>
          <a:ext cx="8229600" cy="4851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055870926"/>
                    </a:ext>
                  </a:extLst>
                </a:gridCol>
                <a:gridCol w="2743200">
                  <a:extLst>
                    <a:ext uri="{9D8B030D-6E8A-4147-A177-3AD203B41FA5}">
                      <a16:colId xmlns:a16="http://schemas.microsoft.com/office/drawing/2014/main" val="1196384075"/>
                    </a:ext>
                  </a:extLst>
                </a:gridCol>
                <a:gridCol w="2743200">
                  <a:extLst>
                    <a:ext uri="{9D8B030D-6E8A-4147-A177-3AD203B41FA5}">
                      <a16:colId xmlns:a16="http://schemas.microsoft.com/office/drawing/2014/main" val="743417224"/>
                    </a:ext>
                  </a:extLst>
                </a:gridCol>
              </a:tblGrid>
              <a:tr h="370840">
                <a:tc>
                  <a:txBody>
                    <a:bodyPr/>
                    <a:lstStyle/>
                    <a:p>
                      <a:r>
                        <a:rPr lang="en-US" dirty="0"/>
                        <a:t>Advantage</a:t>
                      </a:r>
                    </a:p>
                  </a:txBody>
                  <a:tcPr anchor="ctr"/>
                </a:tc>
                <a:tc>
                  <a:txBody>
                    <a:bodyPr/>
                    <a:lstStyle/>
                    <a:p>
                      <a:r>
                        <a:rPr lang="en-US"/>
                        <a:t>Description</a:t>
                      </a:r>
                    </a:p>
                  </a:txBody>
                  <a:tcPr anchor="ctr"/>
                </a:tc>
                <a:tc>
                  <a:txBody>
                    <a:bodyPr/>
                    <a:lstStyle/>
                    <a:p>
                      <a:r>
                        <a:rPr lang="en-US"/>
                        <a:t>Example / Use Case</a:t>
                      </a:r>
                    </a:p>
                  </a:txBody>
                  <a:tcPr anchor="ctr"/>
                </a:tc>
                <a:extLst>
                  <a:ext uri="{0D108BD9-81ED-4DB2-BD59-A6C34878D82A}">
                    <a16:rowId xmlns:a16="http://schemas.microsoft.com/office/drawing/2014/main" val="4025727872"/>
                  </a:ext>
                </a:extLst>
              </a:tr>
              <a:tr h="370840">
                <a:tc>
                  <a:txBody>
                    <a:bodyPr/>
                    <a:lstStyle/>
                    <a:p>
                      <a:r>
                        <a:rPr lang="en-US" b="1"/>
                        <a:t>1. Component-Based Architecture</a:t>
                      </a:r>
                      <a:endParaRPr lang="en-US"/>
                    </a:p>
                  </a:txBody>
                  <a:tcPr anchor="ctr"/>
                </a:tc>
                <a:tc>
                  <a:txBody>
                    <a:bodyPr/>
                    <a:lstStyle/>
                    <a:p>
                      <a:r>
                        <a:rPr lang="en-US"/>
                        <a:t>UI is divided into reusable components, making code modular and maintainable.</a:t>
                      </a:r>
                    </a:p>
                  </a:txBody>
                  <a:tcPr anchor="ctr"/>
                </a:tc>
                <a:tc>
                  <a:txBody>
                    <a:bodyPr/>
                    <a:lstStyle/>
                    <a:p>
                      <a:r>
                        <a:rPr lang="en-US"/>
                        <a:t>Header, Footer, Sidebar as separate components.</a:t>
                      </a:r>
                    </a:p>
                  </a:txBody>
                  <a:tcPr anchor="ctr"/>
                </a:tc>
                <a:extLst>
                  <a:ext uri="{0D108BD9-81ED-4DB2-BD59-A6C34878D82A}">
                    <a16:rowId xmlns:a16="http://schemas.microsoft.com/office/drawing/2014/main" val="3053102174"/>
                  </a:ext>
                </a:extLst>
              </a:tr>
              <a:tr h="370840">
                <a:tc>
                  <a:txBody>
                    <a:bodyPr/>
                    <a:lstStyle/>
                    <a:p>
                      <a:r>
                        <a:rPr lang="en-US" b="1" dirty="0"/>
                        <a:t>2. Virtual DOM</a:t>
                      </a:r>
                      <a:endParaRPr lang="en-US" dirty="0"/>
                    </a:p>
                  </a:txBody>
                  <a:tcPr anchor="ctr"/>
                </a:tc>
                <a:tc>
                  <a:txBody>
                    <a:bodyPr/>
                    <a:lstStyle/>
                    <a:p>
                      <a:r>
                        <a:rPr lang="en-US"/>
                        <a:t>React updates only parts of the page that change, improving performance.</a:t>
                      </a:r>
                    </a:p>
                  </a:txBody>
                  <a:tcPr anchor="ctr"/>
                </a:tc>
                <a:tc>
                  <a:txBody>
                    <a:bodyPr/>
                    <a:lstStyle/>
                    <a:p>
                      <a:r>
                        <a:rPr lang="en-US"/>
                        <a:t>Fast UI updates in large forms or dashboards.</a:t>
                      </a:r>
                    </a:p>
                  </a:txBody>
                  <a:tcPr anchor="ctr"/>
                </a:tc>
                <a:extLst>
                  <a:ext uri="{0D108BD9-81ED-4DB2-BD59-A6C34878D82A}">
                    <a16:rowId xmlns:a16="http://schemas.microsoft.com/office/drawing/2014/main" val="2963130946"/>
                  </a:ext>
                </a:extLst>
              </a:tr>
              <a:tr h="370840">
                <a:tc>
                  <a:txBody>
                    <a:bodyPr/>
                    <a:lstStyle/>
                    <a:p>
                      <a:r>
                        <a:rPr lang="en-US" b="1"/>
                        <a:t>3. Fast Rendering</a:t>
                      </a:r>
                      <a:endParaRPr lang="en-US"/>
                    </a:p>
                  </a:txBody>
                  <a:tcPr anchor="ctr"/>
                </a:tc>
                <a:tc>
                  <a:txBody>
                    <a:bodyPr/>
                    <a:lstStyle/>
                    <a:p>
                      <a:r>
                        <a:rPr lang="en-US"/>
                        <a:t>React minimizes real DOM manipulation, resulting in faster load and update times.</a:t>
                      </a:r>
                    </a:p>
                  </a:txBody>
                  <a:tcPr anchor="ctr"/>
                </a:tc>
                <a:tc>
                  <a:txBody>
                    <a:bodyPr/>
                    <a:lstStyle/>
                    <a:p>
                      <a:r>
                        <a:rPr lang="en-US"/>
                        <a:t>News feeds, product catalogs, real-time apps.</a:t>
                      </a:r>
                    </a:p>
                  </a:txBody>
                  <a:tcPr anchor="ctr"/>
                </a:tc>
                <a:extLst>
                  <a:ext uri="{0D108BD9-81ED-4DB2-BD59-A6C34878D82A}">
                    <a16:rowId xmlns:a16="http://schemas.microsoft.com/office/drawing/2014/main" val="28647546"/>
                  </a:ext>
                </a:extLst>
              </a:tr>
              <a:tr h="370840">
                <a:tc>
                  <a:txBody>
                    <a:bodyPr/>
                    <a:lstStyle/>
                    <a:p>
                      <a:r>
                        <a:rPr lang="en-US" b="1"/>
                        <a:t>4. JSX – Readable Syntax</a:t>
                      </a:r>
                      <a:endParaRPr lang="en-US"/>
                    </a:p>
                  </a:txBody>
                  <a:tcPr anchor="ctr"/>
                </a:tc>
                <a:tc>
                  <a:txBody>
                    <a:bodyPr/>
                    <a:lstStyle/>
                    <a:p>
                      <a:r>
                        <a:rPr lang="en-US"/>
                        <a:t>JSX allows writing HTML-like syntax inside JavaScript, making UI easier to understand and write.</a:t>
                      </a:r>
                    </a:p>
                  </a:txBody>
                  <a:tcPr anchor="ctr"/>
                </a:tc>
                <a:tc>
                  <a:txBody>
                    <a:bodyPr/>
                    <a:lstStyle/>
                    <a:p>
                      <a:r>
                        <a:rPr lang="pt-BR" dirty="0"/>
                        <a:t>&lt;h1&gt;Hello, {name}&lt;/h1&gt; feels intuitive.</a:t>
                      </a:r>
                    </a:p>
                  </a:txBody>
                  <a:tcPr anchor="ctr"/>
                </a:tc>
                <a:extLst>
                  <a:ext uri="{0D108BD9-81ED-4DB2-BD59-A6C34878D82A}">
                    <a16:rowId xmlns:a16="http://schemas.microsoft.com/office/drawing/2014/main" val="3800210315"/>
                  </a:ext>
                </a:extLst>
              </a:tr>
            </a:tbl>
          </a:graphicData>
        </a:graphic>
      </p:graphicFrame>
    </p:spTree>
    <p:extLst>
      <p:ext uri="{BB962C8B-B14F-4D97-AF65-F5344CB8AC3E}">
        <p14:creationId xmlns:p14="http://schemas.microsoft.com/office/powerpoint/2010/main" val="22207465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8B227-AF7F-7EFE-68CF-6FB82C7E6C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F1D4582-7E58-2343-E966-5249DE51B1A7}"/>
              </a:ext>
            </a:extLst>
          </p:cNvPr>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Advantages of ReactJS</a:t>
            </a:r>
          </a:p>
        </p:txBody>
      </p:sp>
      <p:sp>
        <p:nvSpPr>
          <p:cNvPr id="7" name="Content Placeholder 2">
            <a:extLst>
              <a:ext uri="{FF2B5EF4-FFF2-40B4-BE49-F238E27FC236}">
                <a16:creationId xmlns:a16="http://schemas.microsoft.com/office/drawing/2014/main" id="{1B74724A-B5D1-80A8-B92C-5D8C7BBDE569}"/>
              </a:ext>
            </a:extLst>
          </p:cNvPr>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7D0C85EE-3108-33F6-DC82-2AFA8BE42AF7}"/>
              </a:ext>
            </a:extLst>
          </p:cNvPr>
          <p:cNvGraphicFramePr>
            <a:graphicFrameLocks noGrp="1"/>
          </p:cNvGraphicFramePr>
          <p:nvPr/>
        </p:nvGraphicFramePr>
        <p:xfrm>
          <a:off x="533400" y="838201"/>
          <a:ext cx="8229600" cy="5765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055870926"/>
                    </a:ext>
                  </a:extLst>
                </a:gridCol>
                <a:gridCol w="2743200">
                  <a:extLst>
                    <a:ext uri="{9D8B030D-6E8A-4147-A177-3AD203B41FA5}">
                      <a16:colId xmlns:a16="http://schemas.microsoft.com/office/drawing/2014/main" val="1196384075"/>
                    </a:ext>
                  </a:extLst>
                </a:gridCol>
                <a:gridCol w="2743200">
                  <a:extLst>
                    <a:ext uri="{9D8B030D-6E8A-4147-A177-3AD203B41FA5}">
                      <a16:colId xmlns:a16="http://schemas.microsoft.com/office/drawing/2014/main" val="743417224"/>
                    </a:ext>
                  </a:extLst>
                </a:gridCol>
              </a:tblGrid>
              <a:tr h="370840">
                <a:tc>
                  <a:txBody>
                    <a:bodyPr/>
                    <a:lstStyle/>
                    <a:p>
                      <a:r>
                        <a:rPr lang="en-US" dirty="0"/>
                        <a:t>Advantage</a:t>
                      </a:r>
                    </a:p>
                  </a:txBody>
                  <a:tcPr anchor="ctr"/>
                </a:tc>
                <a:tc>
                  <a:txBody>
                    <a:bodyPr/>
                    <a:lstStyle/>
                    <a:p>
                      <a:r>
                        <a:rPr lang="en-US"/>
                        <a:t>Description</a:t>
                      </a:r>
                    </a:p>
                  </a:txBody>
                  <a:tcPr anchor="ctr"/>
                </a:tc>
                <a:tc>
                  <a:txBody>
                    <a:bodyPr/>
                    <a:lstStyle/>
                    <a:p>
                      <a:r>
                        <a:rPr lang="en-US"/>
                        <a:t>Example / Use Case</a:t>
                      </a:r>
                    </a:p>
                  </a:txBody>
                  <a:tcPr anchor="ctr"/>
                </a:tc>
                <a:extLst>
                  <a:ext uri="{0D108BD9-81ED-4DB2-BD59-A6C34878D82A}">
                    <a16:rowId xmlns:a16="http://schemas.microsoft.com/office/drawing/2014/main" val="4025727872"/>
                  </a:ext>
                </a:extLst>
              </a:tr>
              <a:tr h="370840">
                <a:tc>
                  <a:txBody>
                    <a:bodyPr/>
                    <a:lstStyle/>
                    <a:p>
                      <a:r>
                        <a:rPr lang="en-US" b="1"/>
                        <a:t>5. Strong Community Support</a:t>
                      </a:r>
                      <a:endParaRPr lang="en-US"/>
                    </a:p>
                  </a:txBody>
                  <a:tcPr anchor="ctr"/>
                </a:tc>
                <a:tc>
                  <a:txBody>
                    <a:bodyPr/>
                    <a:lstStyle/>
                    <a:p>
                      <a:r>
                        <a:rPr lang="en-US"/>
                        <a:t>Huge developer community, lots of tutorials, third-party libraries, and tools.</a:t>
                      </a:r>
                    </a:p>
                  </a:txBody>
                  <a:tcPr anchor="ctr"/>
                </a:tc>
                <a:tc>
                  <a:txBody>
                    <a:bodyPr/>
                    <a:lstStyle/>
                    <a:p>
                      <a:r>
                        <a:rPr lang="en-US" dirty="0"/>
                        <a:t>Easy to find help and solutions on </a:t>
                      </a:r>
                      <a:r>
                        <a:rPr lang="en-US" dirty="0" err="1"/>
                        <a:t>StackOverflow</a:t>
                      </a:r>
                      <a:r>
                        <a:rPr lang="en-US" dirty="0"/>
                        <a:t>, GitHub.</a:t>
                      </a:r>
                    </a:p>
                  </a:txBody>
                  <a:tcPr anchor="ctr"/>
                </a:tc>
                <a:extLst>
                  <a:ext uri="{0D108BD9-81ED-4DB2-BD59-A6C34878D82A}">
                    <a16:rowId xmlns:a16="http://schemas.microsoft.com/office/drawing/2014/main" val="2166085472"/>
                  </a:ext>
                </a:extLst>
              </a:tr>
              <a:tr h="370840">
                <a:tc>
                  <a:txBody>
                    <a:bodyPr/>
                    <a:lstStyle/>
                    <a:p>
                      <a:r>
                        <a:rPr lang="en-US" b="1"/>
                        <a:t>6. One-Way Data Binding</a:t>
                      </a:r>
                      <a:endParaRPr lang="en-US"/>
                    </a:p>
                  </a:txBody>
                  <a:tcPr anchor="ctr"/>
                </a:tc>
                <a:tc>
                  <a:txBody>
                    <a:bodyPr/>
                    <a:lstStyle/>
                    <a:p>
                      <a:r>
                        <a:rPr lang="en-US"/>
                        <a:t>Predictable data flow; easier to debug and maintain.</a:t>
                      </a:r>
                    </a:p>
                  </a:txBody>
                  <a:tcPr anchor="ctr"/>
                </a:tc>
                <a:tc>
                  <a:txBody>
                    <a:bodyPr/>
                    <a:lstStyle/>
                    <a:p>
                      <a:r>
                        <a:rPr lang="en-US"/>
                        <a:t>Props flow from parent to child only.</a:t>
                      </a:r>
                    </a:p>
                  </a:txBody>
                  <a:tcPr anchor="ctr"/>
                </a:tc>
                <a:extLst>
                  <a:ext uri="{0D108BD9-81ED-4DB2-BD59-A6C34878D82A}">
                    <a16:rowId xmlns:a16="http://schemas.microsoft.com/office/drawing/2014/main" val="483084318"/>
                  </a:ext>
                </a:extLst>
              </a:tr>
              <a:tr h="370840">
                <a:tc>
                  <a:txBody>
                    <a:bodyPr/>
                    <a:lstStyle/>
                    <a:p>
                      <a:r>
                        <a:rPr lang="en-US" b="1"/>
                        <a:t>7. Reusability &amp; Maintainability</a:t>
                      </a:r>
                      <a:endParaRPr lang="en-US"/>
                    </a:p>
                  </a:txBody>
                  <a:tcPr anchor="ctr"/>
                </a:tc>
                <a:tc>
                  <a:txBody>
                    <a:bodyPr/>
                    <a:lstStyle/>
                    <a:p>
                      <a:r>
                        <a:rPr lang="en-US"/>
                        <a:t>Reusable components reduce duplication and help maintain large apps.</a:t>
                      </a:r>
                    </a:p>
                  </a:txBody>
                  <a:tcPr anchor="ctr"/>
                </a:tc>
                <a:tc>
                  <a:txBody>
                    <a:bodyPr/>
                    <a:lstStyle/>
                    <a:p>
                      <a:r>
                        <a:rPr lang="en-US"/>
                        <a:t>Buttons, modals, and input forms reused across pages.</a:t>
                      </a:r>
                    </a:p>
                  </a:txBody>
                  <a:tcPr anchor="ctr"/>
                </a:tc>
                <a:extLst>
                  <a:ext uri="{0D108BD9-81ED-4DB2-BD59-A6C34878D82A}">
                    <a16:rowId xmlns:a16="http://schemas.microsoft.com/office/drawing/2014/main" val="606345395"/>
                  </a:ext>
                </a:extLst>
              </a:tr>
              <a:tr h="370840">
                <a:tc>
                  <a:txBody>
                    <a:bodyPr/>
                    <a:lstStyle/>
                    <a:p>
                      <a:r>
                        <a:rPr lang="en-US" b="1"/>
                        <a:t>8. React Hooks</a:t>
                      </a:r>
                      <a:endParaRPr lang="en-US"/>
                    </a:p>
                  </a:txBody>
                  <a:tcPr anchor="ctr"/>
                </a:tc>
                <a:tc>
                  <a:txBody>
                    <a:bodyPr/>
                    <a:lstStyle/>
                    <a:p>
                      <a:r>
                        <a:rPr lang="en-US"/>
                        <a:t>Enables state and lifecycle methods in function components, reducing the need for classes.</a:t>
                      </a:r>
                    </a:p>
                  </a:txBody>
                  <a:tcPr anchor="ctr"/>
                </a:tc>
                <a:tc>
                  <a:txBody>
                    <a:bodyPr/>
                    <a:lstStyle/>
                    <a:p>
                      <a:r>
                        <a:rPr lang="en-US" dirty="0" err="1"/>
                        <a:t>useState</a:t>
                      </a:r>
                      <a:r>
                        <a:rPr lang="en-US" dirty="0"/>
                        <a:t>, </a:t>
                      </a:r>
                      <a:r>
                        <a:rPr lang="en-US" dirty="0" err="1"/>
                        <a:t>useEffect</a:t>
                      </a:r>
                      <a:r>
                        <a:rPr lang="en-US" dirty="0"/>
                        <a:t>, </a:t>
                      </a:r>
                      <a:r>
                        <a:rPr lang="en-US" dirty="0" err="1"/>
                        <a:t>useContext</a:t>
                      </a:r>
                      <a:r>
                        <a:rPr lang="en-US" dirty="0"/>
                        <a:t>, etc.</a:t>
                      </a:r>
                    </a:p>
                  </a:txBody>
                  <a:tcPr anchor="ctr"/>
                </a:tc>
                <a:extLst>
                  <a:ext uri="{0D108BD9-81ED-4DB2-BD59-A6C34878D82A}">
                    <a16:rowId xmlns:a16="http://schemas.microsoft.com/office/drawing/2014/main" val="2741621804"/>
                  </a:ext>
                </a:extLst>
              </a:tr>
              <a:tr h="370840">
                <a:tc>
                  <a:txBody>
                    <a:bodyPr/>
                    <a:lstStyle/>
                    <a:p>
                      <a:r>
                        <a:rPr lang="en-US" b="1"/>
                        <a:t>9. SEO-Friendly (with SSR)</a:t>
                      </a:r>
                      <a:endParaRPr lang="en-US"/>
                    </a:p>
                  </a:txBody>
                  <a:tcPr anchor="ctr"/>
                </a:tc>
                <a:tc>
                  <a:txBody>
                    <a:bodyPr/>
                    <a:lstStyle/>
                    <a:p>
                      <a:r>
                        <a:rPr lang="en-US"/>
                        <a:t>React can be rendered on the server (with tools like Next.js) to improve search engine visibility.</a:t>
                      </a:r>
                    </a:p>
                  </a:txBody>
                  <a:tcPr anchor="ctr"/>
                </a:tc>
                <a:tc>
                  <a:txBody>
                    <a:bodyPr/>
                    <a:lstStyle/>
                    <a:p>
                      <a:r>
                        <a:rPr lang="en-US" dirty="0"/>
                        <a:t>Blogs, e-commerce product pages.</a:t>
                      </a:r>
                    </a:p>
                  </a:txBody>
                  <a:tcPr anchor="ctr"/>
                </a:tc>
                <a:extLst>
                  <a:ext uri="{0D108BD9-81ED-4DB2-BD59-A6C34878D82A}">
                    <a16:rowId xmlns:a16="http://schemas.microsoft.com/office/drawing/2014/main" val="1906378042"/>
                  </a:ext>
                </a:extLst>
              </a:tr>
            </a:tbl>
          </a:graphicData>
        </a:graphic>
      </p:graphicFrame>
    </p:spTree>
    <p:extLst>
      <p:ext uri="{BB962C8B-B14F-4D97-AF65-F5344CB8AC3E}">
        <p14:creationId xmlns:p14="http://schemas.microsoft.com/office/powerpoint/2010/main" val="1564428659"/>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Advantages of ReactJS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F86589FB-19A3-2B91-7394-4CCDF28D4277}"/>
              </a:ext>
            </a:extLst>
          </p:cNvPr>
          <p:cNvGraphicFramePr>
            <a:graphicFrameLocks noGrp="1"/>
          </p:cNvGraphicFramePr>
          <p:nvPr/>
        </p:nvGraphicFramePr>
        <p:xfrm>
          <a:off x="533400" y="1397000"/>
          <a:ext cx="8229600" cy="24739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055870926"/>
                    </a:ext>
                  </a:extLst>
                </a:gridCol>
                <a:gridCol w="2743200">
                  <a:extLst>
                    <a:ext uri="{9D8B030D-6E8A-4147-A177-3AD203B41FA5}">
                      <a16:colId xmlns:a16="http://schemas.microsoft.com/office/drawing/2014/main" val="1196384075"/>
                    </a:ext>
                  </a:extLst>
                </a:gridCol>
                <a:gridCol w="2743200">
                  <a:extLst>
                    <a:ext uri="{9D8B030D-6E8A-4147-A177-3AD203B41FA5}">
                      <a16:colId xmlns:a16="http://schemas.microsoft.com/office/drawing/2014/main" val="743417224"/>
                    </a:ext>
                  </a:extLst>
                </a:gridCol>
              </a:tblGrid>
              <a:tr h="370840">
                <a:tc>
                  <a:txBody>
                    <a:bodyPr/>
                    <a:lstStyle/>
                    <a:p>
                      <a:r>
                        <a:rPr lang="en-US" dirty="0"/>
                        <a:t>Advantage</a:t>
                      </a:r>
                    </a:p>
                  </a:txBody>
                  <a:tcPr anchor="ctr"/>
                </a:tc>
                <a:tc>
                  <a:txBody>
                    <a:bodyPr/>
                    <a:lstStyle/>
                    <a:p>
                      <a:r>
                        <a:rPr lang="en-US"/>
                        <a:t>Description</a:t>
                      </a:r>
                    </a:p>
                  </a:txBody>
                  <a:tcPr anchor="ctr"/>
                </a:tc>
                <a:tc>
                  <a:txBody>
                    <a:bodyPr/>
                    <a:lstStyle/>
                    <a:p>
                      <a:r>
                        <a:rPr lang="en-US"/>
                        <a:t>Example / Use Case</a:t>
                      </a:r>
                    </a:p>
                  </a:txBody>
                  <a:tcPr anchor="ctr"/>
                </a:tc>
                <a:extLst>
                  <a:ext uri="{0D108BD9-81ED-4DB2-BD59-A6C34878D82A}">
                    <a16:rowId xmlns:a16="http://schemas.microsoft.com/office/drawing/2014/main" val="4025727872"/>
                  </a:ext>
                </a:extLst>
              </a:tr>
              <a:tr h="370840">
                <a:tc>
                  <a:txBody>
                    <a:bodyPr/>
                    <a:lstStyle/>
                    <a:p>
                      <a:r>
                        <a:rPr lang="en-US" b="1"/>
                        <a:t>10. Rich Ecosystem</a:t>
                      </a:r>
                      <a:endParaRPr lang="en-US"/>
                    </a:p>
                  </a:txBody>
                  <a:tcPr anchor="ctr"/>
                </a:tc>
                <a:tc>
                  <a:txBody>
                    <a:bodyPr/>
                    <a:lstStyle/>
                    <a:p>
                      <a:r>
                        <a:rPr lang="en-US"/>
                        <a:t>Wide range of libraries and tools integrate easily (Redux, React Router, Formik, etc.).</a:t>
                      </a:r>
                    </a:p>
                  </a:txBody>
                  <a:tcPr anchor="ctr"/>
                </a:tc>
                <a:tc>
                  <a:txBody>
                    <a:bodyPr/>
                    <a:lstStyle/>
                    <a:p>
                      <a:r>
                        <a:rPr lang="en-US" dirty="0"/>
                        <a:t>Routing, form validation, state management.</a:t>
                      </a:r>
                    </a:p>
                  </a:txBody>
                  <a:tcPr anchor="ctr"/>
                </a:tc>
                <a:extLst>
                  <a:ext uri="{0D108BD9-81ED-4DB2-BD59-A6C34878D82A}">
                    <a16:rowId xmlns:a16="http://schemas.microsoft.com/office/drawing/2014/main" val="1462187105"/>
                  </a:ext>
                </a:extLst>
              </a:tr>
              <a:tr h="370840">
                <a:tc>
                  <a:txBody>
                    <a:bodyPr/>
                    <a:lstStyle/>
                    <a:p>
                      <a:r>
                        <a:rPr lang="en-US" b="1"/>
                        <a:t>11. Backed by Facebook</a:t>
                      </a:r>
                      <a:endParaRPr lang="en-US"/>
                    </a:p>
                  </a:txBody>
                  <a:tcPr anchor="ctr"/>
                </a:tc>
                <a:tc>
                  <a:txBody>
                    <a:bodyPr/>
                    <a:lstStyle/>
                    <a:p>
                      <a:r>
                        <a:rPr lang="en-US"/>
                        <a:t>Regular updates, stable framework, and long-term support.</a:t>
                      </a:r>
                    </a:p>
                  </a:txBody>
                  <a:tcPr anchor="ctr"/>
                </a:tc>
                <a:tc>
                  <a:txBody>
                    <a:bodyPr/>
                    <a:lstStyle/>
                    <a:p>
                      <a:r>
                        <a:rPr lang="fr-FR" dirty="0"/>
                        <a:t>Reliable for large-</a:t>
                      </a:r>
                      <a:r>
                        <a:rPr lang="fr-FR" dirty="0" err="1"/>
                        <a:t>scale</a:t>
                      </a:r>
                      <a:r>
                        <a:rPr lang="fr-FR" dirty="0"/>
                        <a:t> </a:t>
                      </a:r>
                      <a:r>
                        <a:rPr lang="fr-FR" dirty="0" err="1"/>
                        <a:t>enterprise</a:t>
                      </a:r>
                      <a:r>
                        <a:rPr lang="fr-FR" dirty="0"/>
                        <a:t> applications.</a:t>
                      </a:r>
                    </a:p>
                  </a:txBody>
                  <a:tcPr anchor="ctr"/>
                </a:tc>
                <a:extLst>
                  <a:ext uri="{0D108BD9-81ED-4DB2-BD59-A6C34878D82A}">
                    <a16:rowId xmlns:a16="http://schemas.microsoft.com/office/drawing/2014/main" val="1168860281"/>
                  </a:ext>
                </a:extLst>
              </a:tr>
            </a:tbl>
          </a:graphicData>
        </a:graphic>
      </p:graphicFrame>
    </p:spTree>
    <p:extLst>
      <p:ext uri="{BB962C8B-B14F-4D97-AF65-F5344CB8AC3E}">
        <p14:creationId xmlns:p14="http://schemas.microsoft.com/office/powerpoint/2010/main" val="4287980894"/>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4628</TotalTime>
  <Words>1671</Words>
  <Application>Microsoft Office PowerPoint</Application>
  <PresentationFormat>On-screen Show (4:3)</PresentationFormat>
  <Paragraphs>194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Berlin Sans FB Demi</vt:lpstr>
      <vt:lpstr>Calibri</vt:lpstr>
      <vt:lpstr>Segoe UI</vt:lpstr>
      <vt:lpstr>Söhne</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Santhosh Kumar</cp:lastModifiedBy>
  <cp:revision>543</cp:revision>
  <dcterms:created xsi:type="dcterms:W3CDTF">2006-08-16T00:00:00Z</dcterms:created>
  <dcterms:modified xsi:type="dcterms:W3CDTF">2025-08-01T03:09:51Z</dcterms:modified>
</cp:coreProperties>
</file>