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6/5/2025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6/5/2025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6/5/2025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6/5/2025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6/5/2025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6/5/2025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a:bodyPr>
          <a:lstStyle/>
          <a:p>
            <a:r>
              <a:rPr lang="en-US" dirty="0"/>
              <a:t>To ensure data integrity we implement transactions</a:t>
            </a:r>
          </a:p>
          <a:p>
            <a:r>
              <a:rPr lang="en-US" dirty="0"/>
              <a:t>Transactions are required when we execute sequence  of operations together as a single unit.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92500" lnSpcReduction="20000"/>
          </a:bodyPr>
          <a:lstStyle/>
          <a:p>
            <a:r>
              <a:rPr lang="en-US" dirty="0"/>
              <a:t>Transactions are specified by the </a:t>
            </a:r>
          </a:p>
          <a:p>
            <a:pPr>
              <a:buNone/>
            </a:pPr>
            <a:r>
              <a:rPr lang="en-US" dirty="0">
                <a:solidFill>
                  <a:srgbClr val="C00000"/>
                </a:solidFill>
              </a:rPr>
              <a:t>BEGIN TRANSACTION </a:t>
            </a:r>
            <a:r>
              <a:rPr lang="en-US" dirty="0"/>
              <a:t>and </a:t>
            </a:r>
            <a:r>
              <a:rPr lang="en-US" dirty="0">
                <a:solidFill>
                  <a:srgbClr val="C00000"/>
                </a:solidFill>
              </a:rPr>
              <a:t>COMMIT TRANSACTION</a:t>
            </a:r>
          </a:p>
          <a:p>
            <a:r>
              <a:rPr lang="en-US" dirty="0">
                <a:solidFill>
                  <a:srgbClr val="C00000"/>
                </a:solidFill>
              </a:rPr>
              <a:t>BEGIN TRANSACTION </a:t>
            </a:r>
            <a:r>
              <a:rPr lang="en-US" dirty="0"/>
              <a:t>state the start of transaction</a:t>
            </a:r>
          </a:p>
          <a:p>
            <a:pPr>
              <a:buNone/>
            </a:pPr>
            <a:r>
              <a:rPr lang="en-US" dirty="0">
                <a:solidFill>
                  <a:srgbClr val="C00000"/>
                </a:solidFill>
              </a:rPr>
              <a:t>Syntax:</a:t>
            </a:r>
          </a:p>
          <a:p>
            <a:pPr>
              <a:buNone/>
            </a:pPr>
            <a:r>
              <a:rPr lang="en-US" dirty="0"/>
              <a:t>	Begin Transaction  (or) Begin Tran transaction_name</a:t>
            </a:r>
          </a:p>
          <a:p>
            <a:pPr lvl="0">
              <a:buClr>
                <a:srgbClr val="0BD0D9"/>
              </a:buClr>
            </a:pPr>
            <a:r>
              <a:rPr lang="en-US" dirty="0">
                <a:solidFill>
                  <a:srgbClr val="C00000"/>
                </a:solidFill>
              </a:rPr>
              <a:t>COMMIT TRANSACTION </a:t>
            </a:r>
            <a:r>
              <a:rPr lang="en-US" dirty="0">
                <a:solidFill>
                  <a:prstClr val="black"/>
                </a:solidFill>
              </a:rPr>
              <a:t>state the end of an explicit transaction this statement is used to end a transaction for which no errors were encountered during the transaction</a:t>
            </a:r>
          </a:p>
          <a:p>
            <a:pPr lvl="0">
              <a:buClr>
                <a:srgbClr val="0BD0D9"/>
              </a:buClr>
              <a:buNone/>
            </a:pPr>
            <a:r>
              <a:rPr lang="en-US" dirty="0">
                <a:solidFill>
                  <a:srgbClr val="C00000"/>
                </a:solidFill>
              </a:rPr>
              <a:t>Syntax:</a:t>
            </a:r>
          </a:p>
          <a:p>
            <a:pPr lvl="0">
              <a:buClr>
                <a:srgbClr val="0BD0D9"/>
              </a:buClr>
            </a:pPr>
            <a:r>
              <a:rPr lang="en-US" dirty="0">
                <a:solidFill>
                  <a:prstClr val="black"/>
                </a:solidFill>
              </a:rPr>
              <a:t>Commit Transaction (or) Commit Tran transaction_name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92500" lnSpcReduction="20000"/>
          </a:bodyPr>
          <a:lstStyle/>
          <a:p>
            <a:r>
              <a:rPr lang="en-US" dirty="0"/>
              <a:t>EX:</a:t>
            </a:r>
          </a:p>
          <a:p>
            <a:pPr lvl="1">
              <a:buNone/>
            </a:pPr>
            <a:r>
              <a:rPr lang="en-US" dirty="0">
                <a:solidFill>
                  <a:srgbClr val="C00000"/>
                </a:solidFill>
              </a:rPr>
              <a:t>Begin  Tran  </a:t>
            </a:r>
            <a:r>
              <a:rPr lang="en-US" dirty="0"/>
              <a:t>myTran</a:t>
            </a:r>
          </a:p>
          <a:p>
            <a:pPr lvl="1">
              <a:buNone/>
            </a:pPr>
            <a:r>
              <a:rPr lang="en-US" dirty="0"/>
              <a:t>Select * from products</a:t>
            </a:r>
          </a:p>
          <a:p>
            <a:pPr lvl="1">
              <a:buNone/>
            </a:pPr>
            <a:r>
              <a:rPr lang="en-US" dirty="0">
                <a:solidFill>
                  <a:srgbClr val="C00000"/>
                </a:solidFill>
              </a:rPr>
              <a:t>Commit Tran </a:t>
            </a:r>
            <a:r>
              <a:rPr lang="en-US" dirty="0"/>
              <a:t>myTran</a:t>
            </a:r>
          </a:p>
          <a:p>
            <a:pPr lvl="0">
              <a:buClr>
                <a:srgbClr val="0BD0D9"/>
              </a:buClr>
            </a:pPr>
            <a:r>
              <a:rPr lang="en-US" dirty="0">
                <a:solidFill>
                  <a:prstClr val="black"/>
                </a:solidFill>
              </a:rPr>
              <a:t>Reverting Transactions: There is a possibility that due to a problem all the statements of a transaction will not be successfully executed. For example, in case of power failure between two statements, one statement will be executed and not the other. This leaves the transaction in an invalid state. In such case ,to maintain consistency, you need to revert the statements that has been successfully execute</a:t>
            </a:r>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a:bodyPr>
          <a:lstStyle/>
          <a:p>
            <a:r>
              <a:rPr lang="en-US" dirty="0"/>
              <a:t>The ROLLBACK TRANSACTION statement rolls back an explicit Transaction to the beginning of the transaction.</a:t>
            </a:r>
          </a:p>
          <a:p>
            <a:pPr>
              <a:buNone/>
            </a:pPr>
            <a:r>
              <a:rPr lang="en-US" dirty="0"/>
              <a:t>Syntax:</a:t>
            </a:r>
          </a:p>
          <a:p>
            <a:pPr>
              <a:buNone/>
            </a:pPr>
            <a:r>
              <a:rPr lang="en-US" dirty="0"/>
              <a:t>	</a:t>
            </a:r>
            <a:r>
              <a:rPr lang="en-US" dirty="0">
                <a:solidFill>
                  <a:srgbClr val="C00000"/>
                </a:solidFill>
              </a:rPr>
              <a:t>Rollback Transaction</a:t>
            </a:r>
          </a:p>
          <a:p>
            <a:pPr>
              <a:buNone/>
            </a:pPr>
            <a:r>
              <a:rPr lang="en-US" dirty="0">
                <a:solidFill>
                  <a:srgbClr val="C00000"/>
                </a:solidFill>
              </a:rPr>
              <a:t>		or</a:t>
            </a:r>
          </a:p>
          <a:p>
            <a:pPr>
              <a:buNone/>
            </a:pPr>
            <a:r>
              <a:rPr lang="en-US" dirty="0">
                <a:solidFill>
                  <a:srgbClr val="C00000"/>
                </a:solidFill>
              </a:rPr>
              <a:t>	Rollback Tran transaction_name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Transactions</a:t>
            </a:r>
          </a:p>
        </p:txBody>
      </p:sp>
      <p:sp>
        <p:nvSpPr>
          <p:cNvPr id="5" name="Content Placeholder 4"/>
          <p:cNvSpPr>
            <a:spLocks noGrp="1"/>
          </p:cNvSpPr>
          <p:nvPr>
            <p:ph sz="quarter" idx="1"/>
          </p:nvPr>
        </p:nvSpPr>
        <p:spPr/>
        <p:txBody>
          <a:bodyPr>
            <a:normAutofit fontScale="92500" lnSpcReduction="20000"/>
          </a:bodyPr>
          <a:lstStyle/>
          <a:p>
            <a:r>
              <a:rPr lang="en-US" dirty="0">
                <a:solidFill>
                  <a:srgbClr val="C00000"/>
                </a:solidFill>
              </a:rPr>
              <a:t>Ex:</a:t>
            </a:r>
          </a:p>
          <a:p>
            <a:pPr lvl="1">
              <a:buNone/>
            </a:pPr>
            <a:r>
              <a:rPr lang="en-US" dirty="0">
                <a:solidFill>
                  <a:srgbClr val="C00000"/>
                </a:solidFill>
              </a:rPr>
              <a:t>Begin Transaction</a:t>
            </a:r>
          </a:p>
          <a:p>
            <a:pPr lvl="1">
              <a:buNone/>
            </a:pPr>
            <a:r>
              <a:rPr lang="en-US" dirty="0">
                <a:solidFill>
                  <a:srgbClr val="C00000"/>
                </a:solidFill>
              </a:rPr>
              <a:t>	Begin Try</a:t>
            </a:r>
          </a:p>
          <a:p>
            <a:pPr lvl="1">
              <a:buNone/>
            </a:pPr>
            <a:r>
              <a:rPr lang="en-US" dirty="0"/>
              <a:t>Update customer set amt=amt- wamt  where custid=@custid</a:t>
            </a:r>
          </a:p>
          <a:p>
            <a:pPr lvl="1">
              <a:buNone/>
            </a:pPr>
            <a:r>
              <a:rPr lang="en-US" dirty="0"/>
              <a:t>Update customer set amt=amt + damt where custid=@custid</a:t>
            </a:r>
          </a:p>
          <a:p>
            <a:pPr lvl="1">
              <a:buNone/>
            </a:pPr>
            <a:r>
              <a:rPr lang="en-US" dirty="0">
                <a:solidFill>
                  <a:srgbClr val="C00000"/>
                </a:solidFill>
              </a:rPr>
              <a:t>Commit Transaction</a:t>
            </a:r>
          </a:p>
          <a:p>
            <a:pPr lvl="1">
              <a:buNone/>
            </a:pPr>
            <a:r>
              <a:rPr lang="en-US" dirty="0">
                <a:solidFill>
                  <a:srgbClr val="C00000"/>
                </a:solidFill>
              </a:rPr>
              <a:t>Print </a:t>
            </a:r>
            <a:r>
              <a:rPr lang="en-US" dirty="0"/>
              <a:t>‘transaction executed’</a:t>
            </a:r>
          </a:p>
          <a:p>
            <a:pPr lvl="1">
              <a:buNone/>
            </a:pPr>
            <a:r>
              <a:rPr lang="en-US" dirty="0">
                <a:solidFill>
                  <a:srgbClr val="C00000"/>
                </a:solidFill>
              </a:rPr>
              <a:t>End try</a:t>
            </a:r>
          </a:p>
          <a:p>
            <a:pPr lvl="1">
              <a:buNone/>
            </a:pPr>
            <a:r>
              <a:rPr lang="en-US" dirty="0">
                <a:solidFill>
                  <a:srgbClr val="C00000"/>
                </a:solidFill>
              </a:rPr>
              <a:t>Begin catch</a:t>
            </a:r>
          </a:p>
          <a:p>
            <a:pPr lvl="1">
              <a:buNone/>
            </a:pPr>
            <a:r>
              <a:rPr lang="en-US" dirty="0">
                <a:solidFill>
                  <a:srgbClr val="C00000"/>
                </a:solidFill>
              </a:rPr>
              <a:t>Rollback Transaction</a:t>
            </a:r>
          </a:p>
          <a:p>
            <a:pPr lvl="1">
              <a:buNone/>
            </a:pPr>
            <a:r>
              <a:rPr lang="en-US" dirty="0">
                <a:solidFill>
                  <a:srgbClr val="C00000"/>
                </a:solidFill>
              </a:rPr>
              <a:t>Print </a:t>
            </a:r>
            <a:r>
              <a:rPr lang="en-US" dirty="0"/>
              <a:t>‘transaction rollbacked’</a:t>
            </a:r>
          </a:p>
          <a:p>
            <a:pPr lvl="1">
              <a:buNone/>
            </a:pPr>
            <a:r>
              <a:rPr lang="en-US" dirty="0">
                <a:solidFill>
                  <a:srgbClr val="C00000"/>
                </a:solidFill>
              </a:rPr>
              <a:t>End catch</a:t>
            </a:r>
          </a:p>
          <a:p>
            <a:pPr lvl="1">
              <a:buNone/>
            </a:pPr>
            <a:endParaRPr lang="en-US" dirty="0">
              <a:solidFill>
                <a:srgbClr val="C00000"/>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69</TotalTime>
  <Words>261</Words>
  <Application>Microsoft Office PowerPoint</Application>
  <PresentationFormat>On-screen Show (4:3)</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Wingdings</vt:lpstr>
      <vt:lpstr>Wingdings 2</vt:lpstr>
      <vt:lpstr>Median</vt:lpstr>
      <vt:lpstr>Transactions</vt:lpstr>
      <vt:lpstr>Transactions</vt:lpstr>
      <vt:lpstr>Transactions</vt:lpstr>
      <vt:lpstr>Transactions</vt:lpstr>
      <vt:lpstr>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
  <cp:lastModifiedBy>Santhosh Kumar</cp:lastModifiedBy>
  <cp:revision>11</cp:revision>
  <dcterms:created xsi:type="dcterms:W3CDTF">2006-08-16T00:00:00Z</dcterms:created>
  <dcterms:modified xsi:type="dcterms:W3CDTF">2025-06-05T16:56:10Z</dcterms:modified>
</cp:coreProperties>
</file>