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56" r:id="rId3"/>
    <p:sldId id="317" r:id="rId4"/>
    <p:sldId id="261" r:id="rId5"/>
    <p:sldId id="257" r:id="rId6"/>
    <p:sldId id="258" r:id="rId7"/>
    <p:sldId id="260" r:id="rId8"/>
    <p:sldId id="259" r:id="rId9"/>
    <p:sldId id="263" r:id="rId10"/>
    <p:sldId id="265" r:id="rId11"/>
    <p:sldId id="266" r:id="rId12"/>
    <p:sldId id="264" r:id="rId13"/>
    <p:sldId id="267" r:id="rId14"/>
    <p:sldId id="296" r:id="rId15"/>
    <p:sldId id="269" r:id="rId16"/>
    <p:sldId id="268" r:id="rId17"/>
    <p:sldId id="295" r:id="rId18"/>
    <p:sldId id="270" r:id="rId19"/>
    <p:sldId id="318" r:id="rId20"/>
    <p:sldId id="319" r:id="rId21"/>
    <p:sldId id="297" r:id="rId22"/>
    <p:sldId id="271" r:id="rId23"/>
    <p:sldId id="300" r:id="rId24"/>
    <p:sldId id="301" r:id="rId25"/>
    <p:sldId id="320" r:id="rId26"/>
    <p:sldId id="302" r:id="rId27"/>
    <p:sldId id="299" r:id="rId28"/>
    <p:sldId id="298" r:id="rId29"/>
    <p:sldId id="272" r:id="rId30"/>
    <p:sldId id="273" r:id="rId31"/>
    <p:sldId id="274" r:id="rId32"/>
    <p:sldId id="303" r:id="rId33"/>
    <p:sldId id="275" r:id="rId34"/>
    <p:sldId id="304" r:id="rId35"/>
    <p:sldId id="305" r:id="rId36"/>
    <p:sldId id="306" r:id="rId37"/>
    <p:sldId id="308" r:id="rId38"/>
    <p:sldId id="307" r:id="rId39"/>
    <p:sldId id="276" r:id="rId40"/>
    <p:sldId id="278" r:id="rId41"/>
    <p:sldId id="280" r:id="rId42"/>
    <p:sldId id="279" r:id="rId43"/>
    <p:sldId id="309" r:id="rId44"/>
    <p:sldId id="281" r:id="rId45"/>
    <p:sldId id="283" r:id="rId46"/>
    <p:sldId id="284" r:id="rId47"/>
    <p:sldId id="285" r:id="rId48"/>
    <p:sldId id="286" r:id="rId49"/>
    <p:sldId id="287" r:id="rId50"/>
    <p:sldId id="310" r:id="rId51"/>
    <p:sldId id="288" r:id="rId52"/>
    <p:sldId id="311" r:id="rId53"/>
    <p:sldId id="289" r:id="rId54"/>
    <p:sldId id="290" r:id="rId55"/>
    <p:sldId id="312" r:id="rId56"/>
    <p:sldId id="291" r:id="rId57"/>
    <p:sldId id="292" r:id="rId58"/>
    <p:sldId id="293" r:id="rId59"/>
    <p:sldId id="294" r:id="rId60"/>
    <p:sldId id="314" r:id="rId61"/>
    <p:sldId id="315" r:id="rId62"/>
    <p:sldId id="313" r:id="rId63"/>
    <p:sldId id="316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EE34D-9B4B-E3F8-4BF7-C0B988DB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1CEAB-5782-7550-D451-59ABF26D8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F14CF-63FE-EC24-025D-2EFEB67D4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F7955-95C5-D0F6-30D6-035DD7EFB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D080-CD41-8E49-0486-F8DA68A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3347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D476D-8A76-3992-9295-A0970D87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01CFA-01B2-5281-6A98-AB392453C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21439-47F3-2E16-1317-7C5A737D0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D39DE-55A9-5F8A-F05E-EDDEF21D7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FFB3-05EC-6167-1644-2E2EC4F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003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7F55E-536C-5441-93C3-AA0A5CFB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9ED96-3BD8-2D65-7D7C-C0F98F7F9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947F5-BFE6-35DB-30C6-8306BFE0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1F347-1151-0E43-DF98-146108FF2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B1BF-1E21-A24D-182F-AD54D650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47325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D85E-92C4-84D0-39B0-F12FE35C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E1B85-3831-34D1-9935-77C671B5A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C4F0B-0837-C7B5-8010-3B300B292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9D-E83B-1D03-3207-23C991D2D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4D8B-EB03-40A5-F67B-2479D0EF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05660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044B-0254-B4FC-C000-295159102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0A830-6B95-3B99-AD9C-16EE2FA94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4288F-6733-6D00-46A8-DCE973C6D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4B45-147B-0F1F-1F97-5F2402A51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6704-3F99-2A9A-C603-341E6B6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7456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CE9E-9376-8C39-2783-C950371EA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0F4D1-D10C-B4F0-4ACC-B06DB88B5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DBD39-2452-F68C-1BB1-28ECB3D26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792F-3077-BF51-700D-E3B38EE42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9AB1-C7ED-E338-92AC-F5700615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7765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022BD-5296-C08F-CAFB-F772907A3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5D04D-5B23-0937-7BB1-69F055E60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78EE8-2371-ECE0-47E5-5509C06A9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680E-1A90-BD8D-3092-7B7E40B9E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4CDD-7D43-F570-51CB-F0450BC1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7038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A0CD-AF3F-8E57-E2B2-BE260FA82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85DC4-F8F5-B86A-2EEF-EB648F1D2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E0E12F-9D7D-E133-4C79-7B99D97CB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1E18-98FE-E996-FFDF-547D5ED83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91B0-8B09-4779-091D-DBD5BE16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4218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89F2C-C95C-1617-C65B-619B3AF09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702AA-012F-F6AF-2A58-2E809B5F8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1472F-ADF9-D850-23B7-D9E242C2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F3A3D-79FD-BB19-4B46-4A6D38207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1F30-6964-CF72-EF57-9A2D959A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712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55A07-4B22-E852-5968-A919148D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54F1F-3518-A0E3-B59E-2457E840B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DED5A-6CF9-FB9A-1766-D67384347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56BB8-BC64-34BB-EA5F-6EE38AD1E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21F-4D57-FE8B-2F6D-FBC837E6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919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6BF8F-A6D0-C327-A307-E8D519A7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A7401-89AE-3B65-054D-2A1BE60D6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93BA4-C784-5DF2-FCA3-F25230A33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1834-7FCB-79F2-6653-8256E1BDF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AE4B-076A-CE3F-4FCA-F4A8C4A9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003657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1BF6F-377E-9023-6B24-ADB66F20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4C4586-2B0E-C521-A801-BA2F9DA1A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3079E-66E8-0081-F4D9-0ADCC793E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B2B7B-7291-3C6B-4737-E4F6F54F6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14AE-CE27-3761-FA57-7030F00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2469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31F61-6561-5549-4DC0-64553269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9466EE-C4FE-B628-06B5-BB103DADA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47F60-D4AC-543C-4194-B832627DD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BE64E-281C-08EB-CB3F-1EF0139CD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9639-D3A7-B817-8FB3-A8FAE51D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7473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F91E-2FDA-B24A-0332-15577753D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49B83-920E-5AB7-F274-E20A81022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1D079-CA43-BB25-0E2B-82D8A690E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6446-6E51-4144-52D9-3CBC4D78EC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4D0C2-F83B-F544-E699-873DFF5A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7797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B9336-9401-1B44-E782-847D9E69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2B6FC-694E-B5BB-AC06-733D05AFC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A97F3-FF90-103C-BFA9-08F9A1C94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C0C9-3807-8B86-2701-19EF949BE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C841-FEDA-2F60-F276-626F6BB8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64726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B864-ABFD-53F0-F5EC-F90DFC5E0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2CABD-1292-E959-FA96-8221DD4AF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9B011-2406-0C99-EB85-F92D6B8C1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9F375-4A04-1D25-DC88-5906CE9CE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8E3F-5406-D74F-4FEB-7C02092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61496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5814-1AE5-7F98-B127-D937E080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D4152-7E86-0A0E-8743-3C2A72B16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9694F-C7EE-424F-C4AD-F16BADD0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539D7-4D91-29E0-394E-78DD02636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3D3E-3791-287B-4732-B043106F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814034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92BF6-1F31-882F-884E-AF992043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7EF86-6F54-626C-A532-441F18FF1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A8BBAF-359C-27B9-13ED-747B4E5F1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AC0D-A4EE-FA15-6A94-BED035F52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5C71-FE61-2960-317E-6D457FDE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77847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499C0-1C22-72C4-947D-C5675E38F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9A51D-93F7-8449-A219-767A72FA4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16618-3AB6-AC9C-7898-7A9646F4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2234-07C2-839E-B2FF-503D177D1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C608-07C8-3266-E0D1-EDED58FB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98439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03927-4EF2-A496-779D-2B755A8E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C5EB9-D8DC-5ADE-993E-E469F77D4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9E99E4-5BF5-B4B0-DBFA-2A5BA0B9E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0209-7B8E-3B6C-2EBB-930981CB8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2F26-76CF-61B8-9274-FA85BCA9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5918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C8F1-9FA6-19A4-453F-2374CB3E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22E61-859B-94B9-0631-D09E11511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A5155-9A8E-39BF-32DE-DA2ED16CD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BC31-44FF-B4A1-0646-373C8DD3F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5374-DA7F-6859-2A39-2887C3E2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02235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93D4B-4CA7-5323-5E5C-4219BC400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79C74-74A4-A8CE-F8C0-143D722E4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637DD-875A-968D-3D47-6E77C975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D743-77D1-7B57-38E0-4213FEF69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C230-E43B-F8B0-144D-D2A69486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04116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4CF68-47B3-ABF4-12EC-B160C5DA2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ADCD9C-D42B-9B72-E8CE-E9D0942FE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73F74-975E-D6A5-1D64-AD7DDA5C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5236-1987-FF13-F582-D618794FD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C561-63C7-FB87-3716-75355EE9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74022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AB306-ECC1-C7A5-4F5C-FD6200C1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36A56-3523-4D63-66C2-F37CD080E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C642E-24F0-824C-D343-6CEC8E0FE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8071-6C2F-F796-809F-AB24942EF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08AD-4A5E-5810-87FC-B0874F19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11011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B2318-393B-72B6-5DDA-B6E019BE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67798-2946-4FD1-112F-B2E9EB935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3B54A-EFAB-A6F5-74D6-2C9D757DC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F9C5F-A2BD-BA97-3F2C-A716B870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0173-C13F-CA43-C5E0-59D63914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44085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40371-925A-F9EB-00CD-9239364F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ACD4E-ADE7-CD0F-9278-BDD3BFDB5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56BB4-7EFC-A48C-CCBF-205E13B7C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21A4D-2501-7E95-8B26-574319A20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A853-3AE5-4675-A9ED-F5735B16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451398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BAB1-4FE4-AC4D-3348-A2D29CB1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0E969-A849-2366-F47C-1C5FE4C24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92066-EEF5-5949-5DD4-0D022145C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7D33-18EA-34B3-3CD8-57EF6C5D7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CC07-1A9A-5F0E-9977-8CA97A9C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74212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F8303-42AB-5317-DE16-3973DD19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837771-99D4-E12D-E65D-DEC09AF28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E882B-D0DF-406C-2A94-688B05BC4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87632-C6BB-83EE-5732-71D77D954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7BD3-7EC9-62F2-0F05-8321D963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31986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C91BF-FB78-F576-9A52-0251631D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87021-BC10-96B7-791D-2FF4D9BCE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DC8E8-D569-6B08-2612-4507E0D6E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631B-825E-D81C-D3F9-D80F2220B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7A0C-C987-9F77-3EB1-B0CE1B64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77758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29031-9824-9651-7A2F-55EA2774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87CFB-416D-30B5-C16E-5914FB774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AD803-4D11-A7BD-27C9-13D684DE2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A88C-0463-2D21-A580-CF573EB22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8869-2B9A-170F-A812-8A80762A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6765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7322-CBA5-5579-C3BF-EF18C328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2D6599-3D43-14CE-210B-BD67D645A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8F113-B3EB-587F-EB23-E3279884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FDD5-B86D-7555-DD77-237F802DF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072F9-2C02-8727-415D-2898BDF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01460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18D1-3CEF-8139-9D18-803D8EF0E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C653E-9FDB-61F1-B907-8C9C70B67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44E5C-E8A9-2247-6136-1DA7B45E7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7EFD-806D-F3A0-ADC1-5B7A6BE14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23D0-0479-B5A1-3A3D-3DDA52E5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76084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5F19-1ADC-C0F0-7AA2-48D82039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76C66-DB9F-5F6E-1BE8-C7FBCF06B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A4A3D-079C-2284-6D80-5DB06DE16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CE46D-B452-D5DC-6D7E-FB4C3508E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40CA-E406-AFB2-996B-E710672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416241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1FF1A-5618-BDFB-1969-F82498399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4F0D0-31D7-0855-E999-53A58209C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0A322-C2F0-E1E1-1D1C-5DC58BD5F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B2C7-9959-9E78-C166-B0476722B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0696-D45A-D37B-1341-229084CC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91867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B40C-A332-97FD-4EB8-DA39A295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5C728-1079-06B6-3934-3C2D0C6C7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42D33F-6833-6940-2AA4-A6BB5798F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96E1-F623-6555-2C3E-8016BE078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C433-5631-FE24-CE62-50148934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42070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CFE80-B1C1-02EE-61A5-D3DC4840D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D1B8A-5C0F-B5B9-4C37-DA25066AC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46CC2-943D-AC70-7337-4FF8E1DFA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9886-1583-3FCD-E221-1A718899A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92CC-2C98-6F7C-8EB7-171BFE1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84885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070CC-3410-0D4F-CDCC-2124C81EB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6BB85-3887-C2F5-7493-F10A6D24E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F22AD9-F89A-D2C4-07BA-BF7821129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D0E56-3CD3-21A9-C614-143193D68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BE05-B54A-DCD4-64A5-46B3CD3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40446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C97C6-F92F-03DA-D323-2750AFB2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3BCD31-999E-128A-64E1-5AB4BB5B3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E844F-7E55-1A12-46BF-65A7131C7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176C-33E7-34FF-2AF8-1C36915A4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7F6D-E93C-A294-9C14-4786A4AC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1705480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CE42-3DAF-F89D-C24D-5D7F5B72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2A798-AF93-173A-B240-AB5EADDA5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6CBD9-71F2-704A-9CB8-12BCAEB5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8B18-768D-4026-3A30-6CF83E270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5347-2DBB-4ED9-112C-D74CDC52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96055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F37D2-482A-4CAE-DC70-5313B507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54F11B-AF3B-B081-11EC-0B2F5E6FC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93810-33B4-D65F-EAAD-E38F556D1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015E-99F9-C118-2A24-2A6BBE6E7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B851-5046-81CD-126B-623D8BE7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515589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5684E-2510-27DC-A0A2-B29FDC881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5139D-21D0-33CC-A19A-3E8DF11745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5A02B-69AC-E19C-6601-245D0104F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F3D-A3AD-6A60-B201-69D9E0F54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47C1-4E83-6FC5-CFA8-D544767E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8738429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5DFF-49FB-4119-77DF-AC0219B5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15B5-4A69-1FF4-125F-50F18ECFF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556A8-FC58-14C1-004B-FD4599CEE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C161B-4DA9-17C4-3BF4-CAED68025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55BF-A2BA-2A3A-08C0-2B515361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8716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A47F-50AE-0AAA-2678-B0DD65D6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2B859-297C-D900-89ED-BF09F3F6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04864-00CD-DE34-5FB6-7FBA3B26C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B83-E36C-BDF3-C7CC-0F237AF42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DC0A-C3A5-6972-A458-FB812150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189127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6859-6FAE-15EB-85E7-47FA0C3F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2DB5C-E5C6-2F06-5B69-C43F1801A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AA4FE-CE32-13A0-331D-96713D5A6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07E9-3CE9-0DA4-88D3-E0915165E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4411-94C8-227A-03F6-28BA2090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09777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6859-6FAE-15EB-85E7-47FA0C3F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2DB5C-E5C6-2F06-5B69-C43F1801A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AA4FE-CE32-13A0-331D-96713D5A6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07E9-3CE9-0DA4-88D3-E0915165E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4411-94C8-227A-03F6-28BA2090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097775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B68C-365F-55CB-42E8-C1104E75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6837B-A451-3D50-7EA1-F1BED80C6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2B9C3-F746-8D0C-F194-DD46E2CAA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3561-6485-1460-AE02-C4213F130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FC01-7727-7D48-B485-F92D3906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65852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15E4-5D70-A554-DFBE-4B34671C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EA268-FB27-4195-3887-61C2F964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1DA15-1219-9E44-74E0-85DD02CFB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7185-F1B5-5E03-7AB8-CF5C86125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1881-C4A5-03C9-E9F2-DF74BE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56789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15E4-5D70-A554-DFBE-4B34671C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EA268-FB27-4195-3887-61C2F964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1DA15-1219-9E44-74E0-85DD02CFB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7185-F1B5-5E03-7AB8-CF5C86125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1881-C4A5-03C9-E9F2-DF74BE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56789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06339-47A6-5E76-BAEA-44BEE47C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AC396-9F7B-B577-D414-D24D15B4D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020B8-65A7-AC08-74ED-90FB08A11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72D32-24F1-8101-7687-F90BFDDB9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1FA3-F68C-9AC8-BF87-B24117C7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681171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4BC0-BBB3-5590-341E-0752C41F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972AB-CC5A-40C0-851A-A1646B45E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28344-51F8-2A8F-F658-E5129B79A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8ECAE-A939-CA89-EDAB-117611783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D7F5-999D-CF91-3C4F-E84BA9B5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47073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0D24B-3DA0-13A0-0FEA-98A7F492E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BE1DC-54FE-070C-C669-D92470D29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A1EDA-F06E-C053-5679-456237792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F94F-A57C-48D3-FD78-A1FFF455A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D68D-7444-D12B-CE4D-0C274E11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3710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2BCE-53BA-5081-7AF5-25558E1D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4E980-2999-19C5-AB97-8FF2696D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63EA7-D755-4A2B-EEF9-76D5B1AC5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1CD16-9525-04E4-B81F-3DED025B5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EA36-261B-25FC-1A23-89E50EB7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197534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4C9B-A20B-5F7D-C085-D3094241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733886-877D-6E5A-5718-F39DA28E4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E3694-E4F3-37FF-B7DC-B2816612F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854AB-BF74-3E08-CDC3-A41F9D9B5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047E-81EB-993C-C5D0-A1C0F61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7010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17B2-0C03-88FD-90A5-87A47ABB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D97C5-EEF5-A0EB-8B11-DBCD414B8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B3F1A5-3170-51EC-7098-C17100C1F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33B5-1CEA-5472-49E8-7CA738169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095B-0D3E-5199-0F70-E749BAA0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911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6BAE-8DAC-36F4-6369-72DF7796F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8086F-89D5-6456-0989-585387BEE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E77E0-8638-BC25-ECB3-916F82885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FCD51-4096-93F1-B27F-434F9B18E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E049-5998-BE27-1C3B-153EDCD1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8467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1C79-2728-3EC9-A839-E228EA09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09DE1-D5BC-0956-52AF-576F3D29B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2703A-D20F-D497-1CE9-6841A328E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1425-86BA-32F4-CA01-2B8EFA2B4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6443-FA7D-63DA-38CB-59CA085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6369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Introduction to Agile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Manifesto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Scrum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Estimation and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User Stories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Metrics and Reporting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F32F8-FC03-1235-3935-CF95A5C7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3BD7-DE9E-AA14-EAA6-9ED5CFBE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Principles of Agile Manifesto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D5B6E-D013-F266-E7D9-EDE6D2D503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1. Customer satisfaction</a:t>
            </a:r>
            <a:r>
              <a:rPr lang="en-US" sz="2000" dirty="0"/>
              <a:t> through early and continuous delivery</a:t>
            </a:r>
          </a:p>
          <a:p>
            <a:r>
              <a:rPr lang="en-US" sz="2000" b="1" dirty="0"/>
              <a:t>2.Welcome changing requirements</a:t>
            </a:r>
            <a:r>
              <a:rPr lang="en-US" sz="2000" dirty="0"/>
              <a:t>, even late in development</a:t>
            </a:r>
          </a:p>
          <a:p>
            <a:r>
              <a:rPr lang="en-US" sz="2000" dirty="0"/>
              <a:t>3. Deliver working software </a:t>
            </a:r>
            <a:r>
              <a:rPr lang="en-US" sz="2000" b="1" dirty="0"/>
              <a:t>frequently</a:t>
            </a:r>
            <a:r>
              <a:rPr lang="en-US" sz="2000" dirty="0"/>
              <a:t> (weeks rather than months)</a:t>
            </a:r>
          </a:p>
          <a:p>
            <a:r>
              <a:rPr lang="en-US" sz="2000" dirty="0"/>
              <a:t>4.</a:t>
            </a:r>
            <a:r>
              <a:rPr lang="en-US" sz="2000" b="1" dirty="0"/>
              <a:t> Collaboration</a:t>
            </a:r>
            <a:r>
              <a:rPr lang="en-US" sz="2000" dirty="0"/>
              <a:t> between business people and developers</a:t>
            </a:r>
          </a:p>
          <a:p>
            <a:r>
              <a:rPr lang="en-US" sz="2000" dirty="0"/>
              <a:t>5. Build projects around </a:t>
            </a:r>
            <a:r>
              <a:rPr lang="en-US" sz="2000" b="1" dirty="0"/>
              <a:t>motivated individuals</a:t>
            </a:r>
          </a:p>
          <a:p>
            <a:r>
              <a:rPr lang="en-US" sz="2000" b="1" dirty="0"/>
              <a:t>6.</a:t>
            </a:r>
            <a:r>
              <a:rPr lang="en-US" sz="2000" dirty="0"/>
              <a:t> Use </a:t>
            </a:r>
            <a:r>
              <a:rPr lang="en-US" sz="2000" b="1" dirty="0"/>
              <a:t>face-to-face conversation</a:t>
            </a:r>
            <a:r>
              <a:rPr lang="en-US" sz="2000" dirty="0"/>
              <a:t> as the best form of communication</a:t>
            </a:r>
            <a:endParaRPr lang="en-US" sz="2000" b="1" dirty="0"/>
          </a:p>
          <a:p>
            <a:r>
              <a:rPr lang="en-US" sz="2000" b="1" dirty="0"/>
              <a:t>7.</a:t>
            </a:r>
            <a:r>
              <a:rPr lang="en-US" sz="2000" dirty="0"/>
              <a:t> Working software is the primary measure of progress</a:t>
            </a:r>
            <a:endParaRPr lang="en-US" sz="2000" b="1" dirty="0"/>
          </a:p>
          <a:p>
            <a:r>
              <a:rPr lang="en-US" sz="2000" b="1" dirty="0"/>
              <a:t>8.</a:t>
            </a:r>
            <a:r>
              <a:rPr lang="fr-FR" sz="2000" dirty="0"/>
              <a:t> Agile </a:t>
            </a:r>
            <a:r>
              <a:rPr lang="fr-FR" sz="2000" dirty="0" err="1"/>
              <a:t>processes</a:t>
            </a:r>
            <a:r>
              <a:rPr lang="fr-FR" sz="2000" dirty="0"/>
              <a:t> </a:t>
            </a:r>
            <a:r>
              <a:rPr lang="fr-FR" sz="2000" dirty="0" err="1"/>
              <a:t>promote</a:t>
            </a:r>
            <a:r>
              <a:rPr lang="fr-FR" sz="2000" dirty="0"/>
              <a:t> </a:t>
            </a:r>
            <a:r>
              <a:rPr lang="fr-FR" sz="2000" b="1" dirty="0" err="1"/>
              <a:t>sustainable</a:t>
            </a:r>
            <a:r>
              <a:rPr lang="fr-FR" sz="2000" b="1" dirty="0"/>
              <a:t> </a:t>
            </a:r>
            <a:r>
              <a:rPr lang="fr-FR" sz="2000" b="1" dirty="0" err="1"/>
              <a:t>development</a:t>
            </a:r>
            <a:endParaRPr lang="en-US" sz="2000" b="1" dirty="0"/>
          </a:p>
          <a:p>
            <a:r>
              <a:rPr lang="en-US" sz="2000" b="1" dirty="0"/>
              <a:t>9.</a:t>
            </a:r>
            <a:r>
              <a:rPr lang="en-US" sz="2000" dirty="0"/>
              <a:t> Continuous attention to </a:t>
            </a:r>
            <a:r>
              <a:rPr lang="en-US" sz="2000" b="1" dirty="0"/>
              <a:t>technical excellence</a:t>
            </a:r>
            <a:r>
              <a:rPr lang="en-US" sz="2000" dirty="0"/>
              <a:t> and good design</a:t>
            </a:r>
            <a:endParaRPr lang="en-US" sz="2000" b="1" dirty="0"/>
          </a:p>
          <a:p>
            <a:r>
              <a:rPr lang="en-US" sz="2000" b="1" dirty="0"/>
              <a:t>10.</a:t>
            </a:r>
            <a:r>
              <a:rPr lang="en-US" sz="2000" dirty="0"/>
              <a:t> Simplicity — the art of maximizing the amount of work </a:t>
            </a:r>
            <a:r>
              <a:rPr lang="en-US" sz="2000" b="1" dirty="0"/>
              <a:t>not done</a:t>
            </a:r>
          </a:p>
          <a:p>
            <a:r>
              <a:rPr lang="en-US" sz="2000" b="1" dirty="0"/>
              <a:t>11. Self-organizing teams</a:t>
            </a:r>
            <a:r>
              <a:rPr lang="en-US" sz="2000" dirty="0"/>
              <a:t> produce the best results</a:t>
            </a:r>
            <a:endParaRPr lang="en-US" sz="2000" b="1" dirty="0"/>
          </a:p>
          <a:p>
            <a:r>
              <a:rPr lang="en-US" sz="2000" b="1" dirty="0"/>
              <a:t>12.</a:t>
            </a:r>
            <a:r>
              <a:rPr lang="en-US" sz="2000" dirty="0"/>
              <a:t> Regularly reflect and </a:t>
            </a:r>
            <a:r>
              <a:rPr lang="en-US" sz="2000" b="1" dirty="0"/>
              <a:t>adjust behavior</a:t>
            </a:r>
            <a:r>
              <a:rPr lang="en-US" sz="2000" dirty="0"/>
              <a:t> for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72689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4EBD-9E35-D1AE-E215-78D3C8D1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56CCA-5FE8-3090-6FA1-6ECDE245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Agile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EE692-AD99-D4AA-0C09-5BD58B2640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Scrum</a:t>
            </a:r>
            <a:r>
              <a:rPr lang="en-US" sz="2000" dirty="0"/>
              <a:t>: Most widely used, structured around sprints.</a:t>
            </a:r>
          </a:p>
          <a:p>
            <a:r>
              <a:rPr lang="en-US" sz="2000" b="1" dirty="0"/>
              <a:t>Kanban</a:t>
            </a:r>
            <a:r>
              <a:rPr lang="en-US" sz="2000" dirty="0"/>
              <a:t>: Visualizes workflow and limits work in progress.</a:t>
            </a:r>
          </a:p>
          <a:p>
            <a:r>
              <a:rPr lang="en-US" sz="2000" b="1" dirty="0"/>
              <a:t>XP</a:t>
            </a:r>
            <a:r>
              <a:rPr lang="en-US" sz="2000" dirty="0"/>
              <a:t> (Extreme Programming): Focuses on engineering practices like TDD.</a:t>
            </a:r>
          </a:p>
        </p:txBody>
      </p:sp>
    </p:spTree>
    <p:extLst>
      <p:ext uri="{BB962C8B-B14F-4D97-AF65-F5344CB8AC3E}">
        <p14:creationId xmlns:p14="http://schemas.microsoft.com/office/powerpoint/2010/main" val="88096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9B3E7-DA39-F245-B0C2-E3F061CF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6824-D02E-EFC7-545C-D970D3AE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A9C9E2-D918-D9C5-FC95-756CE093E7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Scrum</a:t>
            </a:r>
            <a:r>
              <a:rPr lang="en-US" sz="2000" dirty="0"/>
              <a:t> is a lightweight, Agile framework used to </a:t>
            </a:r>
            <a:r>
              <a:rPr lang="en-US" sz="2000" b="1" dirty="0"/>
              <a:t>develop and deliver products iteratively and incrementally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dirty="0"/>
              <a:t> It promotes teamwork, accountability, and continuous improvement.</a:t>
            </a:r>
          </a:p>
          <a:p>
            <a:r>
              <a:rPr lang="en-US" sz="2000" dirty="0"/>
              <a:t>Scrum is especially popular in software development but is used across many industries.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C0192-5491-A8C1-ED5A-D0CD9061C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6705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8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AE08-D148-48D0-5F62-3791C7B0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DCEEF-835E-D3F8-D135-6EFDCE4B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3E47DD-09E3-F4B0-25A7-E3B7DF018C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524000"/>
            <a:ext cx="7992533" cy="4495800"/>
          </a:xfrm>
        </p:spPr>
      </p:pic>
    </p:spTree>
    <p:extLst>
      <p:ext uri="{BB962C8B-B14F-4D97-AF65-F5344CB8AC3E}">
        <p14:creationId xmlns:p14="http://schemas.microsoft.com/office/powerpoint/2010/main" val="1140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DE67-D1E1-8B7E-E06A-C5186084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7AFF1-57C8-149C-EF77-D669D03C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🧱 </a:t>
            </a:r>
            <a:r>
              <a:rPr lang="en-US" b="1" dirty="0"/>
              <a:t>Key Components of Scrum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47B16-BB1F-6921-C4C4-7679ED370C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👥 </a:t>
            </a:r>
            <a:r>
              <a:rPr lang="en-US" sz="2000" b="1" dirty="0"/>
              <a:t>Scrum Roles</a:t>
            </a:r>
          </a:p>
          <a:p>
            <a:r>
              <a:rPr lang="en-US" sz="2000" dirty="0"/>
              <a:t>📦 </a:t>
            </a:r>
            <a:r>
              <a:rPr lang="en-US" sz="2000" b="1" dirty="0"/>
              <a:t>Scrum Artifacts</a:t>
            </a:r>
          </a:p>
          <a:p>
            <a:r>
              <a:rPr lang="en-US" sz="2000" dirty="0"/>
              <a:t>🔁 </a:t>
            </a:r>
            <a:r>
              <a:rPr lang="en-US" sz="2000" b="1" dirty="0"/>
              <a:t>Scrum Events (Ceremonies)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AEB8A-C017-31AA-ACC3-C105CFF43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" y="3048000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A0C04-2B0E-8614-7023-0135D995A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28B963-FB8A-1045-1458-780AC895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83927-4864-A474-7756-E13D1CFBA8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1.Product Owner</a:t>
            </a:r>
          </a:p>
          <a:p>
            <a:pPr lvl="1"/>
            <a:r>
              <a:rPr lang="en-US" sz="2000" dirty="0"/>
              <a:t>Manages the </a:t>
            </a:r>
            <a:r>
              <a:rPr lang="en-US" sz="2000" b="1" dirty="0"/>
              <a:t>Product Backlog</a:t>
            </a:r>
          </a:p>
          <a:p>
            <a:pPr lvl="1"/>
            <a:r>
              <a:rPr lang="en-US" sz="2000" dirty="0"/>
              <a:t>Represents the </a:t>
            </a:r>
            <a:r>
              <a:rPr lang="en-US" sz="2000" b="1" dirty="0"/>
              <a:t>customer and stakeholders</a:t>
            </a:r>
          </a:p>
          <a:p>
            <a:pPr lvl="1"/>
            <a:r>
              <a:rPr lang="en-US" sz="2000" dirty="0"/>
              <a:t>Defines priorities based on business value</a:t>
            </a:r>
          </a:p>
          <a:p>
            <a:r>
              <a:rPr lang="en-US" sz="2000" b="1" dirty="0"/>
              <a:t>2. Scrum Master</a:t>
            </a:r>
          </a:p>
          <a:p>
            <a:pPr lvl="1"/>
            <a:r>
              <a:rPr lang="en-US" sz="2000" dirty="0"/>
              <a:t>Facilitates the Scrum process</a:t>
            </a:r>
          </a:p>
          <a:p>
            <a:pPr lvl="1"/>
            <a:r>
              <a:rPr lang="en-US" sz="2000" dirty="0"/>
              <a:t>Removes blockers</a:t>
            </a:r>
          </a:p>
          <a:p>
            <a:pPr lvl="1"/>
            <a:r>
              <a:rPr lang="en-US" sz="2000" dirty="0"/>
              <a:t>Coaches the team on Agile practices</a:t>
            </a:r>
          </a:p>
          <a:p>
            <a:r>
              <a:rPr lang="en-US" sz="2000" b="1" dirty="0"/>
              <a:t>3. Development Team</a:t>
            </a:r>
          </a:p>
          <a:p>
            <a:pPr lvl="1"/>
            <a:r>
              <a:rPr lang="en-US" sz="2000" dirty="0"/>
              <a:t>Cross-functional, self-organizing</a:t>
            </a:r>
          </a:p>
          <a:p>
            <a:pPr lvl="1"/>
            <a:r>
              <a:rPr lang="en-US" sz="2000" dirty="0"/>
              <a:t>Responsible for delivering a </a:t>
            </a:r>
            <a:r>
              <a:rPr lang="en-US" sz="2000" b="1" dirty="0"/>
              <a:t>potentially shippable product increment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53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BE16-7F08-5F61-6CD1-CE6A8C09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A7DC6-74AE-EEEF-3181-72995FA0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3679A1-69AA-892B-3E75-22F6A7C5BD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44572"/>
            <a:ext cx="6705600" cy="4784828"/>
          </a:xfrm>
        </p:spPr>
      </p:pic>
    </p:spTree>
    <p:extLst>
      <p:ext uri="{BB962C8B-B14F-4D97-AF65-F5344CB8AC3E}">
        <p14:creationId xmlns:p14="http://schemas.microsoft.com/office/powerpoint/2010/main" val="192858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A527F-A728-AFA9-ED00-C4ECA367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3661-BC05-F8FB-59FE-EB078247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2E037-A59D-9C92-4FAF-58760474FD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the Scrum framework, </a:t>
            </a:r>
            <a:r>
              <a:rPr lang="en-US" sz="2200" b="1" dirty="0"/>
              <a:t>artifacts</a:t>
            </a:r>
            <a:r>
              <a:rPr lang="en-US" sz="2200" dirty="0"/>
              <a:t> are the </a:t>
            </a:r>
            <a:r>
              <a:rPr lang="en-US" sz="2200" b="1" dirty="0"/>
              <a:t>key deliverables</a:t>
            </a:r>
            <a:r>
              <a:rPr lang="en-US" sz="2200" dirty="0"/>
              <a:t> that provide transparency and help track the progress of the team’s work. </a:t>
            </a:r>
          </a:p>
          <a:p>
            <a:r>
              <a:rPr lang="en-US" sz="2200" dirty="0"/>
              <a:t>Each artifact is designed to </a:t>
            </a:r>
            <a:r>
              <a:rPr lang="en-US" sz="2200" b="1" dirty="0"/>
              <a:t>maximize visibility</a:t>
            </a:r>
            <a:r>
              <a:rPr lang="en-US" sz="2200" dirty="0"/>
              <a:t> and enable </a:t>
            </a:r>
            <a:r>
              <a:rPr lang="en-US" sz="2200" b="1" dirty="0"/>
              <a:t>empirical decision-making</a:t>
            </a:r>
            <a:r>
              <a:rPr lang="en-US" sz="2200" dirty="0"/>
              <a:t>.</a:t>
            </a:r>
            <a:endParaRPr lang="en-US" sz="2200" b="1" dirty="0"/>
          </a:p>
          <a:p>
            <a:r>
              <a:rPr lang="en-US" sz="2000" b="1" dirty="0"/>
              <a:t>1. Product Backlog</a:t>
            </a:r>
          </a:p>
          <a:p>
            <a:r>
              <a:rPr lang="en-US" sz="2000" b="1" dirty="0"/>
              <a:t>2. Sprint Backlog</a:t>
            </a:r>
          </a:p>
          <a:p>
            <a:r>
              <a:rPr lang="en-US" sz="2000" b="1" dirty="0"/>
              <a:t>3. Increment</a:t>
            </a:r>
          </a:p>
        </p:txBody>
      </p:sp>
    </p:spTree>
    <p:extLst>
      <p:ext uri="{BB962C8B-B14F-4D97-AF65-F5344CB8AC3E}">
        <p14:creationId xmlns:p14="http://schemas.microsoft.com/office/powerpoint/2010/main" val="100202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F4F2-40F7-E908-729E-6B3407C2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44D39-3E60-6D2A-5F90-7333436D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541EB-B63F-1D29-7C0E-D28E18EB6C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dirty="0"/>
              <a:t>1. Product Backlog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dynamic</a:t>
            </a:r>
            <a:r>
              <a:rPr lang="en-US" sz="1600" dirty="0"/>
              <a:t> and </a:t>
            </a:r>
            <a:r>
              <a:rPr lang="en-US" sz="1600" b="1" dirty="0"/>
              <a:t>evolving</a:t>
            </a:r>
            <a:r>
              <a:rPr lang="en-US" sz="1600" dirty="0"/>
              <a:t> list of everything that might be needed in the product</a:t>
            </a:r>
          </a:p>
          <a:p>
            <a:pPr lvl="1"/>
            <a:r>
              <a:rPr lang="en-US" sz="1600" dirty="0"/>
              <a:t>Includes </a:t>
            </a:r>
            <a:r>
              <a:rPr lang="en-US" sz="1600" b="1" dirty="0"/>
              <a:t>features</a:t>
            </a:r>
            <a:r>
              <a:rPr lang="en-US" sz="1600" dirty="0"/>
              <a:t>, </a:t>
            </a:r>
            <a:r>
              <a:rPr lang="en-US" sz="1600" b="1" dirty="0"/>
              <a:t>bugs</a:t>
            </a:r>
            <a:r>
              <a:rPr lang="en-US" sz="1600" dirty="0"/>
              <a:t>, </a:t>
            </a:r>
            <a:r>
              <a:rPr lang="en-US" sz="1600" b="1" dirty="0"/>
              <a:t>technical work</a:t>
            </a:r>
            <a:r>
              <a:rPr lang="en-US" sz="1600" dirty="0"/>
              <a:t>, and </a:t>
            </a:r>
            <a:r>
              <a:rPr lang="en-US" sz="1600" b="1" dirty="0"/>
              <a:t>knowledge acquisition</a:t>
            </a:r>
          </a:p>
          <a:p>
            <a:pPr lvl="1"/>
            <a:r>
              <a:rPr lang="en-US" sz="1600" dirty="0"/>
              <a:t>Ordered by value, risk, size, and priority</a:t>
            </a:r>
          </a:p>
          <a:p>
            <a:pPr lvl="1"/>
            <a:r>
              <a:rPr lang="en-US" sz="1600" dirty="0"/>
              <a:t>Continuously refined through </a:t>
            </a:r>
            <a:r>
              <a:rPr lang="en-US" sz="1600" b="1" dirty="0"/>
              <a:t>Backlog Grooming/Refinement</a:t>
            </a:r>
          </a:p>
          <a:p>
            <a:r>
              <a:rPr lang="en-US" sz="1600" b="1" dirty="0"/>
              <a:t>2. Sprint Backlog</a:t>
            </a:r>
          </a:p>
          <a:p>
            <a:pPr lvl="1"/>
            <a:r>
              <a:rPr lang="en-US" sz="1600" b="1" dirty="0"/>
              <a:t>Contains: </a:t>
            </a:r>
          </a:p>
          <a:p>
            <a:pPr lvl="2"/>
            <a:r>
              <a:rPr lang="en-US" sz="1600" dirty="0"/>
              <a:t>Items selected for the Sprint (from Product Backlog)</a:t>
            </a:r>
          </a:p>
          <a:p>
            <a:pPr lvl="2"/>
            <a:r>
              <a:rPr lang="en-US" sz="1600" dirty="0"/>
              <a:t>A </a:t>
            </a:r>
            <a:r>
              <a:rPr lang="en-US" sz="1600" b="1" dirty="0"/>
              <a:t>plan</a:t>
            </a:r>
            <a:r>
              <a:rPr lang="en-US" sz="1600" dirty="0"/>
              <a:t> for delivering them (e.g., tasks)</a:t>
            </a:r>
          </a:p>
          <a:p>
            <a:pPr lvl="1"/>
            <a:r>
              <a:rPr lang="en-US" sz="1600" dirty="0"/>
              <a:t>Owned and </a:t>
            </a:r>
            <a:r>
              <a:rPr lang="en-US" sz="1600" b="1" dirty="0"/>
              <a:t>updated daily</a:t>
            </a:r>
            <a:r>
              <a:rPr lang="en-US" sz="1600" dirty="0"/>
              <a:t> by the Development Team</a:t>
            </a:r>
          </a:p>
          <a:p>
            <a:pPr lvl="1"/>
            <a:r>
              <a:rPr lang="en-US" sz="1600" dirty="0"/>
              <a:t>Highly visible and tracked using boards (e.g., Kanban)</a:t>
            </a:r>
          </a:p>
          <a:p>
            <a:r>
              <a:rPr lang="en-US" sz="1600" b="1" dirty="0"/>
              <a:t>3. Increment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usable, potentially releasable</a:t>
            </a:r>
            <a:r>
              <a:rPr lang="en-US" sz="1600" dirty="0"/>
              <a:t> product output at the end of a Sprint</a:t>
            </a:r>
          </a:p>
          <a:p>
            <a:pPr lvl="1"/>
            <a:r>
              <a:rPr lang="en-US" sz="1600" dirty="0"/>
              <a:t>Must meet the </a:t>
            </a:r>
            <a:r>
              <a:rPr lang="en-US" sz="1600" b="1" dirty="0"/>
              <a:t>Definition of Done</a:t>
            </a:r>
          </a:p>
          <a:p>
            <a:pPr lvl="1"/>
            <a:r>
              <a:rPr lang="en-US" sz="1600" dirty="0"/>
              <a:t>Represents a step toward the Product Goal</a:t>
            </a:r>
          </a:p>
          <a:p>
            <a:pPr lvl="1"/>
            <a:r>
              <a:rPr lang="en-US" sz="1600" dirty="0"/>
              <a:t>Multiple increments can be created in a Sprint, but all must be integrated and meet “Done”</a:t>
            </a:r>
          </a:p>
          <a:p>
            <a:pPr lvl="1"/>
            <a:r>
              <a:rPr lang="en-US" sz="1600" b="1" dirty="0"/>
              <a:t>Owned by</a:t>
            </a:r>
            <a:r>
              <a:rPr lang="en-US" sz="1600" dirty="0"/>
              <a:t>: Development Team</a:t>
            </a:r>
          </a:p>
          <a:p>
            <a:pPr lvl="1"/>
            <a:r>
              <a:rPr lang="en-US" sz="1600" b="1" dirty="0"/>
              <a:t>Includes</a:t>
            </a:r>
            <a:r>
              <a:rPr lang="en-US" sz="1600" dirty="0"/>
              <a:t>: All completed items that meet the </a:t>
            </a:r>
            <a:r>
              <a:rPr lang="en-US" sz="1600" b="1" dirty="0"/>
              <a:t>Definition of Done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856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FB65D-2052-626F-F708-2533C9830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07E77-9D0D-362C-2D7C-6A4B9C17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D92115E-2539-BEA0-2A13-77F586FD7D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4650755"/>
              </p:ext>
            </p:extLst>
          </p:nvPr>
        </p:nvGraphicFramePr>
        <p:xfrm>
          <a:off x="612775" y="1600200"/>
          <a:ext cx="8153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60610931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4274934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62290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0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Product 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Prioritize and track work to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Throughout the product life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0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Sprint 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 for the current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Sprint Planning →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72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Demonstrate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Review + Release-ready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93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3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</a:rPr>
              <a:t>Agile is a modern approach to project management and software development.</a:t>
            </a:r>
          </a:p>
          <a:p>
            <a:r>
              <a:rPr lang="en-US" sz="2000" dirty="0">
                <a:effectLst/>
                <a:ea typeface="Calibri" panose="020F0502020204030204" pitchFamily="34" charset="0"/>
              </a:rPr>
              <a:t>Agile is a project management and software development methodology that focuses on delivering value to customers quickly and iteratively. </a:t>
            </a:r>
          </a:p>
          <a:p>
            <a:r>
              <a:rPr lang="en-US" sz="2000" dirty="0">
                <a:ea typeface="Calibri" panose="020F0502020204030204" pitchFamily="34" charset="0"/>
              </a:rPr>
              <a:t>Agile emphasizes flexibility, collaboration, and delivering value quickly. 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r>
              <a:rPr lang="en-US" sz="2000" dirty="0">
                <a:ea typeface="Calibri" panose="020F0502020204030204" pitchFamily="34" charset="0"/>
              </a:rPr>
              <a:t>Instead of trying to deliver everything at once (like in traditional Waterfall methods), Agile breaks work into small, manageable units called iterations or sprints.</a:t>
            </a:r>
          </a:p>
          <a:p>
            <a:r>
              <a:rPr lang="en-US" sz="2000" b="1" dirty="0"/>
              <a:t>Definition</a:t>
            </a:r>
          </a:p>
          <a:p>
            <a:r>
              <a:rPr lang="en-US" sz="2000" dirty="0"/>
              <a:t>Agile is a flexible and collaborative approach to software development where teams deliver small, working pieces of software frequently, get feedback quickly, and adapt to change rapidly.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AAA73-25AC-4FE8-9A99-8B9C9F17E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F191E-9096-2F53-18C7-A13C8A9A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193BDC-C158-E34E-C7E4-D1DB89A94C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1687320"/>
            <a:ext cx="8153400" cy="43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53D4E-9359-C653-EDF4-11DE35D8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05F48-A8CD-2BC1-65BA-FDCA63ED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01449-B763-DAAB-C730-F4F2DF96D8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Scrum defines </a:t>
            </a:r>
            <a:r>
              <a:rPr lang="en-US" sz="2000" b="1" dirty="0"/>
              <a:t>five official events</a:t>
            </a:r>
            <a:r>
              <a:rPr lang="en-US" sz="2000" dirty="0"/>
              <a:t> (also known as ceremonies) that create a </a:t>
            </a:r>
            <a:r>
              <a:rPr lang="en-US" sz="2000" b="1" dirty="0"/>
              <a:t>rhythm for the team</a:t>
            </a:r>
            <a:r>
              <a:rPr lang="en-US" sz="2000" dirty="0"/>
              <a:t>, ensure regular inspection and adaptation, and help teams stay aligned and focused.</a:t>
            </a:r>
          </a:p>
          <a:p>
            <a:r>
              <a:rPr lang="en-US" sz="2000" dirty="0"/>
              <a:t>🗓️ </a:t>
            </a:r>
            <a:r>
              <a:rPr lang="en-US" sz="2000" b="1" dirty="0"/>
              <a:t>1. Sprint</a:t>
            </a:r>
          </a:p>
          <a:p>
            <a:r>
              <a:rPr lang="en-US" sz="2000" dirty="0"/>
              <a:t>🧠 </a:t>
            </a:r>
            <a:r>
              <a:rPr lang="en-US" sz="2000" b="1" dirty="0"/>
              <a:t>2. Sprint Planning</a:t>
            </a:r>
          </a:p>
          <a:p>
            <a:r>
              <a:rPr lang="en-US" sz="2000" dirty="0"/>
              <a:t>🔄 </a:t>
            </a:r>
            <a:r>
              <a:rPr lang="en-US" sz="2000" b="1" dirty="0"/>
              <a:t>3. Daily Scrum (Daily Stand-up)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4. Sprint Review</a:t>
            </a:r>
          </a:p>
          <a:p>
            <a:r>
              <a:rPr lang="en-US" sz="2000" dirty="0"/>
              <a:t>🔍 </a:t>
            </a:r>
            <a:r>
              <a:rPr lang="en-US" sz="2000" b="1" dirty="0"/>
              <a:t>5. Sprint Retrospective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13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AF2CB-C95D-8CD8-3BBD-21C9AC29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F636A6-5FB8-A5A1-CEB6-AD9236BD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E56B2-78D6-7902-F00C-424A7EC3E1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🗓️ </a:t>
            </a:r>
            <a:r>
              <a:rPr lang="en-US" sz="2000" b="1" dirty="0"/>
              <a:t>1. Sprint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The core cycle in Scrum — a </a:t>
            </a:r>
            <a:r>
              <a:rPr lang="en-US" sz="2000" b="1" dirty="0"/>
              <a:t>time-boxed iteration</a:t>
            </a:r>
            <a:r>
              <a:rPr lang="en-US" sz="2000" dirty="0"/>
              <a:t> (usually 1–4 weeks)</a:t>
            </a:r>
          </a:p>
          <a:p>
            <a:r>
              <a:rPr lang="en-US" sz="2000" b="1" dirty="0"/>
              <a:t>Goal</a:t>
            </a:r>
            <a:r>
              <a:rPr lang="en-US" sz="2000" dirty="0"/>
              <a:t>: Deliver a </a:t>
            </a:r>
            <a:r>
              <a:rPr lang="en-US" sz="2000" b="1" dirty="0"/>
              <a:t>potentially shippable product increment</a:t>
            </a:r>
          </a:p>
          <a:p>
            <a:r>
              <a:rPr lang="en-US" sz="2000" b="1" dirty="0"/>
              <a:t>Fixed length</a:t>
            </a:r>
            <a:r>
              <a:rPr lang="en-US" sz="2000" dirty="0"/>
              <a:t>: Always the same duration throughout the project</a:t>
            </a:r>
            <a:endParaRPr lang="en-US" sz="2000" b="1" dirty="0"/>
          </a:p>
          <a:p>
            <a:r>
              <a:rPr lang="en-US" sz="2000" b="1" dirty="0"/>
              <a:t>Includes</a:t>
            </a:r>
            <a:r>
              <a:rPr lang="en-US" sz="2000" dirty="0"/>
              <a:t> all the other Scrum events</a:t>
            </a:r>
            <a:endParaRPr lang="en-US" sz="2000" b="1" dirty="0"/>
          </a:p>
          <a:p>
            <a:r>
              <a:rPr lang="en-US" sz="2000" dirty="0"/>
              <a:t>🧠 </a:t>
            </a:r>
            <a:r>
              <a:rPr lang="en-US" sz="2000" b="1" dirty="0"/>
              <a:t>2. Sprint Planning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At the start of each Sprint</a:t>
            </a:r>
            <a:endParaRPr lang="en-US" sz="2000" b="1" dirty="0"/>
          </a:p>
          <a:p>
            <a:r>
              <a:rPr lang="en-US" sz="2000" b="1" dirty="0"/>
              <a:t>Who</a:t>
            </a:r>
            <a:r>
              <a:rPr lang="en-US" sz="2000" dirty="0"/>
              <a:t>: Product Owner, Scrum Master, Development Team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Decide </a:t>
            </a:r>
            <a:r>
              <a:rPr lang="en-US" sz="2000" b="1" dirty="0"/>
              <a:t>what</a:t>
            </a:r>
            <a:r>
              <a:rPr lang="en-US" sz="2000" dirty="0"/>
              <a:t> can be delivered in the Sprint (Sprint Goal)</a:t>
            </a:r>
          </a:p>
          <a:p>
            <a:r>
              <a:rPr lang="en-US" sz="2000" dirty="0"/>
              <a:t>Plan </a:t>
            </a:r>
            <a:r>
              <a:rPr lang="en-US" sz="2000" b="1" dirty="0"/>
              <a:t>how</a:t>
            </a:r>
            <a:r>
              <a:rPr lang="en-US" sz="2000" dirty="0"/>
              <a:t> the work will be done</a:t>
            </a:r>
          </a:p>
          <a:p>
            <a:r>
              <a:rPr lang="en-US" sz="2000" dirty="0"/>
              <a:t>📌 </a:t>
            </a:r>
            <a:r>
              <a:rPr lang="en-US" sz="2000" b="1" dirty="0"/>
              <a:t>Inputs</a:t>
            </a:r>
            <a:r>
              <a:rPr lang="en-US" sz="2000" dirty="0"/>
              <a:t>: Product Backlog, team capacity</a:t>
            </a:r>
            <a:br>
              <a:rPr lang="en-US" sz="2000" dirty="0"/>
            </a:br>
            <a:r>
              <a:rPr lang="en-US" sz="2000" dirty="0"/>
              <a:t>📌 </a:t>
            </a:r>
            <a:r>
              <a:rPr lang="en-US" sz="2000" b="1" dirty="0"/>
              <a:t>Outputs</a:t>
            </a:r>
            <a:r>
              <a:rPr lang="en-US" sz="2000" dirty="0"/>
              <a:t>: Sprint Backlog, Sprint Goal</a:t>
            </a:r>
          </a:p>
        </p:txBody>
      </p:sp>
    </p:spTree>
    <p:extLst>
      <p:ext uri="{BB962C8B-B14F-4D97-AF65-F5344CB8AC3E}">
        <p14:creationId xmlns:p14="http://schemas.microsoft.com/office/powerpoint/2010/main" val="241730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D01FE-5791-0302-1537-B5E2AF17A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3A86E-DE5D-6527-B089-D79BB208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3EE909-A5F8-9E9C-BC75-568D0DCA07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🔄 </a:t>
            </a:r>
            <a:r>
              <a:rPr lang="en-US" sz="2000" b="1" dirty="0"/>
              <a:t>3. Daily Scrum (Daily Stand-up)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Every day, same time and place (15 minutes)</a:t>
            </a:r>
          </a:p>
          <a:p>
            <a:r>
              <a:rPr lang="en-US" sz="2000" b="1" dirty="0"/>
              <a:t>Who</a:t>
            </a:r>
            <a:r>
              <a:rPr lang="en-US" sz="2000" dirty="0"/>
              <a:t>: Development Team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Sync up and plan for the next 24 hours</a:t>
            </a:r>
          </a:p>
          <a:p>
            <a:r>
              <a:rPr lang="en-US" sz="2000" dirty="0"/>
              <a:t>Identify obstacles</a:t>
            </a:r>
          </a:p>
          <a:p>
            <a:pPr>
              <a:buNone/>
            </a:pPr>
            <a:r>
              <a:rPr lang="en-US" sz="2000" dirty="0"/>
              <a:t>💬 Common questions: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did I do yesterday?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will I do today?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Are there any blockers?</a:t>
            </a:r>
          </a:p>
        </p:txBody>
      </p:sp>
    </p:spTree>
    <p:extLst>
      <p:ext uri="{BB962C8B-B14F-4D97-AF65-F5344CB8AC3E}">
        <p14:creationId xmlns:p14="http://schemas.microsoft.com/office/powerpoint/2010/main" val="140453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7C598-FA39-ACFD-6C5E-061C52D34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AA67D-1411-F861-52C8-C8625F23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6E7615-CB01-EE2A-A45A-705E335081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✅ </a:t>
            </a:r>
            <a:r>
              <a:rPr lang="en-US" sz="2000" b="1" dirty="0"/>
              <a:t>4. Sprint Review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At the end of the Sprint</a:t>
            </a:r>
          </a:p>
          <a:p>
            <a:r>
              <a:rPr lang="en-US" sz="2000" b="1" dirty="0"/>
              <a:t>Who</a:t>
            </a:r>
            <a:r>
              <a:rPr lang="en-US" sz="2000" dirty="0"/>
              <a:t>: Scrum Team + stakeholders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Demonstrate the Increment</a:t>
            </a:r>
          </a:p>
          <a:p>
            <a:r>
              <a:rPr lang="en-US" sz="2000" dirty="0"/>
              <a:t>Collect feedback and discuss next steps</a:t>
            </a:r>
          </a:p>
          <a:p>
            <a:r>
              <a:rPr lang="en-US" sz="2000" dirty="0"/>
              <a:t>Update the Product Backlog</a:t>
            </a:r>
          </a:p>
          <a:p>
            <a:r>
              <a:rPr lang="en-US" sz="2000" dirty="0"/>
              <a:t>🎯 Focused on: </a:t>
            </a:r>
            <a:r>
              <a:rPr lang="en-US" sz="2000" b="1" dirty="0"/>
              <a:t>Inspecting product progress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55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5E6C6-EEB6-F137-DE57-DF53BFAA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11C618-054F-2D67-4E57-AFC7BAB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A2B25-6DC7-E84E-F213-05959A423D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🔍 </a:t>
            </a:r>
            <a:r>
              <a:rPr lang="en-US" sz="2000" b="1" dirty="0"/>
              <a:t>5. Sprint Retrospective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After the Sprint Review and before the next Sprint</a:t>
            </a:r>
          </a:p>
          <a:p>
            <a:r>
              <a:rPr lang="en-US" sz="2000" b="1" dirty="0"/>
              <a:t>Who</a:t>
            </a:r>
            <a:r>
              <a:rPr lang="en-US" sz="2000" dirty="0"/>
              <a:t>: Scrum Team only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Reflect on the Sprint process</a:t>
            </a:r>
          </a:p>
          <a:p>
            <a:r>
              <a:rPr lang="en-US" sz="2000" dirty="0"/>
              <a:t>Identify </a:t>
            </a:r>
            <a:r>
              <a:rPr lang="en-US" sz="2000" b="1" dirty="0"/>
              <a:t>what went well</a:t>
            </a:r>
            <a:r>
              <a:rPr lang="en-US" sz="2000" dirty="0"/>
              <a:t>, </a:t>
            </a:r>
            <a:r>
              <a:rPr lang="en-US" sz="2000" b="1" dirty="0"/>
              <a:t>what didn’t</a:t>
            </a:r>
            <a:r>
              <a:rPr lang="en-US" sz="2000" dirty="0"/>
              <a:t>, and </a:t>
            </a:r>
            <a:r>
              <a:rPr lang="en-US" sz="2000" b="1" dirty="0"/>
              <a:t>how to improve</a:t>
            </a:r>
          </a:p>
          <a:p>
            <a:r>
              <a:rPr lang="en-US" sz="2000" dirty="0"/>
              <a:t>🛠️ Leads to </a:t>
            </a:r>
            <a:r>
              <a:rPr lang="en-US" sz="2000" b="1" dirty="0"/>
              <a:t>continuous improvement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69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BC6E-3A81-5D69-7DE1-F935E56C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8BA53-38C0-FE91-03E5-193554BB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543946-CB6C-9EA2-4125-59858E1D202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9017407"/>
              </p:ext>
            </p:extLst>
          </p:nvPr>
        </p:nvGraphicFramePr>
        <p:xfrm>
          <a:off x="612775" y="1600200"/>
          <a:ext cx="81534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0986539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2845554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922169801"/>
                    </a:ext>
                  </a:extLst>
                </a:gridCol>
              </a:tblGrid>
              <a:tr h="453566">
                <a:tc>
                  <a:txBody>
                    <a:bodyPr/>
                    <a:lstStyle/>
                    <a:p>
                      <a:r>
                        <a:rPr lang="en-US" b="1" dirty="0"/>
                        <a:t>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Duration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075028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1–4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Deliver usable product increment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71835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~2 hours/week of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work and goal for the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29923"/>
                  </a:ext>
                </a:extLst>
              </a:tr>
              <a:tr h="453566">
                <a:tc>
                  <a:txBody>
                    <a:bodyPr/>
                    <a:lstStyle/>
                    <a:p>
                      <a:r>
                        <a:rPr lang="en-US"/>
                        <a:t>Daily Scrum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 minutes daily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Sync and identify obstacles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883382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~1 hour/week of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Demo work and gather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38463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 Retrospective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~45 mins/week of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processes and collaboration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69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71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54FD-FEB7-7BA3-EC72-2AB804E2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439F3F-FB53-C97A-D090-8902F73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0A3C08-4F32-309C-FC5B-22F73268BB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7" y="1600200"/>
            <a:ext cx="6735435" cy="4495800"/>
          </a:xfrm>
        </p:spPr>
      </p:pic>
    </p:spTree>
    <p:extLst>
      <p:ext uri="{BB962C8B-B14F-4D97-AF65-F5344CB8AC3E}">
        <p14:creationId xmlns:p14="http://schemas.microsoft.com/office/powerpoint/2010/main" val="102125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0B9DF-45D8-67AB-A4B6-47821EF36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1D30E-EEB7-DE58-F7E5-982C9DC4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🔄 </a:t>
            </a:r>
            <a:r>
              <a:rPr lang="en-US" b="1" dirty="0"/>
              <a:t>Scrum Workflow Summary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5065D-2302-489C-3D28-AF334023AF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Product Owner refines and prioritizes the </a:t>
            </a:r>
            <a:r>
              <a:rPr lang="en-US" sz="2000" b="1" dirty="0"/>
              <a:t>Product Backlog</a:t>
            </a:r>
          </a:p>
          <a:p>
            <a:r>
              <a:rPr lang="en-US" sz="2000" dirty="0"/>
              <a:t>Team selects items for the </a:t>
            </a:r>
            <a:r>
              <a:rPr lang="en-US" sz="2000" b="1" dirty="0"/>
              <a:t>Sprint Backlog</a:t>
            </a:r>
            <a:r>
              <a:rPr lang="en-US" sz="2000" dirty="0"/>
              <a:t> in </a:t>
            </a:r>
            <a:r>
              <a:rPr lang="en-US" sz="2000" b="1" dirty="0"/>
              <a:t>Sprint Planning</a:t>
            </a:r>
          </a:p>
          <a:p>
            <a:r>
              <a:rPr lang="en-US" sz="2000" dirty="0"/>
              <a:t>Team works through items during the </a:t>
            </a:r>
            <a:r>
              <a:rPr lang="en-US" sz="2000" b="1" dirty="0"/>
              <a:t>Sprint</a:t>
            </a:r>
          </a:p>
          <a:p>
            <a:r>
              <a:rPr lang="en-US" sz="2000" dirty="0"/>
              <a:t>Daily </a:t>
            </a:r>
            <a:r>
              <a:rPr lang="en-US" sz="2000" b="1" dirty="0"/>
              <a:t>Scrum Meetings</a:t>
            </a:r>
            <a:r>
              <a:rPr lang="en-US" sz="2000" dirty="0"/>
              <a:t> ensure progress</a:t>
            </a:r>
            <a:endParaRPr lang="en-US" sz="2000" b="1" dirty="0"/>
          </a:p>
          <a:p>
            <a:r>
              <a:rPr lang="en-US" sz="2000" dirty="0"/>
              <a:t>Team demonstrates work in </a:t>
            </a:r>
            <a:r>
              <a:rPr lang="en-US" sz="2000" b="1" dirty="0"/>
              <a:t>Sprint Review</a:t>
            </a:r>
          </a:p>
          <a:p>
            <a:r>
              <a:rPr lang="en-US" sz="2000" dirty="0"/>
              <a:t>Process is evaluated in the </a:t>
            </a:r>
            <a:r>
              <a:rPr lang="en-US" sz="2000" b="1" dirty="0"/>
              <a:t>Sprint Retrospective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43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D11B-8E4A-AE54-9990-C0D9C11D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33475A-59A2-EBE3-9E12-0A75533C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🔄 </a:t>
            </a:r>
            <a:r>
              <a:rPr lang="en-US" b="1" dirty="0"/>
              <a:t>Scrum Workflow Summary</a:t>
            </a:r>
            <a:endParaRPr lang="en-US" dirty="0"/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C442CF4D-0F5D-A847-F243-6F204DCD53D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2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3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B26F-F815-934D-5BBD-F45B23CD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F862F-E862-8819-D336-36D6FF79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Agile?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3A3C-B1A1-67BA-FBC3-D21584C239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Traditional models (like Waterfall) work in rigid phases — once a step is completed, going back is difficult. Agile breaks that rigidity by:</a:t>
            </a:r>
          </a:p>
          <a:p>
            <a:r>
              <a:rPr lang="en-US" sz="2000" dirty="0"/>
              <a:t>Delivering working software in </a:t>
            </a:r>
            <a:r>
              <a:rPr lang="en-US" sz="2000" b="1" dirty="0"/>
              <a:t>short cycles</a:t>
            </a:r>
            <a:r>
              <a:rPr lang="en-US" sz="2000" dirty="0"/>
              <a:t>.</a:t>
            </a:r>
          </a:p>
          <a:p>
            <a:r>
              <a:rPr lang="en-US" sz="2000" dirty="0"/>
              <a:t>Adapting quickly to changes.</a:t>
            </a:r>
          </a:p>
          <a:p>
            <a:r>
              <a:rPr lang="en-US" sz="2000" dirty="0"/>
              <a:t>Encouraging continuous feedback.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14BFF-F70F-2655-D071-D7183ED05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7315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6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D96BE-0BE5-55D7-4CE2-B763DF81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F085-4ED4-18BF-ADF5-52E96E2C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Estimation and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C4FC9-8E3B-C0DC-B410-0EDFE5FA52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estimation</a:t>
            </a:r>
            <a:r>
              <a:rPr lang="en-US" sz="2000" dirty="0"/>
              <a:t> is the process of evaluating the </a:t>
            </a:r>
            <a:r>
              <a:rPr lang="en-US" sz="2000" b="1" dirty="0"/>
              <a:t>effort, complexity, or time</a:t>
            </a:r>
            <a:r>
              <a:rPr lang="en-US" sz="2000" dirty="0"/>
              <a:t> required to complete a task or user story. </a:t>
            </a:r>
          </a:p>
          <a:p>
            <a:r>
              <a:rPr lang="en-US" sz="2000" dirty="0"/>
              <a:t>🔑 </a:t>
            </a:r>
            <a:r>
              <a:rPr lang="en-US" sz="2000" b="1" dirty="0"/>
              <a:t>Why Estimate in Agile?</a:t>
            </a:r>
          </a:p>
          <a:p>
            <a:r>
              <a:rPr lang="en-US" sz="2000" dirty="0"/>
              <a:t>Prioritize work effectively</a:t>
            </a:r>
          </a:p>
          <a:p>
            <a:r>
              <a:rPr lang="en-US" sz="2000" dirty="0"/>
              <a:t>Plan sprints and releases</a:t>
            </a:r>
          </a:p>
          <a:p>
            <a:r>
              <a:rPr lang="en-US" sz="2000" dirty="0"/>
              <a:t>Understand team capacity</a:t>
            </a:r>
          </a:p>
          <a:p>
            <a:r>
              <a:rPr lang="en-US" sz="2000" dirty="0"/>
              <a:t>Improve predictability and delivery</a:t>
            </a:r>
          </a:p>
        </p:txBody>
      </p:sp>
    </p:spTree>
    <p:extLst>
      <p:ext uri="{BB962C8B-B14F-4D97-AF65-F5344CB8AC3E}">
        <p14:creationId xmlns:p14="http://schemas.microsoft.com/office/powerpoint/2010/main" val="3880915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C1D3C-030D-2B59-D071-D9104FCCB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253B0-52F9-8165-9613-C9EBB3FB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Estimation and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F5323-2788-1294-756F-F128654EBB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📊 </a:t>
            </a:r>
            <a:r>
              <a:rPr lang="fr-FR" sz="2000" b="1" dirty="0"/>
              <a:t>Common Agile Estimation Techniques</a:t>
            </a:r>
          </a:p>
          <a:p>
            <a:r>
              <a:rPr lang="en-US" sz="2000" dirty="0"/>
              <a:t>1. </a:t>
            </a:r>
            <a:r>
              <a:rPr lang="en-US" sz="2000" b="1" dirty="0"/>
              <a:t>Story Points</a:t>
            </a:r>
            <a:endParaRPr lang="fr-FR" sz="2000" b="1" dirty="0"/>
          </a:p>
          <a:p>
            <a:r>
              <a:rPr lang="en-US" sz="2000" dirty="0"/>
              <a:t>2. </a:t>
            </a:r>
            <a:r>
              <a:rPr lang="en-US" sz="2000" b="1" dirty="0"/>
              <a:t>T-Shirt Sizes</a:t>
            </a:r>
            <a:endParaRPr lang="fr-FR" sz="2000" b="1" dirty="0"/>
          </a:p>
          <a:p>
            <a:r>
              <a:rPr lang="en-US" sz="2000" dirty="0"/>
              <a:t>3. </a:t>
            </a:r>
            <a:r>
              <a:rPr lang="en-US" sz="2000" b="1" dirty="0"/>
              <a:t>Planning Poker</a:t>
            </a:r>
            <a:endParaRPr lang="fr-FR" sz="2000" b="1" dirty="0"/>
          </a:p>
          <a:p>
            <a:r>
              <a:rPr lang="en-US" sz="2000" dirty="0"/>
              <a:t>4. </a:t>
            </a:r>
            <a:r>
              <a:rPr lang="en-US" sz="2000" b="1" dirty="0"/>
              <a:t>Affinity Estimation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70654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68111-AF85-6D9D-66CF-68C9FF42B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0F530-AC55-BB1E-7B96-8CA0D44F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🧮 Agile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F86C0-CBA5-5BCF-2949-BBE3D35643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dirty="0"/>
              <a:t>1. Story Points</a:t>
            </a:r>
          </a:p>
          <a:p>
            <a:pPr lvl="1"/>
            <a:r>
              <a:rPr lang="en-US" sz="1800" b="1" dirty="0"/>
              <a:t>What</a:t>
            </a:r>
            <a:r>
              <a:rPr lang="en-US" sz="1800" dirty="0"/>
              <a:t>: Abstract units that reflect </a:t>
            </a:r>
            <a:r>
              <a:rPr lang="en-US" sz="1800" b="1" dirty="0"/>
              <a:t>effort + complexity + risk</a:t>
            </a:r>
          </a:p>
          <a:p>
            <a:pPr lvl="1"/>
            <a:r>
              <a:rPr lang="en-US" sz="1800" b="1" dirty="0"/>
              <a:t>How</a:t>
            </a:r>
            <a:r>
              <a:rPr lang="en-US" sz="1800" dirty="0"/>
              <a:t>: Estimate relatively (e.g., "This story feels twice as complex as that one")</a:t>
            </a:r>
          </a:p>
          <a:p>
            <a:pPr lvl="1"/>
            <a:r>
              <a:rPr lang="en-US" sz="1800" b="1" dirty="0"/>
              <a:t>Scale</a:t>
            </a:r>
            <a:r>
              <a:rPr lang="en-US" sz="1800" dirty="0"/>
              <a:t>: Often uses Fibonacci sequence (1, 2, 3, 5, 8, 13, ...)</a:t>
            </a:r>
            <a:endParaRPr lang="en-US" sz="1800" b="1" dirty="0"/>
          </a:p>
          <a:p>
            <a:r>
              <a:rPr lang="en-US" sz="1800" b="1" dirty="0"/>
              <a:t>2. T-Shirt Sizes</a:t>
            </a:r>
          </a:p>
          <a:p>
            <a:pPr lvl="1"/>
            <a:r>
              <a:rPr lang="en-US" sz="1800" b="1" dirty="0"/>
              <a:t>What</a:t>
            </a:r>
            <a:r>
              <a:rPr lang="en-US" sz="1800" dirty="0"/>
              <a:t>: Simple sizing: XS, S, M, L, XL</a:t>
            </a:r>
          </a:p>
          <a:p>
            <a:pPr lvl="1"/>
            <a:r>
              <a:rPr lang="en-US" sz="1800" b="1" dirty="0"/>
              <a:t>Used for</a:t>
            </a:r>
            <a:r>
              <a:rPr lang="en-US" sz="1800" dirty="0"/>
              <a:t>: Initial high-level estimates when details are lacking</a:t>
            </a:r>
          </a:p>
          <a:p>
            <a:pPr lvl="1"/>
            <a:r>
              <a:rPr lang="en-US" sz="1800" dirty="0"/>
              <a:t>Often converted to story points later</a:t>
            </a:r>
          </a:p>
          <a:p>
            <a:r>
              <a:rPr lang="en-US" sz="1800" b="1" dirty="0"/>
              <a:t>3. Planning Poker</a:t>
            </a:r>
          </a:p>
          <a:p>
            <a:pPr lvl="1"/>
            <a:r>
              <a:rPr lang="en-US" sz="1800" b="1" dirty="0"/>
              <a:t>How</a:t>
            </a:r>
            <a:r>
              <a:rPr lang="en-US" sz="1800" dirty="0"/>
              <a:t>: Team members estimate stories </a:t>
            </a:r>
            <a:r>
              <a:rPr lang="en-US" sz="1800" b="1" dirty="0"/>
              <a:t>individually</a:t>
            </a:r>
            <a:r>
              <a:rPr lang="en-US" sz="1800" dirty="0"/>
              <a:t> using cards (or apps), then reveal and </a:t>
            </a:r>
            <a:r>
              <a:rPr lang="en-US" sz="1800" b="1" dirty="0"/>
              <a:t>discuss differences</a:t>
            </a:r>
          </a:p>
          <a:p>
            <a:pPr lvl="1"/>
            <a:r>
              <a:rPr lang="en-US" sz="1800" dirty="0"/>
              <a:t>Encourages discussion and consensus</a:t>
            </a:r>
          </a:p>
          <a:p>
            <a:pPr lvl="1"/>
            <a:r>
              <a:rPr lang="en-US" sz="1800" dirty="0"/>
              <a:t>Team members show their estimates simultaneously to avoid bias</a:t>
            </a:r>
          </a:p>
          <a:p>
            <a:pPr lvl="1"/>
            <a:r>
              <a:rPr lang="en-US" sz="1800" dirty="0"/>
              <a:t>Discussion happens if there's a wide spread</a:t>
            </a:r>
          </a:p>
          <a:p>
            <a:r>
              <a:rPr lang="en-US" sz="1800" b="1" dirty="0"/>
              <a:t>4. Affinity Estimation</a:t>
            </a:r>
          </a:p>
          <a:p>
            <a:pPr lvl="1"/>
            <a:r>
              <a:rPr lang="en-US" sz="1800" b="1" dirty="0"/>
              <a:t>How</a:t>
            </a:r>
            <a:r>
              <a:rPr lang="en-US" sz="1800" dirty="0"/>
              <a:t>: Quickly </a:t>
            </a:r>
            <a:r>
              <a:rPr lang="en-US" sz="1800" b="1" dirty="0"/>
              <a:t>group</a:t>
            </a:r>
            <a:r>
              <a:rPr lang="en-US" sz="1800" dirty="0"/>
              <a:t> user stories by relative size</a:t>
            </a:r>
          </a:p>
          <a:p>
            <a:pPr lvl="1"/>
            <a:r>
              <a:rPr lang="en-US" sz="1800" b="1" dirty="0"/>
              <a:t>Used when</a:t>
            </a:r>
            <a:r>
              <a:rPr lang="en-US" sz="1800" dirty="0"/>
              <a:t>: Estimating large backlogs efficiently</a:t>
            </a:r>
          </a:p>
        </p:txBody>
      </p:sp>
    </p:spTree>
    <p:extLst>
      <p:ext uri="{BB962C8B-B14F-4D97-AF65-F5344CB8AC3E}">
        <p14:creationId xmlns:p14="http://schemas.microsoft.com/office/powerpoint/2010/main" val="3141455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D8C24-97A5-0DD3-4066-E59AED7A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FB048-70B8-3D55-211C-E590119D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📅 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F6C5C6-5266-1A24-BEEE-92169DAB7D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planning</a:t>
            </a:r>
            <a:r>
              <a:rPr lang="en-US" sz="2000" dirty="0"/>
              <a:t> focuses on </a:t>
            </a:r>
            <a:r>
              <a:rPr lang="en-US" sz="2000" b="1" dirty="0"/>
              <a:t>flexibility, collaboration, and delivering value continuously</a:t>
            </a:r>
            <a:r>
              <a:rPr lang="en-US" sz="2000" dirty="0"/>
              <a:t>.</a:t>
            </a:r>
          </a:p>
          <a:p>
            <a:r>
              <a:rPr lang="en-US" sz="2000" dirty="0"/>
              <a:t>Unlike traditional project planning that relies on fixed long-term schedules, Agile planning adapts as the team learns more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55930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9BC72-1BAB-0811-0978-30553B9A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BE332-3AAB-999E-6CF5-F3A71833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🧭 Key Levels of 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FA29-AF0B-B8D0-58F0-F8EEF8D4D2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Agile planning happens in </a:t>
            </a:r>
            <a:r>
              <a:rPr lang="en-US" sz="1600" b="1" dirty="0"/>
              <a:t>layers</a:t>
            </a:r>
            <a:r>
              <a:rPr lang="en-US" sz="1600" dirty="0"/>
              <a:t>, from high-level vision to daily execution:</a:t>
            </a:r>
          </a:p>
          <a:p>
            <a:r>
              <a:rPr lang="en-US" sz="1600" dirty="0"/>
              <a:t>🔹 </a:t>
            </a:r>
            <a:r>
              <a:rPr lang="en-US" sz="1600" b="1" dirty="0"/>
              <a:t>1. Product Vision</a:t>
            </a:r>
          </a:p>
          <a:p>
            <a:r>
              <a:rPr lang="en-US" sz="1600" dirty="0"/>
              <a:t>Describes </a:t>
            </a:r>
            <a:r>
              <a:rPr lang="en-US" sz="1600" b="1" dirty="0"/>
              <a:t>why</a:t>
            </a:r>
            <a:r>
              <a:rPr lang="en-US" sz="1600" dirty="0"/>
              <a:t> the product exists</a:t>
            </a:r>
            <a:endParaRPr lang="en-US" sz="1600" b="1" dirty="0"/>
          </a:p>
          <a:p>
            <a:r>
              <a:rPr lang="en-US" sz="1600" dirty="0"/>
              <a:t>Sets long-term objectives</a:t>
            </a:r>
            <a:r>
              <a:rPr lang="en-US" sz="1600" b="1" dirty="0"/>
              <a:t>	</a:t>
            </a:r>
          </a:p>
          <a:p>
            <a:r>
              <a:rPr lang="en-US" sz="1600" dirty="0"/>
              <a:t>Typically created by the Product Owner and stakeholders</a:t>
            </a:r>
            <a:endParaRPr lang="en-US" sz="1600" b="1" dirty="0"/>
          </a:p>
          <a:p>
            <a:r>
              <a:rPr lang="en-US" sz="1600" dirty="0"/>
              <a:t>🔹 </a:t>
            </a:r>
            <a:r>
              <a:rPr lang="en-US" sz="1600" b="1" dirty="0"/>
              <a:t>2. Product Roadmap</a:t>
            </a:r>
          </a:p>
          <a:p>
            <a:r>
              <a:rPr lang="en-US" sz="1600" dirty="0"/>
              <a:t>A high-level </a:t>
            </a:r>
            <a:r>
              <a:rPr lang="en-US" sz="1600" b="1" dirty="0"/>
              <a:t>timeline of upcoming features or releases</a:t>
            </a:r>
          </a:p>
          <a:p>
            <a:r>
              <a:rPr lang="en-US" sz="1600" dirty="0"/>
              <a:t>May include Epics, key milestones, and dependencies</a:t>
            </a:r>
          </a:p>
          <a:p>
            <a:r>
              <a:rPr lang="en-US" sz="1600" dirty="0"/>
              <a:t>An </a:t>
            </a:r>
            <a:r>
              <a:rPr lang="en-US" sz="1600" b="1" dirty="0"/>
              <a:t>Epic</a:t>
            </a:r>
            <a:r>
              <a:rPr lang="en-US" sz="1600" dirty="0"/>
              <a:t> is a </a:t>
            </a:r>
            <a:r>
              <a:rPr lang="en-US" sz="1600" b="1" dirty="0"/>
              <a:t>large body of work</a:t>
            </a:r>
            <a:r>
              <a:rPr lang="en-US" sz="1600" dirty="0"/>
              <a:t> that can be broken down into smaller tasks known as </a:t>
            </a:r>
            <a:r>
              <a:rPr lang="en-US" sz="1600" b="1" dirty="0"/>
              <a:t>User Stories</a:t>
            </a:r>
            <a:r>
              <a:rPr lang="en-US" sz="1600" dirty="0"/>
              <a:t>. In Agile, epics are used to organize and structure product features or requirements that are </a:t>
            </a:r>
            <a:r>
              <a:rPr lang="en-US" sz="1600" b="1" dirty="0"/>
              <a:t>too big to complete in a single sprint</a:t>
            </a:r>
            <a:r>
              <a:rPr lang="en-US" sz="1600" dirty="0"/>
              <a:t>.</a:t>
            </a:r>
            <a:endParaRPr lang="en-US" sz="1600" b="1" dirty="0"/>
          </a:p>
          <a:p>
            <a:r>
              <a:rPr lang="en-US" sz="1600" dirty="0"/>
              <a:t>🔹 </a:t>
            </a:r>
            <a:r>
              <a:rPr lang="en-US" sz="1600" b="1" dirty="0"/>
              <a:t>3. Release Planning</a:t>
            </a:r>
          </a:p>
          <a:p>
            <a:r>
              <a:rPr lang="en-US" sz="1600" dirty="0"/>
              <a:t>Estimates </a:t>
            </a:r>
            <a:r>
              <a:rPr lang="en-US" sz="1600" b="1" dirty="0"/>
              <a:t>what features</a:t>
            </a:r>
            <a:r>
              <a:rPr lang="en-US" sz="1600" dirty="0"/>
              <a:t> can be delivered in a release</a:t>
            </a:r>
            <a:endParaRPr lang="en-US" sz="1600" b="1" dirty="0"/>
          </a:p>
          <a:p>
            <a:r>
              <a:rPr lang="en-US" sz="1600" dirty="0"/>
              <a:t>Involves velocity, team capacity, and business priorities</a:t>
            </a:r>
          </a:p>
        </p:txBody>
      </p:sp>
    </p:spTree>
    <p:extLst>
      <p:ext uri="{BB962C8B-B14F-4D97-AF65-F5344CB8AC3E}">
        <p14:creationId xmlns:p14="http://schemas.microsoft.com/office/powerpoint/2010/main" val="222472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2CD7-4FEA-67C8-E0B7-DF6F3D55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3B309-1FE9-FCD4-A254-2AEA5740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🧭 Key Levels of 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585BF-0009-CB29-4175-2A0424D2D1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🔹 </a:t>
            </a:r>
            <a:r>
              <a:rPr lang="en-US" sz="2000" b="1" dirty="0"/>
              <a:t>4. Sprint Planning (Iteration Planning)</a:t>
            </a:r>
          </a:p>
          <a:p>
            <a:r>
              <a:rPr lang="en-US" sz="2000" dirty="0"/>
              <a:t>Happens at the start of each Sprint</a:t>
            </a:r>
          </a:p>
          <a:p>
            <a:r>
              <a:rPr lang="en-US" sz="2000" dirty="0"/>
              <a:t>The team selects Product Backlog items to work on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Sprint Goal</a:t>
            </a:r>
            <a:r>
              <a:rPr lang="en-US" sz="2000" dirty="0"/>
              <a:t> is defined</a:t>
            </a:r>
          </a:p>
          <a:p>
            <a:r>
              <a:rPr lang="en-US" sz="2000" dirty="0"/>
              <a:t>Tasks are identified and estimated (if not already)</a:t>
            </a:r>
          </a:p>
          <a:p>
            <a:r>
              <a:rPr lang="en-US" sz="2000" dirty="0"/>
              <a:t>🔹 </a:t>
            </a:r>
            <a:r>
              <a:rPr lang="en-US" sz="2000" b="1" dirty="0"/>
              <a:t>5. Daily Standups</a:t>
            </a:r>
          </a:p>
          <a:p>
            <a:r>
              <a:rPr lang="en-US" sz="2000" dirty="0"/>
              <a:t>Daily 15-minute meetings to </a:t>
            </a:r>
            <a:r>
              <a:rPr lang="en-US" sz="2000" b="1" dirty="0"/>
              <a:t>plan and coordinate</a:t>
            </a:r>
          </a:p>
          <a:p>
            <a:r>
              <a:rPr lang="en-US" sz="2000" dirty="0"/>
              <a:t>Keeps the team aligned and responsive to change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726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79F6A-76BB-E055-0CE0-23C919C2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8EA51-9B49-E7D0-71CC-530510B8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🧭 Key Levels of Agile Planning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014D84-C49D-764F-F3F8-8968987A889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99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3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E35F3-E0A6-5FBB-2EFA-52A94B7E5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DBE81-4008-DFC3-F19D-B1DFDB07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Tools for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DCA88E-4E1E-B69F-5EB1-8BE0F9D65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Jira, Azure DevOps, Trello, ClickUp</a:t>
            </a:r>
          </a:p>
          <a:p>
            <a:r>
              <a:rPr lang="en-US" sz="2000" dirty="0"/>
              <a:t>Burnup/Burndown charts</a:t>
            </a:r>
            <a:endParaRPr lang="pt-BR" sz="2000" dirty="0"/>
          </a:p>
          <a:p>
            <a:r>
              <a:rPr lang="en-US" sz="2000" dirty="0"/>
              <a:t>Product backlogs, sprint boards, roadmaps</a:t>
            </a:r>
          </a:p>
        </p:txBody>
      </p:sp>
    </p:spTree>
    <p:extLst>
      <p:ext uri="{BB962C8B-B14F-4D97-AF65-F5344CB8AC3E}">
        <p14:creationId xmlns:p14="http://schemas.microsoft.com/office/powerpoint/2010/main" val="3994526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16AA-7AF8-D47F-9149-77315509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0A85A-A224-E635-258A-10E2482F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🗓️ Agile Planning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326DBAA-6CF8-C732-56D6-AB1CBE28C4B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4720593"/>
              </p:ext>
            </p:extLst>
          </p:nvPr>
        </p:nvGraphicFramePr>
        <p:xfrm>
          <a:off x="381000" y="1600200"/>
          <a:ext cx="86106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34">
                  <a:extLst>
                    <a:ext uri="{9D8B030D-6E8A-4147-A177-3AD203B41FA5}">
                      <a16:colId xmlns:a16="http://schemas.microsoft.com/office/drawing/2014/main" val="530825501"/>
                    </a:ext>
                  </a:extLst>
                </a:gridCol>
                <a:gridCol w="2869083">
                  <a:extLst>
                    <a:ext uri="{9D8B030D-6E8A-4147-A177-3AD203B41FA5}">
                      <a16:colId xmlns:a16="http://schemas.microsoft.com/office/drawing/2014/main" val="1224585567"/>
                    </a:ext>
                  </a:extLst>
                </a:gridCol>
                <a:gridCol w="2869083">
                  <a:extLst>
                    <a:ext uri="{9D8B030D-6E8A-4147-A177-3AD203B41FA5}">
                      <a16:colId xmlns:a16="http://schemas.microsoft.com/office/drawing/2014/main" val="113776308"/>
                    </a:ext>
                  </a:extLst>
                </a:gridCol>
              </a:tblGrid>
              <a:tr h="443109">
                <a:tc>
                  <a:txBody>
                    <a:bodyPr/>
                    <a:lstStyle/>
                    <a:p>
                      <a:r>
                        <a:rPr lang="en-US" b="1" dirty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Time Horizon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454838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1. Product Vision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overall direction and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Entire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64606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2. Roadmap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high-level features and 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Months to quarters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36765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3. Release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Plan features for the upcoming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Weeks to months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1397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4. Iteration (Sprint)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Plan work for the next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1–4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618127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5. Daily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Coordinate tasks and resolve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Day-to-day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07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48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982B9-66B0-A7FF-CA1D-1D310470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DE2A0-192F-399C-3C9F-2459D5F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📝 </a:t>
            </a:r>
            <a:r>
              <a:rPr lang="en-US" b="1" dirty="0"/>
              <a:t>Agile User Stories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210AF-53AA-73BE-D4B2-6DCD7CFB22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b="1" dirty="0"/>
              <a:t>User stories</a:t>
            </a:r>
            <a:r>
              <a:rPr lang="en-US" sz="1600" dirty="0"/>
              <a:t> are the building blocks of Agile development.</a:t>
            </a:r>
          </a:p>
          <a:p>
            <a:r>
              <a:rPr lang="en-US" sz="1600" b="1" dirty="0"/>
              <a:t>User stories</a:t>
            </a:r>
            <a:r>
              <a:rPr lang="en-US" sz="1600" dirty="0"/>
              <a:t> are short, simple descriptions of a feature told from the </a:t>
            </a:r>
            <a:r>
              <a:rPr lang="en-US" sz="1600" b="1" dirty="0"/>
              <a:t>end-user’s perspective</a:t>
            </a:r>
            <a:r>
              <a:rPr lang="en-US" sz="1600" dirty="0"/>
              <a:t>.</a:t>
            </a:r>
          </a:p>
          <a:p>
            <a:r>
              <a:rPr lang="en-US" sz="1600" dirty="0"/>
              <a:t>They help Agile teams understand what the user needs, </a:t>
            </a:r>
            <a:r>
              <a:rPr lang="en-US" sz="1600" b="1" dirty="0"/>
              <a:t>why</a:t>
            </a:r>
            <a:r>
              <a:rPr lang="en-US" sz="1600" dirty="0"/>
              <a:t> they need it, and </a:t>
            </a:r>
            <a:r>
              <a:rPr lang="en-US" sz="1600" b="1" dirty="0"/>
              <a:t>what value</a:t>
            </a:r>
            <a:r>
              <a:rPr lang="en-US" sz="1600" dirty="0"/>
              <a:t> it provides.</a:t>
            </a:r>
          </a:p>
          <a:p>
            <a:r>
              <a:rPr lang="en-US" sz="1600" dirty="0"/>
              <a:t>🔍 </a:t>
            </a:r>
            <a:r>
              <a:rPr lang="en-US" sz="1600" b="1" dirty="0"/>
              <a:t>What is a User Story?</a:t>
            </a:r>
          </a:p>
          <a:p>
            <a:r>
              <a:rPr lang="en-US" sz="1600" dirty="0"/>
              <a:t>A user story describes:</a:t>
            </a:r>
          </a:p>
          <a:p>
            <a:r>
              <a:rPr lang="en-US" sz="1600" b="1" i="1" dirty="0"/>
              <a:t>"Who wants what and why.“</a:t>
            </a:r>
          </a:p>
          <a:p>
            <a:r>
              <a:rPr lang="en-US" sz="1600" dirty="0"/>
              <a:t>"</a:t>
            </a:r>
            <a:r>
              <a:rPr lang="en-US" sz="1600" b="1" dirty="0"/>
              <a:t>As a</a:t>
            </a:r>
            <a:r>
              <a:rPr lang="en-US" sz="1600" dirty="0"/>
              <a:t> [type of user], </a:t>
            </a:r>
            <a:r>
              <a:rPr lang="en-US" sz="1600" b="1" dirty="0"/>
              <a:t>I want</a:t>
            </a:r>
            <a:r>
              <a:rPr lang="en-US" sz="1600" dirty="0"/>
              <a:t> [an action or feature], </a:t>
            </a:r>
            <a:r>
              <a:rPr lang="en-US" sz="1600" b="1" dirty="0"/>
              <a:t>so that</a:t>
            </a:r>
            <a:r>
              <a:rPr lang="en-US" sz="1600" dirty="0"/>
              <a:t> [benefit or value]."</a:t>
            </a:r>
            <a:endParaRPr lang="en-US" sz="1600" b="1" i="1" dirty="0"/>
          </a:p>
          <a:p>
            <a:r>
              <a:rPr lang="en-US" sz="1600" dirty="0"/>
              <a:t>✅ </a:t>
            </a:r>
            <a:r>
              <a:rPr lang="en-US" sz="1600" b="1" dirty="0"/>
              <a:t>Typical Format</a:t>
            </a:r>
            <a:endParaRPr lang="en-US" sz="1600" b="1" i="1" dirty="0"/>
          </a:p>
          <a:p>
            <a:pPr lvl="1"/>
            <a:r>
              <a:rPr lang="en-US" sz="1600" b="1" dirty="0"/>
              <a:t>As a</a:t>
            </a:r>
            <a:r>
              <a:rPr lang="en-US" sz="1600" dirty="0"/>
              <a:t> </a:t>
            </a:r>
            <a:r>
              <a:rPr lang="en-US" sz="1600" i="1" dirty="0"/>
              <a:t>[type of user]</a:t>
            </a:r>
            <a:r>
              <a:rPr lang="en-US" sz="1600" dirty="0"/>
              <a:t>,</a:t>
            </a:r>
            <a:endParaRPr lang="en-US" sz="1600" b="1" i="1" dirty="0"/>
          </a:p>
          <a:p>
            <a:pPr lvl="1"/>
            <a:r>
              <a:rPr lang="en-US" sz="1600" b="1" dirty="0"/>
              <a:t>I want</a:t>
            </a:r>
            <a:r>
              <a:rPr lang="en-US" sz="1600" dirty="0"/>
              <a:t> </a:t>
            </a:r>
            <a:r>
              <a:rPr lang="en-US" sz="1600" i="1" dirty="0"/>
              <a:t>[some goal]</a:t>
            </a:r>
            <a:r>
              <a:rPr lang="en-US" sz="1600" dirty="0"/>
              <a:t>,</a:t>
            </a:r>
          </a:p>
          <a:p>
            <a:pPr lvl="1"/>
            <a:r>
              <a:rPr lang="en-US" sz="1600" b="1" dirty="0"/>
              <a:t>so that</a:t>
            </a:r>
            <a:r>
              <a:rPr lang="en-US" sz="1600" dirty="0"/>
              <a:t> </a:t>
            </a:r>
            <a:r>
              <a:rPr lang="en-US" sz="1600" i="1" dirty="0"/>
              <a:t>[some reason]</a:t>
            </a:r>
            <a:r>
              <a:rPr lang="en-US" sz="1600" dirty="0"/>
              <a:t>.</a:t>
            </a:r>
          </a:p>
          <a:p>
            <a:r>
              <a:rPr lang="en-US" sz="1600" b="1" i="1" dirty="0"/>
              <a:t>Example:</a:t>
            </a:r>
          </a:p>
          <a:p>
            <a:r>
              <a:rPr lang="en-US" sz="1600" b="1" dirty="0"/>
              <a:t>As a</a:t>
            </a:r>
            <a:r>
              <a:rPr lang="en-US" sz="1600" dirty="0"/>
              <a:t> registered user,</a:t>
            </a:r>
          </a:p>
          <a:p>
            <a:r>
              <a:rPr lang="en-US" sz="1600" b="1" dirty="0"/>
              <a:t>I want</a:t>
            </a:r>
            <a:r>
              <a:rPr lang="en-US" sz="1600" dirty="0"/>
              <a:t> to reset my password,</a:t>
            </a:r>
          </a:p>
          <a:p>
            <a:r>
              <a:rPr lang="en-US" sz="1600" b="1" dirty="0"/>
              <a:t>so that</a:t>
            </a:r>
            <a:r>
              <a:rPr lang="en-US" sz="1600" dirty="0"/>
              <a:t> I can regain access if I forget it.</a:t>
            </a:r>
          </a:p>
          <a:p>
            <a:r>
              <a:rPr lang="en-US" sz="1600" b="1" dirty="0"/>
              <a:t>As a</a:t>
            </a:r>
            <a:r>
              <a:rPr lang="en-US" sz="1600" dirty="0"/>
              <a:t> customer</a:t>
            </a:r>
          </a:p>
          <a:p>
            <a:r>
              <a:rPr lang="en-US" sz="1600" b="1" dirty="0"/>
              <a:t>I want</a:t>
            </a:r>
            <a:r>
              <a:rPr lang="en-US" sz="1600" dirty="0"/>
              <a:t> to receive email notifications after placing an order, </a:t>
            </a:r>
          </a:p>
          <a:p>
            <a:r>
              <a:rPr lang="en-US" sz="1600" b="1" dirty="0"/>
              <a:t>so that</a:t>
            </a:r>
            <a:r>
              <a:rPr lang="en-US" sz="1600" dirty="0"/>
              <a:t> I can confirm my purchase.</a:t>
            </a:r>
          </a:p>
          <a:p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579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787D1-4930-1330-DEC3-C98262EA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98280-A63E-F1A3-E253-7A5480A0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Agile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2A269-98E6-B9CE-72A5-E2893896E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 is divided into sprints or iterations (usually 1–4 weeks).</a:t>
            </a:r>
          </a:p>
          <a:p>
            <a:r>
              <a:rPr lang="en-US" sz="2000" dirty="0"/>
              <a:t>At the end of each sprint, teams deliver a </a:t>
            </a:r>
            <a:r>
              <a:rPr lang="en-US" sz="2000" b="1" dirty="0"/>
              <a:t>usable product increment</a:t>
            </a:r>
            <a:r>
              <a:rPr lang="en-US" sz="2000" dirty="0"/>
              <a:t>.</a:t>
            </a:r>
          </a:p>
          <a:p>
            <a:r>
              <a:rPr lang="en-US" sz="2000" dirty="0"/>
              <a:t>Feedback is gathered and used to improve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val="4191472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45AA7-DCCB-B621-4B99-432158E2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6FC6C-D2B7-BE14-F3BA-42D3C152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🧱 </a:t>
            </a:r>
            <a:r>
              <a:rPr lang="en-US" b="1" dirty="0"/>
              <a:t>Structure of a Good User Story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D36B0-3FDF-46CE-E769-0D55936F04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Title</a:t>
            </a:r>
            <a:r>
              <a:rPr lang="en-US" sz="2000" dirty="0"/>
              <a:t> – A short name (e.g., “Add email notification”)</a:t>
            </a:r>
          </a:p>
          <a:p>
            <a:r>
              <a:rPr lang="en-US" sz="2000" b="1" dirty="0"/>
              <a:t>Description</a:t>
            </a:r>
            <a:r>
              <a:rPr lang="en-US" sz="2000" dirty="0"/>
              <a:t> – The user story in sentence format</a:t>
            </a:r>
          </a:p>
          <a:p>
            <a:r>
              <a:rPr lang="en-US" sz="2000" b="1" dirty="0"/>
              <a:t>Acceptance Criteria</a:t>
            </a:r>
            <a:r>
              <a:rPr lang="en-US" sz="2000" dirty="0"/>
              <a:t> – Conditions that must be met for the story to be considered "done“</a:t>
            </a:r>
          </a:p>
          <a:p>
            <a:r>
              <a:rPr lang="en-US" sz="2000" b="1" dirty="0"/>
              <a:t>Story Points (Optional)</a:t>
            </a:r>
            <a:r>
              <a:rPr lang="en-US" sz="2000" dirty="0"/>
              <a:t> – Estimate of size or complexity</a:t>
            </a:r>
          </a:p>
        </p:txBody>
      </p:sp>
    </p:spTree>
    <p:extLst>
      <p:ext uri="{BB962C8B-B14F-4D97-AF65-F5344CB8AC3E}">
        <p14:creationId xmlns:p14="http://schemas.microsoft.com/office/powerpoint/2010/main" val="1809506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747C-B598-73CA-427B-8DFFE93A0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D23C7-A2A1-5B17-36AF-BE822428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🎯 Characteristics of a Good User Story — INVEST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DDE4F-1D35-31AB-D842-32B6F7EB66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Each story should be:</a:t>
            </a:r>
          </a:p>
          <a:p>
            <a:endParaRPr lang="en-US" sz="2000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DAC4F8-A894-EFF1-069B-E7992540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61738"/>
              </p:ext>
            </p:extLst>
          </p:nvPr>
        </p:nvGraphicFramePr>
        <p:xfrm>
          <a:off x="1143000" y="2514600"/>
          <a:ext cx="76230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657173169"/>
                    </a:ext>
                  </a:extLst>
                </a:gridCol>
                <a:gridCol w="6632448">
                  <a:extLst>
                    <a:ext uri="{9D8B030D-6E8A-4147-A177-3AD203B41FA5}">
                      <a16:colId xmlns:a16="http://schemas.microsoft.com/office/drawing/2014/main" val="733459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Independent</a:t>
                      </a:r>
                      <a:r>
                        <a:rPr lang="en-US"/>
                        <a:t> – Can be developed/tested separately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4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Negotiable</a:t>
                      </a:r>
                      <a:r>
                        <a:rPr lang="en-US"/>
                        <a:t> – Flexible, not a detailed contract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2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Valuable</a:t>
                      </a:r>
                      <a:r>
                        <a:rPr lang="en-US"/>
                        <a:t> – Delivers value to users or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6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Estimable</a:t>
                      </a:r>
                      <a:r>
                        <a:rPr lang="en-US"/>
                        <a:t> – Team can estimate the effort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5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Small</a:t>
                      </a:r>
                      <a:r>
                        <a:rPr lang="en-US"/>
                        <a:t> – Sized appropriately for one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3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Testable</a:t>
                      </a:r>
                      <a:r>
                        <a:rPr lang="en-US" dirty="0"/>
                        <a:t> – Clear criteria to know when it's done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7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865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B88A-1D7A-E2EE-51A4-E0B59ADB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3B530-62ED-636C-A4A0-8F08FEB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🎯 Characteristics of a Good User Story — INVEST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45266-E0F4-7CB5-0A84-42402F2A92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Each story should be:</a:t>
            </a:r>
          </a:p>
          <a:p>
            <a:endParaRPr lang="en-US" sz="2000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E7664F-1D81-4057-42CD-52532095C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316480"/>
          <a:ext cx="8308848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616">
                  <a:extLst>
                    <a:ext uri="{9D8B030D-6E8A-4147-A177-3AD203B41FA5}">
                      <a16:colId xmlns:a16="http://schemas.microsoft.com/office/drawing/2014/main" val="3004397068"/>
                    </a:ext>
                  </a:extLst>
                </a:gridCol>
                <a:gridCol w="2769616">
                  <a:extLst>
                    <a:ext uri="{9D8B030D-6E8A-4147-A177-3AD203B41FA5}">
                      <a16:colId xmlns:a16="http://schemas.microsoft.com/office/drawing/2014/main" val="3054921040"/>
                    </a:ext>
                  </a:extLst>
                </a:gridCol>
                <a:gridCol w="2769616">
                  <a:extLst>
                    <a:ext uri="{9D8B030D-6E8A-4147-A177-3AD203B41FA5}">
                      <a16:colId xmlns:a16="http://schemas.microsoft.com/office/drawing/2014/main" val="38730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8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Independent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Self-contained and not dependent on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94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Negotiable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a fixed contract; open to discussion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3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Delivers value to the user or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5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Estimable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enough to be 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5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Small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Fits within a single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61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Testable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 enough to write tests against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05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27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183FC-4126-101C-D17C-08233BD1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721FEA-EB00-97FA-5E23-4EAA18B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Acceptance Criteria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07D15-F20C-5F83-CBA3-62A1BA6DA9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a login feature:</a:t>
            </a:r>
          </a:p>
          <a:p>
            <a:pPr lvl="1"/>
            <a:r>
              <a:rPr lang="en-US" sz="2000" dirty="0"/>
              <a:t>User can enter email and password</a:t>
            </a:r>
          </a:p>
          <a:p>
            <a:pPr lvl="1"/>
            <a:r>
              <a:rPr lang="en-US" sz="2000" dirty="0"/>
              <a:t>System validates credentials</a:t>
            </a:r>
          </a:p>
          <a:p>
            <a:pPr lvl="1"/>
            <a:r>
              <a:rPr lang="en-US" sz="2000" dirty="0"/>
              <a:t>Displays an error message on failure</a:t>
            </a:r>
          </a:p>
          <a:p>
            <a:pPr lvl="1"/>
            <a:r>
              <a:rPr lang="en-US" sz="2000" dirty="0"/>
              <a:t>Redirects on successful login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3278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9D734-BA7E-63DD-F10F-2F4732F28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E20BBF-F012-5657-0CD9-7704E610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600CB-E296-CFEE-5800-A08E172718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🖥️ </a:t>
            </a:r>
            <a:r>
              <a:rPr lang="en-US" sz="2000" b="1" dirty="0"/>
              <a:t>Web Application (e.g., E-Commerce Site)</a:t>
            </a:r>
          </a:p>
          <a:p>
            <a:r>
              <a:rPr lang="en-US" sz="2000" b="1" dirty="0"/>
              <a:t>1. As a</a:t>
            </a:r>
            <a:r>
              <a:rPr lang="en-US" sz="2000" dirty="0"/>
              <a:t> customer,</a:t>
            </a:r>
          </a:p>
          <a:p>
            <a:r>
              <a:rPr lang="en-US" sz="2000" b="1" dirty="0"/>
              <a:t>I want</a:t>
            </a:r>
            <a:r>
              <a:rPr lang="en-US" sz="2000" dirty="0"/>
              <a:t> to filter products by price and rating,</a:t>
            </a:r>
          </a:p>
          <a:p>
            <a:r>
              <a:rPr lang="en-US" sz="2000" b="1" dirty="0"/>
              <a:t>so that</a:t>
            </a:r>
            <a:r>
              <a:rPr lang="en-US" sz="2000" dirty="0"/>
              <a:t> I can find the best items within my budget.</a:t>
            </a:r>
          </a:p>
          <a:p>
            <a:r>
              <a:rPr lang="en-US" sz="2000" dirty="0"/>
              <a:t>2.</a:t>
            </a:r>
            <a:r>
              <a:rPr lang="en-US" sz="2000" b="1" dirty="0"/>
              <a:t> As an</a:t>
            </a:r>
            <a:r>
              <a:rPr lang="en-US" sz="2000" dirty="0"/>
              <a:t> admin,</a:t>
            </a:r>
          </a:p>
          <a:p>
            <a:r>
              <a:rPr lang="en-US" sz="2000" b="1" dirty="0"/>
              <a:t>I want</a:t>
            </a:r>
            <a:r>
              <a:rPr lang="en-US" sz="2000" dirty="0"/>
              <a:t> to update product details from the dashboard,</a:t>
            </a:r>
          </a:p>
          <a:p>
            <a:r>
              <a:rPr lang="en-US" sz="2000" b="1" dirty="0"/>
              <a:t>so that</a:t>
            </a:r>
            <a:r>
              <a:rPr lang="en-US" sz="2000" dirty="0"/>
              <a:t> I can keep inventory accurate.</a:t>
            </a:r>
          </a:p>
        </p:txBody>
      </p:sp>
    </p:spTree>
    <p:extLst>
      <p:ext uri="{BB962C8B-B14F-4D97-AF65-F5344CB8AC3E}">
        <p14:creationId xmlns:p14="http://schemas.microsoft.com/office/powerpoint/2010/main" val="11891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DBC83-37F3-EC4E-6FEF-C79AC259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3F8C2-A34D-EDE8-D5C3-29158CF3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1CDB5-3F9D-EBB4-8283-A685AB840C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47800" y="1981200"/>
            <a:ext cx="6688822" cy="3505200"/>
          </a:xfrm>
        </p:spPr>
      </p:pic>
    </p:spTree>
    <p:extLst>
      <p:ext uri="{BB962C8B-B14F-4D97-AF65-F5344CB8AC3E}">
        <p14:creationId xmlns:p14="http://schemas.microsoft.com/office/powerpoint/2010/main" val="3905508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B3A9C-79BF-7E9F-A937-5F36A6BAD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F8A84-C64A-E684-AD58-4DB00E5A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4DE1E-1BEF-5BCD-0B98-096DF01B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8" y="1828800"/>
            <a:ext cx="78696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3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D458-8A5F-E455-56EC-39AE725C1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C52BE-CD0C-03D4-2C41-99B92F0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451C5-B2C2-06AE-8AF9-E69B5D9D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7" y="1828800"/>
            <a:ext cx="797023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93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731C-B4C3-F15B-F234-96351743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92BE1-A5A4-5E1C-680A-AC4B8EAA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D8F34D-8E34-5D66-5B04-15B02C71CB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✍️ </a:t>
            </a:r>
            <a:r>
              <a:rPr lang="en-US" sz="1200" b="1" dirty="0"/>
              <a:t>Tips for Writing Better User Stories</a:t>
            </a:r>
          </a:p>
          <a:p>
            <a:r>
              <a:rPr lang="en-US" sz="1200" dirty="0"/>
              <a:t>Focus on </a:t>
            </a:r>
            <a:r>
              <a:rPr lang="en-US" sz="1200" b="1" dirty="0"/>
              <a:t>user needs</a:t>
            </a:r>
            <a:r>
              <a:rPr lang="en-US" sz="1200" dirty="0"/>
              <a:t>, not system functionality</a:t>
            </a:r>
            <a:endParaRPr lang="en-US" sz="1200" b="1" dirty="0"/>
          </a:p>
          <a:p>
            <a:r>
              <a:rPr lang="en-US" sz="1200" dirty="0"/>
              <a:t>Collaborate with the </a:t>
            </a:r>
            <a:r>
              <a:rPr lang="en-US" sz="1200" b="1" dirty="0"/>
              <a:t>team and stakeholders</a:t>
            </a:r>
          </a:p>
          <a:p>
            <a:r>
              <a:rPr lang="en-US" sz="1200" dirty="0"/>
              <a:t>Keep them </a:t>
            </a:r>
            <a:r>
              <a:rPr lang="en-US" sz="1200" b="1" dirty="0"/>
              <a:t>short, clear, and testable</a:t>
            </a:r>
          </a:p>
          <a:p>
            <a:r>
              <a:rPr lang="en-US" sz="1200" dirty="0"/>
              <a:t>Break down large stories into </a:t>
            </a:r>
            <a:r>
              <a:rPr lang="en-US" sz="1200" b="1" dirty="0"/>
              <a:t>smaller ones (slicing)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19561-A358-7F1A-F490-E4F3D563B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88086"/>
            <a:ext cx="5257800" cy="33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1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8A1B-79C9-D39B-0932-07CFC3F8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E7112-C4B2-D352-D89C-F8B76E71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📈 Agile Metrics and Reporting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78CE0E-FB4E-7651-032A-3131CD3856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metrics </a:t>
            </a:r>
            <a:r>
              <a:rPr lang="en-US" sz="2000" dirty="0"/>
              <a:t>help teams and stakeholders </a:t>
            </a:r>
            <a:r>
              <a:rPr lang="en-US" sz="2000" b="1" dirty="0"/>
              <a:t>measure progress, quality, and performance</a:t>
            </a:r>
            <a:r>
              <a:rPr lang="en-US" sz="2000" dirty="0"/>
              <a:t> during Agile development. </a:t>
            </a:r>
          </a:p>
          <a:p>
            <a:r>
              <a:rPr lang="en-US" sz="2000" b="1" dirty="0"/>
              <a:t>Agile metrics</a:t>
            </a:r>
            <a:r>
              <a:rPr lang="en-US" sz="2000" dirty="0"/>
              <a:t> help teams and stakeholders track progress, efficiency, and product quality in Agile projects.</a:t>
            </a:r>
          </a:p>
          <a:p>
            <a:r>
              <a:rPr lang="en-US" sz="2000" dirty="0"/>
              <a:t>They provide insight into how well the team is delivering value, identifying bottlenecks, and improving over time.</a:t>
            </a:r>
          </a:p>
          <a:p>
            <a:r>
              <a:rPr lang="en-US" sz="2000" dirty="0"/>
              <a:t>These metrics are </a:t>
            </a:r>
            <a:r>
              <a:rPr lang="en-US" sz="2000" b="1" dirty="0"/>
              <a:t>lightweight, value-driven</a:t>
            </a:r>
            <a:r>
              <a:rPr lang="en-US" sz="2000" dirty="0"/>
              <a:t>, and focus on </a:t>
            </a:r>
            <a:r>
              <a:rPr lang="en-US" sz="2000" b="1" dirty="0"/>
              <a:t>continuous improvement</a:t>
            </a:r>
            <a:r>
              <a:rPr lang="en-US" sz="2000" dirty="0"/>
              <a:t> rather than rigid targets.</a:t>
            </a:r>
          </a:p>
        </p:txBody>
      </p:sp>
    </p:spTree>
    <p:extLst>
      <p:ext uri="{BB962C8B-B14F-4D97-AF65-F5344CB8AC3E}">
        <p14:creationId xmlns:p14="http://schemas.microsoft.com/office/powerpoint/2010/main" val="25294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958C7-B82F-9580-DBA4-5B11E4EE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E1509-6BD3-0432-50BF-F72C794B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474AAA9-2ECE-75D3-F3BA-0AB2A3DF2D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8929695"/>
              </p:ext>
            </p:extLst>
          </p:nvPr>
        </p:nvGraphicFramePr>
        <p:xfrm>
          <a:off x="381000" y="1547447"/>
          <a:ext cx="8385048" cy="5077263"/>
        </p:xfrm>
        <a:graphic>
          <a:graphicData uri="http://schemas.openxmlformats.org/drawingml/2006/table">
            <a:tbl>
              <a:tblPr/>
              <a:tblGrid>
                <a:gridCol w="2795016">
                  <a:extLst>
                    <a:ext uri="{9D8B030D-6E8A-4147-A177-3AD203B41FA5}">
                      <a16:colId xmlns:a16="http://schemas.microsoft.com/office/drawing/2014/main" val="3862988349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7479675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1306243340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Agile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Waterfall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6690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Development Style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Iterative &amp; incremental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Linear &amp; sequential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647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Flexibility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embraces changing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 – changes are difficult after planning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3275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Phases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Multiple cycles of planning, coding, testing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cycle with distinct phases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784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Customer Involvement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Continuous feedback and collaboration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Involved mostly at the beginning and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87076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Delivery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Frequent small releases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delivery at the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6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Testing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Concurrent with development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After development is complete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6592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Risk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Reduced by early issue detection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issues often found late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09993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Best For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evolving or unclear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well-defined, fixed scope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430014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Documentation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Lightweight, just enough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and comprehensive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4719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Team Communication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collaboration (e.g. stand-ups)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frequent, more formal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891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C659-45C2-EDF5-38B2-0E1A7AA6C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03ADC-93DD-A97D-E8F5-DD4450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AEDD0-8B5D-8BF2-744C-932B47FB1D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b="1" dirty="0"/>
              <a:t>Velocity</a:t>
            </a:r>
          </a:p>
          <a:p>
            <a:r>
              <a:rPr lang="en-US" sz="2000" dirty="0"/>
              <a:t>2. </a:t>
            </a:r>
            <a:r>
              <a:rPr lang="en-US" sz="2000" b="1" dirty="0"/>
              <a:t>Sprint </a:t>
            </a:r>
            <a:r>
              <a:rPr lang="en-US" sz="2000" b="1" dirty="0" err="1"/>
              <a:t>Burndown</a:t>
            </a:r>
            <a:r>
              <a:rPr lang="en-US" sz="2000" b="1" dirty="0"/>
              <a:t> Chart</a:t>
            </a:r>
          </a:p>
          <a:p>
            <a:r>
              <a:rPr lang="en-US" sz="2000" dirty="0"/>
              <a:t>3. </a:t>
            </a:r>
            <a:r>
              <a:rPr lang="en-US" sz="2000" b="1" dirty="0"/>
              <a:t>Release </a:t>
            </a:r>
            <a:r>
              <a:rPr lang="en-US" sz="2000" b="1" dirty="0" err="1"/>
              <a:t>Burndown</a:t>
            </a:r>
            <a:r>
              <a:rPr lang="en-US" sz="2000" b="1" dirty="0"/>
              <a:t> Chart</a:t>
            </a:r>
          </a:p>
          <a:p>
            <a:r>
              <a:rPr lang="pt-BR" sz="2000" dirty="0"/>
              <a:t>4. </a:t>
            </a:r>
            <a:r>
              <a:rPr lang="pt-BR" sz="2000" b="1" dirty="0"/>
              <a:t>Cumulative Flow Diagram (CFD)</a:t>
            </a:r>
          </a:p>
          <a:p>
            <a:r>
              <a:rPr lang="en-US" sz="2000" dirty="0"/>
              <a:t>5. </a:t>
            </a:r>
            <a:r>
              <a:rPr lang="en-US" sz="2000" b="1" dirty="0"/>
              <a:t>Lead Time &amp; Cycle Time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Team Happiness / Health Metrics</a:t>
            </a:r>
          </a:p>
          <a:p>
            <a:r>
              <a:rPr lang="en-US" sz="2000" dirty="0"/>
              <a:t>7. </a:t>
            </a:r>
            <a:r>
              <a:rPr lang="en-US" sz="2000" b="1" dirty="0"/>
              <a:t>Defect Density / Escaped Defects</a:t>
            </a:r>
          </a:p>
        </p:txBody>
      </p:sp>
    </p:spTree>
    <p:extLst>
      <p:ext uri="{BB962C8B-B14F-4D97-AF65-F5344CB8AC3E}">
        <p14:creationId xmlns:p14="http://schemas.microsoft.com/office/powerpoint/2010/main" val="3426149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C659-45C2-EDF5-38B2-0E1A7AA6C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03ADC-93DD-A97D-E8F5-DD4450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AEDD0-8B5D-8BF2-744C-932B47FB1D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b="1" dirty="0"/>
              <a:t>Velocity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Amount of work a team completes in a Sprint (measured in story points or tasks)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Predicts how much work a team can handle in future sprints</a:t>
            </a:r>
            <a:endParaRPr lang="en-US" sz="2000" b="1" dirty="0"/>
          </a:p>
          <a:p>
            <a:r>
              <a:rPr lang="en-US" sz="2000" dirty="0"/>
              <a:t>📈 </a:t>
            </a:r>
            <a:r>
              <a:rPr lang="en-US" sz="2000" b="1" dirty="0"/>
              <a:t>Used for</a:t>
            </a:r>
            <a:r>
              <a:rPr lang="en-US" sz="2000" dirty="0"/>
              <a:t>: Sprint planning, release forecasting</a:t>
            </a:r>
          </a:p>
          <a:p>
            <a:r>
              <a:rPr lang="en-US" sz="2000" dirty="0"/>
              <a:t>2. </a:t>
            </a:r>
            <a:r>
              <a:rPr lang="en-US" sz="2000" b="1" dirty="0"/>
              <a:t>Sprint Burndown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Visual chart showing remaining work vs. time in a Sprint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Tracks progress during the Sprint; shows if the team is on track</a:t>
            </a:r>
          </a:p>
          <a:p>
            <a:r>
              <a:rPr lang="en-US" sz="2000" dirty="0"/>
              <a:t>📉 </a:t>
            </a:r>
            <a:r>
              <a:rPr lang="en-US" sz="2000" b="1" dirty="0"/>
              <a:t>Ideal Trend</a:t>
            </a:r>
            <a:r>
              <a:rPr lang="en-US" sz="2000" dirty="0"/>
              <a:t>: A smooth decline toward zero work remaining by the end of the Sprint</a:t>
            </a:r>
          </a:p>
        </p:txBody>
      </p:sp>
    </p:spTree>
    <p:extLst>
      <p:ext uri="{BB962C8B-B14F-4D97-AF65-F5344CB8AC3E}">
        <p14:creationId xmlns:p14="http://schemas.microsoft.com/office/powerpoint/2010/main" val="3699271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AC404-DC3F-7633-30D9-782FE06B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B6C13-8079-F86C-1834-1A97AB87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CA17E-7D14-AA63-F714-EAC389652C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3. Release Burndown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progress toward completing a release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Helps visualize if the team is on track to meet a release deadline</a:t>
            </a:r>
          </a:p>
          <a:p>
            <a:r>
              <a:rPr lang="en-US" sz="2000" dirty="0"/>
              <a:t>🗓️ </a:t>
            </a:r>
            <a:r>
              <a:rPr lang="en-US" sz="2000" b="1" dirty="0"/>
              <a:t>Timeframe</a:t>
            </a:r>
            <a:r>
              <a:rPr lang="en-US" sz="2000" dirty="0"/>
              <a:t>: Covers multiple Sprints</a:t>
            </a:r>
          </a:p>
          <a:p>
            <a:r>
              <a:rPr lang="en-US" sz="2000" b="1" dirty="0"/>
              <a:t>4. Cumulative Flow Diagram (CFD)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the status of tasks (e.g., To Do, In Progress, Done) over time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Identifies bottlenecks and flow issues</a:t>
            </a:r>
          </a:p>
          <a:p>
            <a:r>
              <a:rPr lang="en-US" sz="2000" dirty="0"/>
              <a:t>📊 </a:t>
            </a:r>
            <a:r>
              <a:rPr lang="en-US" sz="2000" b="1" dirty="0"/>
              <a:t>Goal</a:t>
            </a:r>
            <a:r>
              <a:rPr lang="en-US" sz="2000" dirty="0"/>
              <a:t>: A consistent “flow” of tasks moving from left to right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677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C6B-1BF7-B2A1-99AF-5535C8CC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FB976-034D-E6B4-3D92-40431C3B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1EF369-F15A-A66A-BB80-7D90BF270E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 </a:t>
            </a:r>
            <a:r>
              <a:rPr lang="en-US" sz="2000" dirty="0"/>
              <a:t>5. </a:t>
            </a:r>
            <a:r>
              <a:rPr lang="en-US" sz="2000" b="1" dirty="0"/>
              <a:t>Lead Time &amp; Cycle Time</a:t>
            </a:r>
          </a:p>
          <a:p>
            <a:r>
              <a:rPr lang="en-US" sz="2000" b="1" dirty="0"/>
              <a:t>Lead Time</a:t>
            </a:r>
            <a:r>
              <a:rPr lang="en-US" sz="2000" dirty="0"/>
              <a:t>: Time from request to delivery</a:t>
            </a:r>
          </a:p>
          <a:p>
            <a:r>
              <a:rPr lang="en-US" sz="2000" b="1" dirty="0"/>
              <a:t>Cycle Time</a:t>
            </a:r>
            <a:r>
              <a:rPr lang="en-US" sz="2000" dirty="0"/>
              <a:t>: Time from when work begins to when it’s completed</a:t>
            </a:r>
          </a:p>
          <a:p>
            <a:r>
              <a:rPr lang="en-US" sz="2000" dirty="0"/>
              <a:t>⏱</a:t>
            </a:r>
            <a:r>
              <a:rPr lang="en-US" sz="2000" b="1" dirty="0"/>
              <a:t>Why</a:t>
            </a:r>
            <a:r>
              <a:rPr lang="en-US" sz="2000" dirty="0"/>
              <a:t>: Shorter times indicate faster delivery and less waiting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Team Happiness / Health Metrics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Subjective surveys about team morale, workload, clarity, etc.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Happy teams = productive teams</a:t>
            </a:r>
          </a:p>
          <a:p>
            <a:r>
              <a:rPr lang="en-US" sz="2000" dirty="0"/>
              <a:t>😊 Can be measured via retro feedback or pulse surveys</a:t>
            </a:r>
          </a:p>
          <a:p>
            <a:r>
              <a:rPr lang="en-US" sz="2000" b="1" dirty="0"/>
              <a:t>7. Defect Density / Escaped Defects</a:t>
            </a:r>
          </a:p>
          <a:p>
            <a:r>
              <a:rPr lang="en-US" sz="2000" b="1" dirty="0"/>
              <a:t>Defect Density</a:t>
            </a:r>
            <a:r>
              <a:rPr lang="en-US" sz="2000" dirty="0"/>
              <a:t>: Bugs per unit of work or time</a:t>
            </a:r>
          </a:p>
          <a:p>
            <a:r>
              <a:rPr lang="en-US" sz="2000" b="1" dirty="0"/>
              <a:t>Escaped Defects</a:t>
            </a:r>
            <a:r>
              <a:rPr lang="en-US" sz="2000" dirty="0"/>
              <a:t>: Bugs found after release</a:t>
            </a:r>
          </a:p>
          <a:p>
            <a:r>
              <a:rPr lang="en-US" sz="2000" dirty="0"/>
              <a:t>🐞 </a:t>
            </a:r>
            <a:r>
              <a:rPr lang="en-US" sz="2000" b="1" dirty="0"/>
              <a:t>Why</a:t>
            </a:r>
            <a:r>
              <a:rPr lang="en-US" sz="2000" dirty="0"/>
              <a:t>: Measures product quality and test coverage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494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C6B-1BF7-B2A1-99AF-5535C8CC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FB976-034D-E6B4-3D92-40431C3B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346803"/>
              </p:ext>
            </p:extLst>
          </p:nvPr>
        </p:nvGraphicFramePr>
        <p:xfrm>
          <a:off x="612775" y="1600200"/>
          <a:ext cx="8153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 team capacity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Sprint Burndown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 daily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Release Burndown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Track toward release goals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Cumulative Flow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Spot workflow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Lead/Cycle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 delivery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Team Health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Gauge morale and alignment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Defect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 product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738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A20AA-B30B-2306-8D89-89671CE3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E9168F-4848-772B-F92F-4B058FC3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Reporting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915D6-D4E0-BC07-231B-67A65E50A6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reporting</a:t>
            </a:r>
            <a:r>
              <a:rPr lang="en-US" sz="2000" dirty="0"/>
              <a:t> provides teams and stakeholders with clear, real-time insights into progress, productivity, and quality. </a:t>
            </a:r>
          </a:p>
          <a:p>
            <a:r>
              <a:rPr lang="en-US" sz="2000" dirty="0"/>
              <a:t>The goal isn’t just documentation — it’s to </a:t>
            </a:r>
            <a:r>
              <a:rPr lang="en-US" sz="2000" b="1" dirty="0"/>
              <a:t>enable better decisions</a:t>
            </a:r>
            <a:r>
              <a:rPr lang="en-US" sz="2000" dirty="0"/>
              <a:t>, </a:t>
            </a:r>
            <a:r>
              <a:rPr lang="en-US" sz="2000" b="1" dirty="0"/>
              <a:t>enhance transparency</a:t>
            </a:r>
            <a:r>
              <a:rPr lang="en-US" sz="2000" dirty="0"/>
              <a:t>, and </a:t>
            </a:r>
            <a:r>
              <a:rPr lang="en-US" sz="2000" b="1" dirty="0"/>
              <a:t>support continuous improvement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41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2B953-DBC9-31DA-861A-AD779754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A61A37-2B29-CDBC-45C1-04146C6C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A50123-EAD3-B319-4CB5-7A2F948F8A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b="1" dirty="0"/>
              <a:t>Sprint Report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Summary of what was planned vs. completed in a sprint</a:t>
            </a:r>
            <a:endParaRPr lang="en-US" sz="2000" b="1" dirty="0"/>
          </a:p>
          <a:p>
            <a:r>
              <a:rPr lang="en-US" sz="2000" b="1" dirty="0"/>
              <a:t>Who Uses It</a:t>
            </a:r>
            <a:r>
              <a:rPr lang="en-US" sz="2000" dirty="0"/>
              <a:t>: Scrum teams and stakeholders</a:t>
            </a:r>
            <a:endParaRPr lang="en-US" sz="2000" b="1" dirty="0"/>
          </a:p>
          <a:p>
            <a:r>
              <a:rPr lang="en-US" sz="2000" b="1" dirty="0"/>
              <a:t>Includes</a:t>
            </a:r>
            <a:r>
              <a:rPr lang="en-US" sz="2000" dirty="0"/>
              <a:t>: Story completion, blockers, velocity, sprint goals</a:t>
            </a:r>
            <a:endParaRPr lang="en-US" sz="2000" b="1" dirty="0"/>
          </a:p>
          <a:p>
            <a:r>
              <a:rPr lang="en-US" sz="2000" dirty="0"/>
              <a:t>2. </a:t>
            </a:r>
            <a:r>
              <a:rPr lang="en-US" sz="2000" b="1" dirty="0"/>
              <a:t>Burndown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remaining work over time during a sprint or release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 Visualize pace and detect if you're on track</a:t>
            </a:r>
          </a:p>
          <a:p>
            <a:r>
              <a:rPr lang="en-US" sz="2000" b="1" dirty="0"/>
              <a:t>Ideal For</a:t>
            </a:r>
            <a:r>
              <a:rPr lang="en-US" sz="2000" dirty="0"/>
              <a:t>: Daily standups, sprint reviews</a:t>
            </a:r>
          </a:p>
          <a:p>
            <a:r>
              <a:rPr lang="en-US" sz="2000" dirty="0"/>
              <a:t>3. </a:t>
            </a:r>
            <a:r>
              <a:rPr lang="en-US" sz="2000" b="1" dirty="0"/>
              <a:t>Burnup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Tracks work completed vs. total scope</a:t>
            </a:r>
            <a:endParaRPr lang="en-US" sz="2000" b="1" dirty="0"/>
          </a:p>
          <a:p>
            <a:r>
              <a:rPr lang="en-US" sz="2000" b="1" dirty="0"/>
              <a:t>Better For</a:t>
            </a:r>
            <a:r>
              <a:rPr lang="en-US" sz="2000" dirty="0"/>
              <a:t>: Showing scope changes over time</a:t>
            </a:r>
          </a:p>
        </p:txBody>
      </p:sp>
    </p:spTree>
    <p:extLst>
      <p:ext uri="{BB962C8B-B14F-4D97-AF65-F5344CB8AC3E}">
        <p14:creationId xmlns:p14="http://schemas.microsoft.com/office/powerpoint/2010/main" val="669489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BB0DD-A2BF-8B96-CC34-81F1174D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BEAF6-749E-D41F-7245-CA4FFC1B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6144F1-1455-C0B5-A645-FF19B0B2CF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4. </a:t>
            </a:r>
            <a:r>
              <a:rPr lang="en-US" sz="2000" b="1" dirty="0"/>
              <a:t>Velocity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Measures how many story points are completed per sprint</a:t>
            </a:r>
          </a:p>
          <a:p>
            <a:r>
              <a:rPr lang="en-US" sz="2000" b="1" dirty="0"/>
              <a:t>Helps With</a:t>
            </a:r>
            <a:r>
              <a:rPr lang="en-US" sz="2000" dirty="0"/>
              <a:t>: Sprint capacity planning and forecasting</a:t>
            </a:r>
          </a:p>
          <a:p>
            <a:r>
              <a:rPr lang="en-US" sz="2000" dirty="0"/>
              <a:t>5. </a:t>
            </a:r>
            <a:r>
              <a:rPr lang="en-US" sz="2000" b="1" dirty="0"/>
              <a:t>Cumulative Flow Diagram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Tracks the number of items in each workflow state</a:t>
            </a:r>
          </a:p>
          <a:p>
            <a:r>
              <a:rPr lang="en-US" sz="2000" b="1" dirty="0"/>
              <a:t>Reveals</a:t>
            </a:r>
            <a:r>
              <a:rPr lang="en-US" sz="2000" dirty="0"/>
              <a:t>: Bottlenecks and WIP (work-in-progress) limits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Epic/Release Progress Reports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Tracks progress of features (epics) or releases</a:t>
            </a:r>
          </a:p>
          <a:p>
            <a:r>
              <a:rPr lang="en-US" sz="2000" b="1" dirty="0"/>
              <a:t>Useful For</a:t>
            </a:r>
            <a:r>
              <a:rPr lang="en-US" sz="2000" dirty="0"/>
              <a:t>: Product Owners, stakeholders, and leadership</a:t>
            </a:r>
          </a:p>
        </p:txBody>
      </p:sp>
    </p:spTree>
    <p:extLst>
      <p:ext uri="{BB962C8B-B14F-4D97-AF65-F5344CB8AC3E}">
        <p14:creationId xmlns:p14="http://schemas.microsoft.com/office/powerpoint/2010/main" val="49305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7. </a:t>
            </a:r>
            <a:r>
              <a:rPr lang="en-US" sz="2000" b="1" dirty="0"/>
              <a:t>Defect Reports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defect counts by severity, source, or module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 Maintain product quality and testing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672478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8103604"/>
              </p:ext>
            </p:extLst>
          </p:nvPr>
        </p:nvGraphicFramePr>
        <p:xfrm>
          <a:off x="612775" y="1600200"/>
          <a:ext cx="81534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Report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Primary Audience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Sprint Burndown Chart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Track daily work progress in a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Development Team, Scrum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Velocity Chart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Understand team delivery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Owner,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Cumulative Flow Diagram (CFD)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Visualize work in different 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Scrum Master, Project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Release Burndown Chart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progress toward completing a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Stakeholders, Product Owner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Epic/Feature Progress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 large feature or epic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Owner, Stakeholders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Bug/Defect Reports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 defect 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QA, Dev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Team Health Surveys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Assess team morale and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Scrum Master, Team Lead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2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564FD-87E4-826D-C152-7FB7C4D8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7A04-2EDE-A708-1164-3E400603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62BF4-3B81-292C-BA45-821E98CB6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Agile</a:t>
            </a:r>
            <a:r>
              <a:rPr lang="en-US" sz="2000" dirty="0"/>
              <a:t>: Building a mobile app with evolving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Waterfall</a:t>
            </a:r>
            <a:r>
              <a:rPr lang="en-US" sz="2000" dirty="0"/>
              <a:t>: Building a bridge with fixed specifications and budget.</a:t>
            </a:r>
          </a:p>
        </p:txBody>
      </p:sp>
    </p:spTree>
    <p:extLst>
      <p:ext uri="{BB962C8B-B14F-4D97-AF65-F5344CB8AC3E}">
        <p14:creationId xmlns:p14="http://schemas.microsoft.com/office/powerpoint/2010/main" val="335774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Common Agile Reporting Tools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Agile teams use tools that generate reports automatically:</a:t>
            </a:r>
          </a:p>
          <a:p>
            <a:r>
              <a:rPr lang="en-US" sz="2000" dirty="0" err="1"/>
              <a:t>Jira</a:t>
            </a:r>
            <a:endParaRPr lang="en-US" sz="2000" dirty="0"/>
          </a:p>
          <a:p>
            <a:r>
              <a:rPr lang="en-US" sz="2000" dirty="0"/>
              <a:t>Azure </a:t>
            </a:r>
            <a:r>
              <a:rPr lang="en-US" sz="2000" dirty="0" err="1"/>
              <a:t>DevOps</a:t>
            </a:r>
            <a:endParaRPr lang="en-US" sz="2000" dirty="0"/>
          </a:p>
          <a:p>
            <a:r>
              <a:rPr lang="en-US" sz="2000" dirty="0" err="1"/>
              <a:t>ClickUp</a:t>
            </a:r>
            <a:endParaRPr lang="en-US" sz="2000" dirty="0"/>
          </a:p>
          <a:p>
            <a:r>
              <a:rPr lang="en-US" sz="2000" dirty="0" err="1"/>
              <a:t>Trello</a:t>
            </a:r>
            <a:r>
              <a:rPr lang="en-US" sz="2000" dirty="0"/>
              <a:t> (Power-Ups required)</a:t>
            </a:r>
          </a:p>
          <a:p>
            <a:r>
              <a:rPr lang="en-US" sz="2000" dirty="0"/>
              <a:t>Monday.com</a:t>
            </a:r>
          </a:p>
          <a:p>
            <a:r>
              <a:rPr lang="en-US" sz="2000" dirty="0"/>
              <a:t>Rally (CA Agile Central)</a:t>
            </a:r>
          </a:p>
        </p:txBody>
      </p:sp>
    </p:spTree>
    <p:extLst>
      <p:ext uri="{BB962C8B-B14F-4D97-AF65-F5344CB8AC3E}">
        <p14:creationId xmlns:p14="http://schemas.microsoft.com/office/powerpoint/2010/main" val="300526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🧠 Characteristics of Good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Real-time</a:t>
            </a:r>
            <a:r>
              <a:rPr lang="en-US" sz="2000" dirty="0"/>
              <a:t> and up-to-date</a:t>
            </a:r>
          </a:p>
          <a:p>
            <a:r>
              <a:rPr lang="en-US" sz="2000" dirty="0"/>
              <a:t>Easy to </a:t>
            </a:r>
            <a:r>
              <a:rPr lang="en-US" sz="2000" b="1" dirty="0"/>
              <a:t>interpret at a glance</a:t>
            </a:r>
          </a:p>
          <a:p>
            <a:r>
              <a:rPr lang="en-US" sz="2000" dirty="0"/>
              <a:t>Encourage </a:t>
            </a:r>
            <a:r>
              <a:rPr lang="en-US" sz="2000" b="1" dirty="0"/>
              <a:t>actionable conversations</a:t>
            </a:r>
          </a:p>
          <a:p>
            <a:r>
              <a:rPr lang="en-US" sz="2000" dirty="0"/>
              <a:t>Tailored to the audience (team vs. management)</a:t>
            </a:r>
          </a:p>
        </p:txBody>
      </p:sp>
    </p:spTree>
    <p:extLst>
      <p:ext uri="{BB962C8B-B14F-4D97-AF65-F5344CB8AC3E}">
        <p14:creationId xmlns:p14="http://schemas.microsoft.com/office/powerpoint/2010/main" val="1595745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✅ Examples of Report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Sprint Review</a:t>
            </a:r>
            <a:r>
              <a:rPr lang="en-US" sz="2000" dirty="0"/>
              <a:t>: Use a </a:t>
            </a:r>
            <a:r>
              <a:rPr lang="en-US" sz="2000" dirty="0" err="1"/>
              <a:t>burndown</a:t>
            </a:r>
            <a:r>
              <a:rPr lang="en-US" sz="2000" dirty="0"/>
              <a:t> chart to discuss what was completed vs. planned</a:t>
            </a:r>
          </a:p>
          <a:p>
            <a:r>
              <a:rPr lang="en-US" sz="2000" b="1" dirty="0"/>
              <a:t>Retrospective</a:t>
            </a:r>
            <a:r>
              <a:rPr lang="en-US" sz="2000" dirty="0"/>
              <a:t>: Use a CFD to spot where work got stuck</a:t>
            </a:r>
          </a:p>
          <a:p>
            <a:r>
              <a:rPr lang="en-US" sz="2000" b="1" dirty="0"/>
              <a:t>Planning</a:t>
            </a:r>
            <a:r>
              <a:rPr lang="en-US" sz="2000" dirty="0"/>
              <a:t>: Use velocity trends to plan upcoming sprints and releases</a:t>
            </a:r>
          </a:p>
          <a:p>
            <a:r>
              <a:rPr lang="en-US" sz="2000" b="1" dirty="0"/>
              <a:t>Stand-ups</a:t>
            </a:r>
            <a:r>
              <a:rPr lang="en-US" sz="2000" dirty="0"/>
              <a:t>: Use issue status boards (like </a:t>
            </a:r>
            <a:r>
              <a:rPr lang="en-US" sz="2000" dirty="0" err="1"/>
              <a:t>Kanban</a:t>
            </a:r>
            <a:r>
              <a:rPr lang="en-US" sz="2000" dirty="0"/>
              <a:t>) to track daily tasks</a:t>
            </a:r>
          </a:p>
        </p:txBody>
      </p:sp>
    </p:spTree>
    <p:extLst>
      <p:ext uri="{BB962C8B-B14F-4D97-AF65-F5344CB8AC3E}">
        <p14:creationId xmlns:p14="http://schemas.microsoft.com/office/powerpoint/2010/main" val="2552054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15856-E975-13DB-F6B9-4886FF11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B2870-151A-AA06-1917-A86110C1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6933F-5060-C88D-015E-C389BE5960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Introduction to Agile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Manifesto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Scrum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Estimation and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User Stories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Metrics and 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“Thank you! Any questions?”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783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B012-C68A-D24A-1D5F-44D401FD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59B78-141D-670F-7079-1477009E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1ABA7-7A08-AE10-EEF7-F5A5BA7F1C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Iterative &amp; incremental: </a:t>
            </a:r>
            <a:r>
              <a:rPr lang="en-US" sz="2000" dirty="0"/>
              <a:t>Work is done in cycles (usually 1–4 weeks).</a:t>
            </a:r>
          </a:p>
          <a:p>
            <a:r>
              <a:rPr lang="en-US" sz="2000" b="1" dirty="0"/>
              <a:t>Customer-focused: </a:t>
            </a:r>
            <a:r>
              <a:rPr lang="en-US" sz="2000" dirty="0"/>
              <a:t>Frequent feedback ensures the product meets user needs.</a:t>
            </a:r>
          </a:p>
          <a:p>
            <a:r>
              <a:rPr lang="en-US" sz="2000" b="1" dirty="0"/>
              <a:t>Flexible to change: </a:t>
            </a:r>
            <a:r>
              <a:rPr lang="en-US" sz="2000" dirty="0"/>
              <a:t>Requirements can evolve even late in development.</a:t>
            </a:r>
          </a:p>
          <a:p>
            <a:r>
              <a:rPr lang="en-US" sz="2000" b="1" dirty="0"/>
              <a:t>Collaborative: </a:t>
            </a:r>
            <a:r>
              <a:rPr lang="en-US" sz="2000" dirty="0"/>
              <a:t>Emphasizes teamwork and stakeholder involvement.</a:t>
            </a:r>
          </a:p>
          <a:p>
            <a:r>
              <a:rPr lang="en-US" sz="2000" b="1" dirty="0"/>
              <a:t>Value-driven: </a:t>
            </a:r>
            <a:r>
              <a:rPr lang="en-US" sz="2000" dirty="0"/>
              <a:t>Prioritizes delivering the most valuable features first.</a:t>
            </a:r>
          </a:p>
        </p:txBody>
      </p:sp>
    </p:spTree>
    <p:extLst>
      <p:ext uri="{BB962C8B-B14F-4D97-AF65-F5344CB8AC3E}">
        <p14:creationId xmlns:p14="http://schemas.microsoft.com/office/powerpoint/2010/main" val="242068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C36A-4777-E89E-45B2-70A6E387D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FCFFA-A3EE-DB69-6877-66ABD29A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DFC7-E644-3FB3-646A-80EDF80E25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delivery of working software</a:t>
            </a:r>
          </a:p>
          <a:p>
            <a:r>
              <a:rPr lang="en-US" sz="2000" dirty="0"/>
              <a:t>Better alignment with customer needs</a:t>
            </a:r>
          </a:p>
          <a:p>
            <a:r>
              <a:rPr lang="en-US" sz="2000" dirty="0"/>
              <a:t>Increased ability to adapt to change</a:t>
            </a:r>
          </a:p>
          <a:p>
            <a:r>
              <a:rPr lang="en-US" sz="2000" dirty="0"/>
              <a:t>Higher team collaboration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195092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60CB9-CFB5-7657-AE01-7AEE140A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C7F8FA-755F-A6E7-C9B2-3430F7D9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4BAB7B-3A6D-F885-B932-1B31A2F206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Agile Manifesto</a:t>
            </a:r>
            <a:r>
              <a:rPr lang="en-US" sz="2000" dirty="0"/>
              <a:t> is a foundational document for Agile software development.</a:t>
            </a:r>
          </a:p>
          <a:p>
            <a:r>
              <a:rPr lang="en-US" sz="2000" dirty="0"/>
              <a:t>The Agile Manifesto shifted the focus from rigid planning and heavy documentation to </a:t>
            </a:r>
            <a:r>
              <a:rPr lang="en-US" sz="2000" b="1" dirty="0"/>
              <a:t>adaptive planning, continuous improvement, and faster delivery</a:t>
            </a:r>
            <a:r>
              <a:rPr lang="en-US" sz="2000" dirty="0"/>
              <a:t> of value.</a:t>
            </a:r>
          </a:p>
          <a:p>
            <a:r>
              <a:rPr lang="en-US" sz="2000" dirty="0"/>
              <a:t>It was written in </a:t>
            </a:r>
            <a:r>
              <a:rPr lang="en-US" sz="2000" b="1" dirty="0"/>
              <a:t>2001</a:t>
            </a:r>
            <a:r>
              <a:rPr lang="en-US" sz="2000" dirty="0"/>
              <a:t> by 17 experienced developers seeking a better, more flexible way to build software.</a:t>
            </a:r>
          </a:p>
          <a:p>
            <a:r>
              <a:rPr lang="en-US" sz="2000" dirty="0"/>
              <a:t>It outlines </a:t>
            </a:r>
            <a:r>
              <a:rPr lang="en-US" sz="2000" b="1" dirty="0"/>
              <a:t>core values</a:t>
            </a:r>
            <a:r>
              <a:rPr lang="en-US" sz="2000" dirty="0"/>
              <a:t> and </a:t>
            </a:r>
            <a:r>
              <a:rPr lang="en-US" sz="2000" b="1" dirty="0"/>
              <a:t>guiding principles</a:t>
            </a:r>
            <a:r>
              <a:rPr lang="en-US" sz="2000" dirty="0"/>
              <a:t> that promote </a:t>
            </a:r>
            <a:r>
              <a:rPr lang="en-US" sz="2000" b="1" dirty="0"/>
              <a:t>collaboration, adaptability, and customer satisfaction</a:t>
            </a:r>
            <a:r>
              <a:rPr lang="en-US" sz="2000" dirty="0"/>
              <a:t>.</a:t>
            </a:r>
          </a:p>
          <a:p>
            <a:r>
              <a:rPr lang="en-US" sz="2000" dirty="0"/>
              <a:t>The 4 Core Values of the Agile Manifesto are as fallows</a:t>
            </a:r>
          </a:p>
          <a:p>
            <a:r>
              <a:rPr lang="en-US" sz="2000" dirty="0"/>
              <a:t>Individuals and interactions</a:t>
            </a:r>
          </a:p>
          <a:p>
            <a:r>
              <a:rPr lang="en-US" sz="2000" dirty="0"/>
              <a:t>Working software</a:t>
            </a:r>
          </a:p>
          <a:p>
            <a:r>
              <a:rPr lang="en-US" sz="2000" dirty="0"/>
              <a:t>Customer collaboration</a:t>
            </a:r>
          </a:p>
          <a:p>
            <a:r>
              <a:rPr lang="en-US" sz="2000" dirty="0"/>
              <a:t>Responding to change</a:t>
            </a:r>
          </a:p>
        </p:txBody>
      </p:sp>
    </p:spTree>
    <p:extLst>
      <p:ext uri="{BB962C8B-B14F-4D97-AF65-F5344CB8AC3E}">
        <p14:creationId xmlns:p14="http://schemas.microsoft.com/office/powerpoint/2010/main" val="1900629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13613</TotalTime>
  <Words>3877</Words>
  <Application>Microsoft Office PowerPoint</Application>
  <PresentationFormat>On-screen Show (4:3)</PresentationFormat>
  <Paragraphs>666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Agenda</vt:lpstr>
      <vt:lpstr>Agile Overview</vt:lpstr>
      <vt:lpstr>Why Agile?</vt:lpstr>
      <vt:lpstr>How Agile Works</vt:lpstr>
      <vt:lpstr>comparison between Agile and Waterfall methodologies</vt:lpstr>
      <vt:lpstr>comparison between Agile and Waterfall methodologies</vt:lpstr>
      <vt:lpstr>Key Characteristics of Agile</vt:lpstr>
      <vt:lpstr>Benefits of Agile</vt:lpstr>
      <vt:lpstr>Agile Manifesto</vt:lpstr>
      <vt:lpstr>12 Principles of Agile Manifesto</vt:lpstr>
      <vt:lpstr>Popular Agile Frameworks</vt:lpstr>
      <vt:lpstr>Scrum Framework</vt:lpstr>
      <vt:lpstr>Scrum Framework</vt:lpstr>
      <vt:lpstr>🧱 Key Components of Scrum</vt:lpstr>
      <vt:lpstr>Scrum Roles</vt:lpstr>
      <vt:lpstr>Scrum Roles</vt:lpstr>
      <vt:lpstr>📦 Scrum Artifacts</vt:lpstr>
      <vt:lpstr>📦 Scrum Artifacts</vt:lpstr>
      <vt:lpstr>📦 Scrum Artifacts</vt:lpstr>
      <vt:lpstr>📦 Scrum Artifacts</vt:lpstr>
      <vt:lpstr>🔁 Scrum Events (Ceremonies)</vt:lpstr>
      <vt:lpstr>🔁 Scrum Events (Ceremonies)</vt:lpstr>
      <vt:lpstr>🔁 Scrum Events (Ceremonies)</vt:lpstr>
      <vt:lpstr>🔁 Scrum Events (Ceremonies)</vt:lpstr>
      <vt:lpstr>🔁 Scrum Events (Ceremonies)</vt:lpstr>
      <vt:lpstr>🔁 Scrum Events (Ceremonies)</vt:lpstr>
      <vt:lpstr>🔁 Scrum Events (Ceremonies)</vt:lpstr>
      <vt:lpstr>🔄 Scrum Workflow Summary</vt:lpstr>
      <vt:lpstr>🔄 Scrum Workflow Summary</vt:lpstr>
      <vt:lpstr>📊 Agile Estimation and Planning</vt:lpstr>
      <vt:lpstr>📊 Agile Estimation and Planning</vt:lpstr>
      <vt:lpstr>🧮 Agile Estimation</vt:lpstr>
      <vt:lpstr>📅 Agile Planning</vt:lpstr>
      <vt:lpstr>🧭 Key Levels of Agile Planning</vt:lpstr>
      <vt:lpstr>🧭 Key Levels of Agile Planning</vt:lpstr>
      <vt:lpstr>🧭 Key Levels of Agile Planning</vt:lpstr>
      <vt:lpstr>📊 Agile Tools for Planning</vt:lpstr>
      <vt:lpstr>🗓️ Agile Planning</vt:lpstr>
      <vt:lpstr>📝 Agile User Stories</vt:lpstr>
      <vt:lpstr>🧱 Structure of a Good User Story</vt:lpstr>
      <vt:lpstr>🎯 Characteristics of a Good User Story — INVEST Model</vt:lpstr>
      <vt:lpstr>🎯 Characteristics of a Good User Story — INVEST Model</vt:lpstr>
      <vt:lpstr>📋 Acceptance Criteria Example</vt:lpstr>
      <vt:lpstr>Agile user stories</vt:lpstr>
      <vt:lpstr>Agile user stories</vt:lpstr>
      <vt:lpstr>Agile user stories</vt:lpstr>
      <vt:lpstr>Agile user stories</vt:lpstr>
      <vt:lpstr>Agile user stories</vt:lpstr>
      <vt:lpstr>📈 Agile Metrics and Reporting</vt:lpstr>
      <vt:lpstr>🔢 Key Agile Metrics</vt:lpstr>
      <vt:lpstr>🔢 Key Agile Metrics</vt:lpstr>
      <vt:lpstr>🔢 Key Agile Metrics</vt:lpstr>
      <vt:lpstr>🔢 Key Agile Metrics</vt:lpstr>
      <vt:lpstr>🔢 Key Agile Metrics</vt:lpstr>
      <vt:lpstr>📊 Agile Reporting</vt:lpstr>
      <vt:lpstr>📋 Types of Agile Reports</vt:lpstr>
      <vt:lpstr>📋 Types of Agile Reports</vt:lpstr>
      <vt:lpstr>📋 Types of Agile Reports</vt:lpstr>
      <vt:lpstr>📋 Types of Agile Reports</vt:lpstr>
      <vt:lpstr>📊 Common Agile Reporting Tools</vt:lpstr>
      <vt:lpstr>🧠 Characteristics of Good Agile Reports</vt:lpstr>
      <vt:lpstr>✅ Examples of Report Use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424</cp:revision>
  <dcterms:created xsi:type="dcterms:W3CDTF">2006-08-16T00:00:00Z</dcterms:created>
  <dcterms:modified xsi:type="dcterms:W3CDTF">2025-05-21T02:10:45Z</dcterms:modified>
</cp:coreProperties>
</file>