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6" r:id="rId12"/>
    <p:sldId id="32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51623-B6F0-61F6-5B5F-BCEF81BC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30FE1E-197B-E803-74D2-EDC6F8FAD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24A18-972A-26AE-A045-7805309AF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CF22-270E-9121-35A8-E7641D53D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38E6-E8D2-3C76-A7EF-7919F27F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80636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D0AED-9AFF-8300-F5D1-4D4C0748E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DA5A0D-DDB3-C24D-C407-8A0E6981C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FD9151-7D89-DBAE-F9EC-D51E68263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8DC22-7869-959A-BC11-5CAAD0309F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9196-97F3-768B-B360-1B73F1CD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920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63CDE-212C-D669-FCED-E1576FE97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AC3D03-7E6F-A980-DC0F-1B5672BA86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EB70CD-C3C1-D02C-C1EA-BE069A422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2276D-2922-CF6C-E497-5D77401E08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8493-36E0-0789-2CF1-91D36D3B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67206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2E494-5B4C-3C0E-89DE-0DC10DE29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B427A-F436-F156-B732-B373FF30C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71673A-CC46-B366-ED47-72DE5DBE0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15404-7565-7DDB-6865-F3DFEDF908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50AA-DE2A-FEEA-5DEF-2AB19B4A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58830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5A499-4D12-468D-F7FE-3E2C1DB78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53D002-BFDC-7EF4-AE22-C648A03F6F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0788E4-371A-315B-A771-21041F28A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64D15-140C-52CE-86AB-2330743D1E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ECF11-A8A0-50BF-F4E9-94354CCE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07734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DFE5C-A048-6744-EB1A-CAF8CE1D4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9DB5B4-FFC9-4434-201E-2583A30C5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A6D64D-4DE3-1C65-C264-891D0BCBB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B6102-EB81-8BB7-5BE0-3BAE979BF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4B86-BE5F-76A1-0716-8FBC094E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54827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78E15-1611-CC21-52DB-5038E1254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B5EDC5-B827-C0D3-E134-0DE4D47F8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5C4E81-3913-9CED-4846-C1A366636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37D42-53D7-44F4-220A-46C49C88F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85DAB-19DE-B261-F04C-E2382D96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633718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B44F1-8415-9DF3-5B96-220BEB1A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F223B9-D165-9141-F807-342B76FD04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69F7B-4045-9779-10C8-F99829690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D41D9-46C7-EFA0-E0A2-1154E8F5D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F6F1-06F6-F5ED-819C-A9521614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46247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4E6DB-1B33-73FA-6CFB-DB29422EE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ED9244-6331-CB5E-8E26-AFD98B872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F85020-8B9A-EF66-0F10-A3A21068D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331B2-86F1-978A-C969-99EC779BB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48D3F-4072-8C9E-FE9E-BE3C5D55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88749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DC3EE-91BE-614A-2AA6-7B720C0F8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B5FA34-B035-AD2B-54CD-0CC4C0A91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8BA64-3FDB-562F-C79E-64DDC9622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E6BC2-F8D5-3E7E-44AE-DAED53E09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E89C-C098-42D4-0767-74BA1CA7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42486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80F7E-FE9E-E70C-C759-333CC2473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FB0E98-C8E0-DFD8-DC79-BEC6EB6DF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052281-F7CA-DF0E-56CB-A76986C5C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DCB5-27C3-F6ED-5048-B33366247C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479F-1C1A-91B8-F509-107469E1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9778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294C-E18F-3723-A043-7B54DD849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5672F-785D-76C0-53D5-98FCACD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Bootstrap?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083950-9385-7948-6A5A-6CDFDB9BCF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Bootstrap is a popular open-source front-end framework used for designing responsive and mobile-first websites and web applications. </a:t>
            </a:r>
          </a:p>
          <a:p>
            <a:r>
              <a:rPr lang="en-US" sz="2000" dirty="0"/>
              <a:t>It provides a collection of HTML, CSS, and JavaScript components that help developers build user interfaces quickly and consistently.</a:t>
            </a:r>
          </a:p>
          <a:p>
            <a:r>
              <a:rPr lang="en-US" sz="2000" b="1" dirty="0"/>
              <a:t>Bootstrap 5</a:t>
            </a:r>
            <a:r>
              <a:rPr lang="en-US" sz="2000" dirty="0"/>
              <a:t> is the latest major version.</a:t>
            </a:r>
          </a:p>
        </p:txBody>
      </p:sp>
    </p:spTree>
    <p:extLst>
      <p:ext uri="{BB962C8B-B14F-4D97-AF65-F5344CB8AC3E}">
        <p14:creationId xmlns:p14="http://schemas.microsoft.com/office/powerpoint/2010/main" val="255205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9C071-7884-2A61-D745-ADC5DBFF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CBA5F-09D9-0B67-FC9A-574DA00E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components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DC873C-0765-EAB6-C356-6F05912EE7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✅ 5. </a:t>
            </a:r>
            <a:r>
              <a:rPr lang="en-US" sz="2000" b="1" dirty="0"/>
              <a:t>Navbar</a:t>
            </a:r>
          </a:p>
          <a:p>
            <a:pPr lvl="1"/>
            <a:r>
              <a:rPr lang="en-US" sz="2000" dirty="0"/>
              <a:t>Responsive navigation header for your site.</a:t>
            </a:r>
            <a:endParaRPr lang="en-US" sz="2000" b="1" dirty="0"/>
          </a:p>
          <a:p>
            <a:r>
              <a:rPr lang="en-US" sz="2000" dirty="0"/>
              <a:t>✅ 6. </a:t>
            </a:r>
            <a:r>
              <a:rPr lang="en-US" sz="2000" b="1" dirty="0"/>
              <a:t>Carousel</a:t>
            </a:r>
          </a:p>
          <a:p>
            <a:pPr lvl="1"/>
            <a:r>
              <a:rPr lang="en-US" sz="2000" dirty="0"/>
              <a:t>Image slider component.</a:t>
            </a:r>
            <a:endParaRPr lang="en-US" sz="2000" b="1" dirty="0"/>
          </a:p>
          <a:p>
            <a:r>
              <a:rPr lang="en-US" sz="2000" dirty="0"/>
              <a:t>✅ 7. </a:t>
            </a:r>
            <a:r>
              <a:rPr lang="en-US" sz="2000" b="1" dirty="0"/>
              <a:t>Accordion (Collapsible Panels)</a:t>
            </a:r>
          </a:p>
          <a:p>
            <a:pPr lvl="1"/>
            <a:r>
              <a:rPr lang="en-US" sz="2000" dirty="0"/>
              <a:t>Used for FAQs or collapsible content sections.</a:t>
            </a:r>
            <a:endParaRPr lang="en-US" sz="2000" b="1" dirty="0"/>
          </a:p>
          <a:p>
            <a:r>
              <a:rPr lang="en-US" sz="2000" dirty="0"/>
              <a:t>✅ 8. </a:t>
            </a:r>
            <a:r>
              <a:rPr lang="en-US" sz="2000" b="1" dirty="0"/>
              <a:t>Badges</a:t>
            </a:r>
          </a:p>
          <a:p>
            <a:pPr lvl="1"/>
            <a:r>
              <a:rPr lang="en-US" sz="2000" dirty="0"/>
              <a:t>For notifications or counts.</a:t>
            </a:r>
            <a:endParaRPr lang="en-US" sz="2000" b="1" dirty="0"/>
          </a:p>
          <a:p>
            <a:r>
              <a:rPr lang="en-US" sz="2000" dirty="0"/>
              <a:t>✅ 9. </a:t>
            </a:r>
            <a:r>
              <a:rPr lang="en-US" sz="2000" b="1" dirty="0"/>
              <a:t>Progress Bars</a:t>
            </a:r>
          </a:p>
          <a:p>
            <a:pPr lvl="1"/>
            <a:r>
              <a:rPr lang="en-US" sz="2000" dirty="0"/>
              <a:t>Show progress of a task.</a:t>
            </a:r>
            <a:endParaRPr lang="en-US" sz="2000" b="1" dirty="0"/>
          </a:p>
          <a:p>
            <a:r>
              <a:rPr lang="en-US" sz="2000" dirty="0"/>
              <a:t>✅ 10. </a:t>
            </a:r>
            <a:r>
              <a:rPr lang="en-US" sz="2000" b="1" dirty="0"/>
              <a:t>Tabs / Pills</a:t>
            </a:r>
          </a:p>
          <a:p>
            <a:pPr lvl="1"/>
            <a:r>
              <a:rPr lang="en-US" sz="2000" dirty="0"/>
              <a:t>Switch between different content panes.</a:t>
            </a:r>
          </a:p>
        </p:txBody>
      </p:sp>
    </p:spTree>
    <p:extLst>
      <p:ext uri="{BB962C8B-B14F-4D97-AF65-F5344CB8AC3E}">
        <p14:creationId xmlns:p14="http://schemas.microsoft.com/office/powerpoint/2010/main" val="202149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DA4D2-4392-9843-A628-DD26B5376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4EC31-B463-D5E8-009D-B02E14E1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components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F0146B-4EB7-9CDD-D2D9-120A04386F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Bootstrap also includes</a:t>
            </a:r>
          </a:p>
          <a:p>
            <a:r>
              <a:rPr lang="en-US" sz="2000" dirty="0"/>
              <a:t>Toasts</a:t>
            </a:r>
          </a:p>
          <a:p>
            <a:r>
              <a:rPr lang="en-US" sz="2000" dirty="0"/>
              <a:t>Spinners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Dropdowns</a:t>
            </a:r>
          </a:p>
          <a:p>
            <a:r>
              <a:rPr lang="en-US" sz="2000" dirty="0"/>
              <a:t>Forms</a:t>
            </a:r>
          </a:p>
          <a:p>
            <a:r>
              <a:rPr lang="en-US" sz="2000" dirty="0"/>
              <a:t>Tooltips</a:t>
            </a:r>
          </a:p>
          <a:p>
            <a:r>
              <a:rPr lang="en-US" sz="2000" dirty="0"/>
              <a:t>Popovers</a:t>
            </a:r>
          </a:p>
        </p:txBody>
      </p:sp>
    </p:spTree>
    <p:extLst>
      <p:ext uri="{BB962C8B-B14F-4D97-AF65-F5344CB8AC3E}">
        <p14:creationId xmlns:p14="http://schemas.microsoft.com/office/powerpoint/2010/main" val="207075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0D640-6DE1-52AC-14FC-57CB300F7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F2A4F1-6F1C-63DF-C59C-779AEC08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 of Bootstrap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80EEBD-AAB2-AC40-255C-F4BFF621D6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Responsive Grid System</a:t>
            </a:r>
          </a:p>
          <a:p>
            <a:r>
              <a:rPr lang="en-US" sz="2000" dirty="0"/>
              <a:t>Uses a 12-column grid layout to help design layouts that adapt to different screen sizes (mobile, tablet, desktop).</a:t>
            </a:r>
          </a:p>
          <a:p>
            <a:r>
              <a:rPr lang="en-US" sz="2000" b="1" dirty="0"/>
              <a:t>Pre-designed UI Components</a:t>
            </a:r>
          </a:p>
          <a:p>
            <a:r>
              <a:rPr lang="en-US" sz="2000" dirty="0"/>
              <a:t>Includes buttons, navbars, modals, forms, alerts, cards, and more, all styled consistently.</a:t>
            </a:r>
          </a:p>
          <a:p>
            <a:r>
              <a:rPr lang="en-US" sz="2000" b="1" dirty="0"/>
              <a:t>Customizable with Utility Classes</a:t>
            </a:r>
          </a:p>
          <a:p>
            <a:r>
              <a:rPr lang="en-US" sz="2000" dirty="0"/>
              <a:t>Offers many utility classes for margin, padding, colors, text alignment, and more, which reduce the need to write custom CSS.</a:t>
            </a:r>
          </a:p>
          <a:p>
            <a:r>
              <a:rPr lang="en-US" sz="2000" b="1" dirty="0"/>
              <a:t>JavaScript Plugins</a:t>
            </a:r>
          </a:p>
          <a:p>
            <a:r>
              <a:rPr lang="en-US" sz="2000" dirty="0"/>
              <a:t>Includes interactive elements like carousels, dropdowns, modals, and tooltips, powered by JavaScript (uses Popper.js and optionally jQuery in older versions).</a:t>
            </a:r>
          </a:p>
          <a:p>
            <a:r>
              <a:rPr lang="en-US" sz="2000" b="1" dirty="0"/>
              <a:t>Cross-browser Compatibility</a:t>
            </a:r>
          </a:p>
          <a:p>
            <a:r>
              <a:rPr lang="en-US" sz="2000" dirty="0"/>
              <a:t>Ensures components work consistently across different browsers.</a:t>
            </a:r>
          </a:p>
        </p:txBody>
      </p:sp>
    </p:spTree>
    <p:extLst>
      <p:ext uri="{BB962C8B-B14F-4D97-AF65-F5344CB8AC3E}">
        <p14:creationId xmlns:p14="http://schemas.microsoft.com/office/powerpoint/2010/main" val="140510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998CB-E39D-26A1-F73B-A20F8C0F8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0B616-D9DB-18B2-C08F-95FF5160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Bootstrap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B1663E-3F20-B2D8-775F-6851BA4DEB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Speeds up development.</a:t>
            </a:r>
          </a:p>
          <a:p>
            <a:r>
              <a:rPr lang="en-US" sz="2000" dirty="0"/>
              <a:t>Reduces the need to write CSS from scratch.</a:t>
            </a:r>
          </a:p>
          <a:p>
            <a:r>
              <a:rPr lang="en-US" sz="2000" dirty="0"/>
              <a:t>Helps create mobile-friendly designs easily.</a:t>
            </a:r>
          </a:p>
        </p:txBody>
      </p:sp>
    </p:spTree>
    <p:extLst>
      <p:ext uri="{BB962C8B-B14F-4D97-AF65-F5344CB8AC3E}">
        <p14:creationId xmlns:p14="http://schemas.microsoft.com/office/powerpoint/2010/main" val="279687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F54EE-3216-1E03-8CA0-CB32C0CA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9C5DF7-2F92-0BE8-2D18-F5866061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Grid System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BA258-224C-3ADF-324D-D867BDF3E1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Bootstrap Grid System</a:t>
            </a:r>
            <a:r>
              <a:rPr lang="en-US" sz="2000" dirty="0"/>
              <a:t> is a powerful layout system that allows you to design responsive page layouts using a flexible 12-column structure.</a:t>
            </a:r>
          </a:p>
          <a:p>
            <a:r>
              <a:rPr lang="en-US" sz="2000" dirty="0"/>
              <a:t>It's one of the core features of Bootstrap and is especially useful for creating designs that adapt to different screen sizes.</a:t>
            </a:r>
          </a:p>
          <a:p>
            <a:r>
              <a:rPr lang="en-US" sz="2000" dirty="0"/>
              <a:t>You can divide the container in rows and each row  in columns with space multiple of the 12</a:t>
            </a:r>
          </a:p>
          <a:p>
            <a:r>
              <a:rPr lang="en-US" sz="2000" b="1" dirty="0"/>
              <a:t>12 columns per row</a:t>
            </a:r>
            <a:r>
              <a:rPr lang="en-US" sz="2000" dirty="0"/>
              <a:t>: All Bootstrap rows are divided into 12 columns. You can mix and match columns as long as their total equals 12.</a:t>
            </a:r>
          </a:p>
          <a:p>
            <a:r>
              <a:rPr lang="en-US" sz="2000" b="1" dirty="0"/>
              <a:t>Rows and columns: </a:t>
            </a:r>
            <a:r>
              <a:rPr lang="en-US" sz="2000" dirty="0"/>
              <a:t>The layout is structured using .container, .row, and .col-* classes.</a:t>
            </a:r>
          </a:p>
        </p:txBody>
      </p:sp>
    </p:spTree>
    <p:extLst>
      <p:ext uri="{BB962C8B-B14F-4D97-AF65-F5344CB8AC3E}">
        <p14:creationId xmlns:p14="http://schemas.microsoft.com/office/powerpoint/2010/main" val="100533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C4B73-E5C9-1390-3BE0-A6A8012D5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0BE631-2AD5-0B59-3891-FC94DEA2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Grid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BDAA39-B784-FCD9-59FC-194EFFB62C4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775" y="2513300"/>
            <a:ext cx="8153400" cy="266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5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8A72E-CA40-21F6-0F96-1F4D6A06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AE0989-B72C-7A04-83EE-1990A293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Grid System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5E7ADA-87BA-CAFC-75CA-DD295A8799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the bellow example, we divide the space inside  the container in 1 row and this row in 3 columns with  the same side. 4+4+4 = 12</a:t>
            </a:r>
          </a:p>
          <a:p>
            <a:r>
              <a:rPr lang="en-US" sz="2000" dirty="0"/>
              <a:t>You can use any combination that the sum be equal  to 12.</a:t>
            </a:r>
          </a:p>
          <a:p>
            <a:endParaRPr lang="en-US" sz="2000"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9B513786-F0AB-FFB2-C91B-024AD0B046D6}"/>
              </a:ext>
            </a:extLst>
          </p:cNvPr>
          <p:cNvSpPr/>
          <p:nvPr/>
        </p:nvSpPr>
        <p:spPr>
          <a:xfrm>
            <a:off x="1143000" y="2819400"/>
            <a:ext cx="59436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95D8085-CF87-5555-523F-1905A2110E0E}"/>
              </a:ext>
            </a:extLst>
          </p:cNvPr>
          <p:cNvSpPr/>
          <p:nvPr/>
        </p:nvSpPr>
        <p:spPr>
          <a:xfrm>
            <a:off x="2542430" y="4800600"/>
            <a:ext cx="1800970" cy="1952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B3C61FB-F389-64B8-A596-ECAC12372967}"/>
              </a:ext>
            </a:extLst>
          </p:cNvPr>
          <p:cNvSpPr/>
          <p:nvPr/>
        </p:nvSpPr>
        <p:spPr>
          <a:xfrm>
            <a:off x="4572000" y="4800599"/>
            <a:ext cx="3362402" cy="1952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D4F7174-E63D-5687-F21A-DFDB0179F17A}"/>
              </a:ext>
            </a:extLst>
          </p:cNvPr>
          <p:cNvSpPr txBox="1"/>
          <p:nvPr/>
        </p:nvSpPr>
        <p:spPr>
          <a:xfrm>
            <a:off x="2542430" y="4460240"/>
            <a:ext cx="142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small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screens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0B16DD3-E016-A3EC-B27C-DB82B2889901}"/>
              </a:ext>
            </a:extLst>
          </p:cNvPr>
          <p:cNvSpPr txBox="1"/>
          <p:nvPr/>
        </p:nvSpPr>
        <p:spPr>
          <a:xfrm>
            <a:off x="5170686" y="4460240"/>
            <a:ext cx="119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big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screens</a:t>
            </a:r>
          </a:p>
        </p:txBody>
      </p:sp>
    </p:spTree>
    <p:extLst>
      <p:ext uri="{BB962C8B-B14F-4D97-AF65-F5344CB8AC3E}">
        <p14:creationId xmlns:p14="http://schemas.microsoft.com/office/powerpoint/2010/main" val="127575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99DC-802F-7E5A-8526-D4C262149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1E9B3C-89EC-A219-0AF3-B936E5C4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✅ Basic Structure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D583B3-7019-0720-2E6A-D2D2404558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&lt;div class="container"&gt;</a:t>
            </a:r>
          </a:p>
          <a:p>
            <a:r>
              <a:rPr lang="en-US" sz="2800" dirty="0"/>
              <a:t>  &lt;div class="row"&gt;</a:t>
            </a:r>
          </a:p>
          <a:p>
            <a:r>
              <a:rPr lang="en-US" sz="2800" dirty="0"/>
              <a:t>    &lt;div class="col-6"&gt;Column 1 (6/12)&lt;/div&gt;</a:t>
            </a:r>
          </a:p>
          <a:p>
            <a:r>
              <a:rPr lang="en-US" sz="2800" dirty="0"/>
              <a:t>    &lt;div class="col-6"&gt;Column 2 (6/12)&lt;/div&gt;</a:t>
            </a:r>
          </a:p>
          <a:p>
            <a:r>
              <a:rPr lang="en-US" sz="2800" dirty="0"/>
              <a:t>  &lt;/div&gt;</a:t>
            </a:r>
          </a:p>
          <a:p>
            <a:r>
              <a:rPr lang="en-US" sz="2800" dirty="0"/>
              <a:t>&lt;/div&gt;</a:t>
            </a:r>
          </a:p>
          <a:p>
            <a:r>
              <a:rPr lang="en-US" sz="2800" dirty="0"/>
              <a:t>This creates two columns each taking up 50% of the row.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042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D20CC-6D49-EED6-8261-A5D6BEDFB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5E6D06-5506-857C-954F-6345CAAD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🔄 Responsive Breakpoints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7E5F31-586E-DBA8-2278-BA5B330D7C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make columns responsive by using different breakpoints</a:t>
            </a:r>
          </a:p>
          <a:p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D88A00-7C66-A77B-B62B-55C0834AD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22831"/>
              </p:ext>
            </p:extLst>
          </p:nvPr>
        </p:nvGraphicFramePr>
        <p:xfrm>
          <a:off x="612648" y="2209800"/>
          <a:ext cx="784555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184">
                  <a:extLst>
                    <a:ext uri="{9D8B030D-6E8A-4147-A177-3AD203B41FA5}">
                      <a16:colId xmlns:a16="http://schemas.microsoft.com/office/drawing/2014/main" val="2167055979"/>
                    </a:ext>
                  </a:extLst>
                </a:gridCol>
                <a:gridCol w="2615184">
                  <a:extLst>
                    <a:ext uri="{9D8B030D-6E8A-4147-A177-3AD203B41FA5}">
                      <a16:colId xmlns:a16="http://schemas.microsoft.com/office/drawing/2014/main" val="298717847"/>
                    </a:ext>
                  </a:extLst>
                </a:gridCol>
                <a:gridCol w="2615184">
                  <a:extLst>
                    <a:ext uri="{9D8B030D-6E8A-4147-A177-3AD203B41FA5}">
                      <a16:colId xmlns:a16="http://schemas.microsoft.com/office/drawing/2014/main" val="4035540212"/>
                    </a:ext>
                  </a:extLst>
                </a:gridCol>
              </a:tblGrid>
              <a:tr h="429465">
                <a:tc>
                  <a:txBody>
                    <a:bodyPr/>
                    <a:lstStyle/>
                    <a:p>
                      <a:r>
                        <a:rPr lang="en-US" dirty="0"/>
                        <a:t>Class 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Screen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26120"/>
                  </a:ext>
                </a:extLst>
              </a:tr>
              <a:tr h="741270">
                <a:tc>
                  <a:txBody>
                    <a:bodyPr/>
                    <a:lstStyle/>
                    <a:p>
                      <a:r>
                        <a:rPr lang="en-US"/>
                        <a:t>.col-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Extra small (&lt;576px)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col-12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000954"/>
                  </a:ext>
                </a:extLst>
              </a:tr>
              <a:tr h="429465">
                <a:tc>
                  <a:txBody>
                    <a:bodyPr/>
                    <a:lstStyle/>
                    <a:p>
                      <a:r>
                        <a:rPr lang="en-US"/>
                        <a:t>.col-sm-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Small (≥576px)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col-sm-6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926606"/>
                  </a:ext>
                </a:extLst>
              </a:tr>
              <a:tr h="429465">
                <a:tc>
                  <a:txBody>
                    <a:bodyPr/>
                    <a:lstStyle/>
                    <a:p>
                      <a:r>
                        <a:rPr lang="en-US"/>
                        <a:t>.col-md-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 (≥768px)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col-md-4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434937"/>
                  </a:ext>
                </a:extLst>
              </a:tr>
              <a:tr h="429465">
                <a:tc>
                  <a:txBody>
                    <a:bodyPr/>
                    <a:lstStyle/>
                    <a:p>
                      <a:r>
                        <a:rPr lang="en-US"/>
                        <a:t>.col-lg-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Large (≥992px)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col-lg-3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275324"/>
                  </a:ext>
                </a:extLst>
              </a:tr>
              <a:tr h="741270">
                <a:tc>
                  <a:txBody>
                    <a:bodyPr/>
                    <a:lstStyle/>
                    <a:p>
                      <a:r>
                        <a:rPr lang="en-US"/>
                        <a:t>.col-xl-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 large (≥1200px)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col-xl-2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20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0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CF94E-2EC9-B930-1396-3E4AA8E5E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C656C-FAFA-AE09-3BD2-046BDAE9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components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1C1337-7AEC-9537-296E-8D57B82265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Bootstrap offers a wide range of </a:t>
            </a:r>
            <a:r>
              <a:rPr lang="en-US" sz="2000" b="1" dirty="0"/>
              <a:t>pre-built components</a:t>
            </a:r>
            <a:r>
              <a:rPr lang="en-US" sz="2000" dirty="0"/>
              <a:t> that you can use to quickly build beautiful, interactive, and responsive UI elements without writing custom CSS or JavaScript.</a:t>
            </a:r>
          </a:p>
          <a:p>
            <a:r>
              <a:rPr lang="en-US" sz="2000" dirty="0"/>
              <a:t>overview of the most commonly used </a:t>
            </a:r>
            <a:r>
              <a:rPr lang="en-US" sz="2000" b="1" dirty="0"/>
              <a:t>Bootstrap components</a:t>
            </a:r>
          </a:p>
          <a:p>
            <a:r>
              <a:rPr lang="en-US" sz="2000" dirty="0"/>
              <a:t>✅ 1. </a:t>
            </a:r>
            <a:r>
              <a:rPr lang="en-US" sz="2000" b="1" dirty="0"/>
              <a:t>Alerts</a:t>
            </a:r>
          </a:p>
          <a:p>
            <a:pPr lvl="1"/>
            <a:r>
              <a:rPr lang="en-US" sz="2000" dirty="0"/>
              <a:t>Used for feedback messages, like success or error notifications.</a:t>
            </a:r>
            <a:endParaRPr lang="en-US" sz="2000" b="1" dirty="0"/>
          </a:p>
          <a:p>
            <a:r>
              <a:rPr lang="en-US" sz="2000" dirty="0"/>
              <a:t>✅ 2. </a:t>
            </a:r>
            <a:r>
              <a:rPr lang="en-US" sz="2000" b="1" dirty="0"/>
              <a:t>Buttons</a:t>
            </a:r>
          </a:p>
          <a:p>
            <a:pPr lvl="1"/>
            <a:r>
              <a:rPr lang="en-US" sz="2000" dirty="0"/>
              <a:t>Easily styled buttons with contextual classes.</a:t>
            </a:r>
            <a:endParaRPr lang="en-US" sz="2000" b="1" dirty="0"/>
          </a:p>
          <a:p>
            <a:r>
              <a:rPr lang="en-US" sz="2000" dirty="0"/>
              <a:t>✅ 3. </a:t>
            </a:r>
            <a:r>
              <a:rPr lang="en-US" sz="2000" b="1" dirty="0"/>
              <a:t>Cards</a:t>
            </a:r>
          </a:p>
          <a:p>
            <a:pPr lvl="1"/>
            <a:r>
              <a:rPr lang="en-US" sz="2000" dirty="0"/>
              <a:t>A flexible content container with options for headers, footers, images, and more.</a:t>
            </a:r>
            <a:endParaRPr lang="en-US" sz="2000" b="1" dirty="0"/>
          </a:p>
          <a:p>
            <a:r>
              <a:rPr lang="en-US" sz="2000" dirty="0"/>
              <a:t>✅ 4. </a:t>
            </a:r>
            <a:r>
              <a:rPr lang="en-US" sz="2000" b="1" dirty="0"/>
              <a:t>Modals</a:t>
            </a:r>
          </a:p>
          <a:p>
            <a:pPr lvl="1"/>
            <a:r>
              <a:rPr lang="en-US" sz="2000" dirty="0"/>
              <a:t>Popup windows used for dialogs, forms, or notifications.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6487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13792</TotalTime>
  <Words>722</Words>
  <Application>Microsoft Office PowerPoint</Application>
  <PresentationFormat>On-screen Show (4:3)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What is Bootstrap?</vt:lpstr>
      <vt:lpstr>Key Features of Bootstrap</vt:lpstr>
      <vt:lpstr>Why Use Bootstrap</vt:lpstr>
      <vt:lpstr>Bootstrap Grid System</vt:lpstr>
      <vt:lpstr>Bootstrap Grid System</vt:lpstr>
      <vt:lpstr>Bootstrap Grid System</vt:lpstr>
      <vt:lpstr>✅ Basic Structure</vt:lpstr>
      <vt:lpstr>🔄 Responsive Breakpoints</vt:lpstr>
      <vt:lpstr>Bootstrap components</vt:lpstr>
      <vt:lpstr>Bootstrap components</vt:lpstr>
      <vt:lpstr>Bootstrap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430</cp:revision>
  <dcterms:created xsi:type="dcterms:W3CDTF">2006-08-16T00:00:00Z</dcterms:created>
  <dcterms:modified xsi:type="dcterms:W3CDTF">2025-05-22T16:29:53Z</dcterms:modified>
</cp:coreProperties>
</file>