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2" r:id="rId2"/>
    <p:sldId id="269" r:id="rId3"/>
    <p:sldId id="257" r:id="rId4"/>
    <p:sldId id="258" r:id="rId5"/>
    <p:sldId id="259" r:id="rId6"/>
    <p:sldId id="261" r:id="rId7"/>
    <p:sldId id="260" r:id="rId8"/>
    <p:sldId id="262" r:id="rId9"/>
    <p:sldId id="273" r:id="rId10"/>
    <p:sldId id="274" r:id="rId11"/>
    <p:sldId id="270" r:id="rId12"/>
    <p:sldId id="271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2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 stands for Hyper Text Markup Language.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a presentation Language to present data on webpage.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not case sensitive language.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standards are provided by W3C[World Wide Web Consortium]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a error free language.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is useful to develop static web pages.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comes with predefined tags and entities.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Extension of HTML is .html or .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D80F-7465-547F-C279-42320356B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7AF422-7CF1-D6B1-16B5-6E12FB69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⚙️ Key Attributes of &lt;form&gt;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2DDE179-B6CE-0072-895F-408B8D3CF9C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282262614"/>
              </p:ext>
            </p:extLst>
          </p:nvPr>
        </p:nvGraphicFramePr>
        <p:xfrm>
          <a:off x="612775" y="1600200"/>
          <a:ext cx="8153398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634038881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2940869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86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URL where the form data should be sent.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0701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HTTP method: GET (default) or POST.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075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enctype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Type of encoding (e.g., multipart/form-data for file uploads).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1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where to display the response (e.g., _self, _blank).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416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novalidate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Disables HTML5 form validation.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434723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83EA9A-2B17-55BD-28DB-CDC1219134E6}"/>
              </a:ext>
            </a:extLst>
          </p:cNvPr>
          <p:cNvSpPr txBox="1"/>
          <p:nvPr/>
        </p:nvSpPr>
        <p:spPr>
          <a:xfrm>
            <a:off x="612648" y="4572000"/>
            <a:ext cx="82265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🔄 Form Submission Process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fills out the form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User clicks submit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Browser validates input (if applicable)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Data is sent to the server</a:t>
            </a:r>
            <a:r>
              <a:rPr lang="en-US" dirty="0"/>
              <a:t> (or handled via JavaScript)</a:t>
            </a:r>
          </a:p>
        </p:txBody>
      </p:sp>
    </p:spTree>
    <p:extLst>
      <p:ext uri="{BB962C8B-B14F-4D97-AF65-F5344CB8AC3E}">
        <p14:creationId xmlns:p14="http://schemas.microsoft.com/office/powerpoint/2010/main" val="1470835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Input Controls.</a:t>
            </a:r>
          </a:p>
          <a:p>
            <a:r>
              <a:rPr lang="en-US" sz="2000" dirty="0" err="1"/>
              <a:t>TextBox</a:t>
            </a:r>
            <a:r>
              <a:rPr lang="en-US" sz="2000" dirty="0"/>
              <a:t>: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=“text”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txtuser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Password: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=“password”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txtpass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Button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=“button”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clickme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=“submit”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=“Login”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=“reset”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=“reset”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Checkbox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 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=“checkbox”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clickme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Radio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 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=“Radio”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clickme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</a:t>
            </a:r>
          </a:p>
          <a:p>
            <a:pPr>
              <a:buNone/>
            </a:pPr>
            <a:endParaRPr lang="en-US" sz="20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Combo Box(only one selection at a time)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&lt;select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=“country”&gt;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="India"&gt; India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	&lt;option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="China"&gt; China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&lt;/select&gt;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>
                <a:solidFill>
                  <a:schemeClr val="accent2"/>
                </a:solidFill>
              </a:rPr>
              <a:t>List Box(one/many selection </a:t>
            </a:r>
            <a:r>
              <a:rPr lang="en-US" sz="2000" dirty="0" err="1">
                <a:solidFill>
                  <a:schemeClr val="accent2"/>
                </a:solidFill>
              </a:rPr>
              <a:t>allowetd</a:t>
            </a:r>
            <a:r>
              <a:rPr lang="en-US" sz="2000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&lt;select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=“country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” </a:t>
            </a:r>
            <a:r>
              <a:rPr lang="en-US" sz="2000" b="1">
                <a:solidFill>
                  <a:srgbClr val="222268"/>
                </a:solidFill>
                <a:latin typeface="Courier New" pitchFamily="49" charset="0"/>
              </a:rPr>
              <a:t>multiple=multiple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&gt;</a:t>
            </a:r>
            <a:endParaRPr lang="en-US" sz="2000" b="1" dirty="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="India"&gt; India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&lt;option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="China"&gt; China 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&lt;/option&gt;</a:t>
            </a:r>
          </a:p>
          <a:p>
            <a:pPr>
              <a:lnSpc>
                <a:spcPct val="90000"/>
              </a:lnSpc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&lt;/select&gt;</a:t>
            </a:r>
          </a:p>
          <a:p>
            <a:pPr>
              <a:buNone/>
            </a:pPr>
            <a:endParaRPr lang="en-US" sz="2000" b="1" dirty="0">
              <a:solidFill>
                <a:schemeClr val="folHlink"/>
              </a:solidFill>
              <a:latin typeface="Courier New" pitchFamily="49" charset="0"/>
            </a:endParaRPr>
          </a:p>
          <a:p>
            <a:pPr lvl="1"/>
            <a:endParaRPr lang="en-US" sz="1600" dirty="0"/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RAINING MATERIAL\HTML FORMS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09600"/>
            <a:ext cx="8686800" cy="586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kern="0" dirty="0">
                <a:solidFill>
                  <a:srgbClr val="C81E1E"/>
                </a:solidFill>
                <a:latin typeface="Arial"/>
              </a:rPr>
              <a:t>Some other formatting tags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&lt;b&gt; &lt;/b&gt;</a:t>
            </a:r>
            <a:r>
              <a:rPr lang="en-US" sz="2400" kern="0" dirty="0">
                <a:solidFill>
                  <a:srgbClr val="333399"/>
                </a:solidFill>
                <a:latin typeface="Arial"/>
              </a:rPr>
              <a:t>  			- makes the text bold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400" b="1" kern="0" dirty="0" err="1">
                <a:solidFill>
                  <a:srgbClr val="99CC00"/>
                </a:solidFill>
                <a:latin typeface="Courier New" pitchFamily="49" charset="0"/>
              </a:rPr>
              <a:t>i</a:t>
            </a: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&gt; &lt;/</a:t>
            </a:r>
            <a:r>
              <a:rPr lang="en-US" sz="2400" b="1" kern="0" dirty="0" err="1">
                <a:solidFill>
                  <a:srgbClr val="99CC00"/>
                </a:solidFill>
                <a:latin typeface="Courier New" pitchFamily="49" charset="0"/>
              </a:rPr>
              <a:t>i</a:t>
            </a: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&gt;</a:t>
            </a:r>
            <a:r>
              <a:rPr lang="en-US" sz="2400" kern="0" dirty="0">
                <a:solidFill>
                  <a:srgbClr val="99CC00"/>
                </a:solidFill>
                <a:latin typeface="Arial"/>
              </a:rPr>
              <a:t> 			</a:t>
            </a:r>
            <a:r>
              <a:rPr lang="en-US" sz="2400" kern="0" dirty="0">
                <a:solidFill>
                  <a:srgbClr val="333399"/>
                </a:solidFill>
                <a:latin typeface="Arial"/>
              </a:rPr>
              <a:t>- makes the text italics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&lt;p&gt; &lt;/p&gt;</a:t>
            </a:r>
            <a:r>
              <a:rPr lang="en-US" sz="2400" kern="0" dirty="0">
                <a:solidFill>
                  <a:srgbClr val="99CC00"/>
                </a:solidFill>
                <a:latin typeface="Arial"/>
              </a:rPr>
              <a:t>			</a:t>
            </a:r>
            <a:r>
              <a:rPr lang="en-US" sz="2400" kern="0" dirty="0">
                <a:solidFill>
                  <a:srgbClr val="333399"/>
                </a:solidFill>
                <a:latin typeface="Arial"/>
              </a:rPr>
              <a:t>- creates a paragraph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&lt;center&gt; &lt;/center&gt;</a:t>
            </a:r>
            <a:r>
              <a:rPr lang="en-US" sz="2400" kern="0" dirty="0">
                <a:solidFill>
                  <a:srgbClr val="333399"/>
                </a:solidFill>
                <a:latin typeface="Arial"/>
              </a:rPr>
              <a:t> 	-aligns the text center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&lt;HR&gt;</a:t>
            </a:r>
            <a:r>
              <a:rPr lang="en-US" sz="2400" kern="0" dirty="0">
                <a:solidFill>
                  <a:srgbClr val="333399"/>
                </a:solidFill>
                <a:latin typeface="Arial"/>
              </a:rPr>
              <a:t> 				- draws a horizontal line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b="1" kern="0" dirty="0">
                <a:solidFill>
                  <a:srgbClr val="99CC00"/>
                </a:solidFill>
                <a:latin typeface="Courier New" pitchFamily="49" charset="0"/>
              </a:rPr>
              <a:t>&lt;font&gt; &lt;/font&gt;</a:t>
            </a:r>
            <a:r>
              <a:rPr lang="en-US" sz="2400" kern="0" dirty="0">
                <a:solidFill>
                  <a:srgbClr val="333399"/>
                </a:solidFill>
                <a:latin typeface="Arial"/>
              </a:rPr>
              <a:t> 		- specifies type and size of font</a:t>
            </a:r>
          </a:p>
          <a:p>
            <a:pPr marL="342900" lvl="0" indent="-342900" fontAlgn="base">
              <a:lnSpc>
                <a:spcPct val="9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400" kern="0" dirty="0">
                <a:solidFill>
                  <a:srgbClr val="333399"/>
                </a:solidFill>
                <a:latin typeface="Arial"/>
              </a:rPr>
              <a:t>					face=“Times New Roma”  size=29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HTML Sturcture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&lt;html&gt;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&lt;title&gt;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Title of the webpage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&lt;/title&gt;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&lt;/head&gt;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--------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&lt;/html&gt;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&lt;head&gt;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Declare JavaScript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Declare styles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Declare external styles files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Declare </a:t>
            </a:r>
            <a:r>
              <a:rPr lang="en-US" sz="2000" dirty="0" err="1">
                <a:solidFill>
                  <a:srgbClr val="00B050"/>
                </a:solidFill>
              </a:rPr>
              <a:t>js</a:t>
            </a:r>
            <a:r>
              <a:rPr lang="en-US" sz="2000" dirty="0">
                <a:solidFill>
                  <a:srgbClr val="00B050"/>
                </a:solidFill>
              </a:rPr>
              <a:t> files</a:t>
            </a:r>
          </a:p>
          <a:p>
            <a:r>
              <a:rPr lang="en-US" sz="2000" dirty="0">
                <a:solidFill>
                  <a:srgbClr val="00B050"/>
                </a:solidFill>
              </a:rPr>
              <a:t>Declare meta info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&lt;/head&gt;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&lt;Body&gt;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To declare all predefined Tags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&lt;/Body&gt;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Html comes with predefined tags and entities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general format for a HTML tag is: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</a:rPr>
              <a:t>&lt;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</a:rPr>
              <a:t>tag_name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</a:rPr>
              <a:t>&gt;string of text&lt;/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</a:rPr>
              <a:t>tag_name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</a:rPr>
              <a:t>&gt;</a:t>
            </a:r>
            <a:endParaRPr lang="en-US" sz="2800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F0"/>
                </a:solidFill>
              </a:rPr>
              <a:t>Heading Tags</a:t>
            </a:r>
          </a:p>
          <a:p>
            <a:r>
              <a:rPr lang="en-US" dirty="0">
                <a:solidFill>
                  <a:srgbClr val="00B050"/>
                </a:solidFill>
              </a:rPr>
              <a:t>h1,h2,h3,h4,h5,h6</a:t>
            </a:r>
          </a:p>
          <a:p>
            <a:r>
              <a:rPr lang="en-US" dirty="0">
                <a:solidFill>
                  <a:srgbClr val="00B050"/>
                </a:solidFill>
              </a:rPr>
              <a:t>&lt;h1&gt;Welcome to HTML&lt;/h1&gt;</a:t>
            </a:r>
          </a:p>
          <a:p>
            <a:r>
              <a:rPr lang="en-US" dirty="0">
                <a:solidFill>
                  <a:srgbClr val="00B050"/>
                </a:solidFill>
              </a:rPr>
              <a:t>&lt;p&gt;&lt;/p&gt; for paragraphs</a:t>
            </a:r>
          </a:p>
          <a:p>
            <a:r>
              <a:rPr lang="en-US" dirty="0">
                <a:solidFill>
                  <a:srgbClr val="00B050"/>
                </a:solidFill>
              </a:rPr>
              <a:t>&lt;span&gt;</a:t>
            </a:r>
            <a:r>
              <a:rPr lang="en-US" dirty="0" err="1">
                <a:solidFill>
                  <a:srgbClr val="00B050"/>
                </a:solidFill>
              </a:rPr>
              <a:t>EmpID</a:t>
            </a:r>
            <a:r>
              <a:rPr lang="en-US" dirty="0">
                <a:solidFill>
                  <a:srgbClr val="00B050"/>
                </a:solidFill>
              </a:rPr>
              <a:t>&lt;/span&gt;</a:t>
            </a:r>
          </a:p>
          <a:p>
            <a:r>
              <a:rPr lang="en-US" dirty="0">
                <a:solidFill>
                  <a:srgbClr val="00B0F0"/>
                </a:solidFill>
              </a:rPr>
              <a:t>Adding Images</a:t>
            </a:r>
          </a:p>
          <a:p>
            <a:pPr>
              <a:buNone/>
            </a:pP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img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</a:rPr>
              <a:t>="peter.jpg"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width</a:t>
            </a:r>
            <a:r>
              <a:rPr lang="en-US" b="1" dirty="0">
                <a:latin typeface="Courier New" pitchFamily="49" charset="0"/>
              </a:rPr>
              <a:t>="200"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height</a:t>
            </a:r>
            <a:r>
              <a:rPr lang="en-US" b="1" dirty="0">
                <a:latin typeface="Courier New" pitchFamily="49" charset="0"/>
              </a:rPr>
              <a:t>="150" </a:t>
            </a:r>
            <a:r>
              <a:rPr lang="en-US" b="1" dirty="0">
                <a:solidFill>
                  <a:srgbClr val="009900"/>
                </a:solidFill>
                <a:latin typeface="Courier New" pitchFamily="49" charset="0"/>
              </a:rPr>
              <a:t>alt</a:t>
            </a:r>
            <a:r>
              <a:rPr lang="en-US" b="1" dirty="0">
                <a:latin typeface="Courier New" pitchFamily="49" charset="0"/>
              </a:rPr>
              <a:t>="My friend Peter"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alt</a:t>
            </a:r>
            <a:r>
              <a:rPr lang="en-US" dirty="0"/>
              <a:t> attribute is used to give the short description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81E1E"/>
                </a:solidFill>
              </a:rPr>
              <a:t>Adding links</a:t>
            </a:r>
          </a:p>
          <a:p>
            <a:r>
              <a:rPr lang="en-US" dirty="0">
                <a:solidFill>
                  <a:srgbClr val="C81E1E"/>
                </a:solidFill>
              </a:rPr>
              <a:t> 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&lt;a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</a:rPr>
              <a:t>="peter.html"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b="1" dirty="0">
                <a:latin typeface="Courier New" pitchFamily="49" charset="0"/>
              </a:rPr>
              <a:t>Peter's page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&lt;/a&gt;</a:t>
            </a:r>
          </a:p>
          <a:p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&lt;a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solidFill>
                  <a:srgbClr val="009900"/>
                </a:solidFill>
                <a:latin typeface="Courier New" pitchFamily="49" charset="0"/>
              </a:rPr>
              <a:t>href</a:t>
            </a:r>
            <a:r>
              <a:rPr lang="en-US" b="1" dirty="0">
                <a:latin typeface="Courier New" pitchFamily="49" charset="0"/>
              </a:rPr>
              <a:t>=“home.html"&gt;&lt;</a:t>
            </a:r>
            <a:r>
              <a:rPr lang="en-US" b="1" dirty="0" err="1">
                <a:latin typeface="Courier New" pitchFamily="49" charset="0"/>
              </a:rPr>
              <a:t>img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src</a:t>
            </a:r>
            <a:r>
              <a:rPr lang="en-US" b="1" dirty="0">
                <a:latin typeface="Courier New" pitchFamily="49" charset="0"/>
              </a:rPr>
              <a:t>="logo.gif" alt="home page"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&gt;&lt;/a&gt;</a:t>
            </a:r>
          </a:p>
          <a:p>
            <a:pPr marL="609600" indent="-609600">
              <a:buNone/>
            </a:pPr>
            <a:r>
              <a:rPr lang="en-US" dirty="0">
                <a:solidFill>
                  <a:srgbClr val="C81E1E"/>
                </a:solidFill>
              </a:rPr>
              <a:t>Adding  lists</a:t>
            </a:r>
          </a:p>
          <a:p>
            <a:pPr marL="609600" indent="-609600">
              <a:buNone/>
            </a:pPr>
            <a:r>
              <a:rPr lang="en-US" i="1" dirty="0"/>
              <a:t>a) unordered list</a:t>
            </a:r>
            <a:r>
              <a:rPr lang="en-US" dirty="0"/>
              <a:t>. </a:t>
            </a:r>
          </a:p>
          <a:p>
            <a:pPr marL="609600" indent="-609600">
              <a:buNone/>
            </a:pP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ul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 marL="609600" indent="-609600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</a:rPr>
              <a:t>the first list item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 </a:t>
            </a:r>
          </a:p>
          <a:p>
            <a:pPr marL="609600" indent="-609600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 </a:t>
            </a:r>
            <a:r>
              <a:rPr lang="en-US" b="1" dirty="0">
                <a:latin typeface="Courier New" pitchFamily="49" charset="0"/>
              </a:rPr>
              <a:t>the second list item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li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 marL="609600" indent="-609600">
              <a:buNone/>
            </a:pP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&lt;/</a:t>
            </a:r>
            <a:r>
              <a:rPr lang="en-US" b="1" dirty="0" err="1">
                <a:solidFill>
                  <a:schemeClr val="folHlink"/>
                </a:solidFill>
                <a:latin typeface="Courier New" pitchFamily="49" charset="0"/>
              </a:rPr>
              <a:t>ul</a:t>
            </a:r>
            <a:r>
              <a:rPr lang="en-US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dirty="0">
                <a:solidFill>
                  <a:schemeClr val="folHlink"/>
                </a:solidFill>
              </a:rPr>
              <a:t>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i="1" kern="0" dirty="0">
                <a:solidFill>
                  <a:srgbClr val="5F5F5F"/>
                </a:solidFill>
                <a:latin typeface="Arial"/>
              </a:rPr>
              <a:t>b) ordered list.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800" b="1" kern="0" dirty="0" err="1">
                <a:solidFill>
                  <a:srgbClr val="99CC00"/>
                </a:solidFill>
                <a:latin typeface="Courier New" pitchFamily="49" charset="0"/>
              </a:rPr>
              <a:t>ol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5F5F5F"/>
                </a:solidFill>
                <a:latin typeface="Courier New" pitchFamily="49" charset="0"/>
              </a:rPr>
              <a:t>type=1&gt;       (type=1 or a or </a:t>
            </a:r>
            <a:r>
              <a:rPr lang="en-US" sz="2800" b="1" kern="0" dirty="0" err="1">
                <a:solidFill>
                  <a:srgbClr val="5F5F5F"/>
                </a:solidFill>
                <a:latin typeface="Courier New" pitchFamily="49" charset="0"/>
              </a:rPr>
              <a:t>i</a:t>
            </a:r>
            <a:r>
              <a:rPr lang="en-US" sz="2800" b="1" kern="0" dirty="0">
                <a:solidFill>
                  <a:srgbClr val="5F5F5F"/>
                </a:solidFill>
                <a:latin typeface="Courier New" pitchFamily="49" charset="0"/>
              </a:rPr>
              <a:t>)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	&lt;</a:t>
            </a:r>
            <a:r>
              <a:rPr lang="en-US" sz="2800" b="1" kern="0" dirty="0" err="1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&gt; </a:t>
            </a:r>
            <a:r>
              <a:rPr lang="en-US" sz="2800" b="1" kern="0" dirty="0">
                <a:solidFill>
                  <a:srgbClr val="5F5F5F"/>
                </a:solidFill>
                <a:latin typeface="Courier New" pitchFamily="49" charset="0"/>
              </a:rPr>
              <a:t>the first list item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&gt;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>
                <a:solidFill>
                  <a:srgbClr val="5F5F5F"/>
                </a:solidFill>
                <a:latin typeface="Courier New" pitchFamily="49" charset="0"/>
              </a:rPr>
              <a:t>	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&lt;</a:t>
            </a:r>
            <a:r>
              <a:rPr lang="en-US" sz="2800" b="1" kern="0" dirty="0" err="1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&gt; </a:t>
            </a:r>
            <a:r>
              <a:rPr lang="en-US" sz="2800" b="1" kern="0" dirty="0">
                <a:solidFill>
                  <a:srgbClr val="5F5F5F"/>
                </a:solidFill>
                <a:latin typeface="Courier New" pitchFamily="49" charset="0"/>
              </a:rPr>
              <a:t>the second list item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>
                <a:solidFill>
                  <a:srgbClr val="99CC00"/>
                </a:solidFill>
                <a:latin typeface="Courier New" pitchFamily="49" charset="0"/>
              </a:rPr>
              <a:t>li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&gt; </a:t>
            </a:r>
          </a:p>
          <a:p>
            <a:pPr marL="342900" lvl="0" indent="-342900" fontAlgn="base">
              <a:lnSpc>
                <a:spcPct val="140000"/>
              </a:lnSpc>
              <a:spcAft>
                <a:spcPct val="0"/>
              </a:spcAft>
              <a:buClr>
                <a:srgbClr val="333399"/>
              </a:buClr>
              <a:buSzTx/>
              <a:buNone/>
            </a:pP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&lt;/</a:t>
            </a:r>
            <a:r>
              <a:rPr lang="en-US" sz="2800" b="1" kern="0" dirty="0" err="1">
                <a:solidFill>
                  <a:srgbClr val="99CC00"/>
                </a:solidFill>
                <a:latin typeface="Courier New" pitchFamily="49" charset="0"/>
              </a:rPr>
              <a:t>ol</a:t>
            </a:r>
            <a:r>
              <a:rPr lang="en-US" sz="2800" b="1" kern="0" dirty="0">
                <a:solidFill>
                  <a:srgbClr val="99CC00"/>
                </a:solidFill>
                <a:latin typeface="Courier New" pitchFamily="49" charset="0"/>
              </a:rPr>
              <a:t>&gt;</a:t>
            </a:r>
          </a:p>
          <a:p>
            <a:r>
              <a:rPr lang="en-US" dirty="0"/>
              <a:t>Note:&lt;</a:t>
            </a:r>
            <a:r>
              <a:rPr lang="en-US" dirty="0" err="1"/>
              <a:t>br</a:t>
            </a:r>
            <a:r>
              <a:rPr lang="en-US" dirty="0"/>
              <a:t>&gt; is use to line brakes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Tables are used for information as well as for layout. </a:t>
            </a:r>
          </a:p>
          <a:p>
            <a:pPr>
              <a:lnSpc>
                <a:spcPct val="80000"/>
              </a:lnSpc>
              <a:buNone/>
            </a:pPr>
            <a:r>
              <a:rPr lang="en-US" sz="2000" dirty="0"/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&lt;table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border</a:t>
            </a:r>
            <a:r>
              <a:rPr lang="en-US" sz="2000" b="1" dirty="0">
                <a:latin typeface="Courier New" pitchFamily="49" charset="0"/>
              </a:rPr>
              <a:t>="1"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&gt;Year&lt;/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&gt;Sales&lt;/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&gt;&lt;td&gt;2000&lt;/td&gt;&lt;td&gt;$18M&lt;/td&gt;&lt;/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&gt;&lt;td&gt;2001&lt;/td&gt;&lt;td&gt;$25M&lt;/td&gt;&lt;/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&gt;&lt;td&gt;2002&lt;/td&gt;&lt;td&gt;$36M&lt;/td&gt;&lt;/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</a:rPr>
              <a:t>tr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&lt;/table&gt;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&lt;table border="1" 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cellpadding</a:t>
            </a:r>
            <a:r>
              <a:rPr lang="en-US" sz="2000" b="1" dirty="0">
                <a:latin typeface="Courier New" pitchFamily="49" charset="0"/>
              </a:rPr>
              <a:t>="10"&gt; 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&lt;table border="1" </a:t>
            </a:r>
            <a:r>
              <a:rPr lang="en-US" sz="2000" b="1" dirty="0" err="1">
                <a:latin typeface="Courier New" pitchFamily="49" charset="0"/>
              </a:rPr>
              <a:t>cellpadding</a:t>
            </a:r>
            <a:r>
              <a:rPr lang="en-US" sz="2000" b="1" dirty="0">
                <a:latin typeface="Courier New" pitchFamily="49" charset="0"/>
              </a:rPr>
              <a:t>="10" </a:t>
            </a:r>
            <a:r>
              <a:rPr lang="en-US" sz="2000" b="1" dirty="0" err="1">
                <a:solidFill>
                  <a:srgbClr val="009900"/>
                </a:solidFill>
                <a:latin typeface="Courier New" pitchFamily="49" charset="0"/>
              </a:rPr>
              <a:t>cellspacing</a:t>
            </a:r>
            <a:r>
              <a:rPr lang="en-US" sz="2000" b="1" dirty="0">
                <a:latin typeface="Courier New" pitchFamily="49" charset="0"/>
              </a:rPr>
              <a:t>="10"&gt;</a:t>
            </a:r>
          </a:p>
          <a:p>
            <a:pPr>
              <a:lnSpc>
                <a:spcPct val="8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&lt;table border="1" </a:t>
            </a:r>
            <a:r>
              <a:rPr lang="en-US" sz="2000" b="1" dirty="0" err="1">
                <a:latin typeface="Courier New" pitchFamily="49" charset="0"/>
              </a:rPr>
              <a:t>cellpadding</a:t>
            </a:r>
            <a:r>
              <a:rPr lang="en-US" sz="2000" b="1" dirty="0">
                <a:latin typeface="Courier New" pitchFamily="49" charset="0"/>
              </a:rPr>
              <a:t>="10"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width</a:t>
            </a:r>
            <a:r>
              <a:rPr lang="en-US" sz="2000" b="1" dirty="0">
                <a:latin typeface="Courier New" pitchFamily="49" charset="0"/>
              </a:rPr>
              <a:t>="80%"&gt;</a:t>
            </a:r>
            <a:r>
              <a:rPr lang="en-US" sz="2000" dirty="0"/>
              <a:t>  </a:t>
            </a:r>
          </a:p>
          <a:p>
            <a:pPr marL="0" indent="0" fontAlgn="base">
              <a:spcBef>
                <a:spcPts val="576"/>
              </a:spcBef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fontAlgn="base">
              <a:spcBef>
                <a:spcPts val="576"/>
              </a:spcBef>
            </a:pPr>
            <a:r>
              <a:rPr lang="en-US" sz="2000" b="0" i="0" u="none" strike="noStrike" dirty="0">
                <a:latin typeface="Arial"/>
              </a:rPr>
              <a:t>Entities:</a:t>
            </a:r>
          </a:p>
          <a:p>
            <a:pPr marL="0" indent="0" fontAlgn="base">
              <a:spcBef>
                <a:spcPts val="576"/>
              </a:spcBef>
            </a:pPr>
            <a:endParaRPr lang="en-US" sz="2000" b="0" i="0" u="none" strike="noStrike" dirty="0">
              <a:latin typeface="Arial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90600" y="2514600"/>
          <a:ext cx="60960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nbsp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Blank space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&amp;copy;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©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reg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®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&amp;#8482;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™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&lt;form&gt; tag in HTML is used to collect user input and submit it to a server or process it with JavaScript. It creates a form container where you can include various form controls like text fields, checkboxes, radio buttons, and buttons.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&lt;form&gt;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=“text”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txtuser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=“password”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name</a:t>
            </a:r>
            <a:r>
              <a:rPr lang="en-US" sz="2000" b="1" dirty="0">
                <a:latin typeface="Courier New" pitchFamily="49" charset="0"/>
              </a:rPr>
              <a:t>=“</a:t>
            </a:r>
            <a:r>
              <a:rPr lang="en-US" sz="2000" b="1" dirty="0" err="1">
                <a:latin typeface="Courier New" pitchFamily="49" charset="0"/>
              </a:rPr>
              <a:t>txtpass</a:t>
            </a:r>
            <a:r>
              <a:rPr lang="en-US" sz="2000" b="1" dirty="0">
                <a:latin typeface="Courier New" pitchFamily="49" charset="0"/>
              </a:rPr>
              <a:t>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latin typeface="Courier New" pitchFamily="49" charset="0"/>
              </a:rPr>
              <a:t>	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&lt;input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type</a:t>
            </a:r>
            <a:r>
              <a:rPr lang="en-US" sz="2000" b="1" dirty="0">
                <a:latin typeface="Courier New" pitchFamily="49" charset="0"/>
              </a:rPr>
              <a:t>=“submit”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</a:rPr>
              <a:t>value</a:t>
            </a:r>
            <a:r>
              <a:rPr lang="en-US" sz="2000" b="1" dirty="0">
                <a:latin typeface="Courier New" pitchFamily="49" charset="0"/>
              </a:rPr>
              <a:t>=“Login”</a:t>
            </a: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&gt;</a:t>
            </a:r>
          </a:p>
          <a:p>
            <a:pPr>
              <a:buNone/>
            </a:pPr>
            <a:r>
              <a:rPr lang="en-US" sz="2000" b="1" dirty="0">
                <a:solidFill>
                  <a:schemeClr val="folHlink"/>
                </a:solidFill>
                <a:latin typeface="Courier New" pitchFamily="49" charset="0"/>
              </a:rPr>
              <a:t>&lt;/form&gt;</a:t>
            </a:r>
          </a:p>
          <a:p>
            <a:pPr marL="0" indent="0" fontAlgn="base">
              <a:spcBef>
                <a:spcPts val="576"/>
              </a:spcBef>
              <a:buNone/>
            </a:pPr>
            <a:endParaRPr lang="en-US" sz="2000" b="0" i="0" u="none" strike="noStrike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72BA7-6874-6274-4BA6-B93375235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C4D94-3257-87CB-E28E-A232BA385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Main Purposes of &lt;form&gt;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1C290AF-13B3-2E06-106F-9CB775F529ED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4085675835"/>
              </p:ext>
            </p:extLst>
          </p:nvPr>
        </p:nvGraphicFramePr>
        <p:xfrm>
          <a:off x="612775" y="1600200"/>
          <a:ext cx="8153398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699">
                  <a:extLst>
                    <a:ext uri="{9D8B030D-6E8A-4147-A177-3AD203B41FA5}">
                      <a16:colId xmlns:a16="http://schemas.microsoft.com/office/drawing/2014/main" val="3825603717"/>
                    </a:ext>
                  </a:extLst>
                </a:gridCol>
                <a:gridCol w="4076699">
                  <a:extLst>
                    <a:ext uri="{9D8B030D-6E8A-4147-A177-3AD203B41FA5}">
                      <a16:colId xmlns:a16="http://schemas.microsoft.com/office/drawing/2014/main" val="4138149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6121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Group Inputs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Wraps and organizes input fields (e.g., textboxes, checkboxes, selects) into a logical unit.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232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Handle User Input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Allows users to enter data (e.g., login, registration, search, contact info).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223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Submit Data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Sends collected data to a </a:t>
                      </a:r>
                      <a:r>
                        <a:rPr lang="en-US" b="1"/>
                        <a:t>server</a:t>
                      </a:r>
                      <a:r>
                        <a:rPr lang="en-US"/>
                        <a:t> or </a:t>
                      </a:r>
                      <a:r>
                        <a:rPr lang="en-US" b="1"/>
                        <a:t>JavaScript handler</a:t>
                      </a:r>
                      <a:r>
                        <a:rPr lang="en-US"/>
                        <a:t> when the form is submitted.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774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Validation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Supports HTML5 validation for required fields, patterns, ranges,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2696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96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604</TotalTime>
  <Words>1068</Words>
  <Application>Microsoft Office PowerPoint</Application>
  <PresentationFormat>On-screen Show (4:3)</PresentationFormat>
  <Paragraphs>153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Tw Cen MT</vt:lpstr>
      <vt:lpstr>Wingdings</vt:lpstr>
      <vt:lpstr>Wingdings 2</vt:lpstr>
      <vt:lpstr>Median</vt:lpstr>
      <vt:lpstr>HTML</vt:lpstr>
      <vt:lpstr>HTML Sturcture</vt:lpstr>
      <vt:lpstr>HTML</vt:lpstr>
      <vt:lpstr>Overview</vt:lpstr>
      <vt:lpstr>Overview</vt:lpstr>
      <vt:lpstr>Tables</vt:lpstr>
      <vt:lpstr>Overview</vt:lpstr>
      <vt:lpstr>Forms</vt:lpstr>
      <vt:lpstr>🎯 Main Purposes of &lt;form&gt;</vt:lpstr>
      <vt:lpstr>⚙️ Key Attributes of &lt;form&gt;</vt:lpstr>
      <vt:lpstr>Forms</vt:lpstr>
      <vt:lpstr>Forms</vt:lpstr>
      <vt:lpstr>PowerPoint Presentation</vt:lpstr>
      <vt:lpstr>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/>
  <cp:lastModifiedBy>Santhosh Kumar</cp:lastModifiedBy>
  <cp:revision>36</cp:revision>
  <dcterms:created xsi:type="dcterms:W3CDTF">2006-08-16T00:00:00Z</dcterms:created>
  <dcterms:modified xsi:type="dcterms:W3CDTF">2025-05-21T02:57:44Z</dcterms:modified>
</cp:coreProperties>
</file>