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9"/>
  </p:notesMasterIdLst>
  <p:sldIdLst>
    <p:sldId id="256" r:id="rId3"/>
    <p:sldId id="257" r:id="rId4"/>
    <p:sldId id="327" r:id="rId5"/>
    <p:sldId id="328" r:id="rId6"/>
    <p:sldId id="329" r:id="rId7"/>
    <p:sldId id="338" r:id="rId8"/>
    <p:sldId id="339" r:id="rId9"/>
    <p:sldId id="340" r:id="rId10"/>
    <p:sldId id="331" r:id="rId11"/>
    <p:sldId id="332" r:id="rId12"/>
    <p:sldId id="341" r:id="rId13"/>
    <p:sldId id="333" r:id="rId14"/>
    <p:sldId id="334" r:id="rId15"/>
    <p:sldId id="342" r:id="rId16"/>
    <p:sldId id="282" r:id="rId17"/>
    <p:sldId id="264" r:id="rId18"/>
    <p:sldId id="335" r:id="rId19"/>
    <p:sldId id="343" r:id="rId20"/>
    <p:sldId id="345" r:id="rId21"/>
    <p:sldId id="344" r:id="rId22"/>
    <p:sldId id="284" r:id="rId23"/>
    <p:sldId id="285" r:id="rId24"/>
    <p:sldId id="286" r:id="rId25"/>
    <p:sldId id="278" r:id="rId26"/>
    <p:sldId id="279" r:id="rId27"/>
    <p:sldId id="268" r:id="rId28"/>
    <p:sldId id="287" r:id="rId29"/>
    <p:sldId id="269" r:id="rId30"/>
    <p:sldId id="270" r:id="rId31"/>
    <p:sldId id="271" r:id="rId32"/>
    <p:sldId id="272" r:id="rId33"/>
    <p:sldId id="273" r:id="rId34"/>
    <p:sldId id="274" r:id="rId35"/>
    <p:sldId id="336" r:id="rId36"/>
    <p:sldId id="337" r:id="rId37"/>
    <p:sldId id="34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18"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2/24/2025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33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Presented by Santhosh Parsi</a:t>
            </a:r>
          </a:p>
        </p:txBody>
      </p:sp>
      <p:sp>
        <p:nvSpPr>
          <p:cNvPr id="5" name="Slide Number Placeholder 4"/>
          <p:cNvSpPr>
            <a:spLocks noGrp="1"/>
          </p:cNvSpPr>
          <p:nvPr>
            <p:ph type="sldNum" sz="quarter" idx="11"/>
          </p:nvPr>
        </p:nvSpPr>
        <p:spPr/>
        <p:txBody>
          <a:bodyPr/>
          <a:lstStyle/>
          <a:p>
            <a:fld id="{EB680A37-438E-4024-AA4D-C37C88ABBE58}"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2/24/2025</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2/24/2025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2/24/2025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2/24/2025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2/24/2025</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2/24/2025</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dotnet/api/microsoft.entityframeworkcore.dbcontext?view=efcore-2.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msdn.microsoft.com/en-us/magazine/dd419654.asp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msdn.microsoft.com/en-us/library/system.data.entity.modelconfiguration.conventions(v=vs.103).aspx"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v=vs.110).asp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msdn.microsoft.com/en-us/library/system.componentmodel.dataannotations.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msdn.microsoft.com/en-us/library/system.componentmodel.dataannotations.Schema(v=vs.110).aspx"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entityframeworktutorial.net/code-first/key-dataannotations-attribute-in-code-first.aspx" TargetMode="External"/><Relationship Id="rId7" Type="http://schemas.openxmlformats.org/officeDocument/2006/relationships/hyperlink" Target="http://www.entityframeworktutorial.net/code-first/stringlength-dataannotations-attribute-in-code-first.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entityframeworktutorial.net/code-first/maxlength-minlength-dataannotations-attribute-in-code-first.aspx" TargetMode="External"/><Relationship Id="rId5" Type="http://schemas.openxmlformats.org/officeDocument/2006/relationships/hyperlink" Target="http://www.entityframeworktutorial.net/code-first/required-attribute-dataannotations-in-code-first.aspx" TargetMode="External"/><Relationship Id="rId4" Type="http://schemas.openxmlformats.org/officeDocument/2006/relationships/hyperlink" Target="http://www.entityframeworktutorial.net/code-first/TimeStamp-dataannotations-attribute-in-code-first.aspx"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entityframeworktutorial.net/code-first/table-dataannotations-attribute-in-code-first.aspx" TargetMode="External"/><Relationship Id="rId7" Type="http://schemas.openxmlformats.org/officeDocument/2006/relationships/hyperlink" Target="http://www.entityframeworktutorial.net/code-first/notmapped-dataannotations-attribute-in-code-first.asp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entityframeworktutorial.net/code-first/foreignkey-dataannotations-attribute-in-code-first.aspx" TargetMode="External"/><Relationship Id="rId5" Type="http://schemas.openxmlformats.org/officeDocument/2006/relationships/hyperlink" Target="http://www.entityframeworktutorial.net/EntityFramework6/index-attribute-in-code-first.aspx" TargetMode="External"/><Relationship Id="rId4" Type="http://schemas.openxmlformats.org/officeDocument/2006/relationships/hyperlink" Target="http://www.entityframeworktutorial.net/code-first/column-dataannotations-attribute-in-code-first.aspx"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nuget.org/packages/MySql.Data.EntityFrameworkCore" TargetMode="External"/><Relationship Id="rId7" Type="http://schemas.openxmlformats.org/officeDocument/2006/relationships/hyperlink" Target="https://www.nuget.org/packages/Microsoft.EntityFrameworkCore.InMemory" TargetMode="External"/><Relationship Id="rId2" Type="http://schemas.openxmlformats.org/officeDocument/2006/relationships/hyperlink" Target="https://www.nuget.org/packages/Microsoft.EntityFrameworkCore.SqlServer" TargetMode="External"/><Relationship Id="rId1" Type="http://schemas.openxmlformats.org/officeDocument/2006/relationships/slideLayout" Target="../slideLayouts/slideLayout2.xml"/><Relationship Id="rId6" Type="http://schemas.openxmlformats.org/officeDocument/2006/relationships/hyperlink" Target="https://www.nuget.org/packages/EntityFrameworkCore.SqlServerCompact40" TargetMode="External"/><Relationship Id="rId5" Type="http://schemas.openxmlformats.org/officeDocument/2006/relationships/hyperlink" Target="https://www.nuget.org/packages/Microsoft.EntityFrameworkCore.SQLite" TargetMode="External"/><Relationship Id="rId4" Type="http://schemas.openxmlformats.org/officeDocument/2006/relationships/hyperlink" Target="https://www.nuget.org/packages/Npgsql.EntityFrameworkCore.Postgre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Ado.net Entity Framework Core</a:t>
            </a:r>
          </a:p>
        </p:txBody>
      </p:sp>
      <p:sp>
        <p:nvSpPr>
          <p:cNvPr id="5" name="Content Placeholder 4"/>
          <p:cNvSpPr>
            <a:spLocks noGrp="1"/>
          </p:cNvSpPr>
          <p:nvPr>
            <p:ph sz="quarter" idx="1"/>
          </p:nvPr>
        </p:nvSpPr>
        <p:spPr/>
        <p:txBody>
          <a:bodyPr>
            <a:normAutofit fontScale="70000" lnSpcReduction="20000"/>
          </a:bodyPr>
          <a:lstStyle/>
          <a:p>
            <a:r>
              <a:rPr lang="en-US" sz="2400" dirty="0">
                <a:solidFill>
                  <a:srgbClr val="181717"/>
                </a:solidFill>
              </a:rPr>
              <a:t>Entity Framework Core is a data access technology.</a:t>
            </a:r>
          </a:p>
          <a:p>
            <a:r>
              <a:rPr lang="en-US" sz="2400" dirty="0">
                <a:solidFill>
                  <a:srgbClr val="181717"/>
                </a:solidFill>
              </a:rPr>
              <a:t>Entity Framework (EF) Core is a lightweight, extensible, open source and cross-platform version of the popular Entity Framework data access technology.</a:t>
            </a:r>
            <a:endParaRPr lang="en-US" sz="2400" dirty="0"/>
          </a:p>
          <a:p>
            <a:r>
              <a:rPr lang="en-US" sz="2400" dirty="0"/>
              <a:t>ADO.NET entity framework  is an ORM (Object Relational Mapping) framework developed by Microsoft to automate database related activities for your application.</a:t>
            </a:r>
          </a:p>
          <a:p>
            <a:r>
              <a:rPr lang="en-US" sz="2400" dirty="0">
                <a:solidFill>
                  <a:srgbClr val="181717"/>
                </a:solidFill>
              </a:rPr>
              <a:t>Entity Framework gives developers an automated mechanism for accessing &amp; storing the data in the database.</a:t>
            </a:r>
            <a:endParaRPr lang="en-US" sz="2400" dirty="0"/>
          </a:p>
          <a:p>
            <a:r>
              <a:rPr lang="en-US" sz="2400" dirty="0"/>
              <a:t>The Microsoft ADO.NET Entity Framework enables developers to work with relational data as domain-specific objects, eliminating the need for most of the data access plumbing code that developers usually need to write. </a:t>
            </a:r>
          </a:p>
          <a:p>
            <a:r>
              <a:rPr lang="en-US" sz="2400" dirty="0"/>
              <a:t>Using the Entity Framework, developers issue queries using LINQ, then retrieve and manipulate data as strongly typed objects.</a:t>
            </a:r>
          </a:p>
          <a:p>
            <a:r>
              <a:rPr lang="en-US" sz="2400" dirty="0"/>
              <a:t>It is an enhancement to ADO.NET that gives developers an automated mechanism for accessing &amp; storing the data in the database.</a:t>
            </a:r>
          </a:p>
          <a:p>
            <a:r>
              <a:rPr lang="en-US" sz="2400" dirty="0">
                <a:solidFill>
                  <a:srgbClr val="181717"/>
                </a:solidFill>
              </a:rPr>
              <a:t>EF Core is intended to be used with .NET Core applications. However, it can also be used with standard .NET 4.5+ framework based applications.</a:t>
            </a:r>
            <a:endParaRPr lang="en-US" sz="2400" dirty="0">
              <a:cs typeface="Calibri" pitchFamily="34" charset="0"/>
            </a:endParaRPr>
          </a:p>
          <a:p>
            <a:endParaRPr lang="en-US" sz="2400"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Install Entity Framework Core</a:t>
            </a:r>
          </a:p>
        </p:txBody>
      </p:sp>
      <p:sp>
        <p:nvSpPr>
          <p:cNvPr id="6" name="Content Placeholder 5"/>
          <p:cNvSpPr>
            <a:spLocks noGrp="1"/>
          </p:cNvSpPr>
          <p:nvPr>
            <p:ph sz="quarter" idx="1"/>
          </p:nvPr>
        </p:nvSpPr>
        <p:spPr/>
        <p:txBody>
          <a:bodyPr>
            <a:normAutofit/>
          </a:bodyPr>
          <a:lstStyle/>
          <a:p>
            <a:r>
              <a:rPr lang="en-US" sz="1400" dirty="0">
                <a:solidFill>
                  <a:srgbClr val="181717"/>
                </a:solidFill>
                <a:latin typeface="Verdana"/>
              </a:rPr>
              <a:t>Entity Framework Core can be used with .NET Core or .NET 4.6 based applications.</a:t>
            </a:r>
          </a:p>
          <a:p>
            <a:pPr algn="just"/>
            <a:r>
              <a:rPr lang="en-US" sz="1400" dirty="0">
                <a:solidFill>
                  <a:srgbClr val="181717"/>
                </a:solidFill>
                <a:latin typeface="Verdana"/>
              </a:rPr>
              <a:t>EF Core is not a part of .NET Core and standard .NET framework. It is available as a </a:t>
            </a:r>
            <a:r>
              <a:rPr lang="en-US" sz="1400" dirty="0" err="1">
                <a:solidFill>
                  <a:srgbClr val="181717"/>
                </a:solidFill>
                <a:latin typeface="Verdana"/>
              </a:rPr>
              <a:t>NuGet</a:t>
            </a:r>
            <a:r>
              <a:rPr lang="en-US" sz="1400" dirty="0">
                <a:solidFill>
                  <a:srgbClr val="181717"/>
                </a:solidFill>
                <a:latin typeface="Verdana"/>
              </a:rPr>
              <a:t> package. You need to install </a:t>
            </a:r>
            <a:r>
              <a:rPr lang="en-US" sz="1400" dirty="0" err="1">
                <a:solidFill>
                  <a:srgbClr val="181717"/>
                </a:solidFill>
                <a:latin typeface="Verdana"/>
              </a:rPr>
              <a:t>NuGet</a:t>
            </a:r>
            <a:r>
              <a:rPr lang="en-US" sz="1400" dirty="0">
                <a:solidFill>
                  <a:srgbClr val="181717"/>
                </a:solidFill>
                <a:latin typeface="Verdana"/>
              </a:rPr>
              <a:t> packages for the following two things to use EF Core in your application:</a:t>
            </a:r>
          </a:p>
          <a:p>
            <a:pPr algn="just">
              <a:buFont typeface="+mj-lt"/>
              <a:buAutoNum type="arabicPeriod"/>
            </a:pPr>
            <a:r>
              <a:rPr lang="en-US" sz="1400" dirty="0">
                <a:solidFill>
                  <a:srgbClr val="181717"/>
                </a:solidFill>
                <a:latin typeface="Verdana"/>
              </a:rPr>
              <a:t>EF Core DB provider</a:t>
            </a:r>
          </a:p>
          <a:p>
            <a:pPr algn="just">
              <a:buFont typeface="+mj-lt"/>
              <a:buAutoNum type="arabicPeriod"/>
            </a:pPr>
            <a:r>
              <a:rPr lang="en-US" sz="1400" dirty="0">
                <a:solidFill>
                  <a:srgbClr val="181717"/>
                </a:solidFill>
                <a:latin typeface="Verdana"/>
              </a:rPr>
              <a:t>EF Core tools</a:t>
            </a:r>
          </a:p>
          <a:p>
            <a:r>
              <a:rPr lang="en-US" sz="1400" dirty="0">
                <a:solidFill>
                  <a:srgbClr val="181717"/>
                </a:solidFill>
                <a:latin typeface="Verdana"/>
              </a:rPr>
              <a:t>PM&gt; Install-Package </a:t>
            </a:r>
            <a:r>
              <a:rPr lang="en-US" sz="1400" dirty="0" err="1">
                <a:solidFill>
                  <a:srgbClr val="181717"/>
                </a:solidFill>
                <a:latin typeface="Verdana"/>
              </a:rPr>
              <a:t>Microsoft.EntityFrameworkCore.SqlServer</a:t>
            </a:r>
            <a:endParaRPr lang="en-US" sz="1400" dirty="0">
              <a:solidFill>
                <a:srgbClr val="181717"/>
              </a:solidFill>
              <a:latin typeface="Verdana"/>
            </a:endParaRPr>
          </a:p>
          <a:p>
            <a:r>
              <a:rPr lang="en-US" sz="1400" dirty="0">
                <a:solidFill>
                  <a:srgbClr val="181717"/>
                </a:solidFill>
                <a:latin typeface="Verdana"/>
              </a:rPr>
              <a:t>PM&gt; Install-Package </a:t>
            </a:r>
            <a:r>
              <a:rPr lang="en-US" sz="1400" dirty="0" err="1">
                <a:solidFill>
                  <a:srgbClr val="000000"/>
                </a:solidFill>
                <a:latin typeface="SFMono-Regular"/>
              </a:rPr>
              <a:t>Microsoft.EntityFrameworkCore.Tools</a:t>
            </a:r>
            <a:endParaRPr lang="en-US" sz="1400" dirty="0">
              <a:solidFill>
                <a:srgbClr val="181717"/>
              </a:solidFill>
              <a:latin typeface="Verdana"/>
            </a:endParaRPr>
          </a:p>
          <a:p>
            <a:r>
              <a:rPr lang="en-US" sz="1400" dirty="0">
                <a:solidFill>
                  <a:srgbClr val="181717"/>
                </a:solidFill>
                <a:latin typeface="Verdana"/>
              </a:rPr>
              <a:t>Install-Package </a:t>
            </a:r>
            <a:r>
              <a:rPr lang="en-US" sz="1400" dirty="0" err="1">
                <a:solidFill>
                  <a:srgbClr val="181717"/>
                </a:solidFill>
                <a:latin typeface="Verdana"/>
              </a:rPr>
              <a:t>Microsoft.EntityFrameworkCore.SqlServer</a:t>
            </a:r>
            <a:r>
              <a:rPr lang="en-US" sz="1400" dirty="0">
                <a:solidFill>
                  <a:srgbClr val="181717"/>
                </a:solidFill>
                <a:latin typeface="Verdana"/>
              </a:rPr>
              <a:t> -Version 7.0.11</a:t>
            </a:r>
          </a:p>
          <a:p>
            <a:r>
              <a:rPr lang="en-US" sz="1400" dirty="0">
                <a:solidFill>
                  <a:srgbClr val="181717"/>
                </a:solidFill>
                <a:latin typeface="Verdana"/>
              </a:rPr>
              <a:t>Install EF Core Using .NET CLI(Command Line)</a:t>
            </a:r>
          </a:p>
          <a:p>
            <a:r>
              <a:rPr lang="nn-NO" sz="1400" dirty="0">
                <a:solidFill>
                  <a:srgbClr val="181717"/>
                </a:solidFill>
                <a:latin typeface="Verdana"/>
              </a:rPr>
              <a:t>dotnet add package Microsoft.EntityFrameworkCore.SqlServer --version 7.0.11</a:t>
            </a:r>
            <a:endParaRPr lang="en-US" sz="1400" dirty="0">
              <a:solidFill>
                <a:srgbClr val="181717"/>
              </a:solidFill>
              <a:latin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2EC12-FD9F-B9CA-8EB4-74FC16969A4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73C78F-E04C-682E-6751-D4CD4A0E8CA6}"/>
              </a:ext>
            </a:extLst>
          </p:cNvPr>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a:extLst>
              <a:ext uri="{FF2B5EF4-FFF2-40B4-BE49-F238E27FC236}">
                <a16:creationId xmlns:a16="http://schemas.microsoft.com/office/drawing/2014/main" id="{33ED9D5B-BE10-8474-31AF-D733F2057B62}"/>
              </a:ext>
            </a:extLst>
          </p:cNvPr>
          <p:cNvSpPr>
            <a:spLocks noGrp="1"/>
          </p:cNvSpPr>
          <p:nvPr>
            <p:ph sz="quarter" idx="1"/>
          </p:nvPr>
        </p:nvSpPr>
        <p:spPr/>
        <p:txBody>
          <a:bodyPr>
            <a:noAutofit/>
          </a:bodyPr>
          <a:lstStyle/>
          <a:p>
            <a:r>
              <a:rPr lang="en-US" sz="1400" dirty="0"/>
              <a:t>The </a:t>
            </a:r>
            <a:r>
              <a:rPr lang="en-US" sz="1400" dirty="0" err="1">
                <a:hlinkClick r:id="rId2"/>
              </a:rPr>
              <a:t>DbContext</a:t>
            </a:r>
            <a:r>
              <a:rPr lang="en-US" sz="1400" dirty="0"/>
              <a:t> class is an integral part of Entity Framework. </a:t>
            </a:r>
          </a:p>
          <a:p>
            <a:r>
              <a:rPr lang="en-US" sz="1400" dirty="0"/>
              <a:t>An instance of </a:t>
            </a:r>
            <a:r>
              <a:rPr lang="en-US" sz="1400" dirty="0" err="1"/>
              <a:t>DbContext</a:t>
            </a:r>
            <a:r>
              <a:rPr lang="en-US" sz="1400" dirty="0"/>
              <a:t> represents a session with the database which can be used to query and save instances of your entities to a database. </a:t>
            </a:r>
          </a:p>
          <a:p>
            <a:r>
              <a:rPr lang="en-US" sz="1400" dirty="0" err="1"/>
              <a:t>DbContext</a:t>
            </a:r>
            <a:r>
              <a:rPr lang="en-US" sz="1400" dirty="0"/>
              <a:t> is a combination of the Unit Of Work and Repository patterns.</a:t>
            </a:r>
          </a:p>
          <a:p>
            <a:r>
              <a:rPr lang="en-US" sz="1400" dirty="0"/>
              <a:t>The Unit of Work and Repository patterns are architectural patterns commonly used in software development, particularly in applications that interact with databases. They help manage data access, maintain clean separation of concerns, and make the code easier to test and maintain.</a:t>
            </a:r>
          </a:p>
          <a:p>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223359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100" dirty="0" err="1"/>
              <a:t>DbContext</a:t>
            </a:r>
            <a:r>
              <a:rPr lang="en-US" sz="1100" dirty="0"/>
              <a:t> in EF Core allows us to perform following tasks:</a:t>
            </a:r>
          </a:p>
          <a:p>
            <a:pPr lvl="1"/>
            <a:r>
              <a:rPr lang="en-US" sz="1100" dirty="0"/>
              <a:t>Manage database connection</a:t>
            </a:r>
          </a:p>
          <a:p>
            <a:pPr lvl="1"/>
            <a:r>
              <a:rPr lang="en-US" sz="1100" dirty="0"/>
              <a:t>Configure model &amp; relationship</a:t>
            </a:r>
          </a:p>
          <a:p>
            <a:pPr lvl="1"/>
            <a:r>
              <a:rPr lang="en-US" sz="1100" dirty="0"/>
              <a:t>Querying database</a:t>
            </a:r>
          </a:p>
          <a:p>
            <a:pPr lvl="1"/>
            <a:r>
              <a:rPr lang="en-US" sz="1100" dirty="0"/>
              <a:t>Saving data to the database</a:t>
            </a:r>
          </a:p>
          <a:p>
            <a:pPr lvl="1"/>
            <a:r>
              <a:rPr lang="en-US" sz="1100" dirty="0"/>
              <a:t>Caching</a:t>
            </a:r>
          </a:p>
          <a:p>
            <a:pPr lvl="1"/>
            <a:r>
              <a:rPr lang="en-US" sz="1100" dirty="0"/>
              <a:t>Transaction management</a:t>
            </a:r>
          </a:p>
          <a:p>
            <a:r>
              <a:rPr lang="en-US" sz="1100" dirty="0"/>
              <a:t>To use </a:t>
            </a:r>
            <a:r>
              <a:rPr lang="en-US" sz="1100" dirty="0" err="1"/>
              <a:t>DbContext</a:t>
            </a:r>
            <a:r>
              <a:rPr lang="en-US" sz="1100" dirty="0"/>
              <a:t> in our application, we need to create the class that derives from </a:t>
            </a:r>
            <a:r>
              <a:rPr lang="en-US" sz="1100" dirty="0" err="1"/>
              <a:t>DbContext</a:t>
            </a:r>
            <a:endParaRPr lang="en-US" sz="1100" dirty="0"/>
          </a:p>
          <a:p>
            <a:r>
              <a:rPr lang="en-US" sz="1100" b="1" dirty="0">
                <a:solidFill>
                  <a:srgbClr val="00B0F0"/>
                </a:solidFill>
              </a:rPr>
              <a:t>public class </a:t>
            </a:r>
            <a:r>
              <a:rPr lang="en-US" sz="1100" b="1" dirty="0" err="1">
                <a:solidFill>
                  <a:srgbClr val="00B0F0"/>
                </a:solidFill>
              </a:rPr>
              <a:t>SchoolContext</a:t>
            </a:r>
            <a:r>
              <a:rPr lang="en-US" sz="1100" b="1" dirty="0">
                <a:solidFill>
                  <a:srgbClr val="00B0F0"/>
                </a:solidFill>
              </a:rPr>
              <a:t> : </a:t>
            </a:r>
            <a:r>
              <a:rPr lang="en-US" sz="1100" b="1" dirty="0" err="1">
                <a:solidFill>
                  <a:srgbClr val="00B0F0"/>
                </a:solidFill>
              </a:rPr>
              <a:t>DbContext</a:t>
            </a:r>
            <a:endParaRPr lang="en-US" sz="1100" b="1" dirty="0">
              <a:solidFill>
                <a:srgbClr val="00B0F0"/>
              </a:solidFill>
            </a:endParaRPr>
          </a:p>
          <a:p>
            <a:r>
              <a:rPr lang="en-US" sz="1100" b="1" dirty="0">
                <a:solidFill>
                  <a:srgbClr val="00B0F0"/>
                </a:solidFill>
              </a:rPr>
              <a:t>{ </a:t>
            </a:r>
          </a:p>
          <a:p>
            <a:r>
              <a:rPr lang="en-US" sz="1100" dirty="0">
                <a:solidFill>
                  <a:srgbClr val="00B0F0"/>
                </a:solidFill>
              </a:rPr>
              <a:t>public </a:t>
            </a:r>
            <a:r>
              <a:rPr lang="en-US" sz="1100" dirty="0" err="1">
                <a:solidFill>
                  <a:srgbClr val="00B0F0"/>
                </a:solidFill>
              </a:rPr>
              <a:t>DbSet</a:t>
            </a:r>
            <a:r>
              <a:rPr lang="en-US" sz="1100" dirty="0">
                <a:solidFill>
                  <a:srgbClr val="00B0F0"/>
                </a:solidFill>
              </a:rPr>
              <a:t>&lt;Student&gt; Students { get; set; }</a:t>
            </a:r>
          </a:p>
          <a:p>
            <a:r>
              <a:rPr lang="en-US" sz="1100" dirty="0">
                <a:solidFill>
                  <a:srgbClr val="00B0F0"/>
                </a:solidFill>
              </a:rPr>
              <a:t> public </a:t>
            </a:r>
            <a:r>
              <a:rPr lang="en-US" sz="1100" dirty="0" err="1">
                <a:solidFill>
                  <a:srgbClr val="00B0F0"/>
                </a:solidFill>
              </a:rPr>
              <a:t>DbSet</a:t>
            </a:r>
            <a:r>
              <a:rPr lang="en-US" sz="1100" dirty="0">
                <a:solidFill>
                  <a:srgbClr val="00B0F0"/>
                </a:solidFill>
              </a:rPr>
              <a:t>&lt;Course&gt; Courses { get; set; } } </a:t>
            </a:r>
            <a:endParaRPr lang="en-US" sz="1100" b="1" dirty="0">
              <a:solidFill>
                <a:srgbClr val="00B0F0"/>
              </a:solidFill>
            </a:endParaRPr>
          </a:p>
          <a:p>
            <a:r>
              <a:rPr lang="en-US" sz="1100" b="1" dirty="0">
                <a:solidFill>
                  <a:srgbClr val="00B0F0"/>
                </a:solidFill>
              </a:rPr>
              <a:t>} </a:t>
            </a:r>
          </a:p>
          <a:p>
            <a:r>
              <a:rPr lang="en-US" sz="1100" dirty="0"/>
              <a:t>The </a:t>
            </a:r>
            <a:r>
              <a:rPr lang="en-US" sz="1100" dirty="0" err="1"/>
              <a:t>DbSet</a:t>
            </a:r>
            <a:r>
              <a:rPr lang="en-US" sz="1100" dirty="0"/>
              <a:t>&lt;</a:t>
            </a:r>
            <a:r>
              <a:rPr lang="en-US" sz="1100" dirty="0" err="1"/>
              <a:t>TEntity</a:t>
            </a:r>
            <a:r>
              <a:rPr lang="en-US" sz="1100" dirty="0"/>
              <a:t>&gt; type allows EF Core to query and save instances of the specified entity to the database. </a:t>
            </a:r>
          </a:p>
          <a:p>
            <a:r>
              <a:rPr lang="en-US" sz="1100" dirty="0"/>
              <a:t>LINQ queries against a </a:t>
            </a:r>
            <a:r>
              <a:rPr lang="en-US" sz="1100" dirty="0" err="1"/>
              <a:t>DbSet</a:t>
            </a:r>
            <a:r>
              <a:rPr lang="en-US" sz="1100" dirty="0"/>
              <a:t>&lt;</a:t>
            </a:r>
            <a:r>
              <a:rPr lang="en-US" sz="1100" dirty="0" err="1"/>
              <a:t>TEntity</a:t>
            </a:r>
            <a:r>
              <a:rPr lang="en-US" sz="1100" dirty="0"/>
              <a:t>&gt; will be translated into queries against the database.</a:t>
            </a:r>
          </a:p>
          <a:p>
            <a:r>
              <a:rPr lang="en-US" sz="1100" dirty="0"/>
              <a:t>EF Core API will create the Student and Grade table in the underlying SQL Server database where each property of these classes will be a column in the corresponding table.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 </a:t>
            </a:r>
            <a:r>
              <a:rPr lang="en-US" dirty="0" err="1"/>
              <a:t>DbContext</a:t>
            </a:r>
            <a:endParaRPr lang="en-US" dirty="0"/>
          </a:p>
        </p:txBody>
      </p:sp>
      <p:sp>
        <p:nvSpPr>
          <p:cNvPr id="6" name="Content Placeholder 5"/>
          <p:cNvSpPr>
            <a:spLocks noGrp="1"/>
          </p:cNvSpPr>
          <p:nvPr>
            <p:ph sz="quarter" idx="1"/>
          </p:nvPr>
        </p:nvSpPr>
        <p:spPr/>
        <p:txBody>
          <a:bodyPr>
            <a:noAutofit/>
          </a:bodyPr>
          <a:lstStyle/>
          <a:p>
            <a:r>
              <a:rPr lang="en-US" sz="1400" dirty="0" err="1"/>
              <a:t>DBSet</a:t>
            </a:r>
            <a:r>
              <a:rPr lang="en-US" sz="1400" dirty="0"/>
              <a:t> and </a:t>
            </a:r>
            <a:r>
              <a:rPr lang="en-US" sz="1400" dirty="0" err="1"/>
              <a:t>DbContext</a:t>
            </a:r>
            <a:r>
              <a:rPr lang="en-US" sz="1400" dirty="0"/>
              <a:t> Methods</a:t>
            </a:r>
          </a:p>
          <a:p>
            <a:endParaRPr lang="en-US" sz="14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90600" y="2057400"/>
          <a:ext cx="7620000" cy="392049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542925">
                <a:tc>
                  <a:txBody>
                    <a:bodyPr/>
                    <a:lstStyle/>
                    <a:p>
                      <a:pPr algn="l" fontAlgn="t"/>
                      <a:r>
                        <a:rPr lang="en-US" dirty="0"/>
                        <a:t>Method</a:t>
                      </a:r>
                    </a:p>
                  </a:txBody>
                  <a:tcPr/>
                </a:tc>
                <a:tc>
                  <a:txBody>
                    <a:bodyPr/>
                    <a:lstStyle/>
                    <a:p>
                      <a:pPr algn="l" fontAlgn="t"/>
                      <a:r>
                        <a:rPr lang="en-US"/>
                        <a:t>Usage</a:t>
                      </a:r>
                    </a:p>
                  </a:txBody>
                  <a:tcPr/>
                </a:tc>
                <a:extLst>
                  <a:ext uri="{0D108BD9-81ED-4DB2-BD59-A6C34878D82A}">
                    <a16:rowId xmlns:a16="http://schemas.microsoft.com/office/drawing/2014/main" val="10000"/>
                  </a:ext>
                </a:extLst>
              </a:tr>
              <a:tr h="542925">
                <a:tc>
                  <a:txBody>
                    <a:bodyPr/>
                    <a:lstStyle/>
                    <a:p>
                      <a:pPr fontAlgn="t"/>
                      <a:r>
                        <a:rPr lang="en-US">
                          <a:solidFill>
                            <a:srgbClr val="414141"/>
                          </a:solidFill>
                        </a:rPr>
                        <a:t>Add</a:t>
                      </a:r>
                    </a:p>
                  </a:txBody>
                  <a:tcPr/>
                </a:tc>
                <a:tc>
                  <a:txBody>
                    <a:bodyPr/>
                    <a:lstStyle/>
                    <a:p>
                      <a:pPr fontAlgn="t"/>
                      <a:r>
                        <a:rPr lang="en-US" dirty="0">
                          <a:solidFill>
                            <a:srgbClr val="414141"/>
                          </a:solidFill>
                        </a:rPr>
                        <a:t>Adds a new entity to </a:t>
                      </a:r>
                      <a:r>
                        <a:rPr lang="en-US" dirty="0" err="1">
                          <a:solidFill>
                            <a:srgbClr val="414141"/>
                          </a:solidFill>
                        </a:rPr>
                        <a:t>DbContext</a:t>
                      </a:r>
                      <a:r>
                        <a:rPr lang="en-US" dirty="0">
                          <a:solidFill>
                            <a:srgbClr val="414141"/>
                          </a:solidFill>
                        </a:rPr>
                        <a:t> with Added state and starts tracking it. This new entity data will be inserted into the database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1"/>
                  </a:ext>
                </a:extLst>
              </a:tr>
              <a:tr h="542925">
                <a:tc>
                  <a:txBody>
                    <a:bodyPr/>
                    <a:lstStyle/>
                    <a:p>
                      <a:pPr fontAlgn="t"/>
                      <a:r>
                        <a:rPr lang="en-US" dirty="0">
                          <a:solidFill>
                            <a:srgbClr val="414141"/>
                          </a:solidFill>
                        </a:rPr>
                        <a:t>Find</a:t>
                      </a:r>
                    </a:p>
                  </a:txBody>
                  <a:tcPr/>
                </a:tc>
                <a:tc>
                  <a:txBody>
                    <a:bodyPr/>
                    <a:lstStyle/>
                    <a:p>
                      <a:pPr fontAlgn="t"/>
                      <a:r>
                        <a:rPr lang="en-US" dirty="0">
                          <a:solidFill>
                            <a:srgbClr val="414141"/>
                          </a:solidFill>
                        </a:rPr>
                        <a:t>Finds an entity with the given primary key values.</a:t>
                      </a:r>
                    </a:p>
                  </a:txBody>
                  <a:tcPr/>
                </a:tc>
                <a:extLst>
                  <a:ext uri="{0D108BD9-81ED-4DB2-BD59-A6C34878D82A}">
                    <a16:rowId xmlns:a16="http://schemas.microsoft.com/office/drawing/2014/main" val="10002"/>
                  </a:ext>
                </a:extLst>
              </a:tr>
              <a:tr h="542925">
                <a:tc>
                  <a:txBody>
                    <a:bodyPr/>
                    <a:lstStyle/>
                    <a:p>
                      <a:pPr fontAlgn="t"/>
                      <a:r>
                        <a:rPr lang="en-US" dirty="0">
                          <a:solidFill>
                            <a:srgbClr val="414141"/>
                          </a:solidFill>
                        </a:rPr>
                        <a:t>Remove</a:t>
                      </a:r>
                    </a:p>
                  </a:txBody>
                  <a:tcPr/>
                </a:tc>
                <a:tc>
                  <a:txBody>
                    <a:bodyPr/>
                    <a:lstStyle/>
                    <a:p>
                      <a:pPr fontAlgn="t"/>
                      <a:r>
                        <a:rPr lang="en-US" dirty="0">
                          <a:solidFill>
                            <a:srgbClr val="414141"/>
                          </a:solidFill>
                        </a:rPr>
                        <a:t>Sets Deleted state to the specified entity which will delete the data when </a:t>
                      </a:r>
                      <a:r>
                        <a:rPr lang="en-US" dirty="0" err="1">
                          <a:solidFill>
                            <a:srgbClr val="414141"/>
                          </a:solidFill>
                        </a:rPr>
                        <a:t>SaveChanges</a:t>
                      </a:r>
                      <a:r>
                        <a:rPr lang="en-US" dirty="0">
                          <a:solidFill>
                            <a:srgbClr val="414141"/>
                          </a:solidFill>
                        </a:rPr>
                        <a:t>() is called.</a:t>
                      </a:r>
                    </a:p>
                  </a:txBody>
                  <a:tcPr/>
                </a:tc>
                <a:extLst>
                  <a:ext uri="{0D108BD9-81ED-4DB2-BD59-A6C34878D82A}">
                    <a16:rowId xmlns:a16="http://schemas.microsoft.com/office/drawing/2014/main" val="10003"/>
                  </a:ext>
                </a:extLst>
              </a:tr>
              <a:tr h="542925">
                <a:tc>
                  <a:txBody>
                    <a:bodyPr/>
                    <a:lstStyle/>
                    <a:p>
                      <a:pPr fontAlgn="t"/>
                      <a:r>
                        <a:rPr lang="en-US" dirty="0" err="1">
                          <a:solidFill>
                            <a:srgbClr val="414141"/>
                          </a:solidFill>
                        </a:rPr>
                        <a:t>SaveChanges</a:t>
                      </a:r>
                      <a:endParaRPr lang="en-US" dirty="0">
                        <a:solidFill>
                          <a:srgbClr val="414141"/>
                        </a:solidFill>
                      </a:endParaRPr>
                    </a:p>
                  </a:txBody>
                  <a:tcPr/>
                </a:tc>
                <a:tc>
                  <a:txBody>
                    <a:bodyPr/>
                    <a:lstStyle/>
                    <a:p>
                      <a:pPr fontAlgn="t"/>
                      <a:r>
                        <a:rPr lang="en-US" dirty="0">
                          <a:solidFill>
                            <a:srgbClr val="414141"/>
                          </a:solidFill>
                        </a:rPr>
                        <a:t>Execute INSERT, UPDATE or DELETE command to the database for the entities with Added, Modified or Deleted state.</a:t>
                      </a:r>
                    </a:p>
                  </a:txBody>
                  <a:tcPr/>
                </a:tc>
                <a:extLst>
                  <a:ext uri="{0D108BD9-81ED-4DB2-BD59-A6C34878D82A}">
                    <a16:rowId xmlns:a16="http://schemas.microsoft.com/office/drawing/2014/main" val="10004"/>
                  </a:ext>
                </a:extLst>
              </a:tr>
              <a:tr h="542925">
                <a:tc>
                  <a:txBody>
                    <a:bodyPr/>
                    <a:lstStyle/>
                    <a:p>
                      <a:pPr fontAlgn="t"/>
                      <a:r>
                        <a:rPr lang="en-US" dirty="0">
                          <a:solidFill>
                            <a:srgbClr val="414141"/>
                          </a:solidFill>
                        </a:rPr>
                        <a:t>Update</a:t>
                      </a:r>
                    </a:p>
                  </a:txBody>
                  <a:tcPr/>
                </a:tc>
                <a:tc>
                  <a:txBody>
                    <a:bodyPr/>
                    <a:lstStyle/>
                    <a:p>
                      <a:pPr fontAlgn="t"/>
                      <a:r>
                        <a:rPr lang="en-US" dirty="0">
                          <a:solidFill>
                            <a:srgbClr val="414141"/>
                          </a:solidFill>
                        </a:rPr>
                        <a:t>Attaches disconnected entity with Modified state and start tracking it. The data will be saved when </a:t>
                      </a:r>
                      <a:r>
                        <a:rPr lang="en-US" dirty="0" err="1">
                          <a:solidFill>
                            <a:srgbClr val="414141"/>
                          </a:solidFill>
                        </a:rPr>
                        <a:t>SaveChagnes</a:t>
                      </a:r>
                      <a:r>
                        <a:rPr lang="en-US" dirty="0">
                          <a:solidFill>
                            <a:srgbClr val="414141"/>
                          </a:solidFill>
                        </a:rPr>
                        <a:t>() is called.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E764E-65EE-D2F3-8941-53F006D841C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2A61BD5-96CA-FEAB-B114-55953DF14F6A}"/>
              </a:ext>
            </a:extLst>
          </p:cNvPr>
          <p:cNvSpPr>
            <a:spLocks noGrp="1"/>
          </p:cNvSpPr>
          <p:nvPr>
            <p:ph type="title"/>
          </p:nvPr>
        </p:nvSpPr>
        <p:spPr/>
        <p:txBody>
          <a:bodyPr/>
          <a:lstStyle/>
          <a:p>
            <a:r>
              <a:rPr lang="en-US" dirty="0"/>
              <a:t>Configure Database Connection</a:t>
            </a:r>
          </a:p>
        </p:txBody>
      </p:sp>
      <p:pic>
        <p:nvPicPr>
          <p:cNvPr id="3" name="Content Placeholder 2">
            <a:extLst>
              <a:ext uri="{FF2B5EF4-FFF2-40B4-BE49-F238E27FC236}">
                <a16:creationId xmlns:a16="http://schemas.microsoft.com/office/drawing/2014/main" id="{DB61C0C1-025B-F243-70FA-A173DB5215FD}"/>
              </a:ext>
            </a:extLst>
          </p:cNvPr>
          <p:cNvPicPr>
            <a:picLocks noGrp="1" noChangeAspect="1"/>
          </p:cNvPicPr>
          <p:nvPr>
            <p:ph sz="quarter" idx="1"/>
          </p:nvPr>
        </p:nvPicPr>
        <p:blipFill>
          <a:blip r:embed="rId2"/>
          <a:stretch>
            <a:fillRect/>
          </a:stretch>
        </p:blipFill>
        <p:spPr>
          <a:xfrm>
            <a:off x="914400" y="1828800"/>
            <a:ext cx="7161975" cy="2743200"/>
          </a:xfrm>
        </p:spPr>
      </p:pic>
      <p:sp>
        <p:nvSpPr>
          <p:cNvPr id="10" name="TextBox 9">
            <a:extLst>
              <a:ext uri="{FF2B5EF4-FFF2-40B4-BE49-F238E27FC236}">
                <a16:creationId xmlns:a16="http://schemas.microsoft.com/office/drawing/2014/main" id="{626E3B76-8820-66EB-88F3-A64557797DF7}"/>
              </a:ext>
            </a:extLst>
          </p:cNvPr>
          <p:cNvSpPr txBox="1"/>
          <p:nvPr/>
        </p:nvSpPr>
        <p:spPr>
          <a:xfrm>
            <a:off x="1143000" y="4724400"/>
            <a:ext cx="7696200" cy="923330"/>
          </a:xfrm>
          <a:prstGeom prst="rect">
            <a:avLst/>
          </a:prstGeom>
          <a:noFill/>
        </p:spPr>
        <p:txBody>
          <a:bodyPr wrap="square">
            <a:spAutoFit/>
          </a:bodyPr>
          <a:lstStyle/>
          <a:p>
            <a:r>
              <a:rPr lang="en-US" dirty="0"/>
              <a:t>In the above code, the </a:t>
            </a:r>
            <a:r>
              <a:rPr lang="en-US" dirty="0" err="1"/>
              <a:t>optionsBuilder.UseSqlServer</a:t>
            </a:r>
            <a:r>
              <a:rPr lang="en-US" dirty="0"/>
              <a:t>() is an extension method used to configure EF to use SQL Server as the database provider by specifying a database connection string.</a:t>
            </a:r>
          </a:p>
        </p:txBody>
      </p:sp>
    </p:spTree>
    <p:extLst>
      <p:ext uri="{BB962C8B-B14F-4D97-AF65-F5344CB8AC3E}">
        <p14:creationId xmlns:p14="http://schemas.microsoft.com/office/powerpoint/2010/main" val="169084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752600"/>
            <a:ext cx="67818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CODE FIRST</a:t>
            </a:r>
          </a:p>
        </p:txBody>
      </p:sp>
    </p:spTree>
    <p:extLst>
      <p:ext uri="{BB962C8B-B14F-4D97-AF65-F5344CB8AC3E}">
        <p14:creationId xmlns:p14="http://schemas.microsoft.com/office/powerpoint/2010/main" val="378165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Code-First</a:t>
            </a:r>
          </a:p>
        </p:txBody>
      </p:sp>
      <p:sp>
        <p:nvSpPr>
          <p:cNvPr id="3" name="Content Placeholder 2"/>
          <p:cNvSpPr>
            <a:spLocks noGrp="1"/>
          </p:cNvSpPr>
          <p:nvPr>
            <p:ph sz="quarter" idx="1"/>
          </p:nvPr>
        </p:nvSpPr>
        <p:spPr/>
        <p:txBody>
          <a:bodyPr>
            <a:noAutofit/>
          </a:bodyPr>
          <a:lstStyle/>
          <a:p>
            <a:r>
              <a:rPr lang="en-US" sz="1800" dirty="0"/>
              <a:t>Entity Framework introduced Code-First approach from Entity Framework 4.1. Code-First is mainly useful in </a:t>
            </a:r>
            <a:r>
              <a:rPr lang="en-US" sz="1800" u="sng" dirty="0">
                <a:hlinkClick r:id="rId2"/>
              </a:rPr>
              <a:t>Domain Driven Design</a:t>
            </a:r>
            <a:r>
              <a:rPr lang="en-US" sz="1800" dirty="0"/>
              <a:t>. With the Code-First approach, you can focus on the domain design and start creating classes as per your domain requirement rather than design your database first and then create the classes which match your database design. Code-First APIs will create the database on the fly based on your entity classes and configuration.</a:t>
            </a:r>
          </a:p>
        </p:txBody>
      </p:sp>
      <p:pic>
        <p:nvPicPr>
          <p:cNvPr id="3074" name="Picture 2" descr="C:\Users\Santu\Desktop\code-first.png"/>
          <p:cNvPicPr>
            <a:picLocks noChangeAspect="1" noChangeArrowheads="1"/>
          </p:cNvPicPr>
          <p:nvPr/>
        </p:nvPicPr>
        <p:blipFill>
          <a:blip r:embed="rId3"/>
          <a:srcRect/>
          <a:stretch>
            <a:fillRect/>
          </a:stretch>
        </p:blipFill>
        <p:spPr bwMode="auto">
          <a:xfrm>
            <a:off x="990600" y="3733800"/>
            <a:ext cx="7243202" cy="1828800"/>
          </a:xfrm>
          <a:prstGeom prst="rect">
            <a:avLst/>
          </a:prstGeom>
          <a:noFill/>
        </p:spPr>
      </p:pic>
    </p:spTree>
    <p:extLst>
      <p:ext uri="{BB962C8B-B14F-4D97-AF65-F5344CB8AC3E}">
        <p14:creationId xmlns:p14="http://schemas.microsoft.com/office/powerpoint/2010/main" val="7750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Migrations in Entity Framework Core</a:t>
            </a:r>
          </a:p>
        </p:txBody>
      </p:sp>
      <p:sp>
        <p:nvSpPr>
          <p:cNvPr id="6" name="Content Placeholder 5"/>
          <p:cNvSpPr>
            <a:spLocks noGrp="1"/>
          </p:cNvSpPr>
          <p:nvPr>
            <p:ph sz="quarter" idx="1"/>
          </p:nvPr>
        </p:nvSpPr>
        <p:spPr/>
        <p:txBody>
          <a:bodyPr>
            <a:noAutofit/>
          </a:bodyPr>
          <a:lstStyle/>
          <a:p>
            <a:r>
              <a:rPr lang="en-US" sz="1400" dirty="0">
                <a:latin typeface="Calibri" pitchFamily="34" charset="0"/>
                <a:cs typeface="Calibri" pitchFamily="34" charset="0"/>
              </a:rPr>
              <a:t>Migration is a way to keep the database schema in sync with the EF Core model by preserving data.</a:t>
            </a:r>
          </a:p>
          <a:p>
            <a:endParaRPr lang="en-US" sz="1400" dirty="0">
              <a:latin typeface="Calibri" pitchFamily="34" charset="0"/>
              <a:cs typeface="Calibri" pitchFamily="34" charset="0"/>
            </a:endParaRPr>
          </a:p>
          <a:p>
            <a:endParaRPr lang="en-US" sz="1400" dirty="0">
              <a:latin typeface="Calibri" pitchFamily="34" charset="0"/>
              <a:cs typeface="Calibri" pitchFamily="34" charset="0"/>
            </a:endParaRPr>
          </a:p>
          <a:p>
            <a:endParaRPr lang="en-US" sz="1400" dirty="0">
              <a:latin typeface="Calibri" pitchFamily="34" charset="0"/>
              <a:cs typeface="Calibri" pitchFamily="34" charset="0"/>
            </a:endParaRPr>
          </a:p>
          <a:p>
            <a:r>
              <a:rPr lang="en-US" sz="1400" dirty="0">
                <a:latin typeface="Calibri" pitchFamily="34" charset="0"/>
                <a:cs typeface="Calibri" pitchFamily="34" charset="0"/>
              </a:rPr>
              <a:t>EF Core API builds the EF Core model from the entity classes</a:t>
            </a:r>
          </a:p>
          <a:p>
            <a:r>
              <a:rPr lang="en-US" sz="1400" dirty="0">
                <a:latin typeface="Calibri" pitchFamily="34" charset="0"/>
                <a:cs typeface="Calibri" pitchFamily="34" charset="0"/>
              </a:rPr>
              <a:t>EF Core migrations API will create or update the database schema based on the EF Core model. Whenever you change the domain classes, you need to run migration commands to keep the database schema up to date.</a:t>
            </a:r>
          </a:p>
          <a:p>
            <a:r>
              <a:rPr lang="en-US" sz="1400" dirty="0">
                <a:latin typeface="Calibri" pitchFamily="34" charset="0"/>
                <a:cs typeface="Calibri" pitchFamily="34" charset="0"/>
              </a:rPr>
              <a:t>EF Core migrations are a set of commands which you can execute in Package Manager Console or PowerShell or in .NET Core CLI (Command Line Interface).</a:t>
            </a:r>
          </a:p>
          <a:p>
            <a:r>
              <a:rPr lang="en-US" sz="1400" dirty="0">
                <a:latin typeface="Calibri" pitchFamily="34" charset="0"/>
                <a:cs typeface="Calibri" pitchFamily="34" charset="0"/>
              </a:rPr>
              <a:t>To use EF Core Migrations API, we need to install the NuGet package </a:t>
            </a:r>
            <a:r>
              <a:rPr lang="en-US" sz="1400" dirty="0" err="1">
                <a:latin typeface="Calibri" pitchFamily="34" charset="0"/>
                <a:cs typeface="Calibri" pitchFamily="34" charset="0"/>
              </a:rPr>
              <a:t>Microsoft.EntityFrameworkCore.Tools</a:t>
            </a:r>
            <a:r>
              <a:rPr lang="en-US" sz="1400" dirty="0">
                <a:latin typeface="Calibri" pitchFamily="34" charset="0"/>
                <a:cs typeface="Calibri" pitchFamily="34" charset="0"/>
              </a:rPr>
              <a:t>.</a:t>
            </a:r>
          </a:p>
          <a:p>
            <a:r>
              <a:rPr lang="en-US" sz="1400" dirty="0">
                <a:latin typeface="Calibri" pitchFamily="34" charset="0"/>
                <a:cs typeface="Calibri" pitchFamily="34" charset="0"/>
              </a:rPr>
              <a:t>Adding a Migration</a:t>
            </a:r>
          </a:p>
          <a:p>
            <a:r>
              <a:rPr lang="en-US" sz="1400" dirty="0">
                <a:latin typeface="Calibri" pitchFamily="34" charset="0"/>
                <a:cs typeface="Calibri" pitchFamily="34" charset="0"/>
              </a:rPr>
              <a:t>add-migration </a:t>
            </a:r>
            <a:r>
              <a:rPr lang="en-US" sz="1400" dirty="0" err="1">
                <a:latin typeface="Calibri" pitchFamily="34" charset="0"/>
                <a:cs typeface="Calibri" pitchFamily="34" charset="0"/>
              </a:rPr>
              <a:t>InitialSchoolDB</a:t>
            </a:r>
            <a:endParaRPr lang="en-US" sz="1400" dirty="0">
              <a:latin typeface="Calibri" pitchFamily="34" charset="0"/>
              <a:cs typeface="Calibri" pitchFamily="34" charset="0"/>
            </a:endParaRPr>
          </a:p>
          <a:p>
            <a:r>
              <a:rPr lang="en-US" sz="1400" dirty="0">
                <a:latin typeface="Calibri" pitchFamily="34" charset="0"/>
                <a:cs typeface="Calibri" pitchFamily="34" charset="0"/>
              </a:rPr>
              <a:t>EF Core provides migrations commands to create, update, or remove tables and other DB objects based on the entities and configurations.</a:t>
            </a:r>
          </a:p>
        </p:txBody>
      </p:sp>
      <p:pic>
        <p:nvPicPr>
          <p:cNvPr id="4098" name="Picture 2" descr="EF Core Migration">
            <a:extLst>
              <a:ext uri="{FF2B5EF4-FFF2-40B4-BE49-F238E27FC236}">
                <a16:creationId xmlns:a16="http://schemas.microsoft.com/office/drawing/2014/main" id="{AA26CCEA-E367-3535-DCD6-B97095204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734050" cy="84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776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822F-FC59-C98F-FD56-491AAD4C63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E63F1E-F044-7129-7FF8-9497247F2326}"/>
              </a:ext>
            </a:extLst>
          </p:cNvPr>
          <p:cNvSpPr>
            <a:spLocks noGrp="1"/>
          </p:cNvSpPr>
          <p:nvPr>
            <p:ph type="title"/>
          </p:nvPr>
        </p:nvSpPr>
        <p:spPr/>
        <p:txBody>
          <a:bodyPr>
            <a:normAutofit fontScale="90000"/>
          </a:bodyPr>
          <a:lstStyle/>
          <a:p>
            <a:r>
              <a:rPr lang="en-US" dirty="0"/>
              <a:t>Migrations in Entity Framework Core</a:t>
            </a:r>
          </a:p>
        </p:txBody>
      </p:sp>
      <p:sp>
        <p:nvSpPr>
          <p:cNvPr id="6" name="Content Placeholder 5">
            <a:extLst>
              <a:ext uri="{FF2B5EF4-FFF2-40B4-BE49-F238E27FC236}">
                <a16:creationId xmlns:a16="http://schemas.microsoft.com/office/drawing/2014/main" id="{7591AA0D-54A7-8D8A-3536-D6C30BE72BBA}"/>
              </a:ext>
            </a:extLst>
          </p:cNvPr>
          <p:cNvSpPr>
            <a:spLocks noGrp="1"/>
          </p:cNvSpPr>
          <p:nvPr>
            <p:ph sz="quarter" idx="1"/>
          </p:nvPr>
        </p:nvSpPr>
        <p:spPr/>
        <p:txBody>
          <a:bodyPr>
            <a:noAutofit/>
          </a:bodyPr>
          <a:lstStyle/>
          <a:p>
            <a:r>
              <a:rPr lang="en-US" sz="1400" dirty="0">
                <a:latin typeface="Calibri" pitchFamily="34" charset="0"/>
                <a:cs typeface="Calibri" pitchFamily="34" charset="0"/>
              </a:rPr>
              <a:t>The Add-Migration command does not create the database. It just creates the two snapshot files in the Migrations folder.</a:t>
            </a:r>
          </a:p>
          <a:p>
            <a:r>
              <a:rPr lang="en-US" sz="1400" b="1" dirty="0">
                <a:latin typeface="Calibri" pitchFamily="34" charset="0"/>
                <a:cs typeface="Calibri" pitchFamily="34" charset="0"/>
              </a:rPr>
              <a:t>&lt;timestamp&gt;_&lt;Migration Name&gt;.cs: </a:t>
            </a:r>
            <a:r>
              <a:rPr lang="en-US" sz="1400" dirty="0">
                <a:latin typeface="Calibri" pitchFamily="34" charset="0"/>
                <a:cs typeface="Calibri" pitchFamily="34" charset="0"/>
              </a:rPr>
              <a:t>The main migration file which includes migration operations in the Up() and Down() methods. The Up() method includes the code for creating DB objects and the Down() method includes code for removing DB objects.</a:t>
            </a:r>
          </a:p>
          <a:p>
            <a:r>
              <a:rPr lang="en-US" sz="1400" b="1" dirty="0">
                <a:latin typeface="Calibri" pitchFamily="34" charset="0"/>
                <a:cs typeface="Calibri" pitchFamily="34" charset="0"/>
              </a:rPr>
              <a:t>&lt;</a:t>
            </a:r>
            <a:r>
              <a:rPr lang="en-US" sz="1400" b="1" dirty="0" err="1">
                <a:latin typeface="Calibri" pitchFamily="34" charset="0"/>
                <a:cs typeface="Calibri" pitchFamily="34" charset="0"/>
              </a:rPr>
              <a:t>contextclassname</a:t>
            </a:r>
            <a:r>
              <a:rPr lang="en-US" sz="1400" b="1" dirty="0">
                <a:latin typeface="Calibri" pitchFamily="34" charset="0"/>
                <a:cs typeface="Calibri" pitchFamily="34" charset="0"/>
              </a:rPr>
              <a:t>&gt;</a:t>
            </a:r>
            <a:r>
              <a:rPr lang="en-US" sz="1400" b="1" dirty="0" err="1">
                <a:latin typeface="Calibri" pitchFamily="34" charset="0"/>
                <a:cs typeface="Calibri" pitchFamily="34" charset="0"/>
              </a:rPr>
              <a:t>ModelSnapshot.cs</a:t>
            </a:r>
            <a:r>
              <a:rPr lang="en-US" sz="1400" b="1" dirty="0">
                <a:latin typeface="Calibri" pitchFamily="34" charset="0"/>
                <a:cs typeface="Calibri" pitchFamily="34" charset="0"/>
              </a:rPr>
              <a:t>: </a:t>
            </a:r>
            <a:r>
              <a:rPr lang="en-US" sz="1400" dirty="0">
                <a:latin typeface="Calibri" pitchFamily="34" charset="0"/>
                <a:cs typeface="Calibri" pitchFamily="34" charset="0"/>
              </a:rPr>
              <a:t>A snapshot of your current model. This is used to determine what changed when creating the next migration.</a:t>
            </a:r>
          </a:p>
          <a:p>
            <a:r>
              <a:rPr lang="en-US" sz="1400" dirty="0">
                <a:latin typeface="Calibri" pitchFamily="34" charset="0"/>
                <a:cs typeface="Calibri" pitchFamily="34" charset="0"/>
              </a:rPr>
              <a:t>Now, to create a database, use the update-database command in the Package Manager Console</a:t>
            </a:r>
          </a:p>
          <a:p>
            <a:r>
              <a:rPr lang="en-US" sz="1400" b="1" dirty="0">
                <a:latin typeface="Calibri" pitchFamily="34" charset="0"/>
                <a:cs typeface="Calibri" pitchFamily="34" charset="0"/>
              </a:rPr>
              <a:t>update-database</a:t>
            </a:r>
          </a:p>
          <a:p>
            <a:r>
              <a:rPr lang="en-US" sz="1400" b="1" dirty="0">
                <a:latin typeface="Calibri" pitchFamily="34" charset="0"/>
                <a:cs typeface="Calibri" pitchFamily="34" charset="0"/>
              </a:rPr>
              <a:t>Reverting Migration</a:t>
            </a:r>
          </a:p>
          <a:p>
            <a:r>
              <a:rPr lang="en-US" sz="1400" dirty="0">
                <a:latin typeface="Calibri" pitchFamily="34" charset="0"/>
                <a:cs typeface="Calibri" pitchFamily="34" charset="0"/>
              </a:rPr>
              <a:t>For some reason, if you want to revert the database to any of the previous state then you can do it by using the update-database &lt;migration-name&gt; command.</a:t>
            </a:r>
          </a:p>
          <a:p>
            <a:r>
              <a:rPr lang="en-US" sz="1400" b="1" dirty="0">
                <a:latin typeface="Calibri" pitchFamily="34" charset="0"/>
                <a:cs typeface="Calibri" pitchFamily="34" charset="0"/>
              </a:rPr>
              <a:t>Update-database "</a:t>
            </a:r>
            <a:r>
              <a:rPr lang="en-US" sz="1400" b="1" dirty="0" err="1">
                <a:latin typeface="Calibri" pitchFamily="34" charset="0"/>
                <a:cs typeface="Calibri" pitchFamily="34" charset="0"/>
              </a:rPr>
              <a:t>InitialSchoolDB</a:t>
            </a:r>
            <a:r>
              <a:rPr lang="en-US" sz="1400" b="1" dirty="0">
                <a:latin typeface="Calibri" pitchFamily="34" charset="0"/>
                <a:cs typeface="Calibri" pitchFamily="34" charset="0"/>
              </a:rPr>
              <a:t>“</a:t>
            </a:r>
          </a:p>
          <a:p>
            <a:r>
              <a:rPr lang="en-US" sz="1400" b="1" dirty="0">
                <a:latin typeface="Calibri" pitchFamily="34" charset="0"/>
                <a:cs typeface="Calibri" pitchFamily="34" charset="0"/>
              </a:rPr>
              <a:t>List All Migrations</a:t>
            </a:r>
          </a:p>
          <a:p>
            <a:r>
              <a:rPr lang="en-US" sz="1400" dirty="0">
                <a:latin typeface="Calibri" pitchFamily="34" charset="0"/>
                <a:cs typeface="Calibri" pitchFamily="34" charset="0"/>
              </a:rPr>
              <a:t>Get-Migration(</a:t>
            </a:r>
            <a:r>
              <a:rPr lang="en-US" sz="1000" b="0" i="0" dirty="0">
                <a:solidFill>
                  <a:srgbClr val="181717"/>
                </a:solidFill>
                <a:effectLst/>
                <a:latin typeface="Verdana" panose="020B0604030504040204" pitchFamily="34" charset="0"/>
              </a:rPr>
              <a:t>to get the list of all migrations)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383328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3B5F-F435-E586-5BFE-B64B710974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C65CE86-5713-88BA-85C0-3FA692966A21}"/>
              </a:ext>
            </a:extLst>
          </p:cNvPr>
          <p:cNvSpPr>
            <a:spLocks noGrp="1"/>
          </p:cNvSpPr>
          <p:nvPr>
            <p:ph type="title"/>
          </p:nvPr>
        </p:nvSpPr>
        <p:spPr/>
        <p:txBody>
          <a:bodyPr>
            <a:normAutofit fontScale="90000"/>
          </a:bodyPr>
          <a:lstStyle/>
          <a:p>
            <a:r>
              <a:rPr lang="en-US" dirty="0"/>
              <a:t>Migrations in Entity Framework Core</a:t>
            </a:r>
          </a:p>
        </p:txBody>
      </p:sp>
      <p:sp>
        <p:nvSpPr>
          <p:cNvPr id="6" name="Content Placeholder 5">
            <a:extLst>
              <a:ext uri="{FF2B5EF4-FFF2-40B4-BE49-F238E27FC236}">
                <a16:creationId xmlns:a16="http://schemas.microsoft.com/office/drawing/2014/main" id="{F9E53589-EFC8-AC82-0ADF-6FB274CEDBB2}"/>
              </a:ext>
            </a:extLst>
          </p:cNvPr>
          <p:cNvSpPr>
            <a:spLocks noGrp="1"/>
          </p:cNvSpPr>
          <p:nvPr>
            <p:ph sz="quarter" idx="1"/>
          </p:nvPr>
        </p:nvSpPr>
        <p:spPr/>
        <p:txBody>
          <a:bodyPr>
            <a:noAutofit/>
          </a:bodyPr>
          <a:lstStyle/>
          <a:p>
            <a:r>
              <a:rPr lang="en-US" sz="1400" b="1" dirty="0">
                <a:latin typeface="Calibri" pitchFamily="34" charset="0"/>
                <a:cs typeface="Calibri" pitchFamily="34" charset="0"/>
              </a:rPr>
              <a:t>Removing a Migration</a:t>
            </a:r>
          </a:p>
          <a:p>
            <a:r>
              <a:rPr lang="en-US" sz="1400" dirty="0">
                <a:latin typeface="Calibri" pitchFamily="34" charset="0"/>
                <a:cs typeface="Calibri" pitchFamily="34" charset="0"/>
              </a:rPr>
              <a:t>We can remove the last migration if it is not applied to the database.</a:t>
            </a:r>
          </a:p>
          <a:p>
            <a:r>
              <a:rPr lang="en-US" sz="1400" dirty="0">
                <a:latin typeface="Calibri" pitchFamily="34" charset="0"/>
                <a:cs typeface="Calibri" pitchFamily="34" charset="0"/>
              </a:rPr>
              <a:t>remove-migration</a:t>
            </a:r>
          </a:p>
        </p:txBody>
      </p:sp>
    </p:spTree>
    <p:extLst>
      <p:ext uri="{BB962C8B-B14F-4D97-AF65-F5344CB8AC3E}">
        <p14:creationId xmlns:p14="http://schemas.microsoft.com/office/powerpoint/2010/main" val="23888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O/RM framework</a:t>
            </a:r>
          </a:p>
        </p:txBody>
      </p:sp>
      <p:sp>
        <p:nvSpPr>
          <p:cNvPr id="5" name="Content Placeholder 4"/>
          <p:cNvSpPr>
            <a:spLocks noGrp="1"/>
          </p:cNvSpPr>
          <p:nvPr>
            <p:ph sz="quarter" idx="1"/>
          </p:nvPr>
        </p:nvSpPr>
        <p:spPr/>
        <p:txBody>
          <a:bodyPr>
            <a:normAutofit/>
          </a:bodyPr>
          <a:lstStyle/>
          <a:p>
            <a:r>
              <a:rPr lang="en-US" sz="1800" dirty="0"/>
              <a:t>ORM is a tool for storing data from domain objects to relational database like MS SQL Server in automated way without much programming.</a:t>
            </a:r>
          </a:p>
          <a:p>
            <a:r>
              <a:rPr lang="en-US" sz="1800" dirty="0"/>
              <a:t>O/RM includes three main parts: Domain class objects, Relational database objects and Mapping information on how domain objects maps to relational database objects (tables, views &amp; stored procedures).</a:t>
            </a:r>
          </a:p>
          <a:p>
            <a:r>
              <a:rPr lang="en-US" sz="1800" dirty="0"/>
              <a:t>ORM helps us to keep our database design separate from our domain class design. This makes application maintainable and extendable</a:t>
            </a:r>
          </a:p>
          <a:p>
            <a:r>
              <a:rPr lang="en-US" sz="1800" dirty="0"/>
              <a:t>It also automates standard CRUD operation (Create, Read, Update &amp; Delete) so developer doesn’t need to write it manually.</a:t>
            </a:r>
          </a:p>
          <a:p>
            <a:r>
              <a:rPr lang="en-US" sz="1800" dirty="0"/>
              <a:t>There are many ORM frameworks for .net in the market like DataObjects.Net, NHibernate, OpenAccess, SubSonic etc . ADO.NET Entity Framework is an open source ORM framework from Microsoft.</a:t>
            </a:r>
          </a:p>
        </p:txBody>
      </p:sp>
      <p:pic>
        <p:nvPicPr>
          <p:cNvPr id="1026" name="Picture 2" descr="C:\Users\Santu\Desktop\ORM.png"/>
          <p:cNvPicPr>
            <a:picLocks noChangeAspect="1" noChangeArrowheads="1"/>
          </p:cNvPicPr>
          <p:nvPr/>
        </p:nvPicPr>
        <p:blipFill>
          <a:blip r:embed="rId3"/>
          <a:srcRect/>
          <a:stretch>
            <a:fillRect/>
          </a:stretch>
        </p:blipFill>
        <p:spPr bwMode="auto">
          <a:xfrm>
            <a:off x="914400" y="5334000"/>
            <a:ext cx="6858000" cy="12287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132A2-3C1B-710F-6F76-7623E93B54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16A9216-8563-8977-38D9-868F50DF88A8}"/>
              </a:ext>
            </a:extLst>
          </p:cNvPr>
          <p:cNvSpPr>
            <a:spLocks noGrp="1"/>
          </p:cNvSpPr>
          <p:nvPr>
            <p:ph type="title"/>
          </p:nvPr>
        </p:nvSpPr>
        <p:spPr/>
        <p:txBody>
          <a:bodyPr>
            <a:normAutofit fontScale="90000"/>
          </a:bodyPr>
          <a:lstStyle/>
          <a:p>
            <a:r>
              <a:rPr lang="en-US" dirty="0"/>
              <a:t>Migrations in Entity Framework Core</a:t>
            </a:r>
          </a:p>
        </p:txBody>
      </p:sp>
      <p:sp>
        <p:nvSpPr>
          <p:cNvPr id="6" name="Content Placeholder 5">
            <a:extLst>
              <a:ext uri="{FF2B5EF4-FFF2-40B4-BE49-F238E27FC236}">
                <a16:creationId xmlns:a16="http://schemas.microsoft.com/office/drawing/2014/main" id="{DD3B8356-05A8-08AB-FAAB-F468715C6D2D}"/>
              </a:ext>
            </a:extLst>
          </p:cNvPr>
          <p:cNvSpPr>
            <a:spLocks noGrp="1"/>
          </p:cNvSpPr>
          <p:nvPr>
            <p:ph sz="quarter" idx="1"/>
          </p:nvPr>
        </p:nvSpPr>
        <p:spPr/>
        <p:txBody>
          <a:bodyPr>
            <a:noAutofit/>
          </a:bodyPr>
          <a:lstStyle/>
          <a:p>
            <a:r>
              <a:rPr lang="en-US" sz="1400" dirty="0"/>
              <a:t>We can execute the migration command using NuGet Package Manger Console as well as dotnet CLI (command line interface).</a:t>
            </a:r>
          </a:p>
          <a:p>
            <a:r>
              <a:rPr lang="en-US" sz="1400" dirty="0"/>
              <a:t>In Visual Studio, open </a:t>
            </a:r>
            <a:r>
              <a:rPr lang="en-US" sz="1400" dirty="0" err="1"/>
              <a:t>NuGet</a:t>
            </a:r>
            <a:r>
              <a:rPr lang="en-US" sz="1400" dirty="0"/>
              <a:t> Package Manager Console from Tools -&gt; </a:t>
            </a:r>
            <a:r>
              <a:rPr lang="en-US" sz="1400" dirty="0" err="1"/>
              <a:t>NuGet</a:t>
            </a:r>
            <a:r>
              <a:rPr lang="en-US" sz="1400" dirty="0"/>
              <a:t> Package Manager -&gt; Package Manager Console and enter the following command:</a:t>
            </a:r>
          </a:p>
          <a:p>
            <a:r>
              <a:rPr lang="en-US" sz="1400" dirty="0"/>
              <a:t>PM&gt; add-migration </a:t>
            </a:r>
            <a:r>
              <a:rPr lang="en-US" sz="1400" dirty="0" err="1"/>
              <a:t>CreateSchoolDB</a:t>
            </a:r>
            <a:endParaRPr lang="en-US" sz="1400" dirty="0"/>
          </a:p>
          <a:p>
            <a:r>
              <a:rPr lang="en-US" sz="1400" dirty="0"/>
              <a:t>After creating a migration, we still need to create the database using the update-database command in the Package Manager Console, as below.</a:t>
            </a:r>
          </a:p>
          <a:p>
            <a:r>
              <a:rPr lang="en-US" sz="1400" dirty="0"/>
              <a:t>PM&gt; update-database</a:t>
            </a:r>
          </a:p>
          <a:p>
            <a:r>
              <a:rPr lang="en-US" sz="1400" dirty="0" err="1">
                <a:latin typeface="Calibri" pitchFamily="34" charset="0"/>
                <a:cs typeface="Calibri" pitchFamily="34" charset="0"/>
              </a:rPr>
              <a:t>Note:</a:t>
            </a:r>
            <a:r>
              <a:rPr lang="en-US" sz="1400" dirty="0" err="1"/>
              <a:t>This</a:t>
            </a:r>
            <a:r>
              <a:rPr lang="en-US" sz="1400" dirty="0"/>
              <a:t> was the first migration to create a database. Now, whenever we add or update domain classes or configurations, we need to sync the database with the model using </a:t>
            </a:r>
            <a:r>
              <a:rPr lang="en-US" sz="1400" b="1" dirty="0"/>
              <a:t>add-migration</a:t>
            </a:r>
            <a:r>
              <a:rPr lang="en-US" sz="1400" dirty="0"/>
              <a:t> and </a:t>
            </a:r>
            <a:r>
              <a:rPr lang="en-US" sz="1400" b="1" dirty="0"/>
              <a:t>update-database</a:t>
            </a:r>
            <a:r>
              <a:rPr lang="en-US" sz="1400" dirty="0"/>
              <a:t> commands.</a:t>
            </a:r>
            <a:endParaRPr lang="en-US" sz="1400" dirty="0">
              <a:latin typeface="Calibri" pitchFamily="34" charset="0"/>
              <a:cs typeface="Calibri" pitchFamily="34" charset="0"/>
            </a:endParaRPr>
          </a:p>
        </p:txBody>
      </p:sp>
    </p:spTree>
    <p:extLst>
      <p:ext uri="{BB962C8B-B14F-4D97-AF65-F5344CB8AC3E}">
        <p14:creationId xmlns:p14="http://schemas.microsoft.com/office/powerpoint/2010/main" val="29411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Autofit/>
          </a:bodyPr>
          <a:lstStyle/>
          <a:p>
            <a:r>
              <a:rPr lang="en-US" sz="1800" dirty="0"/>
              <a:t>Convention is a set of default rules to automatically configure a conceptual model based on domain class definitions when working with Code-First. Code-First conventions are defined in </a:t>
            </a:r>
            <a:r>
              <a:rPr lang="en-US" sz="1800" i="1" dirty="0" err="1">
                <a:hlinkClick r:id="rId2"/>
              </a:rPr>
              <a:t>System.Data.Entity.ModelConfiguration.Conventions</a:t>
            </a:r>
            <a:r>
              <a:rPr lang="en-US" sz="1800" dirty="0"/>
              <a:t> namespace.</a:t>
            </a:r>
          </a:p>
          <a:p>
            <a:r>
              <a:rPr lang="en-US" sz="1800" dirty="0"/>
              <a:t>Primary Key Convention</a:t>
            </a:r>
          </a:p>
          <a:p>
            <a:r>
              <a:rPr lang="en-US" sz="1800" dirty="0"/>
              <a:t>Code-First automatically creates a Primary Key in each table. The default convention for primary key is that Code-First would create a primary key for a property if the property name is Id or &lt;class name&gt;Id (NOT case sensitive). The data type of a primary key property can be anything, but if the type of the primary key property is numeric or GUID, it will be configured as an identity column.</a:t>
            </a:r>
          </a:p>
          <a:p>
            <a:r>
              <a:rPr lang="en-US" sz="1800" dirty="0"/>
              <a:t>Relationship Convention:</a:t>
            </a:r>
          </a:p>
          <a:p>
            <a:r>
              <a:rPr lang="en-US" sz="1800" dirty="0"/>
              <a:t>Code First infer the relationship between the two entities using navigation property. This navigation property can be simple reference type or collection type.</a:t>
            </a:r>
          </a:p>
          <a:p>
            <a:endParaRPr lang="en-US" sz="1800" dirty="0"/>
          </a:p>
        </p:txBody>
      </p:sp>
    </p:spTree>
    <p:extLst>
      <p:ext uri="{BB962C8B-B14F-4D97-AF65-F5344CB8AC3E}">
        <p14:creationId xmlns:p14="http://schemas.microsoft.com/office/powerpoint/2010/main" val="245939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First Conventions</a:t>
            </a:r>
          </a:p>
        </p:txBody>
      </p:sp>
      <p:sp>
        <p:nvSpPr>
          <p:cNvPr id="3" name="Content Placeholder 2"/>
          <p:cNvSpPr>
            <a:spLocks noGrp="1"/>
          </p:cNvSpPr>
          <p:nvPr>
            <p:ph sz="quarter" idx="1"/>
          </p:nvPr>
        </p:nvSpPr>
        <p:spPr/>
        <p:txBody>
          <a:bodyPr>
            <a:noAutofit/>
          </a:bodyPr>
          <a:lstStyle/>
          <a:p>
            <a:r>
              <a:rPr lang="en-US" sz="1800" dirty="0"/>
              <a:t>Foreign key Convention</a:t>
            </a:r>
          </a:p>
          <a:p>
            <a:r>
              <a:rPr lang="en-US" sz="1800" dirty="0"/>
              <a:t>Code First automatically inserts a foreign key when it encounters a navigation property.</a:t>
            </a:r>
          </a:p>
        </p:txBody>
      </p:sp>
    </p:spTree>
    <p:extLst>
      <p:ext uri="{BB962C8B-B14F-4D97-AF65-F5344CB8AC3E}">
        <p14:creationId xmlns:p14="http://schemas.microsoft.com/office/powerpoint/2010/main" val="3118527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228600"/>
          <a:ext cx="8686800" cy="635889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04800">
                <a:tc>
                  <a:txBody>
                    <a:bodyPr/>
                    <a:lstStyle/>
                    <a:p>
                      <a:pPr algn="l" fontAlgn="t"/>
                      <a:r>
                        <a:rPr lang="en-US" dirty="0"/>
                        <a:t>C# </a:t>
                      </a:r>
                      <a:r>
                        <a:rPr lang="en-US" dirty="0" err="1"/>
                        <a:t>DataType</a:t>
                      </a:r>
                      <a:endParaRPr lang="en-US" dirty="0"/>
                    </a:p>
                  </a:txBody>
                  <a:tcPr marL="47625" marR="47625" marT="47625" marB="47625"/>
                </a:tc>
                <a:tc>
                  <a:txBody>
                    <a:bodyPr/>
                    <a:lstStyle/>
                    <a:p>
                      <a:pPr algn="l" fontAlgn="t"/>
                      <a:r>
                        <a:rPr lang="en-US" dirty="0"/>
                        <a:t>Related DB Column </a:t>
                      </a:r>
                      <a:r>
                        <a:rPr lang="en-US" dirty="0" err="1"/>
                        <a:t>DataType</a:t>
                      </a:r>
                      <a:endParaRPr lang="en-US" dirty="0"/>
                    </a:p>
                  </a:txBody>
                  <a:tcPr marL="47625" marR="47625" marT="47625" marB="47625"/>
                </a:tc>
                <a:tc>
                  <a:txBody>
                    <a:bodyPr/>
                    <a:lstStyle/>
                    <a:p>
                      <a:pPr algn="l" fontAlgn="t"/>
                      <a:r>
                        <a:rPr lang="en-US"/>
                        <a:t>PK Column DataType &amp; Length</a:t>
                      </a:r>
                    </a:p>
                  </a:txBody>
                  <a:tcPr marL="47625" marR="47625" marT="47625" marB="47625"/>
                </a:tc>
                <a:extLst>
                  <a:ext uri="{0D108BD9-81ED-4DB2-BD59-A6C34878D82A}">
                    <a16:rowId xmlns:a16="http://schemas.microsoft.com/office/drawing/2014/main" val="10000"/>
                  </a:ext>
                </a:extLst>
              </a:tr>
              <a:tr h="422910">
                <a:tc>
                  <a:txBody>
                    <a:bodyPr/>
                    <a:lstStyle/>
                    <a:p>
                      <a:pPr fontAlgn="t"/>
                      <a:r>
                        <a:rPr lang="en-US"/>
                        <a:t>int</a:t>
                      </a:r>
                    </a:p>
                  </a:txBody>
                  <a:tcPr marL="47625" marR="47625" marT="47625" marB="47625"/>
                </a:tc>
                <a:tc>
                  <a:txBody>
                    <a:bodyPr/>
                    <a:lstStyle/>
                    <a:p>
                      <a:pPr fontAlgn="t"/>
                      <a:r>
                        <a:rPr lang="en-US"/>
                        <a:t>int</a:t>
                      </a:r>
                    </a:p>
                  </a:txBody>
                  <a:tcPr marL="47625" marR="47625" marT="47625" marB="47625"/>
                </a:tc>
                <a:tc>
                  <a:txBody>
                    <a:bodyPr/>
                    <a:lstStyle/>
                    <a:p>
                      <a:pPr fontAlgn="t"/>
                      <a:r>
                        <a:rPr lang="en-US"/>
                        <a:t>int, Identity column increment by 1</a:t>
                      </a:r>
                    </a:p>
                  </a:txBody>
                  <a:tcPr marL="47625" marR="47625" marT="47625" marB="47625"/>
                </a:tc>
                <a:extLst>
                  <a:ext uri="{0D108BD9-81ED-4DB2-BD59-A6C34878D82A}">
                    <a16:rowId xmlns:a16="http://schemas.microsoft.com/office/drawing/2014/main" val="10001"/>
                  </a:ext>
                </a:extLst>
              </a:tr>
              <a:tr h="388620">
                <a:tc>
                  <a:txBody>
                    <a:bodyPr/>
                    <a:lstStyle/>
                    <a:p>
                      <a:pPr fontAlgn="t"/>
                      <a:r>
                        <a:rPr lang="en-US"/>
                        <a:t>string</a:t>
                      </a:r>
                    </a:p>
                  </a:txBody>
                  <a:tcPr marL="47625" marR="47625" marT="47625" marB="47625"/>
                </a:tc>
                <a:tc>
                  <a:txBody>
                    <a:bodyPr/>
                    <a:lstStyle/>
                    <a:p>
                      <a:pPr fontAlgn="t"/>
                      <a:r>
                        <a:rPr lang="en-US"/>
                        <a:t>nvarchar(Max)</a:t>
                      </a:r>
                    </a:p>
                  </a:txBody>
                  <a:tcPr marL="47625" marR="47625" marT="47625" marB="47625"/>
                </a:tc>
                <a:tc>
                  <a:txBody>
                    <a:bodyPr/>
                    <a:lstStyle/>
                    <a:p>
                      <a:pPr fontAlgn="t"/>
                      <a:r>
                        <a:rPr lang="en-US"/>
                        <a:t>nvarchar(128)</a:t>
                      </a:r>
                    </a:p>
                  </a:txBody>
                  <a:tcPr marL="47625" marR="47625" marT="47625" marB="47625"/>
                </a:tc>
                <a:extLst>
                  <a:ext uri="{0D108BD9-81ED-4DB2-BD59-A6C34878D82A}">
                    <a16:rowId xmlns:a16="http://schemas.microsoft.com/office/drawing/2014/main" val="10002"/>
                  </a:ext>
                </a:extLst>
              </a:tr>
              <a:tr h="445770">
                <a:tc>
                  <a:txBody>
                    <a:bodyPr/>
                    <a:lstStyle/>
                    <a:p>
                      <a:pPr fontAlgn="t"/>
                      <a:r>
                        <a:rPr lang="en-US"/>
                        <a:t>decimal</a:t>
                      </a:r>
                    </a:p>
                  </a:txBody>
                  <a:tcPr marL="47625" marR="47625" marT="47625" marB="47625"/>
                </a:tc>
                <a:tc>
                  <a:txBody>
                    <a:bodyPr/>
                    <a:lstStyle/>
                    <a:p>
                      <a:pPr fontAlgn="t"/>
                      <a:r>
                        <a:rPr lang="en-US"/>
                        <a:t>decimal(18,2)</a:t>
                      </a:r>
                    </a:p>
                  </a:txBody>
                  <a:tcPr marL="47625" marR="47625" marT="47625" marB="47625"/>
                </a:tc>
                <a:tc>
                  <a:txBody>
                    <a:bodyPr/>
                    <a:lstStyle/>
                    <a:p>
                      <a:pPr fontAlgn="t"/>
                      <a:r>
                        <a:rPr lang="en-US"/>
                        <a:t>decimal(18,2)</a:t>
                      </a:r>
                    </a:p>
                  </a:txBody>
                  <a:tcPr marL="47625" marR="47625" marT="47625" marB="47625"/>
                </a:tc>
                <a:extLst>
                  <a:ext uri="{0D108BD9-81ED-4DB2-BD59-A6C34878D82A}">
                    <a16:rowId xmlns:a16="http://schemas.microsoft.com/office/drawing/2014/main" val="10003"/>
                  </a:ext>
                </a:extLst>
              </a:tr>
              <a:tr h="426720">
                <a:tc>
                  <a:txBody>
                    <a:bodyPr/>
                    <a:lstStyle/>
                    <a:p>
                      <a:pPr fontAlgn="t"/>
                      <a:r>
                        <a:rPr lang="en-US"/>
                        <a:t>float</a:t>
                      </a:r>
                    </a:p>
                  </a:txBody>
                  <a:tcPr marL="47625" marR="47625" marT="47625" marB="47625"/>
                </a:tc>
                <a:tc>
                  <a:txBody>
                    <a:bodyPr/>
                    <a:lstStyle/>
                    <a:p>
                      <a:pPr fontAlgn="t"/>
                      <a:r>
                        <a:rPr lang="en-US"/>
                        <a:t>real</a:t>
                      </a:r>
                    </a:p>
                  </a:txBody>
                  <a:tcPr marL="47625" marR="47625" marT="47625" marB="47625"/>
                </a:tc>
                <a:tc>
                  <a:txBody>
                    <a:bodyPr/>
                    <a:lstStyle/>
                    <a:p>
                      <a:pPr fontAlgn="t"/>
                      <a:r>
                        <a:rPr lang="en-US"/>
                        <a:t>real</a:t>
                      </a:r>
                    </a:p>
                  </a:txBody>
                  <a:tcPr marL="47625" marR="47625" marT="47625" marB="47625"/>
                </a:tc>
                <a:extLst>
                  <a:ext uri="{0D108BD9-81ED-4DB2-BD59-A6C34878D82A}">
                    <a16:rowId xmlns:a16="http://schemas.microsoft.com/office/drawing/2014/main" val="10004"/>
                  </a:ext>
                </a:extLst>
              </a:tr>
              <a:tr h="407670">
                <a:tc>
                  <a:txBody>
                    <a:bodyPr/>
                    <a:lstStyle/>
                    <a:p>
                      <a:pPr fontAlgn="t"/>
                      <a:r>
                        <a:rPr lang="en-US"/>
                        <a:t>byte[]</a:t>
                      </a:r>
                    </a:p>
                  </a:txBody>
                  <a:tcPr marL="47625" marR="47625" marT="47625" marB="47625"/>
                </a:tc>
                <a:tc>
                  <a:txBody>
                    <a:bodyPr/>
                    <a:lstStyle/>
                    <a:p>
                      <a:pPr fontAlgn="t"/>
                      <a:r>
                        <a:rPr lang="en-US"/>
                        <a:t>varbinary(Max)</a:t>
                      </a:r>
                    </a:p>
                  </a:txBody>
                  <a:tcPr marL="47625" marR="47625" marT="47625" marB="47625"/>
                </a:tc>
                <a:tc>
                  <a:txBody>
                    <a:bodyPr/>
                    <a:lstStyle/>
                    <a:p>
                      <a:pPr fontAlgn="t"/>
                      <a:r>
                        <a:rPr lang="en-US"/>
                        <a:t>varbinary(128)</a:t>
                      </a:r>
                    </a:p>
                  </a:txBody>
                  <a:tcPr marL="47625" marR="47625" marT="47625" marB="47625"/>
                </a:tc>
                <a:extLst>
                  <a:ext uri="{0D108BD9-81ED-4DB2-BD59-A6C34878D82A}">
                    <a16:rowId xmlns:a16="http://schemas.microsoft.com/office/drawing/2014/main" val="10005"/>
                  </a:ext>
                </a:extLst>
              </a:tr>
              <a:tr h="388620">
                <a:tc>
                  <a:txBody>
                    <a:bodyPr/>
                    <a:lstStyle/>
                    <a:p>
                      <a:pPr fontAlgn="t"/>
                      <a:r>
                        <a:rPr lang="en-US"/>
                        <a:t>datetime</a:t>
                      </a:r>
                    </a:p>
                  </a:txBody>
                  <a:tcPr marL="47625" marR="47625" marT="47625" marB="47625"/>
                </a:tc>
                <a:tc>
                  <a:txBody>
                    <a:bodyPr/>
                    <a:lstStyle/>
                    <a:p>
                      <a:pPr fontAlgn="t"/>
                      <a:r>
                        <a:rPr lang="en-US"/>
                        <a:t>datetime</a:t>
                      </a:r>
                    </a:p>
                  </a:txBody>
                  <a:tcPr marL="47625" marR="47625" marT="47625" marB="47625"/>
                </a:tc>
                <a:tc>
                  <a:txBody>
                    <a:bodyPr/>
                    <a:lstStyle/>
                    <a:p>
                      <a:pPr fontAlgn="t"/>
                      <a:r>
                        <a:rPr lang="en-US"/>
                        <a:t>datetime</a:t>
                      </a:r>
                    </a:p>
                  </a:txBody>
                  <a:tcPr marL="47625" marR="47625" marT="47625" marB="47625"/>
                </a:tc>
                <a:extLst>
                  <a:ext uri="{0D108BD9-81ED-4DB2-BD59-A6C34878D82A}">
                    <a16:rowId xmlns:a16="http://schemas.microsoft.com/office/drawing/2014/main" val="10006"/>
                  </a:ext>
                </a:extLst>
              </a:tr>
              <a:tr h="369570">
                <a:tc>
                  <a:txBody>
                    <a:bodyPr/>
                    <a:lstStyle/>
                    <a:p>
                      <a:pPr fontAlgn="t"/>
                      <a:r>
                        <a:rPr lang="en-US"/>
                        <a:t>bool</a:t>
                      </a:r>
                    </a:p>
                  </a:txBody>
                  <a:tcPr marL="47625" marR="47625" marT="47625" marB="47625"/>
                </a:tc>
                <a:tc>
                  <a:txBody>
                    <a:bodyPr/>
                    <a:lstStyle/>
                    <a:p>
                      <a:pPr fontAlgn="t"/>
                      <a:r>
                        <a:rPr lang="en-US"/>
                        <a:t>bit</a:t>
                      </a:r>
                    </a:p>
                  </a:txBody>
                  <a:tcPr marL="47625" marR="47625" marT="47625" marB="47625"/>
                </a:tc>
                <a:tc>
                  <a:txBody>
                    <a:bodyPr/>
                    <a:lstStyle/>
                    <a:p>
                      <a:pPr fontAlgn="t"/>
                      <a:r>
                        <a:rPr lang="en-US"/>
                        <a:t>bit</a:t>
                      </a:r>
                    </a:p>
                  </a:txBody>
                  <a:tcPr marL="47625" marR="47625" marT="47625" marB="47625"/>
                </a:tc>
                <a:extLst>
                  <a:ext uri="{0D108BD9-81ED-4DB2-BD59-A6C34878D82A}">
                    <a16:rowId xmlns:a16="http://schemas.microsoft.com/office/drawing/2014/main" val="10007"/>
                  </a:ext>
                </a:extLst>
              </a:tr>
              <a:tr h="350520">
                <a:tc>
                  <a:txBody>
                    <a:bodyPr/>
                    <a:lstStyle/>
                    <a:p>
                      <a:pPr fontAlgn="t"/>
                      <a:r>
                        <a:rPr lang="en-US"/>
                        <a:t>byte</a:t>
                      </a:r>
                    </a:p>
                  </a:txBody>
                  <a:tcPr marL="47625" marR="47625" marT="47625" marB="47625"/>
                </a:tc>
                <a:tc>
                  <a:txBody>
                    <a:bodyPr/>
                    <a:lstStyle/>
                    <a:p>
                      <a:pPr fontAlgn="t"/>
                      <a:r>
                        <a:rPr lang="en-US"/>
                        <a:t>tinyint</a:t>
                      </a:r>
                    </a:p>
                  </a:txBody>
                  <a:tcPr marL="47625" marR="47625" marT="47625" marB="47625"/>
                </a:tc>
                <a:tc>
                  <a:txBody>
                    <a:bodyPr/>
                    <a:lstStyle/>
                    <a:p>
                      <a:pPr fontAlgn="t"/>
                      <a:r>
                        <a:rPr lang="en-US"/>
                        <a:t>tinyint</a:t>
                      </a:r>
                    </a:p>
                  </a:txBody>
                  <a:tcPr marL="47625" marR="47625" marT="47625" marB="47625"/>
                </a:tc>
                <a:extLst>
                  <a:ext uri="{0D108BD9-81ED-4DB2-BD59-A6C34878D82A}">
                    <a16:rowId xmlns:a16="http://schemas.microsoft.com/office/drawing/2014/main" val="10008"/>
                  </a:ext>
                </a:extLst>
              </a:tr>
              <a:tr h="331470">
                <a:tc>
                  <a:txBody>
                    <a:bodyPr/>
                    <a:lstStyle/>
                    <a:p>
                      <a:pPr fontAlgn="t"/>
                      <a:r>
                        <a:rPr lang="en-US"/>
                        <a:t>short</a:t>
                      </a:r>
                    </a:p>
                  </a:txBody>
                  <a:tcPr marL="47625" marR="47625" marT="47625" marB="47625"/>
                </a:tc>
                <a:tc>
                  <a:txBody>
                    <a:bodyPr/>
                    <a:lstStyle/>
                    <a:p>
                      <a:pPr fontAlgn="t"/>
                      <a:r>
                        <a:rPr lang="en-US"/>
                        <a:t>smallint</a:t>
                      </a:r>
                    </a:p>
                  </a:txBody>
                  <a:tcPr marL="47625" marR="47625" marT="47625" marB="47625"/>
                </a:tc>
                <a:tc>
                  <a:txBody>
                    <a:bodyPr/>
                    <a:lstStyle/>
                    <a:p>
                      <a:pPr fontAlgn="t"/>
                      <a:r>
                        <a:rPr lang="en-US"/>
                        <a:t>smallint</a:t>
                      </a:r>
                    </a:p>
                  </a:txBody>
                  <a:tcPr marL="47625" marR="47625" marT="47625" marB="47625"/>
                </a:tc>
                <a:extLst>
                  <a:ext uri="{0D108BD9-81ED-4DB2-BD59-A6C34878D82A}">
                    <a16:rowId xmlns:a16="http://schemas.microsoft.com/office/drawing/2014/main" val="10009"/>
                  </a:ext>
                </a:extLst>
              </a:tr>
              <a:tr h="388620">
                <a:tc>
                  <a:txBody>
                    <a:bodyPr/>
                    <a:lstStyle/>
                    <a:p>
                      <a:pPr fontAlgn="t"/>
                      <a:r>
                        <a:rPr lang="en-US"/>
                        <a:t>long</a:t>
                      </a:r>
                    </a:p>
                  </a:txBody>
                  <a:tcPr marL="47625" marR="47625" marT="47625" marB="47625"/>
                </a:tc>
                <a:tc>
                  <a:txBody>
                    <a:bodyPr/>
                    <a:lstStyle/>
                    <a:p>
                      <a:pPr fontAlgn="t"/>
                      <a:r>
                        <a:rPr lang="en-US"/>
                        <a:t>bigint</a:t>
                      </a:r>
                    </a:p>
                  </a:txBody>
                  <a:tcPr marL="47625" marR="47625" marT="47625" marB="47625"/>
                </a:tc>
                <a:tc>
                  <a:txBody>
                    <a:bodyPr/>
                    <a:lstStyle/>
                    <a:p>
                      <a:pPr fontAlgn="t"/>
                      <a:r>
                        <a:rPr lang="en-US"/>
                        <a:t>bigint</a:t>
                      </a:r>
                    </a:p>
                  </a:txBody>
                  <a:tcPr marL="47625" marR="47625" marT="47625" marB="47625"/>
                </a:tc>
                <a:extLst>
                  <a:ext uri="{0D108BD9-81ED-4DB2-BD59-A6C34878D82A}">
                    <a16:rowId xmlns:a16="http://schemas.microsoft.com/office/drawing/2014/main" val="10010"/>
                  </a:ext>
                </a:extLst>
              </a:tr>
              <a:tr h="369570">
                <a:tc>
                  <a:txBody>
                    <a:bodyPr/>
                    <a:lstStyle/>
                    <a:p>
                      <a:pPr fontAlgn="t"/>
                      <a:r>
                        <a:rPr lang="en-US"/>
                        <a:t>double</a:t>
                      </a:r>
                    </a:p>
                  </a:txBody>
                  <a:tcPr marL="47625" marR="47625" marT="47625" marB="47625"/>
                </a:tc>
                <a:tc>
                  <a:txBody>
                    <a:bodyPr/>
                    <a:lstStyle/>
                    <a:p>
                      <a:pPr fontAlgn="t"/>
                      <a:r>
                        <a:rPr lang="en-US"/>
                        <a:t>float</a:t>
                      </a:r>
                    </a:p>
                  </a:txBody>
                  <a:tcPr marL="47625" marR="47625" marT="47625" marB="47625"/>
                </a:tc>
                <a:tc>
                  <a:txBody>
                    <a:bodyPr/>
                    <a:lstStyle/>
                    <a:p>
                      <a:pPr fontAlgn="t"/>
                      <a:r>
                        <a:rPr lang="en-US"/>
                        <a:t>float</a:t>
                      </a:r>
                    </a:p>
                  </a:txBody>
                  <a:tcPr marL="47625" marR="47625" marT="47625" marB="47625"/>
                </a:tc>
                <a:extLst>
                  <a:ext uri="{0D108BD9-81ED-4DB2-BD59-A6C34878D82A}">
                    <a16:rowId xmlns:a16="http://schemas.microsoft.com/office/drawing/2014/main" val="10011"/>
                  </a:ext>
                </a:extLst>
              </a:tr>
              <a:tr h="350520">
                <a:tc>
                  <a:txBody>
                    <a:bodyPr/>
                    <a:lstStyle/>
                    <a:p>
                      <a:pPr fontAlgn="t"/>
                      <a:r>
                        <a:rPr lang="en-US"/>
                        <a:t>char</a:t>
                      </a:r>
                    </a:p>
                  </a:txBody>
                  <a:tcPr marL="47625" marR="47625" marT="47625" marB="47625"/>
                </a:tc>
                <a:tc>
                  <a:txBody>
                    <a:bodyPr/>
                    <a:lstStyle/>
                    <a:p>
                      <a:pPr fontAlgn="t"/>
                      <a:r>
                        <a:rPr lang="en-US"/>
                        <a:t>No mapping</a:t>
                      </a:r>
                    </a:p>
                  </a:txBody>
                  <a:tcPr marL="47625" marR="47625" marT="47625" marB="47625"/>
                </a:tc>
                <a:tc>
                  <a:txBody>
                    <a:bodyPr/>
                    <a:lstStyle/>
                    <a:p>
                      <a:pPr fontAlgn="t"/>
                      <a:r>
                        <a:rPr lang="en-US"/>
                        <a:t>No mapping</a:t>
                      </a:r>
                    </a:p>
                  </a:txBody>
                  <a:tcPr marL="47625" marR="47625" marT="47625" marB="47625"/>
                </a:tc>
                <a:extLst>
                  <a:ext uri="{0D108BD9-81ED-4DB2-BD59-A6C34878D82A}">
                    <a16:rowId xmlns:a16="http://schemas.microsoft.com/office/drawing/2014/main" val="10012"/>
                  </a:ext>
                </a:extLst>
              </a:tr>
              <a:tr h="628650">
                <a:tc>
                  <a:txBody>
                    <a:bodyPr/>
                    <a:lstStyle/>
                    <a:p>
                      <a:pPr fontAlgn="t"/>
                      <a:r>
                        <a:rPr lang="en-US"/>
                        <a:t>sbyte</a:t>
                      </a:r>
                    </a:p>
                  </a:txBody>
                  <a:tcPr marL="47625" marR="47625" marT="47625" marB="47625"/>
                </a:tc>
                <a:tc>
                  <a:txBody>
                    <a:bodyPr/>
                    <a:lstStyle/>
                    <a:p>
                      <a:pPr fontAlgn="t"/>
                      <a:r>
                        <a:rPr lang="en-US"/>
                        <a:t>No mapping </a:t>
                      </a:r>
                      <a:br>
                        <a:rPr lang="en-US"/>
                      </a:br>
                      <a:r>
                        <a:rPr lang="en-US"/>
                        <a:t>(throws exception)</a:t>
                      </a:r>
                    </a:p>
                  </a:txBody>
                  <a:tcPr marL="47625" marR="47625" marT="47625" marB="47625"/>
                </a:tc>
                <a:tc>
                  <a:txBody>
                    <a:bodyPr/>
                    <a:lstStyle/>
                    <a:p>
                      <a:pPr fontAlgn="t"/>
                      <a:r>
                        <a:rPr lang="en-US"/>
                        <a:t>No mapping</a:t>
                      </a:r>
                    </a:p>
                  </a:txBody>
                  <a:tcPr marL="47625" marR="47625" marT="47625" marB="47625"/>
                </a:tc>
                <a:extLst>
                  <a:ext uri="{0D108BD9-81ED-4DB2-BD59-A6C34878D82A}">
                    <a16:rowId xmlns:a16="http://schemas.microsoft.com/office/drawing/2014/main" val="10013"/>
                  </a:ext>
                </a:extLst>
              </a:tr>
              <a:tr h="628650">
                <a:tc>
                  <a:txBody>
                    <a:bodyPr/>
                    <a:lstStyle/>
                    <a:p>
                      <a:pPr fontAlgn="t"/>
                      <a:r>
                        <a:rPr lang="en-US"/>
                        <a:t>object</a:t>
                      </a:r>
                    </a:p>
                  </a:txBody>
                  <a:tcPr marL="47625" marR="47625" marT="47625" marB="47625"/>
                </a:tc>
                <a:tc>
                  <a:txBody>
                    <a:bodyPr/>
                    <a:lstStyle/>
                    <a:p>
                      <a:pPr fontAlgn="t"/>
                      <a:r>
                        <a:rPr lang="en-US"/>
                        <a:t>No mapping</a:t>
                      </a:r>
                    </a:p>
                  </a:txBody>
                  <a:tcPr marL="47625" marR="47625" marT="47625" marB="47625"/>
                </a:tc>
                <a:tc>
                  <a:txBody>
                    <a:bodyPr/>
                    <a:lstStyle/>
                    <a:p>
                      <a:pPr fontAlgn="t"/>
                      <a:r>
                        <a:rPr lang="en-US" dirty="0"/>
                        <a:t>No mapping</a:t>
                      </a:r>
                    </a:p>
                  </a:txBody>
                  <a:tcPr marL="47625" marR="47625" marT="47625" marB="47625"/>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185147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POCO Entity (Plain Old CLR Object)</a:t>
            </a:r>
          </a:p>
        </p:txBody>
      </p:sp>
      <p:sp>
        <p:nvSpPr>
          <p:cNvPr id="3" name="Content Placeholder 2"/>
          <p:cNvSpPr>
            <a:spLocks noGrp="1"/>
          </p:cNvSpPr>
          <p:nvPr>
            <p:ph sz="quarter" idx="1"/>
          </p:nvPr>
        </p:nvSpPr>
        <p:spPr/>
        <p:txBody>
          <a:bodyPr>
            <a:normAutofit fontScale="92500"/>
          </a:bodyPr>
          <a:lstStyle/>
          <a:p>
            <a:r>
              <a:rPr lang="en-US" sz="1900" dirty="0"/>
              <a:t>POCO class is the class that doesn't depend on any framework specific base class. It is like any other normal </a:t>
            </a:r>
            <a:r>
              <a:rPr lang="en-US" sz="1900" dirty="0" err="1"/>
              <a:t>.net</a:t>
            </a:r>
            <a:r>
              <a:rPr lang="en-US" sz="1900" dirty="0"/>
              <a:t> class which is why it is called "Plain Old CLR Objects".</a:t>
            </a:r>
          </a:p>
          <a:p>
            <a:r>
              <a:rPr lang="en-US" sz="1900" dirty="0"/>
              <a:t>These POCO entities (also known as persistence-ignorant objects) support most of the same query, insert, update, and delete behaviors as entity types that are generated by the Entity Data Model.</a:t>
            </a:r>
          </a:p>
          <a:p>
            <a:r>
              <a:rPr lang="en-US" sz="1900" dirty="0"/>
              <a:t>Entity can have two types of properties, Scalar and Navigation properties.</a:t>
            </a:r>
          </a:p>
          <a:p>
            <a:r>
              <a:rPr lang="en-US" sz="1900" dirty="0"/>
              <a:t>Scalar properties:</a:t>
            </a:r>
          </a:p>
          <a:p>
            <a:pPr lvl="1"/>
            <a:r>
              <a:rPr lang="en-US" sz="1900" dirty="0"/>
              <a:t>Scalar properties are properties whose actual values are contained in the entity. For example, Student entity has scalar properties like </a:t>
            </a:r>
            <a:r>
              <a:rPr lang="en-US" sz="1900" dirty="0" err="1"/>
              <a:t>StudentId</a:t>
            </a:r>
            <a:r>
              <a:rPr lang="en-US" sz="1900" dirty="0"/>
              <a:t> and </a:t>
            </a:r>
            <a:r>
              <a:rPr lang="en-US" sz="1900" dirty="0" err="1"/>
              <a:t>StudentName</a:t>
            </a:r>
            <a:r>
              <a:rPr lang="en-US" sz="1900" dirty="0"/>
              <a:t>. These correspond with the Student table columns.</a:t>
            </a:r>
          </a:p>
          <a:p>
            <a:r>
              <a:rPr lang="en-US" sz="1900" dirty="0"/>
              <a:t>Navigation properties:</a:t>
            </a:r>
          </a:p>
          <a:p>
            <a:pPr lvl="1"/>
            <a:r>
              <a:rPr lang="en-US" sz="1900" dirty="0"/>
              <a:t>Navigation properties are pointers to other related entities. The Student has Standard property as a navigation property that will enable the application to navigate from a Student to related Standard entity.</a:t>
            </a:r>
          </a:p>
          <a:p>
            <a:endParaRPr lang="en-US" sz="2000" dirty="0"/>
          </a:p>
        </p:txBody>
      </p:sp>
    </p:spTree>
    <p:extLst>
      <p:ext uri="{BB962C8B-B14F-4D97-AF65-F5344CB8AC3E}">
        <p14:creationId xmlns:p14="http://schemas.microsoft.com/office/powerpoint/2010/main" val="1968511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POCO Entity (Plain Old CLR Object)</a:t>
            </a:r>
          </a:p>
        </p:txBody>
      </p:sp>
      <p:pic>
        <p:nvPicPr>
          <p:cNvPr id="1026" name="Picture 2" descr="C:\Users\Santu\Desktop\Capture.PNG"/>
          <p:cNvPicPr>
            <a:picLocks noChangeAspect="1" noChangeArrowheads="1"/>
          </p:cNvPicPr>
          <p:nvPr/>
        </p:nvPicPr>
        <p:blipFill>
          <a:blip r:embed="rId2"/>
          <a:srcRect/>
          <a:stretch>
            <a:fillRect/>
          </a:stretch>
        </p:blipFill>
        <p:spPr bwMode="auto">
          <a:xfrm>
            <a:off x="990600" y="1600200"/>
            <a:ext cx="6863695" cy="4495800"/>
          </a:xfrm>
          <a:prstGeom prst="rect">
            <a:avLst/>
          </a:prstGeom>
          <a:noFill/>
        </p:spPr>
      </p:pic>
    </p:spTree>
    <p:extLst>
      <p:ext uri="{BB962C8B-B14F-4D97-AF65-F5344CB8AC3E}">
        <p14:creationId xmlns:p14="http://schemas.microsoft.com/office/powerpoint/2010/main" val="65553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Domain Classes in Code-First</a:t>
            </a:r>
          </a:p>
        </p:txBody>
      </p:sp>
      <p:sp>
        <p:nvSpPr>
          <p:cNvPr id="3" name="Content Placeholder 2"/>
          <p:cNvSpPr>
            <a:spLocks noGrp="1"/>
          </p:cNvSpPr>
          <p:nvPr>
            <p:ph sz="quarter" idx="1"/>
          </p:nvPr>
        </p:nvSpPr>
        <p:spPr/>
        <p:txBody>
          <a:bodyPr>
            <a:noAutofit/>
          </a:bodyPr>
          <a:lstStyle/>
          <a:p>
            <a:r>
              <a:rPr lang="en-US" sz="2000" dirty="0"/>
              <a:t>Code-First builds conceptual model from your domain classes using default conventions.</a:t>
            </a:r>
          </a:p>
          <a:p>
            <a:r>
              <a:rPr lang="en-US" sz="2000" dirty="0"/>
              <a:t>We can an override these conventions by configuring your domain classes to provide EF with the information it needs. There are two ways to configure your domain classes.</a:t>
            </a:r>
          </a:p>
          <a:p>
            <a:r>
              <a:rPr lang="en-US" sz="2000" dirty="0" err="1"/>
              <a:t>DataAnnotations</a:t>
            </a:r>
            <a:endParaRPr lang="en-US" sz="2000" dirty="0"/>
          </a:p>
          <a:p>
            <a:r>
              <a:rPr lang="en-US" sz="2000" dirty="0"/>
              <a:t>Fluent API</a:t>
            </a:r>
          </a:p>
          <a:p>
            <a:r>
              <a:rPr lang="en-US" sz="2000" dirty="0" err="1"/>
              <a:t>DataAnnotation</a:t>
            </a:r>
            <a:r>
              <a:rPr lang="en-US" sz="2000" dirty="0"/>
              <a:t>:</a:t>
            </a:r>
          </a:p>
          <a:p>
            <a:r>
              <a:rPr lang="en-US" sz="2000" dirty="0" err="1"/>
              <a:t>DataAnnotation</a:t>
            </a:r>
            <a:r>
              <a:rPr lang="en-US" sz="2000" dirty="0"/>
              <a:t> is a simple attribute based configuration, which you can apply to your domain classes and its properties. You can find most of the attributes in the </a:t>
            </a:r>
            <a:r>
              <a:rPr lang="en-US" sz="2000" i="1" dirty="0" err="1">
                <a:hlinkClick r:id="rId3"/>
              </a:rPr>
              <a:t>System.ComponentModel.DataAnnotations</a:t>
            </a:r>
            <a:r>
              <a:rPr lang="en-US" sz="2000" dirty="0"/>
              <a:t> namespace.</a:t>
            </a:r>
          </a:p>
          <a:p>
            <a:endParaRPr lang="en-US" sz="1800" dirty="0"/>
          </a:p>
        </p:txBody>
      </p:sp>
    </p:spTree>
    <p:extLst>
      <p:ext uri="{BB962C8B-B14F-4D97-AF65-F5344CB8AC3E}">
        <p14:creationId xmlns:p14="http://schemas.microsoft.com/office/powerpoint/2010/main" val="561477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DataAnnotations</a:t>
            </a:r>
            <a:r>
              <a:rPr lang="en-US" dirty="0"/>
              <a:t> in Code-First</a:t>
            </a:r>
          </a:p>
        </p:txBody>
      </p:sp>
      <p:sp>
        <p:nvSpPr>
          <p:cNvPr id="3" name="Content Placeholder 2"/>
          <p:cNvSpPr>
            <a:spLocks noGrp="1"/>
          </p:cNvSpPr>
          <p:nvPr>
            <p:ph sz="quarter" idx="1"/>
          </p:nvPr>
        </p:nvSpPr>
        <p:spPr/>
        <p:txBody>
          <a:bodyPr>
            <a:noAutofit/>
          </a:bodyPr>
          <a:lstStyle/>
          <a:p>
            <a:r>
              <a:rPr lang="en-US" sz="2000" dirty="0"/>
              <a:t>EF Code-First provides a set of </a:t>
            </a:r>
            <a:r>
              <a:rPr lang="en-US" sz="2000" dirty="0" err="1"/>
              <a:t>DataAnnotation</a:t>
            </a:r>
            <a:r>
              <a:rPr lang="en-US" sz="2000" dirty="0"/>
              <a:t> attributes, which you can apply to your domain classes and properties. </a:t>
            </a:r>
            <a:r>
              <a:rPr lang="en-US" sz="2000" dirty="0" err="1"/>
              <a:t>DataAnnotation</a:t>
            </a:r>
            <a:r>
              <a:rPr lang="en-US" sz="2000" dirty="0"/>
              <a:t> attributes override default Code-First conventions. </a:t>
            </a:r>
            <a:r>
              <a:rPr lang="en-US" sz="2000" i="1" dirty="0" err="1">
                <a:hlinkClick r:id="rId3"/>
              </a:rPr>
              <a:t>System.ComponentModel.DataAnnotations</a:t>
            </a:r>
            <a:r>
              <a:rPr lang="en-US" sz="2000" dirty="0"/>
              <a:t> includes attributes that impacts on </a:t>
            </a:r>
            <a:r>
              <a:rPr lang="en-US" sz="2000" dirty="0" err="1"/>
              <a:t>nullability</a:t>
            </a:r>
            <a:r>
              <a:rPr lang="en-US" sz="2000" dirty="0"/>
              <a:t> or size of the column. </a:t>
            </a:r>
            <a:r>
              <a:rPr lang="en-US" sz="2000" i="1" dirty="0" err="1">
                <a:hlinkClick r:id="rId4"/>
              </a:rPr>
              <a:t>System.ComponentModel.DataAnnotations.Schema</a:t>
            </a:r>
            <a:r>
              <a:rPr lang="en-US" sz="2000"/>
              <a:t> namespace includes attributes that impacts the schema of the database.</a:t>
            </a:r>
            <a:endParaRPr lang="en-US" sz="1800" dirty="0"/>
          </a:p>
        </p:txBody>
      </p:sp>
    </p:spTree>
    <p:extLst>
      <p:ext uri="{BB962C8B-B14F-4D97-AF65-F5344CB8AC3E}">
        <p14:creationId xmlns:p14="http://schemas.microsoft.com/office/powerpoint/2010/main" val="3760239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Domain Classes in Code-First</a:t>
            </a:r>
          </a:p>
        </p:txBody>
      </p:sp>
      <p:pic>
        <p:nvPicPr>
          <p:cNvPr id="3074" name="Picture 2" descr="C:\Users\Santu\Desktop\Capture.PNG"/>
          <p:cNvPicPr>
            <a:picLocks noChangeAspect="1" noChangeArrowheads="1"/>
          </p:cNvPicPr>
          <p:nvPr/>
        </p:nvPicPr>
        <p:blipFill>
          <a:blip r:embed="rId3"/>
          <a:srcRect/>
          <a:stretch>
            <a:fillRect/>
          </a:stretch>
        </p:blipFill>
        <p:spPr bwMode="auto">
          <a:xfrm>
            <a:off x="304800" y="1752600"/>
            <a:ext cx="7620000" cy="5059232"/>
          </a:xfrm>
          <a:prstGeom prst="rect">
            <a:avLst/>
          </a:prstGeom>
          <a:noFill/>
        </p:spPr>
      </p:pic>
    </p:spTree>
    <p:extLst>
      <p:ext uri="{BB962C8B-B14F-4D97-AF65-F5344CB8AC3E}">
        <p14:creationId xmlns:p14="http://schemas.microsoft.com/office/powerpoint/2010/main" val="405276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System.ComponentModel.DataAnnotations</a:t>
            </a:r>
            <a:endParaRPr lang="en-US" dirty="0"/>
          </a:p>
        </p:txBody>
      </p:sp>
      <p:graphicFrame>
        <p:nvGraphicFramePr>
          <p:cNvPr id="4" name="Content Placeholder 3"/>
          <p:cNvGraphicFramePr>
            <a:graphicFrameLocks noGrp="1"/>
          </p:cNvGraphicFramePr>
          <p:nvPr>
            <p:ph sz="quarter" idx="1"/>
          </p:nvPr>
        </p:nvGraphicFramePr>
        <p:xfrm>
          <a:off x="228600" y="1524000"/>
          <a:ext cx="8610600" cy="4217515"/>
        </p:xfrm>
        <a:graphic>
          <a:graphicData uri="http://schemas.openxmlformats.org/drawingml/2006/table">
            <a:tbl>
              <a:tblPr firstRow="1" bandRow="1">
                <a:tableStyleId>{5C22544A-7EE6-4342-B048-85BDC9FD1C3A}</a:tableStyleId>
              </a:tblPr>
              <a:tblGrid>
                <a:gridCol w="1927996">
                  <a:extLst>
                    <a:ext uri="{9D8B030D-6E8A-4147-A177-3AD203B41FA5}">
                      <a16:colId xmlns:a16="http://schemas.microsoft.com/office/drawing/2014/main" val="20000"/>
                    </a:ext>
                  </a:extLst>
                </a:gridCol>
                <a:gridCol w="6682604">
                  <a:extLst>
                    <a:ext uri="{9D8B030D-6E8A-4147-A177-3AD203B41FA5}">
                      <a16:colId xmlns:a16="http://schemas.microsoft.com/office/drawing/2014/main" val="20001"/>
                    </a:ext>
                  </a:extLst>
                </a:gridCol>
              </a:tblGrid>
              <a:tr h="361973">
                <a:tc>
                  <a:txBody>
                    <a:bodyPr/>
                    <a:lstStyle/>
                    <a:p>
                      <a:pPr algn="l" fontAlgn="t"/>
                      <a:r>
                        <a:rPr lang="en-US" dirty="0"/>
                        <a:t>Attribute</a:t>
                      </a:r>
                    </a:p>
                  </a:txBody>
                  <a:tcPr marL="47625" marR="47625" marT="47625" marB="47625"/>
                </a:tc>
                <a:tc>
                  <a:txBody>
                    <a:bodyPr/>
                    <a:lstStyle/>
                    <a:p>
                      <a:pPr algn="l" fontAlgn="t"/>
                      <a:r>
                        <a:rPr lang="en-US"/>
                        <a:t>Description</a:t>
                      </a:r>
                    </a:p>
                  </a:txBody>
                  <a:tcPr marL="47625" marR="47625" marT="47625" marB="47625"/>
                </a:tc>
                <a:extLst>
                  <a:ext uri="{0D108BD9-81ED-4DB2-BD59-A6C34878D82A}">
                    <a16:rowId xmlns:a16="http://schemas.microsoft.com/office/drawing/2014/main" val="10000"/>
                  </a:ext>
                </a:extLst>
              </a:tr>
              <a:tr h="628495">
                <a:tc>
                  <a:txBody>
                    <a:bodyPr/>
                    <a:lstStyle/>
                    <a:p>
                      <a:pPr fontAlgn="t"/>
                      <a:r>
                        <a:rPr lang="en-US" u="none" strike="noStrike" dirty="0">
                          <a:solidFill>
                            <a:srgbClr val="337AB7"/>
                          </a:solidFill>
                          <a:hlinkClick r:id="rId3"/>
                        </a:rPr>
                        <a:t>Key</a:t>
                      </a:r>
                      <a:endParaRPr lang="en-US" dirty="0"/>
                    </a:p>
                  </a:txBody>
                  <a:tcPr marL="47625" marR="47625" marT="47625" marB="47625"/>
                </a:tc>
                <a:tc>
                  <a:txBody>
                    <a:bodyPr/>
                    <a:lstStyle/>
                    <a:p>
                      <a:pPr fontAlgn="t"/>
                      <a:r>
                        <a:rPr lang="en-US"/>
                        <a:t>Mark property as EntityKey which will be mapped to PK of the related table.</a:t>
                      </a:r>
                    </a:p>
                  </a:txBody>
                  <a:tcPr marL="47625" marR="47625" marT="47625" marB="47625"/>
                </a:tc>
                <a:extLst>
                  <a:ext uri="{0D108BD9-81ED-4DB2-BD59-A6C34878D82A}">
                    <a16:rowId xmlns:a16="http://schemas.microsoft.com/office/drawing/2014/main" val="10001"/>
                  </a:ext>
                </a:extLst>
              </a:tr>
              <a:tr h="628495">
                <a:tc>
                  <a:txBody>
                    <a:bodyPr/>
                    <a:lstStyle/>
                    <a:p>
                      <a:pPr fontAlgn="t"/>
                      <a:r>
                        <a:rPr lang="en-US" u="none" strike="noStrike">
                          <a:solidFill>
                            <a:srgbClr val="337AB7"/>
                          </a:solidFill>
                          <a:hlinkClick r:id="rId4"/>
                        </a:rPr>
                        <a:t>Timestamp</a:t>
                      </a:r>
                      <a:endParaRPr lang="en-US"/>
                    </a:p>
                  </a:txBody>
                  <a:tcPr marL="47625" marR="47625" marT="47625" marB="47625"/>
                </a:tc>
                <a:tc>
                  <a:txBody>
                    <a:bodyPr/>
                    <a:lstStyle/>
                    <a:p>
                      <a:pPr fontAlgn="t"/>
                      <a:r>
                        <a:rPr lang="en-US"/>
                        <a:t>Mark the property as a non-nullable timestamp column in the database.</a:t>
                      </a:r>
                    </a:p>
                  </a:txBody>
                  <a:tcPr marL="47625" marR="47625" marT="47625" marB="47625"/>
                </a:tc>
                <a:extLst>
                  <a:ext uri="{0D108BD9-81ED-4DB2-BD59-A6C34878D82A}">
                    <a16:rowId xmlns:a16="http://schemas.microsoft.com/office/drawing/2014/main" val="10002"/>
                  </a:ext>
                </a:extLst>
              </a:tr>
              <a:tr h="628495">
                <a:tc>
                  <a:txBody>
                    <a:bodyPr/>
                    <a:lstStyle/>
                    <a:p>
                      <a:pPr fontAlgn="t"/>
                      <a:r>
                        <a:rPr lang="en-US" u="none" strike="noStrike" dirty="0">
                          <a:solidFill>
                            <a:srgbClr val="337AB7"/>
                          </a:solidFill>
                          <a:hlinkClick r:id="rId5"/>
                        </a:rPr>
                        <a:t>Required</a:t>
                      </a:r>
                      <a:endParaRPr lang="en-US" dirty="0"/>
                    </a:p>
                  </a:txBody>
                  <a:tcPr marL="47625" marR="47625" marT="47625" marB="47625"/>
                </a:tc>
                <a:tc>
                  <a:txBody>
                    <a:bodyPr/>
                    <a:lstStyle/>
                    <a:p>
                      <a:pPr fontAlgn="t"/>
                      <a:r>
                        <a:rPr lang="en-US"/>
                        <a:t>The Required annotation will force EF (and MVC) to ensure that property has data in it.</a:t>
                      </a:r>
                    </a:p>
                  </a:txBody>
                  <a:tcPr marL="47625" marR="47625" marT="47625" marB="47625"/>
                </a:tc>
                <a:extLst>
                  <a:ext uri="{0D108BD9-81ED-4DB2-BD59-A6C34878D82A}">
                    <a16:rowId xmlns:a16="http://schemas.microsoft.com/office/drawing/2014/main" val="10003"/>
                  </a:ext>
                </a:extLst>
              </a:tr>
              <a:tr h="628495">
                <a:tc>
                  <a:txBody>
                    <a:bodyPr/>
                    <a:lstStyle/>
                    <a:p>
                      <a:pPr fontAlgn="t"/>
                      <a:r>
                        <a:rPr lang="en-US" u="none" strike="noStrike">
                          <a:solidFill>
                            <a:srgbClr val="337AB7"/>
                          </a:solidFill>
                          <a:hlinkClick r:id="rId6"/>
                        </a:rPr>
                        <a:t>MinLength</a:t>
                      </a:r>
                      <a:endParaRPr lang="en-US"/>
                    </a:p>
                  </a:txBody>
                  <a:tcPr marL="47625" marR="47625" marT="47625" marB="47625"/>
                </a:tc>
                <a:tc>
                  <a:txBody>
                    <a:bodyPr/>
                    <a:lstStyle/>
                    <a:p>
                      <a:pPr fontAlgn="t"/>
                      <a:r>
                        <a:rPr lang="en-US"/>
                        <a:t>MinLength annotation validates property whether it has minimum length of array or string.</a:t>
                      </a:r>
                    </a:p>
                  </a:txBody>
                  <a:tcPr marL="47625" marR="47625" marT="47625" marB="47625"/>
                </a:tc>
                <a:extLst>
                  <a:ext uri="{0D108BD9-81ED-4DB2-BD59-A6C34878D82A}">
                    <a16:rowId xmlns:a16="http://schemas.microsoft.com/office/drawing/2014/main" val="10004"/>
                  </a:ext>
                </a:extLst>
              </a:tr>
              <a:tr h="628495">
                <a:tc>
                  <a:txBody>
                    <a:bodyPr/>
                    <a:lstStyle/>
                    <a:p>
                      <a:pPr fontAlgn="t"/>
                      <a:r>
                        <a:rPr lang="en-US" u="none" strike="noStrike">
                          <a:solidFill>
                            <a:srgbClr val="337AB7"/>
                          </a:solidFill>
                          <a:hlinkClick r:id="rId6"/>
                        </a:rPr>
                        <a:t>MaxLength</a:t>
                      </a:r>
                      <a:endParaRPr lang="en-US"/>
                    </a:p>
                  </a:txBody>
                  <a:tcPr marL="47625" marR="47625" marT="47625" marB="47625"/>
                </a:tc>
                <a:tc>
                  <a:txBody>
                    <a:bodyPr/>
                    <a:lstStyle/>
                    <a:p>
                      <a:pPr fontAlgn="t"/>
                      <a:r>
                        <a:rPr lang="en-US"/>
                        <a:t>MaxLength annotation is the maximum length of property which in turn sets the maximum length of a column in the database</a:t>
                      </a:r>
                    </a:p>
                  </a:txBody>
                  <a:tcPr marL="47625" marR="47625" marT="47625" marB="47625"/>
                </a:tc>
                <a:extLst>
                  <a:ext uri="{0D108BD9-81ED-4DB2-BD59-A6C34878D82A}">
                    <a16:rowId xmlns:a16="http://schemas.microsoft.com/office/drawing/2014/main" val="10005"/>
                  </a:ext>
                </a:extLst>
              </a:tr>
              <a:tr h="628495">
                <a:tc>
                  <a:txBody>
                    <a:bodyPr/>
                    <a:lstStyle/>
                    <a:p>
                      <a:pPr fontAlgn="t"/>
                      <a:r>
                        <a:rPr lang="en-US" u="none" strike="noStrike">
                          <a:solidFill>
                            <a:srgbClr val="337AB7"/>
                          </a:solidFill>
                          <a:hlinkClick r:id="rId7"/>
                        </a:rPr>
                        <a:t>StringLength</a:t>
                      </a:r>
                      <a:endParaRPr lang="en-US"/>
                    </a:p>
                  </a:txBody>
                  <a:tcPr marL="47625" marR="47625" marT="47625" marB="47625"/>
                </a:tc>
                <a:tc>
                  <a:txBody>
                    <a:bodyPr/>
                    <a:lstStyle/>
                    <a:p>
                      <a:pPr fontAlgn="t"/>
                      <a:r>
                        <a:rPr lang="en-US" dirty="0"/>
                        <a:t>Specifies the minimum and maximum length of characters that are allowed in a data field.</a:t>
                      </a:r>
                    </a:p>
                  </a:txBody>
                  <a:tcPr marL="47625" marR="47625" marT="47625" marB="476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0801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Entity Framework Core</a:t>
            </a:r>
          </a:p>
        </p:txBody>
      </p:sp>
      <p:sp>
        <p:nvSpPr>
          <p:cNvPr id="6" name="Content Placeholder 5"/>
          <p:cNvSpPr>
            <a:spLocks noGrp="1"/>
          </p:cNvSpPr>
          <p:nvPr>
            <p:ph sz="quarter" idx="1"/>
          </p:nvPr>
        </p:nvSpPr>
        <p:spPr/>
        <p:txBody>
          <a:bodyPr>
            <a:normAutofit/>
          </a:bodyPr>
          <a:lstStyle/>
          <a:p>
            <a:endParaRPr lang="en-US" sz="1400" dirty="0">
              <a:latin typeface="Calibri" pitchFamily="34" charset="0"/>
              <a:cs typeface="Calibri" pitchFamily="34" charset="0"/>
            </a:endParaRPr>
          </a:p>
        </p:txBody>
      </p:sp>
      <p:pic>
        <p:nvPicPr>
          <p:cNvPr id="1026" name="Picture 2" descr="C:\Users\SANTHOSH\Desktop\ef-core.png"/>
          <p:cNvPicPr>
            <a:picLocks noChangeAspect="1" noChangeArrowheads="1"/>
          </p:cNvPicPr>
          <p:nvPr/>
        </p:nvPicPr>
        <p:blipFill>
          <a:blip r:embed="rId2"/>
          <a:srcRect/>
          <a:stretch>
            <a:fillRect/>
          </a:stretch>
        </p:blipFill>
        <p:spPr bwMode="auto">
          <a:xfrm>
            <a:off x="457200" y="1676400"/>
            <a:ext cx="8297800" cy="4953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System.ComponentModel.DataAnnotations.Schema</a:t>
            </a:r>
            <a:endParaRPr lang="en-US" dirty="0"/>
          </a:p>
        </p:txBody>
      </p:sp>
      <p:graphicFrame>
        <p:nvGraphicFramePr>
          <p:cNvPr id="4" name="Content Placeholder 3"/>
          <p:cNvGraphicFramePr>
            <a:graphicFrameLocks noGrp="1"/>
          </p:cNvGraphicFramePr>
          <p:nvPr>
            <p:ph sz="quarter" idx="1"/>
          </p:nvPr>
        </p:nvGraphicFramePr>
        <p:xfrm>
          <a:off x="228600" y="1524000"/>
          <a:ext cx="8610600" cy="3390590"/>
        </p:xfrm>
        <a:graphic>
          <a:graphicData uri="http://schemas.openxmlformats.org/drawingml/2006/table">
            <a:tbl>
              <a:tblPr firstRow="1" bandRow="1">
                <a:tableStyleId>{5C22544A-7EE6-4342-B048-85BDC9FD1C3A}</a:tableStyleId>
              </a:tblPr>
              <a:tblGrid>
                <a:gridCol w="1927996">
                  <a:extLst>
                    <a:ext uri="{9D8B030D-6E8A-4147-A177-3AD203B41FA5}">
                      <a16:colId xmlns:a16="http://schemas.microsoft.com/office/drawing/2014/main" val="20000"/>
                    </a:ext>
                  </a:extLst>
                </a:gridCol>
                <a:gridCol w="6682604">
                  <a:extLst>
                    <a:ext uri="{9D8B030D-6E8A-4147-A177-3AD203B41FA5}">
                      <a16:colId xmlns:a16="http://schemas.microsoft.com/office/drawing/2014/main" val="20001"/>
                    </a:ext>
                  </a:extLst>
                </a:gridCol>
              </a:tblGrid>
              <a:tr h="361973">
                <a:tc>
                  <a:txBody>
                    <a:bodyPr/>
                    <a:lstStyle/>
                    <a:p>
                      <a:pPr algn="l" fontAlgn="t"/>
                      <a:r>
                        <a:rPr lang="en-US" dirty="0" err="1"/>
                        <a:t>ttribute</a:t>
                      </a:r>
                      <a:endParaRPr lang="en-US" dirty="0"/>
                    </a:p>
                  </a:txBody>
                  <a:tcPr marL="47625" marR="47625" marT="47625" marB="47625"/>
                </a:tc>
                <a:tc>
                  <a:txBody>
                    <a:bodyPr/>
                    <a:lstStyle/>
                    <a:p>
                      <a:pPr algn="l" fontAlgn="t"/>
                      <a:r>
                        <a:rPr lang="en-US"/>
                        <a:t>Description</a:t>
                      </a:r>
                    </a:p>
                  </a:txBody>
                  <a:tcPr marL="47625" marR="47625" marT="47625" marB="47625"/>
                </a:tc>
                <a:extLst>
                  <a:ext uri="{0D108BD9-81ED-4DB2-BD59-A6C34878D82A}">
                    <a16:rowId xmlns:a16="http://schemas.microsoft.com/office/drawing/2014/main" val="10000"/>
                  </a:ext>
                </a:extLst>
              </a:tr>
              <a:tr h="628495">
                <a:tc>
                  <a:txBody>
                    <a:bodyPr/>
                    <a:lstStyle/>
                    <a:p>
                      <a:pPr fontAlgn="t"/>
                      <a:r>
                        <a:rPr lang="en-US" u="none" strike="noStrike">
                          <a:solidFill>
                            <a:srgbClr val="337AB7"/>
                          </a:solidFill>
                          <a:hlinkClick r:id="rId3"/>
                        </a:rPr>
                        <a:t>Table</a:t>
                      </a:r>
                      <a:endParaRPr lang="en-US"/>
                    </a:p>
                  </a:txBody>
                  <a:tcPr marL="47625" marR="47625" marT="47625" marB="47625"/>
                </a:tc>
                <a:tc>
                  <a:txBody>
                    <a:bodyPr/>
                    <a:lstStyle/>
                    <a:p>
                      <a:pPr fontAlgn="t"/>
                      <a:r>
                        <a:rPr lang="en-US"/>
                        <a:t>Specify name of the DB table which will be mapped with the class</a:t>
                      </a:r>
                    </a:p>
                  </a:txBody>
                  <a:tcPr marL="47625" marR="47625" marT="47625" marB="47625"/>
                </a:tc>
                <a:extLst>
                  <a:ext uri="{0D108BD9-81ED-4DB2-BD59-A6C34878D82A}">
                    <a16:rowId xmlns:a16="http://schemas.microsoft.com/office/drawing/2014/main" val="10001"/>
                  </a:ext>
                </a:extLst>
              </a:tr>
              <a:tr h="628495">
                <a:tc>
                  <a:txBody>
                    <a:bodyPr/>
                    <a:lstStyle/>
                    <a:p>
                      <a:pPr fontAlgn="t"/>
                      <a:r>
                        <a:rPr lang="en-US" u="none" strike="noStrike">
                          <a:solidFill>
                            <a:srgbClr val="337AB7"/>
                          </a:solidFill>
                          <a:hlinkClick r:id="rId4"/>
                        </a:rPr>
                        <a:t>Column</a:t>
                      </a:r>
                      <a:endParaRPr lang="en-US"/>
                    </a:p>
                  </a:txBody>
                  <a:tcPr marL="47625" marR="47625" marT="47625" marB="47625"/>
                </a:tc>
                <a:tc>
                  <a:txBody>
                    <a:bodyPr/>
                    <a:lstStyle/>
                    <a:p>
                      <a:pPr fontAlgn="t"/>
                      <a:r>
                        <a:rPr lang="en-US"/>
                        <a:t>Specify column name and datatype which will be mapped with the property</a:t>
                      </a:r>
                    </a:p>
                  </a:txBody>
                  <a:tcPr marL="47625" marR="47625" marT="47625" marB="47625"/>
                </a:tc>
                <a:extLst>
                  <a:ext uri="{0D108BD9-81ED-4DB2-BD59-A6C34878D82A}">
                    <a16:rowId xmlns:a16="http://schemas.microsoft.com/office/drawing/2014/main" val="10002"/>
                  </a:ext>
                </a:extLst>
              </a:tr>
              <a:tr h="491645">
                <a:tc>
                  <a:txBody>
                    <a:bodyPr/>
                    <a:lstStyle/>
                    <a:p>
                      <a:pPr fontAlgn="t"/>
                      <a:r>
                        <a:rPr lang="en-US" u="none" strike="noStrike">
                          <a:solidFill>
                            <a:srgbClr val="337AB7"/>
                          </a:solidFill>
                          <a:hlinkClick r:id="rId5"/>
                        </a:rPr>
                        <a:t>Index</a:t>
                      </a:r>
                      <a:endParaRPr lang="en-US"/>
                    </a:p>
                  </a:txBody>
                  <a:tcPr marL="47625" marR="47625" marT="47625" marB="47625"/>
                </a:tc>
                <a:tc>
                  <a:txBody>
                    <a:bodyPr/>
                    <a:lstStyle/>
                    <a:p>
                      <a:pPr fontAlgn="t"/>
                      <a:r>
                        <a:rPr lang="en-US"/>
                        <a:t>Create an Index for specified column. (EF 6.1 onwards only)</a:t>
                      </a:r>
                    </a:p>
                  </a:txBody>
                  <a:tcPr marL="47625" marR="47625" marT="47625" marB="47625"/>
                </a:tc>
                <a:extLst>
                  <a:ext uri="{0D108BD9-81ED-4DB2-BD59-A6C34878D82A}">
                    <a16:rowId xmlns:a16="http://schemas.microsoft.com/office/drawing/2014/main" val="10003"/>
                  </a:ext>
                </a:extLst>
              </a:tr>
              <a:tr h="628495">
                <a:tc>
                  <a:txBody>
                    <a:bodyPr/>
                    <a:lstStyle/>
                    <a:p>
                      <a:pPr fontAlgn="t"/>
                      <a:r>
                        <a:rPr lang="en-US" u="none" strike="noStrike">
                          <a:solidFill>
                            <a:srgbClr val="337AB7"/>
                          </a:solidFill>
                          <a:hlinkClick r:id="rId6"/>
                        </a:rPr>
                        <a:t>ForeignKey</a:t>
                      </a:r>
                      <a:endParaRPr lang="en-US"/>
                    </a:p>
                  </a:txBody>
                  <a:tcPr marL="47625" marR="47625" marT="47625" marB="47625"/>
                </a:tc>
                <a:tc>
                  <a:txBody>
                    <a:bodyPr/>
                    <a:lstStyle/>
                    <a:p>
                      <a:pPr fontAlgn="t"/>
                      <a:r>
                        <a:rPr lang="en-US"/>
                        <a:t>Specify Foreign key property for Navigation property</a:t>
                      </a:r>
                    </a:p>
                  </a:txBody>
                  <a:tcPr marL="47625" marR="47625" marT="47625" marB="47625"/>
                </a:tc>
                <a:extLst>
                  <a:ext uri="{0D108BD9-81ED-4DB2-BD59-A6C34878D82A}">
                    <a16:rowId xmlns:a16="http://schemas.microsoft.com/office/drawing/2014/main" val="10004"/>
                  </a:ext>
                </a:extLst>
              </a:tr>
              <a:tr h="628495">
                <a:tc>
                  <a:txBody>
                    <a:bodyPr/>
                    <a:lstStyle/>
                    <a:p>
                      <a:pPr fontAlgn="t"/>
                      <a:r>
                        <a:rPr lang="en-US" u="none" strike="noStrike">
                          <a:solidFill>
                            <a:srgbClr val="337AB7"/>
                          </a:solidFill>
                          <a:hlinkClick r:id="rId7"/>
                        </a:rPr>
                        <a:t>NotMapped</a:t>
                      </a:r>
                      <a:endParaRPr lang="en-US"/>
                    </a:p>
                  </a:txBody>
                  <a:tcPr marL="47625" marR="47625" marT="47625" marB="47625"/>
                </a:tc>
                <a:tc>
                  <a:txBody>
                    <a:bodyPr/>
                    <a:lstStyle/>
                    <a:p>
                      <a:pPr fontAlgn="t"/>
                      <a:r>
                        <a:rPr lang="en-US" dirty="0"/>
                        <a:t>Specify that property will not be mapped with database</a:t>
                      </a:r>
                    </a:p>
                  </a:txBody>
                  <a:tcPr marL="47625" marR="47625" marT="47625" marB="476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490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One-to-Zero-or-One Relationship</a:t>
            </a:r>
          </a:p>
        </p:txBody>
      </p:sp>
      <p:sp>
        <p:nvSpPr>
          <p:cNvPr id="3" name="Content Placeholder 2"/>
          <p:cNvSpPr>
            <a:spLocks noGrp="1"/>
          </p:cNvSpPr>
          <p:nvPr>
            <p:ph sz="quarter" idx="1"/>
          </p:nvPr>
        </p:nvSpPr>
        <p:spPr/>
        <p:txBody>
          <a:bodyPr>
            <a:noAutofit/>
          </a:bodyPr>
          <a:lstStyle/>
          <a:p>
            <a:r>
              <a:rPr lang="en-US" sz="2000" dirty="0"/>
              <a:t>we will configure One-to-Zero-or-One relationship between two entities, e.g. Entity1 can be associated with zero or only one instance of Entity2.</a:t>
            </a:r>
            <a:endParaRPr lang="en-US" sz="1800" dirty="0"/>
          </a:p>
        </p:txBody>
      </p:sp>
      <p:pic>
        <p:nvPicPr>
          <p:cNvPr id="4098" name="Picture 2" descr="C:\Users\Santu\Desktop\Capture.PNG"/>
          <p:cNvPicPr>
            <a:picLocks noChangeAspect="1" noChangeArrowheads="1"/>
          </p:cNvPicPr>
          <p:nvPr/>
        </p:nvPicPr>
        <p:blipFill>
          <a:blip r:embed="rId3"/>
          <a:srcRect/>
          <a:stretch>
            <a:fillRect/>
          </a:stretch>
        </p:blipFill>
        <p:spPr bwMode="auto">
          <a:xfrm>
            <a:off x="457200" y="2251930"/>
            <a:ext cx="7848600" cy="4339370"/>
          </a:xfrm>
          <a:prstGeom prst="rect">
            <a:avLst/>
          </a:prstGeom>
          <a:noFill/>
        </p:spPr>
      </p:pic>
    </p:spTree>
    <p:extLst>
      <p:ext uri="{BB962C8B-B14F-4D97-AF65-F5344CB8AC3E}">
        <p14:creationId xmlns:p14="http://schemas.microsoft.com/office/powerpoint/2010/main" val="2681690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One-to-Many Relationship</a:t>
            </a:r>
          </a:p>
        </p:txBody>
      </p:sp>
      <p:pic>
        <p:nvPicPr>
          <p:cNvPr id="5122" name="Picture 2" descr="C:\Users\Santu\Desktop\Capture.PNG"/>
          <p:cNvPicPr>
            <a:picLocks noChangeAspect="1" noChangeArrowheads="1"/>
          </p:cNvPicPr>
          <p:nvPr/>
        </p:nvPicPr>
        <p:blipFill>
          <a:blip r:embed="rId3"/>
          <a:srcRect/>
          <a:stretch>
            <a:fillRect/>
          </a:stretch>
        </p:blipFill>
        <p:spPr bwMode="auto">
          <a:xfrm>
            <a:off x="838200" y="1752600"/>
            <a:ext cx="7543800" cy="4572000"/>
          </a:xfrm>
          <a:prstGeom prst="rect">
            <a:avLst/>
          </a:prstGeom>
          <a:noFill/>
        </p:spPr>
      </p:pic>
    </p:spTree>
    <p:extLst>
      <p:ext uri="{BB962C8B-B14F-4D97-AF65-F5344CB8AC3E}">
        <p14:creationId xmlns:p14="http://schemas.microsoft.com/office/powerpoint/2010/main" val="1554272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Configure Many-to-Many relationship</a:t>
            </a:r>
          </a:p>
        </p:txBody>
      </p:sp>
      <p:pic>
        <p:nvPicPr>
          <p:cNvPr id="6146" name="Picture 2" descr="C:\Users\Santu\Desktop\Capture.PNG"/>
          <p:cNvPicPr>
            <a:picLocks noChangeAspect="1" noChangeArrowheads="1"/>
          </p:cNvPicPr>
          <p:nvPr/>
        </p:nvPicPr>
        <p:blipFill>
          <a:blip r:embed="rId3"/>
          <a:srcRect/>
          <a:stretch>
            <a:fillRect/>
          </a:stretch>
        </p:blipFill>
        <p:spPr bwMode="auto">
          <a:xfrm>
            <a:off x="609600" y="1752600"/>
            <a:ext cx="7467600" cy="4724400"/>
          </a:xfrm>
          <a:prstGeom prst="rect">
            <a:avLst/>
          </a:prstGeom>
          <a:noFill/>
        </p:spPr>
      </p:pic>
    </p:spTree>
    <p:extLst>
      <p:ext uri="{BB962C8B-B14F-4D97-AF65-F5344CB8AC3E}">
        <p14:creationId xmlns:p14="http://schemas.microsoft.com/office/powerpoint/2010/main" val="197095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Creating a Model for an Existing Database in Entity Framework Core</a:t>
            </a:r>
          </a:p>
        </p:txBody>
      </p:sp>
      <p:sp>
        <p:nvSpPr>
          <p:cNvPr id="6" name="Content Placeholder 5"/>
          <p:cNvSpPr>
            <a:spLocks noGrp="1"/>
          </p:cNvSpPr>
          <p:nvPr>
            <p:ph sz="quarter" idx="1"/>
          </p:nvPr>
        </p:nvSpPr>
        <p:spPr/>
        <p:txBody>
          <a:bodyPr>
            <a:noAutofit/>
          </a:bodyPr>
          <a:lstStyle/>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a:t>
            </a:r>
          </a:p>
          <a:p>
            <a:r>
              <a:rPr lang="en-US" sz="1800" dirty="0">
                <a:latin typeface="Calibri" pitchFamily="34" charset="0"/>
                <a:cs typeface="Calibri" pitchFamily="34" charset="0"/>
              </a:rPr>
              <a:t>Update models when tables are updated</a:t>
            </a:r>
          </a:p>
          <a:p>
            <a:r>
              <a:rPr lang="en-US" sz="1800" dirty="0"/>
              <a:t>PM&gt; Scaffold-</a:t>
            </a:r>
            <a:r>
              <a:rPr lang="en-US" sz="1800" dirty="0" err="1"/>
              <a:t>DbContext</a:t>
            </a:r>
            <a:r>
              <a:rPr lang="en-US" sz="1800" dirty="0"/>
              <a:t> "Server=.\</a:t>
            </a:r>
            <a:r>
              <a:rPr lang="en-US" sz="1800" dirty="0" err="1"/>
              <a:t>SQLExpress;Database</a:t>
            </a:r>
            <a:r>
              <a:rPr lang="en-US" sz="1800" dirty="0"/>
              <a:t>=</a:t>
            </a:r>
            <a:r>
              <a:rPr lang="en-US" sz="1800" dirty="0" err="1"/>
              <a:t>SchoolDB;Trusted_Connection</a:t>
            </a:r>
            <a:r>
              <a:rPr lang="en-US" sz="1800" dirty="0"/>
              <a:t>=True;" </a:t>
            </a:r>
            <a:r>
              <a:rPr lang="en-US" sz="1800" dirty="0" err="1"/>
              <a:t>Microsoft.EntityFrameworkCore.SqlServer</a:t>
            </a:r>
            <a:r>
              <a:rPr lang="en-US" sz="1800" dirty="0"/>
              <a:t> -</a:t>
            </a:r>
            <a:r>
              <a:rPr lang="en-US" sz="1800" dirty="0" err="1"/>
              <a:t>OutputDir</a:t>
            </a:r>
            <a:r>
              <a:rPr lang="en-US" sz="1800" dirty="0"/>
              <a:t> Models </a:t>
            </a:r>
            <a:r>
              <a:rPr lang="en-US" sz="1800"/>
              <a:t>-force</a:t>
            </a:r>
            <a:endParaRPr lang="en-US" sz="1800" dirty="0">
              <a:latin typeface="Calibri" pitchFamily="34" charset="0"/>
              <a:cs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Stored Procedure in Entity Framework Core</a:t>
            </a:r>
          </a:p>
        </p:txBody>
      </p:sp>
      <p:sp>
        <p:nvSpPr>
          <p:cNvPr id="6" name="Content Placeholder 5"/>
          <p:cNvSpPr>
            <a:spLocks noGrp="1"/>
          </p:cNvSpPr>
          <p:nvPr>
            <p:ph sz="quarter" idx="1"/>
          </p:nvPr>
        </p:nvSpPr>
        <p:spPr>
          <a:xfrm>
            <a:off x="460248" y="1828800"/>
            <a:ext cx="8153400" cy="4495800"/>
          </a:xfrm>
        </p:spPr>
        <p:txBody>
          <a:bodyPr>
            <a:noAutofit/>
          </a:bodyPr>
          <a:lstStyle/>
          <a:p>
            <a:r>
              <a:rPr lang="en-US" dirty="0"/>
              <a:t>EF Core provides the following methods to execute a stored procedure:</a:t>
            </a:r>
          </a:p>
          <a:p>
            <a:pPr lvl="1"/>
            <a:r>
              <a:rPr lang="en-US" dirty="0" err="1"/>
              <a:t>DbSet</a:t>
            </a:r>
            <a:r>
              <a:rPr lang="en-US" dirty="0"/>
              <a:t>&lt;</a:t>
            </a:r>
            <a:r>
              <a:rPr lang="en-US" dirty="0" err="1"/>
              <a:t>TEntity</a:t>
            </a:r>
            <a:r>
              <a:rPr lang="en-US" dirty="0"/>
              <a:t>&gt;.</a:t>
            </a:r>
            <a:r>
              <a:rPr lang="en-US" dirty="0" err="1"/>
              <a:t>FromSqlRaw</a:t>
            </a:r>
            <a:r>
              <a:rPr lang="en-US" dirty="0"/>
              <a:t>()</a:t>
            </a:r>
          </a:p>
          <a:p>
            <a:pPr lvl="1"/>
            <a:r>
              <a:rPr lang="en-US" dirty="0" err="1"/>
              <a:t>DbContext.Database.ExecuteSqlRaw</a:t>
            </a:r>
            <a:r>
              <a:rPr lang="en-US" dirty="0"/>
              <a:t>()</a:t>
            </a:r>
          </a:p>
          <a:p>
            <a:pPr lvl="1"/>
            <a:r>
              <a:rPr lang="en-US" sz="1500" dirty="0">
                <a:latin typeface="Calibri" pitchFamily="34" charset="0"/>
                <a:cs typeface="Calibri" pitchFamily="34" charset="0"/>
              </a:rPr>
              <a:t>Ex: </a:t>
            </a:r>
            <a:r>
              <a:rPr lang="en-US" sz="1500" dirty="0" err="1">
                <a:latin typeface="Calibri" pitchFamily="34" charset="0"/>
                <a:cs typeface="Calibri" pitchFamily="34" charset="0"/>
              </a:rPr>
              <a:t>context.Database.ExecuteSqlRaw</a:t>
            </a:r>
            <a:r>
              <a:rPr lang="en-US" sz="1500" dirty="0">
                <a:latin typeface="Calibri" pitchFamily="34" charset="0"/>
                <a:cs typeface="Calibri" pitchFamily="34" charset="0"/>
              </a:rPr>
              <a:t>("</a:t>
            </a:r>
            <a:r>
              <a:rPr lang="en-US" sz="1500" dirty="0" err="1">
                <a:latin typeface="Calibri" pitchFamily="34" charset="0"/>
                <a:cs typeface="Calibri" pitchFamily="34" charset="0"/>
              </a:rPr>
              <a:t>CreateStudents</a:t>
            </a:r>
            <a:r>
              <a:rPr lang="en-US" sz="1500" dirty="0">
                <a:latin typeface="Calibri" pitchFamily="34" charset="0"/>
                <a:cs typeface="Calibri" pitchFamily="34" charset="0"/>
              </a:rPr>
              <a:t> @p0, @p1", parameters: new[] { "Bill", "Gates" });</a:t>
            </a:r>
          </a:p>
          <a:p>
            <a:pPr lvl="1"/>
            <a:endParaRPr lang="en-US" dirty="0"/>
          </a:p>
        </p:txBody>
      </p:sp>
    </p:spTree>
    <p:extLst>
      <p:ext uri="{BB962C8B-B14F-4D97-AF65-F5344CB8AC3E}">
        <p14:creationId xmlns:p14="http://schemas.microsoft.com/office/powerpoint/2010/main" val="2705353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6C415-1E97-94FE-79BE-4F7C7EBC7A6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68422F-B200-4014-110D-DE8D99B25DE0}"/>
              </a:ext>
            </a:extLst>
          </p:cNvPr>
          <p:cNvSpPr>
            <a:spLocks noGrp="1"/>
          </p:cNvSpPr>
          <p:nvPr>
            <p:ph type="title"/>
          </p:nvPr>
        </p:nvSpPr>
        <p:spPr/>
        <p:txBody>
          <a:bodyPr>
            <a:normAutofit fontScale="90000"/>
          </a:bodyPr>
          <a:lstStyle/>
          <a:p>
            <a:r>
              <a:rPr lang="en-US" dirty="0"/>
              <a:t>Tracking Changes of Entities in EF Core</a:t>
            </a:r>
          </a:p>
        </p:txBody>
      </p:sp>
      <p:sp>
        <p:nvSpPr>
          <p:cNvPr id="6" name="Content Placeholder 5">
            <a:extLst>
              <a:ext uri="{FF2B5EF4-FFF2-40B4-BE49-F238E27FC236}">
                <a16:creationId xmlns:a16="http://schemas.microsoft.com/office/drawing/2014/main" id="{E9199A7A-2CBC-C5DC-D0D2-806179050282}"/>
              </a:ext>
            </a:extLst>
          </p:cNvPr>
          <p:cNvSpPr>
            <a:spLocks noGrp="1"/>
          </p:cNvSpPr>
          <p:nvPr>
            <p:ph sz="quarter" idx="1"/>
          </p:nvPr>
        </p:nvSpPr>
        <p:spPr>
          <a:xfrm>
            <a:off x="460248" y="1828800"/>
            <a:ext cx="8153400" cy="4495800"/>
          </a:xfrm>
        </p:spPr>
        <p:txBody>
          <a:bodyPr>
            <a:noAutofit/>
          </a:bodyPr>
          <a:lstStyle/>
          <a:p>
            <a:r>
              <a:rPr lang="en-US" sz="1400" dirty="0" err="1"/>
              <a:t>DbContext</a:t>
            </a:r>
            <a:r>
              <a:rPr lang="en-US" sz="1400" dirty="0"/>
              <a:t> tracks the changes of entities and modify their state.</a:t>
            </a:r>
          </a:p>
          <a:p>
            <a:r>
              <a:rPr lang="en-US" sz="1400" dirty="0"/>
              <a:t>This will allow it to perform insert, update or delete operation based on the states.</a:t>
            </a:r>
          </a:p>
          <a:p>
            <a:r>
              <a:rPr lang="en-US" sz="1400" dirty="0"/>
              <a:t>The </a:t>
            </a:r>
            <a:r>
              <a:rPr lang="en-US" sz="1400" dirty="0" err="1"/>
              <a:t>DbContext</a:t>
            </a:r>
            <a:r>
              <a:rPr lang="en-US" sz="1400" dirty="0"/>
              <a:t> in Entity Framework Core includes the </a:t>
            </a:r>
            <a:r>
              <a:rPr lang="en-US" sz="1400" dirty="0" err="1"/>
              <a:t>ChangeTracker</a:t>
            </a:r>
            <a:r>
              <a:rPr lang="en-US" sz="1400" dirty="0"/>
              <a:t> property of type </a:t>
            </a:r>
            <a:r>
              <a:rPr lang="en-US" sz="1400" dirty="0" err="1"/>
              <a:t>ChangeTracker</a:t>
            </a:r>
            <a:r>
              <a:rPr lang="en-US" sz="1400" dirty="0"/>
              <a:t> class which is responsible of tracking the state of each entity retrieved using the </a:t>
            </a:r>
            <a:r>
              <a:rPr lang="en-US" sz="1400" dirty="0" err="1"/>
              <a:t>DbContext</a:t>
            </a:r>
            <a:r>
              <a:rPr lang="en-US" sz="1400" dirty="0"/>
              <a:t> instance.</a:t>
            </a:r>
          </a:p>
          <a:p>
            <a:r>
              <a:rPr lang="en-US" sz="1400" dirty="0"/>
              <a:t>The </a:t>
            </a:r>
            <a:r>
              <a:rPr lang="en-US" sz="1400" dirty="0" err="1"/>
              <a:t>ChangeTracker</a:t>
            </a:r>
            <a:r>
              <a:rPr lang="en-US" sz="1400" dirty="0"/>
              <a:t> starts tracking of all the entities as soon as it is retrieved using the object of the </a:t>
            </a:r>
            <a:r>
              <a:rPr lang="en-US" sz="1400" dirty="0" err="1"/>
              <a:t>DbContext</a:t>
            </a:r>
            <a:r>
              <a:rPr lang="en-US" sz="1400" dirty="0"/>
              <a:t> class, until they go out of its scope. </a:t>
            </a:r>
          </a:p>
          <a:p>
            <a:r>
              <a:rPr lang="en-US" sz="1400" dirty="0"/>
              <a:t>EF keeps track of all the changes applied to all the entities and their properties, so that it can build and execute appropriate DML statements to the underlying data source.</a:t>
            </a:r>
          </a:p>
          <a:p>
            <a:r>
              <a:rPr lang="en-US" sz="1400" dirty="0"/>
              <a:t>An entity at any point of time has one of the following states which are represented by the </a:t>
            </a:r>
            <a:r>
              <a:rPr lang="en-US" sz="1400" dirty="0" err="1"/>
              <a:t>enum</a:t>
            </a:r>
            <a:r>
              <a:rPr lang="en-US" sz="1400" dirty="0"/>
              <a:t> </a:t>
            </a:r>
            <a:r>
              <a:rPr lang="en-US" sz="1400" dirty="0" err="1"/>
              <a:t>Microsoft.EntityFrameworkCore.EntityState</a:t>
            </a:r>
            <a:r>
              <a:rPr lang="en-US" sz="1400" dirty="0"/>
              <a:t> in EF Core.</a:t>
            </a:r>
          </a:p>
          <a:p>
            <a:r>
              <a:rPr lang="en-US" sz="1400" dirty="0"/>
              <a:t>Added</a:t>
            </a:r>
          </a:p>
          <a:p>
            <a:r>
              <a:rPr lang="en-US" sz="1400" dirty="0"/>
              <a:t>Modified</a:t>
            </a:r>
          </a:p>
          <a:p>
            <a:r>
              <a:rPr lang="en-US" sz="1400" dirty="0"/>
              <a:t>Deleted</a:t>
            </a:r>
          </a:p>
          <a:p>
            <a:r>
              <a:rPr lang="en-US" sz="1400" dirty="0"/>
              <a:t>Unchanged</a:t>
            </a:r>
          </a:p>
          <a:p>
            <a:r>
              <a:rPr lang="en-US" sz="1400" dirty="0"/>
              <a:t>Detached</a:t>
            </a:r>
          </a:p>
        </p:txBody>
      </p:sp>
    </p:spTree>
    <p:extLst>
      <p:ext uri="{BB962C8B-B14F-4D97-AF65-F5344CB8AC3E}">
        <p14:creationId xmlns:p14="http://schemas.microsoft.com/office/powerpoint/2010/main" val="135753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Version History</a:t>
            </a:r>
          </a:p>
        </p:txBody>
      </p:sp>
      <p:graphicFrame>
        <p:nvGraphicFramePr>
          <p:cNvPr id="6" name="Content Placeholder 5">
            <a:extLst>
              <a:ext uri="{FF2B5EF4-FFF2-40B4-BE49-F238E27FC236}">
                <a16:creationId xmlns:a16="http://schemas.microsoft.com/office/drawing/2014/main" id="{31359186-BC16-EA39-89C7-2A35D07438B6}"/>
              </a:ext>
            </a:extLst>
          </p:cNvPr>
          <p:cNvGraphicFramePr>
            <a:graphicFrameLocks noGrp="1"/>
          </p:cNvGraphicFramePr>
          <p:nvPr>
            <p:ph sz="quarter" idx="1"/>
            <p:extLst>
              <p:ext uri="{D42A27DB-BD31-4B8C-83A1-F6EECF244321}">
                <p14:modId xmlns:p14="http://schemas.microsoft.com/office/powerpoint/2010/main" val="2822949907"/>
              </p:ext>
            </p:extLst>
          </p:nvPr>
        </p:nvGraphicFramePr>
        <p:xfrm>
          <a:off x="533400" y="1600201"/>
          <a:ext cx="8001000" cy="3415794"/>
        </p:xfrm>
        <a:graphic>
          <a:graphicData uri="http://schemas.openxmlformats.org/drawingml/2006/table">
            <a:tbl>
              <a:tblPr/>
              <a:tblGrid>
                <a:gridCol w="2667000">
                  <a:extLst>
                    <a:ext uri="{9D8B030D-6E8A-4147-A177-3AD203B41FA5}">
                      <a16:colId xmlns:a16="http://schemas.microsoft.com/office/drawing/2014/main" val="776948371"/>
                    </a:ext>
                  </a:extLst>
                </a:gridCol>
                <a:gridCol w="2667000">
                  <a:extLst>
                    <a:ext uri="{9D8B030D-6E8A-4147-A177-3AD203B41FA5}">
                      <a16:colId xmlns:a16="http://schemas.microsoft.com/office/drawing/2014/main" val="732455116"/>
                    </a:ext>
                  </a:extLst>
                </a:gridCol>
                <a:gridCol w="2667000">
                  <a:extLst>
                    <a:ext uri="{9D8B030D-6E8A-4147-A177-3AD203B41FA5}">
                      <a16:colId xmlns:a16="http://schemas.microsoft.com/office/drawing/2014/main" val="1548057785"/>
                    </a:ext>
                  </a:extLst>
                </a:gridCol>
              </a:tblGrid>
              <a:tr h="411754">
                <a:tc>
                  <a:txBody>
                    <a:bodyPr/>
                    <a:lstStyle/>
                    <a:p>
                      <a:pPr algn="l" fontAlgn="b"/>
                      <a:r>
                        <a:rPr lang="en-US" sz="1600" b="0">
                          <a:solidFill>
                            <a:srgbClr val="FFFFFF"/>
                          </a:solidFill>
                          <a:effectLst/>
                        </a:rPr>
                        <a:t>EF Core Version</a:t>
                      </a:r>
                    </a:p>
                  </a:txBody>
                  <a:tcPr marL="81742" marR="81742" marT="40871" marB="40871"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600" b="0">
                          <a:solidFill>
                            <a:srgbClr val="FFFFFF"/>
                          </a:solidFill>
                          <a:effectLst/>
                        </a:rPr>
                        <a:t>Release Date</a:t>
                      </a:r>
                    </a:p>
                  </a:txBody>
                  <a:tcPr marL="81742" marR="81742" marT="40871" marB="40871"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600" b="0">
                          <a:solidFill>
                            <a:srgbClr val="FFFFFF"/>
                          </a:solidFill>
                          <a:effectLst/>
                        </a:rPr>
                        <a:t>Target Framework</a:t>
                      </a:r>
                    </a:p>
                  </a:txBody>
                  <a:tcPr marL="81742" marR="81742" marT="40871" marB="40871"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645786131"/>
                  </a:ext>
                </a:extLst>
              </a:tr>
              <a:tr h="255985">
                <a:tc>
                  <a:txBody>
                    <a:bodyPr/>
                    <a:lstStyle/>
                    <a:p>
                      <a:pPr fontAlgn="t"/>
                      <a:r>
                        <a:rPr lang="en-US" sz="1600">
                          <a:solidFill>
                            <a:srgbClr val="414141"/>
                          </a:solidFill>
                          <a:effectLst/>
                        </a:rPr>
                        <a:t>EF Core 7.0</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rgbClr val="414141"/>
                          </a:solidFill>
                          <a:effectLst/>
                        </a:rPr>
                        <a:t>Nov 2022</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rgbClr val="414141"/>
                          </a:solidFill>
                          <a:effectLst/>
                        </a:rPr>
                        <a:t>.NET 6</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13203578"/>
                  </a:ext>
                </a:extLst>
              </a:tr>
              <a:tr h="255985">
                <a:tc>
                  <a:txBody>
                    <a:bodyPr/>
                    <a:lstStyle/>
                    <a:p>
                      <a:pPr fontAlgn="t"/>
                      <a:r>
                        <a:rPr lang="en-US" sz="1600">
                          <a:solidFill>
                            <a:srgbClr val="414141"/>
                          </a:solidFill>
                          <a:effectLst/>
                        </a:rPr>
                        <a:t>EF Core 6.0</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a:solidFill>
                            <a:srgbClr val="414141"/>
                          </a:solidFill>
                          <a:effectLst/>
                        </a:rPr>
                        <a:t>Nov 2021</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a:solidFill>
                            <a:srgbClr val="414141"/>
                          </a:solidFill>
                          <a:effectLst/>
                        </a:rPr>
                        <a:t>.NET 6</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530352794"/>
                  </a:ext>
                </a:extLst>
              </a:tr>
              <a:tr h="588219">
                <a:tc>
                  <a:txBody>
                    <a:bodyPr/>
                    <a:lstStyle/>
                    <a:p>
                      <a:pPr fontAlgn="t"/>
                      <a:r>
                        <a:rPr lang="en-US" sz="1600">
                          <a:solidFill>
                            <a:srgbClr val="414141"/>
                          </a:solidFill>
                          <a:effectLst/>
                        </a:rPr>
                        <a:t>EF Core 5.0</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rgbClr val="414141"/>
                          </a:solidFill>
                          <a:effectLst/>
                        </a:rPr>
                        <a:t>Nov 2020</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rgbClr val="414141"/>
                          </a:solidFill>
                          <a:effectLst/>
                        </a:rPr>
                        <a:t>.NET Standard 2.1</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20027593"/>
                  </a:ext>
                </a:extLst>
              </a:tr>
              <a:tr h="588219">
                <a:tc>
                  <a:txBody>
                    <a:bodyPr/>
                    <a:lstStyle/>
                    <a:p>
                      <a:pPr fontAlgn="t"/>
                      <a:r>
                        <a:rPr lang="en-US" sz="1600" dirty="0">
                          <a:solidFill>
                            <a:srgbClr val="414141"/>
                          </a:solidFill>
                          <a:effectLst/>
                        </a:rPr>
                        <a:t>EF Core 3.0</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a:solidFill>
                            <a:srgbClr val="414141"/>
                          </a:solidFill>
                          <a:effectLst/>
                        </a:rPr>
                        <a:t>Sept 2019</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a:solidFill>
                            <a:srgbClr val="414141"/>
                          </a:solidFill>
                          <a:effectLst/>
                        </a:rPr>
                        <a:t>.NET Standard 2.1</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5869012"/>
                  </a:ext>
                </a:extLst>
              </a:tr>
              <a:tr h="588219">
                <a:tc>
                  <a:txBody>
                    <a:bodyPr/>
                    <a:lstStyle/>
                    <a:p>
                      <a:pPr fontAlgn="t"/>
                      <a:r>
                        <a:rPr lang="en-US" sz="1600">
                          <a:solidFill>
                            <a:srgbClr val="414141"/>
                          </a:solidFill>
                          <a:effectLst/>
                        </a:rPr>
                        <a:t>EF Core 2.0</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rgbClr val="414141"/>
                          </a:solidFill>
                          <a:effectLst/>
                        </a:rPr>
                        <a:t>August 2017</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sz="1600">
                          <a:solidFill>
                            <a:srgbClr val="414141"/>
                          </a:solidFill>
                          <a:effectLst/>
                        </a:rPr>
                        <a:t>.NET Standard 2.0</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81927267"/>
                  </a:ext>
                </a:extLst>
              </a:tr>
              <a:tr h="588219">
                <a:tc>
                  <a:txBody>
                    <a:bodyPr/>
                    <a:lstStyle/>
                    <a:p>
                      <a:pPr fontAlgn="t"/>
                      <a:r>
                        <a:rPr lang="en-US" sz="1600">
                          <a:solidFill>
                            <a:srgbClr val="414141"/>
                          </a:solidFill>
                          <a:effectLst/>
                        </a:rPr>
                        <a:t>EF Core 1.0</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a:solidFill>
                            <a:srgbClr val="414141"/>
                          </a:solidFill>
                          <a:effectLst/>
                        </a:rPr>
                        <a:t>June 2016</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sz="1600" dirty="0">
                          <a:solidFill>
                            <a:srgbClr val="414141"/>
                          </a:solidFill>
                          <a:effectLst/>
                        </a:rPr>
                        <a:t>.NET Standard 2.1</a:t>
                      </a:r>
                    </a:p>
                  </a:txBody>
                  <a:tcPr marL="81742" marR="81742" marT="40871" marB="40871">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4099998719"/>
                  </a:ext>
                </a:extLst>
              </a:tr>
            </a:tbl>
          </a:graphicData>
        </a:graphic>
      </p:graphicFrame>
      <p:sp>
        <p:nvSpPr>
          <p:cNvPr id="13" name="TextBox 12">
            <a:extLst>
              <a:ext uri="{FF2B5EF4-FFF2-40B4-BE49-F238E27FC236}">
                <a16:creationId xmlns:a16="http://schemas.microsoft.com/office/drawing/2014/main" id="{55B8D93D-1209-8DB4-BD84-802AD00DE6A2}"/>
              </a:ext>
            </a:extLst>
          </p:cNvPr>
          <p:cNvSpPr txBox="1"/>
          <p:nvPr/>
        </p:nvSpPr>
        <p:spPr>
          <a:xfrm>
            <a:off x="502920" y="5182552"/>
            <a:ext cx="8153400" cy="923330"/>
          </a:xfrm>
          <a:prstGeom prst="rect">
            <a:avLst/>
          </a:prstGeom>
          <a:noFill/>
        </p:spPr>
        <p:txBody>
          <a:bodyPr wrap="square">
            <a:spAutoFit/>
          </a:bodyPr>
          <a:lstStyle/>
          <a:p>
            <a:r>
              <a:rPr lang="en-US" dirty="0"/>
              <a:t>EF Core Official Documentation: https://learn.microsoft.com/en-us/ef/core/</a:t>
            </a:r>
          </a:p>
          <a:p>
            <a:endParaRPr lang="en-US" dirty="0"/>
          </a:p>
          <a:p>
            <a:r>
              <a:rPr lang="en-US" dirty="0"/>
              <a:t>EF Core on GitHub: https://github.com/dotnet/efcore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p:txBody>
          <a:bodyPr>
            <a:normAutofit/>
          </a:bodyPr>
          <a:lstStyle/>
          <a:p>
            <a:r>
              <a:rPr lang="en-US" sz="1200" dirty="0">
                <a:solidFill>
                  <a:srgbClr val="181717"/>
                </a:solidFill>
                <a:latin typeface="Verdana"/>
              </a:rPr>
              <a:t>EF Core supports two development approaches </a:t>
            </a:r>
          </a:p>
          <a:p>
            <a:r>
              <a:rPr lang="en-US" sz="1200" dirty="0">
                <a:solidFill>
                  <a:srgbClr val="181717"/>
                </a:solidFill>
                <a:latin typeface="Verdana"/>
              </a:rPr>
              <a:t>1) Code-First </a:t>
            </a:r>
          </a:p>
          <a:p>
            <a:r>
              <a:rPr lang="en-US" sz="1200" dirty="0">
                <a:solidFill>
                  <a:srgbClr val="181717"/>
                </a:solidFill>
                <a:latin typeface="Verdana"/>
              </a:rPr>
              <a:t>2) Database-First.</a:t>
            </a:r>
          </a:p>
          <a:p>
            <a:r>
              <a:rPr lang="en-US" sz="900" b="0" i="0" dirty="0">
                <a:solidFill>
                  <a:srgbClr val="181717"/>
                </a:solidFill>
                <a:effectLst/>
                <a:latin typeface="Verdana" panose="020B0604030504040204" pitchFamily="34" charset="0"/>
              </a:rPr>
              <a:t>EF Core mainly targets the code-first approach and provides little support for the database-first approach because the visual designer or wizard for DB model is not supported as of EF Core.</a:t>
            </a:r>
            <a:endParaRPr lang="en-US" sz="1200" dirty="0">
              <a:solidFill>
                <a:srgbClr val="181717"/>
              </a:solidFill>
              <a:latin typeface="Verdana"/>
            </a:endParaRPr>
          </a:p>
          <a:p>
            <a:r>
              <a:rPr lang="en-US" sz="900" b="1" i="0" dirty="0">
                <a:solidFill>
                  <a:srgbClr val="000000"/>
                </a:solidFill>
                <a:effectLst/>
                <a:latin typeface="arial" panose="020B0604020202020204" pitchFamily="34" charset="0"/>
              </a:rPr>
              <a:t>EF Core Code First Approach:</a:t>
            </a:r>
            <a:endParaRPr lang="en-US" sz="1200" dirty="0">
              <a:solidFill>
                <a:srgbClr val="181717"/>
              </a:solidFill>
              <a:latin typeface="Verdana"/>
            </a:endParaRPr>
          </a:p>
          <a:p>
            <a:r>
              <a:rPr lang="en-US" sz="900" b="0" i="0" dirty="0">
                <a:solidFill>
                  <a:srgbClr val="181717"/>
                </a:solidFill>
                <a:effectLst/>
                <a:latin typeface="Verdana" panose="020B0604030504040204" pitchFamily="34" charset="0"/>
              </a:rPr>
              <a:t>In the code-first approach, EF Core API creates the database and tables using migration based on the conventions and configuration provided in your domain classes.</a:t>
            </a:r>
            <a:endParaRPr lang="en-US" sz="1200" dirty="0">
              <a:latin typeface="Calibri" pitchFamily="34" charset="0"/>
              <a:cs typeface="Calibri" pitchFamily="34" charset="0"/>
            </a:endParaRPr>
          </a:p>
        </p:txBody>
      </p:sp>
      <p:pic>
        <p:nvPicPr>
          <p:cNvPr id="1026" name="Picture 2" descr="Entity Framework Core Code First Approach">
            <a:extLst>
              <a:ext uri="{FF2B5EF4-FFF2-40B4-BE49-F238E27FC236}">
                <a16:creationId xmlns:a16="http://schemas.microsoft.com/office/drawing/2014/main" id="{F41DA0CB-26A8-9C86-EC6E-81CA748A6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581400"/>
            <a:ext cx="6162675" cy="2171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a:xfrm>
            <a:off x="580564" y="1600200"/>
            <a:ext cx="8153400" cy="4495800"/>
          </a:xfrm>
        </p:spPr>
        <p:txBody>
          <a:bodyPr>
            <a:normAutofit/>
          </a:bodyPr>
          <a:lstStyle/>
          <a:p>
            <a:r>
              <a:rPr lang="en-US" sz="1200" b="1" dirty="0">
                <a:solidFill>
                  <a:srgbClr val="181717"/>
                </a:solidFill>
                <a:latin typeface="Verdana"/>
              </a:rPr>
              <a:t>EF Core Database First Approach:</a:t>
            </a:r>
            <a:endParaRPr lang="en-US" sz="1200" dirty="0">
              <a:solidFill>
                <a:srgbClr val="181717"/>
              </a:solidFill>
              <a:latin typeface="Verdana"/>
            </a:endParaRPr>
          </a:p>
          <a:p>
            <a:r>
              <a:rPr lang="en-US" sz="1200" dirty="0">
                <a:solidFill>
                  <a:srgbClr val="181717"/>
                </a:solidFill>
                <a:latin typeface="Verdana"/>
              </a:rPr>
              <a:t>In the database-first approach, EF Core API creates the domain and context classes based on your existing database using EF Core commands. This has limited support in EF Core as it does not support visual designer or wizard.</a:t>
            </a:r>
          </a:p>
          <a:p>
            <a:endParaRPr lang="en-US" sz="1200" dirty="0">
              <a:latin typeface="Calibri" pitchFamily="34" charset="0"/>
              <a:cs typeface="Calibri" pitchFamily="34" charset="0"/>
            </a:endParaRPr>
          </a:p>
        </p:txBody>
      </p:sp>
      <p:pic>
        <p:nvPicPr>
          <p:cNvPr id="2" name="Picture 2" descr="Entity Framework Core Database First Approach">
            <a:extLst>
              <a:ext uri="{FF2B5EF4-FFF2-40B4-BE49-F238E27FC236}">
                <a16:creationId xmlns:a16="http://schemas.microsoft.com/office/drawing/2014/main" id="{45F27ED7-EC9E-1609-21D5-FC770EF47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19375"/>
            <a:ext cx="6162675"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68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 Core Development Approaches</a:t>
            </a:r>
          </a:p>
        </p:txBody>
      </p:sp>
      <p:sp>
        <p:nvSpPr>
          <p:cNvPr id="6" name="Content Placeholder 5"/>
          <p:cNvSpPr>
            <a:spLocks noGrp="1"/>
          </p:cNvSpPr>
          <p:nvPr>
            <p:ph sz="quarter" idx="1"/>
          </p:nvPr>
        </p:nvSpPr>
        <p:spPr>
          <a:xfrm>
            <a:off x="580564" y="1600200"/>
            <a:ext cx="8153400" cy="4495800"/>
          </a:xfrm>
        </p:spPr>
        <p:txBody>
          <a:bodyPr>
            <a:normAutofit/>
          </a:bodyPr>
          <a:lstStyle/>
          <a:p>
            <a:endParaRPr lang="en-US" sz="1200" dirty="0">
              <a:solidFill>
                <a:srgbClr val="181717"/>
              </a:solidFill>
              <a:latin typeface="Verdana"/>
            </a:endParaRPr>
          </a:p>
          <a:p>
            <a:endParaRPr lang="en-US" sz="1200" dirty="0">
              <a:latin typeface="Calibri" pitchFamily="34" charset="0"/>
              <a:cs typeface="Calibri" pitchFamily="34" charset="0"/>
            </a:endParaRPr>
          </a:p>
        </p:txBody>
      </p:sp>
      <p:pic>
        <p:nvPicPr>
          <p:cNvPr id="2050" name="Picture 2" descr="C:\Users\SANTHOSH\Desktop\ef-core-dev-approaces.png"/>
          <p:cNvPicPr>
            <a:picLocks noChangeAspect="1" noChangeArrowheads="1"/>
          </p:cNvPicPr>
          <p:nvPr/>
        </p:nvPicPr>
        <p:blipFill>
          <a:blip r:embed="rId2"/>
          <a:srcRect/>
          <a:stretch>
            <a:fillRect/>
          </a:stretch>
        </p:blipFill>
        <p:spPr bwMode="auto">
          <a:xfrm>
            <a:off x="726948" y="2590800"/>
            <a:ext cx="7924800" cy="2971800"/>
          </a:xfrm>
          <a:prstGeom prst="rect">
            <a:avLst/>
          </a:prstGeom>
          <a:noFill/>
        </p:spPr>
      </p:pic>
    </p:spTree>
    <p:extLst>
      <p:ext uri="{BB962C8B-B14F-4D97-AF65-F5344CB8AC3E}">
        <p14:creationId xmlns:p14="http://schemas.microsoft.com/office/powerpoint/2010/main" val="75522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5F975-65CF-4066-0C0F-13CBE998BF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72510B7-323E-B088-EE1F-3A1868EAB977}"/>
              </a:ext>
            </a:extLst>
          </p:cNvPr>
          <p:cNvSpPr>
            <a:spLocks noGrp="1"/>
          </p:cNvSpPr>
          <p:nvPr>
            <p:ph type="title"/>
          </p:nvPr>
        </p:nvSpPr>
        <p:spPr/>
        <p:txBody>
          <a:bodyPr/>
          <a:lstStyle/>
          <a:p>
            <a:r>
              <a:rPr lang="en-US" dirty="0"/>
              <a:t>EF Core vs EF 6</a:t>
            </a:r>
          </a:p>
        </p:txBody>
      </p:sp>
      <p:sp>
        <p:nvSpPr>
          <p:cNvPr id="6" name="Content Placeholder 5">
            <a:extLst>
              <a:ext uri="{FF2B5EF4-FFF2-40B4-BE49-F238E27FC236}">
                <a16:creationId xmlns:a16="http://schemas.microsoft.com/office/drawing/2014/main" id="{DA39527F-80BF-09F0-B564-8522B886A23F}"/>
              </a:ext>
            </a:extLst>
          </p:cNvPr>
          <p:cNvSpPr>
            <a:spLocks noGrp="1"/>
          </p:cNvSpPr>
          <p:nvPr>
            <p:ph sz="quarter" idx="1"/>
          </p:nvPr>
        </p:nvSpPr>
        <p:spPr/>
        <p:txBody>
          <a:bodyPr>
            <a:normAutofit/>
          </a:bodyPr>
          <a:lstStyle/>
          <a:p>
            <a:r>
              <a:rPr lang="en-US" sz="1200" dirty="0">
                <a:solidFill>
                  <a:srgbClr val="181717"/>
                </a:solidFill>
                <a:latin typeface="Verdana"/>
              </a:rPr>
              <a:t>Entity Framework Core is the new and improved version of Entity Framework for .NET Core applications.</a:t>
            </a:r>
          </a:p>
          <a:p>
            <a:r>
              <a:rPr lang="en-US" sz="1200" dirty="0">
                <a:solidFill>
                  <a:srgbClr val="181717"/>
                </a:solidFill>
                <a:latin typeface="Verdana"/>
              </a:rPr>
              <a:t>EF Core continues to support the following features and concepts, same as EF 6.</a:t>
            </a:r>
          </a:p>
          <a:p>
            <a:pPr lvl="1"/>
            <a:r>
              <a:rPr lang="en-US" sz="1200" dirty="0" err="1">
                <a:solidFill>
                  <a:srgbClr val="181717"/>
                </a:solidFill>
                <a:latin typeface="Verdana"/>
              </a:rPr>
              <a:t>DbContext</a:t>
            </a:r>
            <a:r>
              <a:rPr lang="en-US" sz="1200" dirty="0">
                <a:solidFill>
                  <a:srgbClr val="181717"/>
                </a:solidFill>
                <a:latin typeface="Verdana"/>
              </a:rPr>
              <a:t> &amp; </a:t>
            </a:r>
            <a:r>
              <a:rPr lang="en-US" sz="1200" dirty="0" err="1">
                <a:solidFill>
                  <a:srgbClr val="181717"/>
                </a:solidFill>
                <a:latin typeface="Verdana"/>
              </a:rPr>
              <a:t>DbSet</a:t>
            </a:r>
            <a:endParaRPr lang="en-US" sz="1200" dirty="0">
              <a:solidFill>
                <a:srgbClr val="181717"/>
              </a:solidFill>
              <a:latin typeface="Verdana"/>
            </a:endParaRPr>
          </a:p>
          <a:p>
            <a:pPr lvl="1"/>
            <a:r>
              <a:rPr lang="en-US" sz="1200" dirty="0">
                <a:solidFill>
                  <a:srgbClr val="181717"/>
                </a:solidFill>
                <a:latin typeface="Verdana"/>
              </a:rPr>
              <a:t>Data Model</a:t>
            </a:r>
          </a:p>
          <a:p>
            <a:pPr lvl="1"/>
            <a:r>
              <a:rPr lang="en-US" sz="1200" dirty="0">
                <a:solidFill>
                  <a:srgbClr val="181717"/>
                </a:solidFill>
                <a:latin typeface="Verdana"/>
              </a:rPr>
              <a:t>Querying using </a:t>
            </a:r>
            <a:r>
              <a:rPr lang="en-US" sz="1200" dirty="0" err="1">
                <a:solidFill>
                  <a:srgbClr val="181717"/>
                </a:solidFill>
                <a:latin typeface="Verdana"/>
              </a:rPr>
              <a:t>Linq</a:t>
            </a:r>
            <a:r>
              <a:rPr lang="en-US" sz="1200" dirty="0">
                <a:solidFill>
                  <a:srgbClr val="181717"/>
                </a:solidFill>
                <a:latin typeface="Verdana"/>
              </a:rPr>
              <a:t>-to-Entities</a:t>
            </a:r>
          </a:p>
          <a:p>
            <a:pPr lvl="1"/>
            <a:r>
              <a:rPr lang="en-US" sz="1200" dirty="0">
                <a:solidFill>
                  <a:srgbClr val="181717"/>
                </a:solidFill>
                <a:latin typeface="Verdana"/>
              </a:rPr>
              <a:t>Change Tracking</a:t>
            </a:r>
          </a:p>
          <a:p>
            <a:pPr lvl="1"/>
            <a:r>
              <a:rPr lang="en-US" sz="1200" dirty="0" err="1">
                <a:solidFill>
                  <a:srgbClr val="181717"/>
                </a:solidFill>
                <a:latin typeface="Verdana"/>
              </a:rPr>
              <a:t>SaveChanges</a:t>
            </a:r>
            <a:endParaRPr lang="en-US" sz="1200" dirty="0">
              <a:solidFill>
                <a:srgbClr val="181717"/>
              </a:solidFill>
              <a:latin typeface="Verdana"/>
            </a:endParaRPr>
          </a:p>
          <a:p>
            <a:pPr lvl="1"/>
            <a:r>
              <a:rPr lang="en-US" sz="1200" dirty="0">
                <a:solidFill>
                  <a:srgbClr val="181717"/>
                </a:solidFill>
                <a:latin typeface="Verdana"/>
              </a:rPr>
              <a:t>Migrations</a:t>
            </a:r>
          </a:p>
          <a:p>
            <a:endParaRPr lang="en-US" sz="1200" dirty="0">
              <a:latin typeface="Calibri" pitchFamily="34" charset="0"/>
              <a:cs typeface="Calibri" pitchFamily="34" charset="0"/>
            </a:endParaRPr>
          </a:p>
        </p:txBody>
      </p:sp>
    </p:spTree>
    <p:extLst>
      <p:ext uri="{BB962C8B-B14F-4D97-AF65-F5344CB8AC3E}">
        <p14:creationId xmlns:p14="http://schemas.microsoft.com/office/powerpoint/2010/main" val="415567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sz="4400" dirty="0">
                <a:solidFill>
                  <a:srgbClr val="181717"/>
                </a:solidFill>
                <a:latin typeface="roboto"/>
              </a:rPr>
              <a:t>EF Core Database Providers</a:t>
            </a:r>
          </a:p>
        </p:txBody>
      </p:sp>
      <p:sp>
        <p:nvSpPr>
          <p:cNvPr id="6" name="Content Placeholder 5"/>
          <p:cNvSpPr>
            <a:spLocks noGrp="1"/>
          </p:cNvSpPr>
          <p:nvPr>
            <p:ph sz="quarter" idx="1"/>
          </p:nvPr>
        </p:nvSpPr>
        <p:spPr>
          <a:xfrm>
            <a:off x="612648" y="1600200"/>
            <a:ext cx="8153400" cy="3889844"/>
          </a:xfrm>
        </p:spPr>
        <p:txBody>
          <a:bodyPr>
            <a:normAutofit/>
          </a:bodyPr>
          <a:lstStyle/>
          <a:p>
            <a:pPr algn="just"/>
            <a:r>
              <a:rPr lang="en-US" sz="1400" dirty="0">
                <a:solidFill>
                  <a:srgbClr val="181717"/>
                </a:solidFill>
                <a:latin typeface="Verdana"/>
              </a:rPr>
              <a:t>The EF Core supports both relational and non-relational databases and this is possible due to database providers. </a:t>
            </a:r>
          </a:p>
          <a:p>
            <a:pPr algn="just"/>
            <a:r>
              <a:rPr lang="en-US" sz="1400" dirty="0">
                <a:solidFill>
                  <a:srgbClr val="181717"/>
                </a:solidFill>
                <a:latin typeface="Verdana"/>
              </a:rPr>
              <a:t>Entity Framework Core uses a provider model to access many different databases. EF Core includes providers as NuGet packages which you need to install.</a:t>
            </a:r>
          </a:p>
          <a:p>
            <a:pPr algn="just"/>
            <a:r>
              <a:rPr lang="en-US" sz="1400" dirty="0">
                <a:solidFill>
                  <a:srgbClr val="181717"/>
                </a:solidFill>
                <a:latin typeface="Verdana"/>
              </a:rPr>
              <a:t>The database providers are available as NuGet packages. The Database Provider sits between the EF Core and the database it supports.</a:t>
            </a:r>
          </a:p>
          <a:p>
            <a:pPr algn="just"/>
            <a:endParaRPr lang="en-US" sz="1200"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090424168"/>
              </p:ext>
            </p:extLst>
          </p:nvPr>
        </p:nvGraphicFramePr>
        <p:xfrm>
          <a:off x="495300" y="4281195"/>
          <a:ext cx="8388096" cy="2576805"/>
        </p:xfrm>
        <a:graphic>
          <a:graphicData uri="http://schemas.openxmlformats.org/drawingml/2006/table">
            <a:tbl>
              <a:tblPr firstRow="1" bandRow="1">
                <a:tableStyleId>{5C22544A-7EE6-4342-B048-85BDC9FD1C3A}</a:tableStyleId>
              </a:tblPr>
              <a:tblGrid>
                <a:gridCol w="4194048">
                  <a:extLst>
                    <a:ext uri="{9D8B030D-6E8A-4147-A177-3AD203B41FA5}">
                      <a16:colId xmlns:a16="http://schemas.microsoft.com/office/drawing/2014/main" val="20000"/>
                    </a:ext>
                  </a:extLst>
                </a:gridCol>
                <a:gridCol w="4194048">
                  <a:extLst>
                    <a:ext uri="{9D8B030D-6E8A-4147-A177-3AD203B41FA5}">
                      <a16:colId xmlns:a16="http://schemas.microsoft.com/office/drawing/2014/main" val="20001"/>
                    </a:ext>
                  </a:extLst>
                </a:gridCol>
              </a:tblGrid>
              <a:tr h="248501">
                <a:tc>
                  <a:txBody>
                    <a:bodyPr/>
                    <a:lstStyle/>
                    <a:p>
                      <a:pPr algn="l" fontAlgn="b"/>
                      <a:r>
                        <a:rPr lang="en-US" b="0" dirty="0">
                          <a:solidFill>
                            <a:srgbClr val="FFFFFF"/>
                          </a:solidFill>
                        </a:rPr>
                        <a:t>Database</a:t>
                      </a:r>
                    </a:p>
                  </a:txBody>
                  <a:tcPr anchor="b"/>
                </a:tc>
                <a:tc>
                  <a:txBody>
                    <a:bodyPr/>
                    <a:lstStyle/>
                    <a:p>
                      <a:pPr algn="l" fontAlgn="b"/>
                      <a:r>
                        <a:rPr lang="en-US" b="0" dirty="0">
                          <a:solidFill>
                            <a:srgbClr val="FFFFFF"/>
                          </a:solidFill>
                        </a:rPr>
                        <a:t>NuGet Package</a:t>
                      </a:r>
                    </a:p>
                  </a:txBody>
                  <a:tcPr anchor="b"/>
                </a:tc>
                <a:extLst>
                  <a:ext uri="{0D108BD9-81ED-4DB2-BD59-A6C34878D82A}">
                    <a16:rowId xmlns:a16="http://schemas.microsoft.com/office/drawing/2014/main" val="10000"/>
                  </a:ext>
                </a:extLst>
              </a:tr>
              <a:tr h="248501">
                <a:tc>
                  <a:txBody>
                    <a:bodyPr/>
                    <a:lstStyle/>
                    <a:p>
                      <a:pPr fontAlgn="t"/>
                      <a:r>
                        <a:rPr lang="en-US">
                          <a:solidFill>
                            <a:srgbClr val="414141"/>
                          </a:solidFill>
                        </a:rPr>
                        <a:t>SQL Server</a:t>
                      </a:r>
                    </a:p>
                  </a:txBody>
                  <a:tcPr/>
                </a:tc>
                <a:tc>
                  <a:txBody>
                    <a:bodyPr/>
                    <a:lstStyle/>
                    <a:p>
                      <a:pPr fontAlgn="t"/>
                      <a:r>
                        <a:rPr lang="en-US" u="none" strike="noStrike">
                          <a:solidFill>
                            <a:srgbClr val="007BFF"/>
                          </a:solidFill>
                          <a:hlinkClick r:id="rId2"/>
                        </a:rPr>
                        <a:t>Microsoft.EntityFrameworkCore.SqlServer</a:t>
                      </a:r>
                      <a:endParaRPr lang="en-US">
                        <a:solidFill>
                          <a:srgbClr val="414141"/>
                        </a:solidFill>
                      </a:endParaRPr>
                    </a:p>
                  </a:txBody>
                  <a:tcPr/>
                </a:tc>
                <a:extLst>
                  <a:ext uri="{0D108BD9-81ED-4DB2-BD59-A6C34878D82A}">
                    <a16:rowId xmlns:a16="http://schemas.microsoft.com/office/drawing/2014/main" val="10001"/>
                  </a:ext>
                </a:extLst>
              </a:tr>
              <a:tr h="248501">
                <a:tc>
                  <a:txBody>
                    <a:bodyPr/>
                    <a:lstStyle/>
                    <a:p>
                      <a:pPr fontAlgn="t"/>
                      <a:r>
                        <a:rPr lang="en-US" dirty="0">
                          <a:solidFill>
                            <a:srgbClr val="414141"/>
                          </a:solidFill>
                        </a:rPr>
                        <a:t>MySQL</a:t>
                      </a:r>
                    </a:p>
                  </a:txBody>
                  <a:tcPr/>
                </a:tc>
                <a:tc>
                  <a:txBody>
                    <a:bodyPr/>
                    <a:lstStyle/>
                    <a:p>
                      <a:pPr fontAlgn="t"/>
                      <a:r>
                        <a:rPr lang="en-US" u="none" strike="noStrike">
                          <a:solidFill>
                            <a:srgbClr val="007BFF"/>
                          </a:solidFill>
                          <a:hlinkClick r:id="rId3"/>
                        </a:rPr>
                        <a:t>MySql.Data.EntityFrameworkCore</a:t>
                      </a:r>
                      <a:endParaRPr lang="en-US">
                        <a:solidFill>
                          <a:srgbClr val="414141"/>
                        </a:solidFill>
                      </a:endParaRPr>
                    </a:p>
                  </a:txBody>
                  <a:tcPr/>
                </a:tc>
                <a:extLst>
                  <a:ext uri="{0D108BD9-81ED-4DB2-BD59-A6C34878D82A}">
                    <a16:rowId xmlns:a16="http://schemas.microsoft.com/office/drawing/2014/main" val="10002"/>
                  </a:ext>
                </a:extLst>
              </a:tr>
              <a:tr h="248501">
                <a:tc>
                  <a:txBody>
                    <a:bodyPr/>
                    <a:lstStyle/>
                    <a:p>
                      <a:pPr fontAlgn="t"/>
                      <a:r>
                        <a:rPr lang="en-US" dirty="0">
                          <a:solidFill>
                            <a:srgbClr val="414141"/>
                          </a:solidFill>
                        </a:rPr>
                        <a:t>PostgreSQL</a:t>
                      </a:r>
                    </a:p>
                  </a:txBody>
                  <a:tcPr/>
                </a:tc>
                <a:tc>
                  <a:txBody>
                    <a:bodyPr/>
                    <a:lstStyle/>
                    <a:p>
                      <a:pPr fontAlgn="t"/>
                      <a:r>
                        <a:rPr lang="en-US" u="none" strike="noStrike">
                          <a:solidFill>
                            <a:srgbClr val="007BFF"/>
                          </a:solidFill>
                          <a:hlinkClick r:id="rId4"/>
                        </a:rPr>
                        <a:t>Npgsql.EntityFrameworkCore.PostgreSQL</a:t>
                      </a:r>
                      <a:endParaRPr lang="en-US">
                        <a:solidFill>
                          <a:srgbClr val="414141"/>
                        </a:solidFill>
                      </a:endParaRPr>
                    </a:p>
                  </a:txBody>
                  <a:tcPr/>
                </a:tc>
                <a:extLst>
                  <a:ext uri="{0D108BD9-81ED-4DB2-BD59-A6C34878D82A}">
                    <a16:rowId xmlns:a16="http://schemas.microsoft.com/office/drawing/2014/main" val="10003"/>
                  </a:ext>
                </a:extLst>
              </a:tr>
              <a:tr h="248501">
                <a:tc>
                  <a:txBody>
                    <a:bodyPr/>
                    <a:lstStyle/>
                    <a:p>
                      <a:pPr fontAlgn="t"/>
                      <a:r>
                        <a:rPr lang="en-US">
                          <a:solidFill>
                            <a:srgbClr val="414141"/>
                          </a:solidFill>
                        </a:rPr>
                        <a:t>SQLite</a:t>
                      </a:r>
                    </a:p>
                  </a:txBody>
                  <a:tcPr/>
                </a:tc>
                <a:tc>
                  <a:txBody>
                    <a:bodyPr/>
                    <a:lstStyle/>
                    <a:p>
                      <a:pPr fontAlgn="t"/>
                      <a:r>
                        <a:rPr lang="en-US" u="none" strike="noStrike">
                          <a:solidFill>
                            <a:srgbClr val="007BFF"/>
                          </a:solidFill>
                          <a:hlinkClick r:id="rId5"/>
                        </a:rPr>
                        <a:t>Microsoft.EntityFrameworkCore.SQLite</a:t>
                      </a:r>
                      <a:endParaRPr lang="en-US">
                        <a:solidFill>
                          <a:srgbClr val="414141"/>
                        </a:solidFill>
                      </a:endParaRPr>
                    </a:p>
                  </a:txBody>
                  <a:tcPr/>
                </a:tc>
                <a:extLst>
                  <a:ext uri="{0D108BD9-81ED-4DB2-BD59-A6C34878D82A}">
                    <a16:rowId xmlns:a16="http://schemas.microsoft.com/office/drawing/2014/main" val="10004"/>
                  </a:ext>
                </a:extLst>
              </a:tr>
              <a:tr h="382245">
                <a:tc>
                  <a:txBody>
                    <a:bodyPr/>
                    <a:lstStyle/>
                    <a:p>
                      <a:pPr fontAlgn="t"/>
                      <a:r>
                        <a:rPr lang="en-US" dirty="0">
                          <a:solidFill>
                            <a:srgbClr val="414141"/>
                          </a:solidFill>
                        </a:rPr>
                        <a:t>SQL Compact</a:t>
                      </a:r>
                    </a:p>
                  </a:txBody>
                  <a:tcPr/>
                </a:tc>
                <a:tc>
                  <a:txBody>
                    <a:bodyPr/>
                    <a:lstStyle/>
                    <a:p>
                      <a:pPr fontAlgn="t"/>
                      <a:r>
                        <a:rPr lang="en-US" u="none" strike="noStrike">
                          <a:solidFill>
                            <a:srgbClr val="007BFF"/>
                          </a:solidFill>
                          <a:hlinkClick r:id="rId6"/>
                        </a:rPr>
                        <a:t>EntityFrameworkCore.SqlServerCompact40</a:t>
                      </a:r>
                      <a:endParaRPr lang="en-US">
                        <a:solidFill>
                          <a:srgbClr val="414141"/>
                        </a:solidFill>
                      </a:endParaRPr>
                    </a:p>
                  </a:txBody>
                  <a:tcPr/>
                </a:tc>
                <a:extLst>
                  <a:ext uri="{0D108BD9-81ED-4DB2-BD59-A6C34878D82A}">
                    <a16:rowId xmlns:a16="http://schemas.microsoft.com/office/drawing/2014/main" val="10005"/>
                  </a:ext>
                </a:extLst>
              </a:tr>
              <a:tr h="248501">
                <a:tc>
                  <a:txBody>
                    <a:bodyPr/>
                    <a:lstStyle/>
                    <a:p>
                      <a:pPr fontAlgn="t"/>
                      <a:r>
                        <a:rPr lang="en-US">
                          <a:solidFill>
                            <a:srgbClr val="414141"/>
                          </a:solidFill>
                        </a:rPr>
                        <a:t>In-memory</a:t>
                      </a:r>
                    </a:p>
                  </a:txBody>
                  <a:tcPr/>
                </a:tc>
                <a:tc>
                  <a:txBody>
                    <a:bodyPr/>
                    <a:lstStyle/>
                    <a:p>
                      <a:pPr fontAlgn="t"/>
                      <a:r>
                        <a:rPr lang="en-US" u="none" strike="noStrike" dirty="0" err="1">
                          <a:solidFill>
                            <a:srgbClr val="007BFF"/>
                          </a:solidFill>
                          <a:hlinkClick r:id="rId7"/>
                        </a:rPr>
                        <a:t>Microsoft.EntityFrameworkCore.InMemory</a:t>
                      </a:r>
                      <a:endParaRPr lang="en-US" dirty="0">
                        <a:solidFill>
                          <a:srgbClr val="414141"/>
                        </a:solidFill>
                      </a:endParaRPr>
                    </a:p>
                  </a:txBody>
                  <a:tcPr/>
                </a:tc>
                <a:extLst>
                  <a:ext uri="{0D108BD9-81ED-4DB2-BD59-A6C34878D82A}">
                    <a16:rowId xmlns:a16="http://schemas.microsoft.com/office/drawing/2014/main" val="10006"/>
                  </a:ext>
                </a:extLst>
              </a:tr>
            </a:tbl>
          </a:graphicData>
        </a:graphic>
      </p:graphicFrame>
      <p:pic>
        <p:nvPicPr>
          <p:cNvPr id="3074" name="Picture 2" descr="Entity Framework Core Database Provider">
            <a:extLst>
              <a:ext uri="{FF2B5EF4-FFF2-40B4-BE49-F238E27FC236}">
                <a16:creationId xmlns:a16="http://schemas.microsoft.com/office/drawing/2014/main" id="{78915B97-E10D-CAD9-56A3-3670ED71F6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4500" y="3118485"/>
            <a:ext cx="5715000" cy="1139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7952</TotalTime>
  <Words>2953</Words>
  <Application>Microsoft Office PowerPoint</Application>
  <PresentationFormat>On-screen Show (4:3)</PresentationFormat>
  <Paragraphs>311</Paragraphs>
  <Slides>36</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Arial</vt:lpstr>
      <vt:lpstr>Arial</vt:lpstr>
      <vt:lpstr>Calibri</vt:lpstr>
      <vt:lpstr>Roboto</vt:lpstr>
      <vt:lpstr>SFMono-Regular</vt:lpstr>
      <vt:lpstr>Tw Cen MT</vt:lpstr>
      <vt:lpstr>Verdana</vt:lpstr>
      <vt:lpstr>Wingdings</vt:lpstr>
      <vt:lpstr>Wingdings 2</vt:lpstr>
      <vt:lpstr>Median</vt:lpstr>
      <vt:lpstr>Custom Design</vt:lpstr>
      <vt:lpstr>Ado.net Entity Framework Core</vt:lpstr>
      <vt:lpstr>O/RM framework</vt:lpstr>
      <vt:lpstr>Entity Framework Core</vt:lpstr>
      <vt:lpstr>EF Core Version History</vt:lpstr>
      <vt:lpstr>EF Core Development Approaches</vt:lpstr>
      <vt:lpstr>EF Core Development Approaches</vt:lpstr>
      <vt:lpstr>EF Core Development Approaches</vt:lpstr>
      <vt:lpstr>EF Core vs EF 6</vt:lpstr>
      <vt:lpstr>EF Core Database Providers</vt:lpstr>
      <vt:lpstr>Install Entity Framework Core</vt:lpstr>
      <vt:lpstr>Entity Framework Core: DbContext</vt:lpstr>
      <vt:lpstr>Entity Framework Core: DbContext</vt:lpstr>
      <vt:lpstr>Entity Framework Core: DbContext</vt:lpstr>
      <vt:lpstr>Configure Database Connection</vt:lpstr>
      <vt:lpstr>PowerPoint Presentation</vt:lpstr>
      <vt:lpstr>Code-First</vt:lpstr>
      <vt:lpstr>Migrations in Entity Framework Core</vt:lpstr>
      <vt:lpstr>Migrations in Entity Framework Core</vt:lpstr>
      <vt:lpstr>Migrations in Entity Framework Core</vt:lpstr>
      <vt:lpstr>Migrations in Entity Framework Core</vt:lpstr>
      <vt:lpstr>Code First Conventions</vt:lpstr>
      <vt:lpstr>Code First Conventions</vt:lpstr>
      <vt:lpstr>PowerPoint Presentation</vt:lpstr>
      <vt:lpstr>POCO Entity (Plain Old CLR Object)</vt:lpstr>
      <vt:lpstr>POCO Entity (Plain Old CLR Object)</vt:lpstr>
      <vt:lpstr>Configure Domain Classes in Code-First</vt:lpstr>
      <vt:lpstr>DataAnnotations in Code-First</vt:lpstr>
      <vt:lpstr>Configure Domain Classes in Code-First</vt:lpstr>
      <vt:lpstr>System.ComponentModel.DataAnnotations</vt:lpstr>
      <vt:lpstr>System.ComponentModel.DataAnnotations.Schema</vt:lpstr>
      <vt:lpstr>Configure One-to-Zero-or-One Relationship</vt:lpstr>
      <vt:lpstr>Configure One-to-Many Relationship</vt:lpstr>
      <vt:lpstr>Configure Many-to-Many relationship</vt:lpstr>
      <vt:lpstr>Creating a Model for an Existing Database in Entity Framework Core</vt:lpstr>
      <vt:lpstr>Stored Procedure in Entity Framework Core</vt:lpstr>
      <vt:lpstr>Tracking Changes of Entities in EF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 Kumar</cp:lastModifiedBy>
  <cp:revision>390</cp:revision>
  <dcterms:created xsi:type="dcterms:W3CDTF">2006-08-16T00:00:00Z</dcterms:created>
  <dcterms:modified xsi:type="dcterms:W3CDTF">2025-02-24T06:10:08Z</dcterms:modified>
</cp:coreProperties>
</file>