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1"/>
  </p:notesMasterIdLst>
  <p:sldIdLst>
    <p:sldId id="256" r:id="rId3"/>
    <p:sldId id="257" r:id="rId4"/>
    <p:sldId id="258" r:id="rId5"/>
    <p:sldId id="281" r:id="rId6"/>
    <p:sldId id="260" r:id="rId7"/>
    <p:sldId id="280" r:id="rId8"/>
    <p:sldId id="279" r:id="rId9"/>
    <p:sldId id="265" r:id="rId10"/>
    <p:sldId id="266" r:id="rId11"/>
    <p:sldId id="261" r:id="rId12"/>
    <p:sldId id="276" r:id="rId13"/>
    <p:sldId id="277" r:id="rId14"/>
    <p:sldId id="278" r:id="rId15"/>
    <p:sldId id="264" r:id="rId16"/>
    <p:sldId id="282" r:id="rId17"/>
    <p:sldId id="283" r:id="rId18"/>
    <p:sldId id="263" r:id="rId19"/>
    <p:sldId id="267" r:id="rId20"/>
    <p:sldId id="286" r:id="rId21"/>
    <p:sldId id="268" r:id="rId22"/>
    <p:sldId id="269" r:id="rId23"/>
    <p:sldId id="270" r:id="rId24"/>
    <p:sldId id="271" r:id="rId25"/>
    <p:sldId id="273" r:id="rId26"/>
    <p:sldId id="272" r:id="rId27"/>
    <p:sldId id="259" r:id="rId28"/>
    <p:sldId id="262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74" r:id="rId39"/>
    <p:sldId id="27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52373-5435-D458-6BB4-55FA37725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0A2962-2FA0-4931-7493-1EB1A43CBD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3470D8-F4AA-B199-9395-392EDB056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761BD-2CB6-5488-DF80-4D07822D8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BA02B-075E-45A9-44C8-0D4A996D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358055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AEE7E-3380-563F-7122-70D4981A0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08EE5B-9280-6028-70FA-26934A3723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CC1EC-5BC4-4165-62B0-17BF9D412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36C2A-0781-01E4-0838-ED27207B4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7D800-E935-B6C4-002D-3755B51A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351323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30F7E-6FF1-22AD-F232-261A8E8D6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C5A474-486B-B655-F412-2BB5FC0085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EFAA3A-0A5A-714C-F542-8099C3BC3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2C9CD-540E-FD5B-FC8F-12AACC376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B93E4-8C0A-2000-1903-F750EE5B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657238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D959C-C318-F536-3575-EFDC52131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B3F667-2488-1B5E-7A3D-1E85515E77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E851B8-345F-156F-3814-3CBD37C05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53B84-9425-938B-F08D-7B39CF9315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8B7FC-74BA-F5A7-AE04-7AEE136A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929472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D8A40-66AD-E41E-8CEA-D6B6BC8D8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1C082C-2B64-97DE-F4E5-68E6D95D5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11A0E8-14F3-E053-BE4D-F1C9AEE95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9AAF1-8B26-ECB8-9055-885FCD2EA8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F0E46-DC20-E485-0432-41B96C06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64287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010E1-3AB5-D0EF-926B-FE3A032FE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7E25D7-9AA0-AB88-2DDE-C2B81F4DF6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F8B3C3-B52C-B67E-6AE4-C9C540F85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272F4-AEA2-E26A-18FF-12E63A9297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B99D-83F7-45A1-511D-82C434B9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703952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D4FD3-5CFC-C82D-C620-FAE4E5F00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D473B6-88FB-F54D-1C96-E7FA51F28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2083B4-9358-DF14-9C04-8F2268146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D8429-0B0D-4D94-B02A-01123D57C6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59D9C-D775-A745-F897-B8A0DB7E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946880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AB61C-61FC-3699-C83F-79D95CC19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EA39A-EBFE-2F41-AD92-C718CAA032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92A58-90A3-8A9B-26CD-08DC41305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D4CE6-07C9-5925-B4EE-9E3E00241C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2935-A549-5183-9CDD-DEBF347A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627264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CD530-4822-E84C-A519-EA7151AC0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E8C48D-2C35-CF9F-D392-3AC7E45DBD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E6EFC-469E-BE16-B492-202F8027D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A5364-30D7-00E2-152D-D62B5153B4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B911-2D4B-5B36-D4D6-84613C69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514747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2E3B5-4E00-CF83-7AE6-A7A4D176C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99F01-D4DC-6AF6-80DF-3BD28858A1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52A34B-CFC2-9C19-C698-5F898E991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8A969-7965-AFFA-972B-1E4D8DFE3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97A1-03D1-608D-287F-1C4172FE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681318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92400-8AAF-612C-C829-2A6A4D9D8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A7A3AB-81F9-BE13-CABE-E5F9A425D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4BE41A-55C8-0865-1442-D723D086F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BCDBE-0299-0FB6-F1B0-27284AAB8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7AAD2-907F-3658-8F2C-DDA3D137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65458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A7D2D-F594-4E20-D025-CB599A00E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5A8E65-8FB1-4E7F-4FA1-B29AF5EA6B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DEA7A-F4DF-FB4E-BFB4-0173320DE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CC328-9760-F19E-09EA-6EFF957483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E5B23-593B-70B6-761F-B808A2AC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55851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A03A6-C986-E489-D6EF-022D461A4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A053AA-D26D-AC7B-BD1B-CE69A9D21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96D95-2FCC-5916-7F79-59EF1B163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3F4E2-E910-934A-4B55-B3126A63C8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D3710-3DAC-38A1-3823-1B83B239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102953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22226-E2A7-3B8B-DCEA-E5536AB1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77D29B-AD9C-8A31-BA96-B7FD8A162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F50E8C-AAAB-D847-7562-CD31ABAEF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E95FB-0479-FF23-9F34-AA71C13E24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3471-5159-23CD-68FC-11321C98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290651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6C530-1558-6527-B8B8-12A95B3B4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C9394A-46EA-EBB4-F832-1FB4344C13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DFF1DB-D89F-3533-0329-6385A0DD5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ABBCF-31EC-597F-1E81-4D28A4438B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A1864-4F9C-EC7E-995D-F9664071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397252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C0F07-8ED1-55C7-F7BB-25AE92B6C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DFC9C0-03E9-4B16-57CC-D228E37E9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F8153-11AB-B505-F9A6-F3CFDC2E4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70D0E-4333-EC81-F6CD-52E225B80E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25199-778E-B60B-EFFF-B8CDDEFC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107845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B660F-7110-ECEA-DC4F-E87F6C0A5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E72BD3-4EE9-A3F1-7DCC-47C900C8EE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D91A8B-7B3A-44F5-4E41-1757510E2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B642D-2D21-1FCA-2CDB-58F8BCEB8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F49C-122F-F202-4FF6-B5E25C82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935512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29454-5506-0C0B-DA36-A3C9BC7A9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1892C3-CF55-F72C-D12A-A868B2AFD6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045FDB-1D29-10F0-2CE0-9CFA8E5EA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9C3C9-871B-CA34-B3C4-584E485703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298C3-4020-D981-2C3C-4BEA4763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259689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D6982-6D7E-0CAC-A789-E8CDD74B8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8ACAAE-BFB3-EF67-23E2-DBB12E4AF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3D757-6138-BA22-8919-25F506EE8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7EAB9-7A88-DDD2-9907-E214E53541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695A-5B44-489E-00B4-CBF94595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403076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77584-EC30-90C5-E397-A0F8BAEBA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C73511-FF7B-77EB-C753-2A90C7B98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E9A9C6-7F0A-60ED-7268-776464641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81491-91D9-D980-6E38-0896F2276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2D3B-5A34-7256-89FE-7BC4BB3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955462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4C949-B607-ED27-2457-EB5F414D3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ECDD98-3C4A-4E0E-328E-5EF3A943E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D2C777-4274-5380-81C2-24132B9BA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E0371-2B50-5E49-309C-9AD3314B2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3CFF0-611E-BB38-778D-B5BA661E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88238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C487E-71C0-62A1-D773-13CDCA931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4B802-724D-D935-9246-F3F23D7ACC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577E95-1183-21A8-7916-4FE93209C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3F86C-25E2-5854-C90B-EC121D7503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23658-DDDD-8405-ABD8-B103C429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7385196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5AF9A-1876-615E-2E8E-DC3512F16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738C30-42AB-B594-982E-42860DBC51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2B0547-E843-73A0-8C94-6F2232488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7B90E-D108-F5F8-1996-200CE36C40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69C0D-364D-8908-2141-EA9A3C15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613269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27ACE-5529-3951-96BF-44438734B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F8535F-9F66-8714-C22F-E6F6FC912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0FF93E-E50C-8E5F-214F-2B9F95410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B943-4EFF-4D17-3C18-E18A552270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0B7CC-454C-EDE1-9D0E-D22371D4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716464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1DBBD-E805-3D38-113B-34C75BEF4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9E5CA4-9B14-DD2F-5A44-DBDDE0D004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C441CF-7997-2F18-E85F-75DD78E53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1B6A5-8D74-149E-C0CF-05D82955BA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918C0-725B-BACD-CC51-4CA16CAD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3690900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118C3-EAC0-7148-CCE1-D737AD39B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734FE8-13BB-7D42-3B1D-6989A48047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2AEF29-930C-C1C3-27CF-3FD10FA87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9DA4-55B0-1C82-7D02-B9782AA1AD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1B07-4828-E18B-73C8-FD025457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916747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2BF47-CEA6-A8C6-BC7B-EB7641100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3D1DD9-8876-5232-BDAC-85F1439FA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E66C70-C56F-09DC-9D86-BEE25A7C3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94A74-30B5-8FF5-1531-588FDAB7B7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A2DBD-73BB-3776-51FB-8A145B85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9929339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B8945-9CDF-4868-DC1B-788D6A5A3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DBBD4B-BFD0-E554-1732-55A586E8D2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07110C-A96C-4E96-A019-C37AE8D1D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AB7AF-9D9E-BD67-8D36-B521024F39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3519-AB9C-F9BE-AB8D-4B0D1E9B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798461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E6DA7-6AB9-F7ED-54FF-855778AA8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3D7D5D-58C2-8387-770F-5E898B0088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3CFAA-2947-12E7-B129-02D249089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EA60F-89F7-9AA4-9212-5C28E618F8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35C4-7A82-2B68-A60E-F17A1087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401718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ACF31-CA6D-A186-B261-7EE39327E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82137A-4B6F-DE67-4318-1CEB7A2DCF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AFCE0A-C0BA-AC9E-F502-BA4DEB917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3C696-A208-3FFA-DA6C-ED281F0930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4F1AB-B3ED-5901-4D92-F92297B7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906270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D4C7A-135F-3BDE-B30B-D87A30D95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52704C-69D7-92DE-7929-AE77293316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5EDD9C-1D7F-5B3E-10C8-D1C0FE628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9C8A6-4E72-EF61-EF1B-E3AD4935FB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5F58D-33EC-34DD-5E28-760A48FF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13973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AB192-C283-2993-AB83-F205D0DAF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92A28F-5FC7-04D6-9EE7-2CFE62E0BA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13E43E-1D90-606E-4321-690D756C0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0ED8A-0D04-C6DB-C172-9D8A38BEA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67F5-533B-D678-04C5-A71AB513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23657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32595-EA9E-9252-7344-79A69A918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35172-2C82-8CF4-6FB3-5FE158810C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1DA64F-5EE2-7666-C43B-9DEDE5C17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05F4-F052-5539-CD0C-E75A659304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CFE07-34E8-AFF9-5505-59C2D08F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967800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E9DA4-2268-38F4-16F7-B9B96521F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4F5BED-43BA-6B78-D204-CF2C14D976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80928F-EA40-0A28-8323-3866C894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FCB3E-723E-9165-53E4-3523696771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40BC1-02A3-F3B3-73A5-88B584EE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96522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1B00-4C2D-6A4D-92F1-F92F0080B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93A8BE-95C7-47DC-1566-29A80EEB0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553273-36E0-9255-BAEE-DC189E84A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7960E-C737-374D-0CC5-85AA21F2E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65AD7-31D7-DFEE-41A2-C8982687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118995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EF8A3-DC3F-750A-D694-BE3EB9174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4F027E-4343-583E-DEEE-A5F6D0387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15357-6492-1102-376D-203BF0384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969EB-A068-C5DF-209A-1459CCDAA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BE64-CA48-3824-5090-CD427A68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54683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7E8BF-2128-9230-2087-3B39DFC91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02DE6A-C3E1-A54C-E95D-66C6E4985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EC0C2B-BCC7-A8B2-0B53-8E53D2DC3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2E91D-4E6A-1449-1829-36BA4EACF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9BE68-4327-8C2D-6E67-7F47CECC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8694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deskto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/>
              <a:t>Docker</a:t>
            </a:r>
            <a:r>
              <a:rPr lang="en-US" sz="1800" dirty="0"/>
              <a:t> is an open-source platform </a:t>
            </a:r>
          </a:p>
          <a:p>
            <a:r>
              <a:rPr lang="en-US" sz="1800" dirty="0"/>
              <a:t>Docker lets you </a:t>
            </a:r>
            <a:r>
              <a:rPr lang="en-US" sz="1800" b="1" dirty="0"/>
              <a:t>build, package, and run applications in lightweight, portable containers</a:t>
            </a:r>
            <a:r>
              <a:rPr lang="en-US" sz="1800" dirty="0"/>
              <a:t>.</a:t>
            </a:r>
          </a:p>
          <a:p>
            <a:r>
              <a:rPr lang="en-US" sz="1800" b="1" dirty="0"/>
              <a:t>Docker is like a shipping container for software.</a:t>
            </a:r>
            <a:br>
              <a:rPr lang="en-US" sz="1800" dirty="0"/>
            </a:br>
            <a:r>
              <a:rPr lang="en-US" sz="1800" dirty="0"/>
              <a:t>It bundles your app with everything it needs—code, runtime, libraries—so it runs the same everywhere.</a:t>
            </a:r>
          </a:p>
          <a:p>
            <a:r>
              <a:rPr lang="en-US" sz="1800" b="1" dirty="0"/>
              <a:t>Docker</a:t>
            </a:r>
            <a:r>
              <a:rPr lang="en-US" sz="1800" dirty="0"/>
              <a:t> is an open-source platform that helps </a:t>
            </a:r>
            <a:r>
              <a:rPr lang="en-US" sz="1800" b="1" dirty="0"/>
              <a:t>developers build, ship, and run applications</a:t>
            </a:r>
            <a:r>
              <a:rPr lang="en-US" sz="1800" dirty="0"/>
              <a:t> in lightweight, isolated environments called </a:t>
            </a:r>
            <a:r>
              <a:rPr lang="en-US" sz="1800" b="1" dirty="0"/>
              <a:t>containers</a:t>
            </a:r>
            <a:r>
              <a:rPr lang="en-US" sz="1800" dirty="0"/>
              <a:t>.</a:t>
            </a:r>
          </a:p>
          <a:p>
            <a:r>
              <a:rPr lang="en-US" sz="1800" dirty="0"/>
              <a:t>🧠 Think of Docker as a way to </a:t>
            </a:r>
            <a:r>
              <a:rPr lang="en-US" sz="1800" b="1" dirty="0"/>
              <a:t>package your app</a:t>
            </a:r>
            <a:r>
              <a:rPr lang="en-US" sz="1800" dirty="0"/>
              <a:t> so it runs </a:t>
            </a:r>
            <a:r>
              <a:rPr lang="en-US" sz="1800" b="1" dirty="0"/>
              <a:t>the same everywhere</a:t>
            </a:r>
            <a:r>
              <a:rPr lang="en-US" sz="1800" dirty="0"/>
              <a:t> — on your computer, on your friend's laptop, or on a cloud server.</a:t>
            </a:r>
          </a:p>
          <a:p>
            <a:r>
              <a:rPr lang="en-US" sz="1800" dirty="0">
                <a:effectLst/>
                <a:ea typeface="Calibri" panose="020F0502020204030204" pitchFamily="34" charset="0"/>
              </a:rPr>
              <a:t>Docker was Released in March 2013</a:t>
            </a:r>
          </a:p>
          <a:p>
            <a:r>
              <a:rPr lang="en-US" sz="1800" dirty="0"/>
              <a:t>Docker is a tool designed to make it easier to Build, Ship and Run applications by using containers. </a:t>
            </a:r>
          </a:p>
          <a:p>
            <a:r>
              <a:rPr lang="en-US" sz="1800" dirty="0"/>
              <a:t>Docker is for developers to easily build applications, ship them into containers which can then be deployed and run anywhere.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83C87-16D4-E86F-7916-884A69FFD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0A0775-291F-B120-614F-A77DA10C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🔄 Docker vs Virtual Machines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475C810-6145-AA2C-1C7C-AA722731E31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27500202"/>
              </p:ext>
            </p:extLst>
          </p:nvPr>
        </p:nvGraphicFramePr>
        <p:xfrm>
          <a:off x="381000" y="1676400"/>
          <a:ext cx="81534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60735638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97631411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39989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Docker (Container)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Virtual Machine (VM)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88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Architecture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Shares host OS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Runs a full OS with virtual hardware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09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Size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Small (MBs)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Large (GBs)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05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Startup Time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Very fast (seconds)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Slow (minutes)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120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Resource Usage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Lightweight — uses fewer CPU/RAM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Heavy — each VM needs its own OS and resources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70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Isolation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Process-level isolation (namespaces)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 OS-level isolation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91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Performance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Near-native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Slower due to full OS overhead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01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Portability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Highly portable — runs anywhere Docker runs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portable — dependent on hypervisor &amp; 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11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40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B7B63-812D-5B1F-8002-69275DEAB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1FC888-0A0E-B8B5-2B89-AFD96DF9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🔄 Docker vs Virtual Machines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9F9123A-9113-DE13-3BC2-B744E19141E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8896234"/>
              </p:ext>
            </p:extLst>
          </p:nvPr>
        </p:nvGraphicFramePr>
        <p:xfrm>
          <a:off x="381000" y="1676400"/>
          <a:ext cx="81534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60735638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97631411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39989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Docker (Container)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Virtual Machine (VM)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88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Use Case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Microservices, DevOps, CI/CD, app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Running multiple OSes, legacy systems, full-stack 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60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Example OS Support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Linux containers on Linux, Windows on Windows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Run Linux on Windows, or Windows on Linux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57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Security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Less isolated than VMs (but improving)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OS-level isolation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97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96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BCD1D-2FF5-8C0F-7B20-CC286AA05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BDAC4F-F710-8D85-D97D-FCB8C33E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🔄 Docker vs Virtual Machines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5A2784-B7C9-0E4C-7E9D-772DA977D9A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295400" y="1828800"/>
            <a:ext cx="5936231" cy="2971800"/>
          </a:xfrm>
        </p:spPr>
      </p:pic>
    </p:spTree>
    <p:extLst>
      <p:ext uri="{BB962C8B-B14F-4D97-AF65-F5344CB8AC3E}">
        <p14:creationId xmlns:p14="http://schemas.microsoft.com/office/powerpoint/2010/main" val="300865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5BBAD-E4DA-2523-0364-743F3524D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3CA5C8-373C-E7AB-6871-4A5309B7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🔄 Docker vs Virtual Machines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4790C1-2824-3820-C73A-7E2889032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80122"/>
              </p:ext>
            </p:extLst>
          </p:nvPr>
        </p:nvGraphicFramePr>
        <p:xfrm>
          <a:off x="990600" y="2286000"/>
          <a:ext cx="6858000" cy="342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74">
                  <a:extLst>
                    <a:ext uri="{9D8B030D-6E8A-4147-A177-3AD203B41FA5}">
                      <a16:colId xmlns:a16="http://schemas.microsoft.com/office/drawing/2014/main" val="2307529129"/>
                    </a:ext>
                  </a:extLst>
                </a:gridCol>
                <a:gridCol w="2943226">
                  <a:extLst>
                    <a:ext uri="{9D8B030D-6E8A-4147-A177-3AD203B41FA5}">
                      <a16:colId xmlns:a16="http://schemas.microsoft.com/office/drawing/2014/main" val="261334202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883780468"/>
                    </a:ext>
                  </a:extLst>
                </a:gridCol>
              </a:tblGrid>
              <a:tr h="530333"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Virtual Machine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2274"/>
                  </a:ext>
                </a:extLst>
              </a:tr>
              <a:tr h="530333">
                <a:tc>
                  <a:txBody>
                    <a:bodyPr/>
                    <a:lstStyle/>
                    <a:p>
                      <a:r>
                        <a:rPr lang="en-US" b="1"/>
                        <a:t>Speed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⚡ Faster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🐢 Slower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233613"/>
                  </a:ext>
                </a:extLst>
              </a:tr>
              <a:tr h="530333">
                <a:tc>
                  <a:txBody>
                    <a:bodyPr/>
                    <a:lstStyle/>
                    <a:p>
                      <a:r>
                        <a:rPr lang="en-US" b="1"/>
                        <a:t>Size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📦 Lightweight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🧱 Heavy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503608"/>
                  </a:ext>
                </a:extLst>
              </a:tr>
              <a:tr h="530333">
                <a:tc>
                  <a:txBody>
                    <a:bodyPr/>
                    <a:lstStyle/>
                    <a:p>
                      <a:r>
                        <a:rPr lang="en-US" b="1"/>
                        <a:t>Isolation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🔓 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🔐 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650547"/>
                  </a:ext>
                </a:extLst>
              </a:tr>
              <a:tr h="1307669">
                <a:tc>
                  <a:txBody>
                    <a:bodyPr/>
                    <a:lstStyle/>
                    <a:p>
                      <a:r>
                        <a:rPr lang="en-US" b="1"/>
                        <a:t>Use Case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 Ideal for microservices &amp; DevOps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 Ideal for full OS simulation/testing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6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08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AD3E5-D232-1407-8878-159098DFF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DD697B-7AF2-AFC7-E8CF-5C7DF201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Docker Terminology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B48E0F-474C-BB24-56DE-EBE3D518E3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1. </a:t>
            </a:r>
            <a:r>
              <a:rPr lang="en-US" sz="2000" b="1" dirty="0"/>
              <a:t>Docker</a:t>
            </a:r>
          </a:p>
          <a:p>
            <a:pPr lvl="1"/>
            <a:r>
              <a:rPr lang="en-US" sz="1700" dirty="0"/>
              <a:t>A platform to </a:t>
            </a:r>
            <a:r>
              <a:rPr lang="en-US" sz="1700" b="1" dirty="0"/>
              <a:t>build</a:t>
            </a:r>
            <a:r>
              <a:rPr lang="en-US" sz="1700" dirty="0"/>
              <a:t>, </a:t>
            </a:r>
            <a:r>
              <a:rPr lang="en-US" sz="1700" b="1" dirty="0"/>
              <a:t>ship</a:t>
            </a:r>
            <a:r>
              <a:rPr lang="en-US" sz="1700" dirty="0"/>
              <a:t>, and </a:t>
            </a:r>
            <a:r>
              <a:rPr lang="en-US" sz="1700" b="1" dirty="0"/>
              <a:t>run</a:t>
            </a:r>
            <a:r>
              <a:rPr lang="en-US" sz="1700" dirty="0"/>
              <a:t> applications in containers.</a:t>
            </a:r>
          </a:p>
          <a:p>
            <a:r>
              <a:rPr lang="en-US" sz="2000" dirty="0"/>
              <a:t>Think of it as a toolbox for developers to create self-contained app environments.</a:t>
            </a:r>
          </a:p>
          <a:p>
            <a:r>
              <a:rPr lang="en-US" sz="2000" dirty="0"/>
              <a:t>2. </a:t>
            </a:r>
            <a:r>
              <a:rPr lang="en-US" sz="2000" b="1" dirty="0"/>
              <a:t>Container</a:t>
            </a:r>
          </a:p>
          <a:p>
            <a:r>
              <a:rPr lang="en-US" sz="2000" dirty="0"/>
              <a:t>A </a:t>
            </a:r>
            <a:r>
              <a:rPr lang="en-US" sz="2000" b="1" dirty="0"/>
              <a:t>lightweight, isolated environment</a:t>
            </a:r>
            <a:r>
              <a:rPr lang="en-US" sz="2000" dirty="0"/>
              <a:t> that runs your application.</a:t>
            </a:r>
          </a:p>
          <a:p>
            <a:r>
              <a:rPr lang="en-US" sz="2000" dirty="0"/>
              <a:t>It includes everything the app needs: code, libraries, config.</a:t>
            </a:r>
          </a:p>
          <a:p>
            <a:r>
              <a:rPr lang="en-US" sz="2000" dirty="0"/>
              <a:t>💡 </a:t>
            </a:r>
            <a:r>
              <a:rPr lang="en-US" sz="2000" i="1" dirty="0"/>
              <a:t>Analogy:</a:t>
            </a:r>
            <a:r>
              <a:rPr lang="en-US" sz="2000" dirty="0"/>
              <a:t> A </a:t>
            </a:r>
            <a:r>
              <a:rPr lang="en-US" sz="2000" b="1" dirty="0"/>
              <a:t>lunchbox</a:t>
            </a:r>
            <a:r>
              <a:rPr lang="en-US" sz="2000" dirty="0"/>
              <a:t> — holds your meal with all needed items.</a:t>
            </a:r>
          </a:p>
          <a:p>
            <a:r>
              <a:rPr lang="en-US" sz="2000" dirty="0"/>
              <a:t>3. </a:t>
            </a:r>
            <a:r>
              <a:rPr lang="en-US" sz="2000" b="1" dirty="0"/>
              <a:t>Image</a:t>
            </a:r>
          </a:p>
          <a:p>
            <a:r>
              <a:rPr lang="en-US" sz="2000" dirty="0"/>
              <a:t>A </a:t>
            </a:r>
            <a:r>
              <a:rPr lang="en-US" sz="2000" b="1" dirty="0"/>
              <a:t>read-only template</a:t>
            </a:r>
            <a:r>
              <a:rPr lang="en-US" sz="2000" dirty="0"/>
              <a:t> used to create containers.</a:t>
            </a:r>
          </a:p>
          <a:p>
            <a:r>
              <a:rPr lang="en-US" sz="2000" dirty="0"/>
              <a:t>Like a recipe 🧾</a:t>
            </a:r>
          </a:p>
          <a:p>
            <a:r>
              <a:rPr lang="en-US" sz="2000" dirty="0"/>
              <a:t>You build a container from an image.</a:t>
            </a:r>
          </a:p>
          <a:p>
            <a:r>
              <a:rPr lang="en-US" sz="2000" dirty="0"/>
              <a:t>Example: nginx, python, </a:t>
            </a:r>
            <a:r>
              <a:rPr lang="en-US" sz="2000" dirty="0" err="1"/>
              <a:t>microsoft</a:t>
            </a:r>
            <a:r>
              <a:rPr lang="en-US" sz="2000" dirty="0"/>
              <a:t>/dotnet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814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4F43F-9E7E-F635-FCB3-367791E11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421BFA-EB66-FA6F-BB91-39AABBE9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Docker Terminology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CF2B6E-D2C8-DA2B-4981-AF67336970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4. </a:t>
            </a:r>
            <a:r>
              <a:rPr lang="en-US" sz="2000" b="1" dirty="0"/>
              <a:t>Dockerfile</a:t>
            </a:r>
          </a:p>
          <a:p>
            <a:r>
              <a:rPr lang="en-US" sz="1800" dirty="0"/>
              <a:t>A </a:t>
            </a:r>
            <a:r>
              <a:rPr lang="en-US" sz="1800" b="1" dirty="0"/>
              <a:t>text file</a:t>
            </a:r>
            <a:r>
              <a:rPr lang="en-US" sz="1800" dirty="0"/>
              <a:t> with a list of instructions to build an image.</a:t>
            </a:r>
          </a:p>
          <a:p>
            <a:r>
              <a:rPr lang="en-US" sz="2000" dirty="0"/>
              <a:t>5. </a:t>
            </a:r>
            <a:r>
              <a:rPr lang="en-US" sz="2000" b="1" dirty="0"/>
              <a:t>Docker Engine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core service</a:t>
            </a:r>
            <a:r>
              <a:rPr lang="en-US" sz="2000" dirty="0"/>
              <a:t> that runs Docker containers on your system.</a:t>
            </a:r>
          </a:p>
          <a:p>
            <a:r>
              <a:rPr lang="en-US" sz="2000" dirty="0"/>
              <a:t>It includes:</a:t>
            </a:r>
          </a:p>
          <a:p>
            <a:r>
              <a:rPr lang="en-US" sz="2000" b="1" dirty="0"/>
              <a:t>Docker CLI</a:t>
            </a:r>
            <a:r>
              <a:rPr lang="en-US" sz="2000" dirty="0"/>
              <a:t> (Command Line)</a:t>
            </a:r>
          </a:p>
          <a:p>
            <a:r>
              <a:rPr lang="en-US" sz="2000" b="1" dirty="0"/>
              <a:t>Docker Daemon</a:t>
            </a:r>
            <a:r>
              <a:rPr lang="en-US" sz="2000" dirty="0"/>
              <a:t> (background service)</a:t>
            </a:r>
          </a:p>
          <a:p>
            <a:r>
              <a:rPr lang="en-US" sz="2000" dirty="0"/>
              <a:t>6. </a:t>
            </a:r>
            <a:r>
              <a:rPr lang="en-US" sz="2000" b="1" dirty="0"/>
              <a:t>Docker Hub</a:t>
            </a:r>
          </a:p>
          <a:p>
            <a:r>
              <a:rPr lang="en-US" sz="2000" dirty="0"/>
              <a:t>A </a:t>
            </a:r>
            <a:r>
              <a:rPr lang="en-US" sz="2000" b="1" dirty="0"/>
              <a:t>cloud-based registry</a:t>
            </a:r>
            <a:r>
              <a:rPr lang="en-US" sz="2000" dirty="0"/>
              <a:t> to find and share Docker images.</a:t>
            </a:r>
          </a:p>
          <a:p>
            <a:r>
              <a:rPr lang="en-US" sz="2000" dirty="0"/>
              <a:t>🔎 Like a Play Store for Docker images.</a:t>
            </a:r>
          </a:p>
          <a:p>
            <a:r>
              <a:rPr lang="fr-FR" sz="2000" dirty="0" err="1"/>
              <a:t>Examples</a:t>
            </a:r>
            <a:r>
              <a:rPr lang="fr-FR" sz="2000" dirty="0"/>
              <a:t>: </a:t>
            </a:r>
            <a:r>
              <a:rPr lang="fr-FR" sz="2000" dirty="0" err="1"/>
              <a:t>mysql</a:t>
            </a:r>
            <a:r>
              <a:rPr lang="fr-FR" sz="2000" dirty="0"/>
              <a:t>, </a:t>
            </a:r>
            <a:r>
              <a:rPr lang="fr-FR" sz="2000" dirty="0" err="1"/>
              <a:t>nginx</a:t>
            </a:r>
            <a:r>
              <a:rPr lang="fr-FR" sz="2000" dirty="0"/>
              <a:t>, </a:t>
            </a:r>
            <a:r>
              <a:rPr lang="fr-FR" sz="2000" dirty="0" err="1"/>
              <a:t>node</a:t>
            </a:r>
            <a:r>
              <a:rPr lang="fr-FR" sz="2000" dirty="0"/>
              <a:t>, redis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299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682DB-B319-133C-3E5F-756B9458A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C1793F-242E-31BB-688B-4383D5CD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Docker Terminology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2FACAB-09CC-D728-6BE1-F8D439B4AD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/>
              <a:t>7. </a:t>
            </a:r>
            <a:r>
              <a:rPr lang="en-US" sz="2000" b="1" dirty="0"/>
              <a:t>Docker Compose</a:t>
            </a:r>
          </a:p>
          <a:p>
            <a:r>
              <a:rPr lang="en-US" sz="1800" dirty="0"/>
              <a:t>A tool to define and run </a:t>
            </a:r>
            <a:r>
              <a:rPr lang="en-US" sz="1800" b="1" dirty="0"/>
              <a:t>multi-container</a:t>
            </a:r>
            <a:r>
              <a:rPr lang="en-US" sz="1800" dirty="0"/>
              <a:t> apps.</a:t>
            </a:r>
          </a:p>
          <a:p>
            <a:r>
              <a:rPr lang="en-US" sz="2000" dirty="0"/>
              <a:t>8. </a:t>
            </a:r>
            <a:r>
              <a:rPr lang="en-US" sz="2000" b="1" dirty="0"/>
              <a:t>Volume</a:t>
            </a:r>
          </a:p>
          <a:p>
            <a:r>
              <a:rPr lang="en-US" sz="2000" dirty="0"/>
              <a:t>A </a:t>
            </a:r>
            <a:r>
              <a:rPr lang="en-US" sz="2000" b="1" dirty="0"/>
              <a:t>persistent storage</a:t>
            </a:r>
            <a:r>
              <a:rPr lang="en-US" sz="2000" dirty="0"/>
              <a:t> option for containers.</a:t>
            </a:r>
            <a:endParaRPr lang="en-US" sz="2000" b="1" dirty="0"/>
          </a:p>
          <a:p>
            <a:r>
              <a:rPr lang="en-US" sz="2000" dirty="0"/>
              <a:t>Used to store data outside the container so it isn’t lost when the container stops.</a:t>
            </a:r>
          </a:p>
          <a:p>
            <a:r>
              <a:rPr lang="en-US" sz="2000" dirty="0"/>
              <a:t>9. </a:t>
            </a:r>
            <a:r>
              <a:rPr lang="en-US" sz="2000" b="1" dirty="0"/>
              <a:t>Network</a:t>
            </a:r>
          </a:p>
          <a:p>
            <a:r>
              <a:rPr lang="en-US" sz="2000" dirty="0"/>
              <a:t>Docker provides </a:t>
            </a:r>
            <a:r>
              <a:rPr lang="en-US" sz="2000" b="1" dirty="0"/>
              <a:t>internal virtual networks</a:t>
            </a:r>
            <a:r>
              <a:rPr lang="en-US" sz="2000" dirty="0"/>
              <a:t> so containers can communicate.</a:t>
            </a:r>
          </a:p>
          <a:p>
            <a:r>
              <a:rPr lang="en-US" sz="2000" dirty="0"/>
              <a:t>📡 For example, your API container talks to a database container using db:5432.</a:t>
            </a:r>
            <a:endParaRPr lang="fr-FR" sz="2000" dirty="0"/>
          </a:p>
          <a:p>
            <a:r>
              <a:rPr lang="en-US" sz="2000" dirty="0"/>
              <a:t>10. </a:t>
            </a:r>
            <a:r>
              <a:rPr lang="en-US" sz="2000" b="1" dirty="0"/>
              <a:t>Tag</a:t>
            </a:r>
          </a:p>
          <a:p>
            <a:r>
              <a:rPr lang="en-US" sz="2000" dirty="0"/>
              <a:t>A </a:t>
            </a:r>
            <a:r>
              <a:rPr lang="en-US" sz="2000" b="1" dirty="0"/>
              <a:t>label</a:t>
            </a:r>
            <a:r>
              <a:rPr lang="en-US" sz="2000" dirty="0"/>
              <a:t> used to version Docker images.</a:t>
            </a:r>
          </a:p>
          <a:p>
            <a:r>
              <a:rPr lang="en-US" sz="2000" b="1" dirty="0"/>
              <a:t>docker pull ubuntu:20.04</a:t>
            </a:r>
          </a:p>
        </p:txBody>
      </p:sp>
    </p:spTree>
    <p:extLst>
      <p:ext uri="{BB962C8B-B14F-4D97-AF65-F5344CB8AC3E}">
        <p14:creationId xmlns:p14="http://schemas.microsoft.com/office/powerpoint/2010/main" val="2668837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E28C1-BC53-EB65-204C-73244CD6D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C0C83-C4A6-F881-6271-781DB135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🛠 Tools Commonly Used with Docker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580D9-3620-51A7-4419-86C69B06A6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1" dirty="0"/>
              <a:t>Docker Engine</a:t>
            </a:r>
          </a:p>
          <a:p>
            <a:r>
              <a:rPr lang="en-US" sz="1800" dirty="0"/>
              <a:t>The core software that runs and manages containers.</a:t>
            </a:r>
            <a:endParaRPr lang="en-US" sz="1800" b="1" dirty="0"/>
          </a:p>
          <a:p>
            <a:r>
              <a:rPr lang="en-US" sz="1800" b="1" dirty="0"/>
              <a:t>Docker Desktop</a:t>
            </a:r>
          </a:p>
          <a:p>
            <a:r>
              <a:rPr lang="en-US" sz="1800" dirty="0"/>
              <a:t>GUI application for managing containers, images, and volumes on Windows/macOS.</a:t>
            </a:r>
            <a:endParaRPr lang="en-US" sz="1800" b="1" dirty="0"/>
          </a:p>
          <a:p>
            <a:r>
              <a:rPr lang="en-US" sz="1800" b="1" dirty="0"/>
              <a:t>Docker CLI</a:t>
            </a:r>
          </a:p>
          <a:p>
            <a:r>
              <a:rPr lang="en-US" sz="1800" dirty="0"/>
              <a:t>Command-line interface to interact with Docker</a:t>
            </a:r>
            <a:r>
              <a:rPr lang="en-US" sz="1800" b="1" dirty="0"/>
              <a:t>(</a:t>
            </a:r>
            <a:r>
              <a:rPr lang="en-US" sz="1800" dirty="0"/>
              <a:t>e.g.,</a:t>
            </a:r>
            <a:r>
              <a:rPr lang="en-US" sz="1800" b="1" dirty="0"/>
              <a:t> docker run, docker build)</a:t>
            </a:r>
          </a:p>
          <a:p>
            <a:r>
              <a:rPr lang="en-US" sz="1800" b="1" dirty="0"/>
              <a:t>Docker Hub</a:t>
            </a:r>
          </a:p>
          <a:p>
            <a:r>
              <a:rPr lang="en-US" sz="1800" dirty="0"/>
              <a:t>Public registry where you can share and pull Docker images.</a:t>
            </a:r>
          </a:p>
          <a:p>
            <a:r>
              <a:rPr lang="en-US" sz="1800" b="1" dirty="0"/>
              <a:t>Docker Compose</a:t>
            </a:r>
          </a:p>
          <a:p>
            <a:r>
              <a:rPr lang="en-US" sz="1800" dirty="0"/>
              <a:t>Tool for defining and running multi-container applications using a YAML file.</a:t>
            </a:r>
            <a:endParaRPr lang="en-US" sz="1800" b="1" dirty="0"/>
          </a:p>
          <a:p>
            <a:r>
              <a:rPr lang="en-US" sz="1800" b="1" dirty="0"/>
              <a:t>Dockerfile</a:t>
            </a:r>
          </a:p>
          <a:p>
            <a:r>
              <a:rPr lang="en-US" sz="1800" dirty="0"/>
              <a:t>Text file with instructions to build a Docker image.</a:t>
            </a:r>
          </a:p>
          <a:p>
            <a:r>
              <a:rPr lang="en-US" sz="1800" b="1" dirty="0"/>
              <a:t>Kubernetes</a:t>
            </a:r>
          </a:p>
          <a:p>
            <a:r>
              <a:rPr lang="en-US" sz="1800" dirty="0"/>
              <a:t>Container orchestration tool often used with Docker in production environments.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91317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5BE05-7323-8082-F0EE-047CB1933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ACB7E7-5D0A-765D-76C6-30847433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C80698-9247-774E-2916-5CE410476B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Dockerfile</a:t>
            </a:r>
            <a:r>
              <a:rPr lang="en-US" sz="2000" dirty="0"/>
              <a:t> is a plain text file that contains a set of instructions used by Docker to </a:t>
            </a:r>
            <a:r>
              <a:rPr lang="en-US" sz="2000" b="1" dirty="0"/>
              <a:t>build a Docker image</a:t>
            </a:r>
          </a:p>
          <a:p>
            <a:r>
              <a:rPr lang="en-US" sz="2000" dirty="0"/>
              <a:t>🧠 Think of it like a </a:t>
            </a:r>
            <a:r>
              <a:rPr lang="en-US" sz="2000" b="1" dirty="0"/>
              <a:t>recipe</a:t>
            </a:r>
            <a:r>
              <a:rPr lang="en-US" sz="2000" dirty="0"/>
              <a:t> that tells Docker how to package your app and its environment</a:t>
            </a:r>
            <a:endParaRPr lang="en-US" sz="2000" b="1" dirty="0"/>
          </a:p>
          <a:p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IN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produces a Docker image when you build it.</a:t>
            </a:r>
          </a:p>
          <a:p>
            <a:r>
              <a:rPr lang="en-IN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IN" sz="20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en-IN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must not have any extension and must be named as </a:t>
            </a:r>
            <a:r>
              <a:rPr lang="en-IN" sz="20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en-IN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with capital D.</a:t>
            </a:r>
          </a:p>
          <a:p>
            <a:r>
              <a:rPr lang="en-US" sz="2000" b="1" dirty="0"/>
              <a:t>🔧 Why Do We Need a </a:t>
            </a:r>
            <a:r>
              <a:rPr lang="en-US" sz="2000" b="1" dirty="0" err="1"/>
              <a:t>Dockerfile</a:t>
            </a:r>
            <a:r>
              <a:rPr lang="en-US" sz="2000" b="1" dirty="0"/>
              <a:t>?</a:t>
            </a:r>
          </a:p>
          <a:p>
            <a:r>
              <a:rPr lang="en-US" sz="2000" dirty="0"/>
              <a:t>Define how your app should be built and run</a:t>
            </a:r>
          </a:p>
          <a:p>
            <a:r>
              <a:rPr lang="en-US" sz="2000" dirty="0"/>
              <a:t>Specify the OS, runtime (like .NET, Node.js), libraries, and code</a:t>
            </a:r>
          </a:p>
          <a:p>
            <a:r>
              <a:rPr lang="en-US" sz="2000" dirty="0"/>
              <a:t>Ensure consistent builds across environments (dev, test, production)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719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8C95E-7AEB-C712-01FA-EAA7FA38D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12E0E4-15C3-09E5-E5A6-BFDFBBFD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</a:t>
            </a:r>
            <a:r>
              <a:rPr lang="en-US" sz="3600" dirty="0" err="1"/>
              <a:t>Dockerfile</a:t>
            </a:r>
            <a:r>
              <a:rPr lang="en-US" sz="3600" dirty="0"/>
              <a:t> for a .NET Web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49657-E3C6-B51D-B127-CC6CA71C463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97176-7A24-9011-9BE0-8C45FAAC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752600"/>
            <a:ext cx="721566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1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2C8E7-9E21-6470-42F1-0502DA95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1BEB0-BF68-370B-B20C-31CB0FDE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Overview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739D032-B74F-46B0-E409-54AB993F14F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94310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2719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67756-4272-5430-9969-90519C221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3A9F3-1EAB-FB82-D858-D5F2F5BC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🛠 Basic Syntax of a Dockerfile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12661-85AE-8AD4-0E9E-6E6EF49967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200" dirty="0"/>
              <a:t># 1. Use a base image</a:t>
            </a:r>
          </a:p>
          <a:p>
            <a:r>
              <a:rPr lang="en-US" sz="3200" dirty="0"/>
              <a:t>FROM node:18</a:t>
            </a:r>
          </a:p>
          <a:p>
            <a:endParaRPr lang="en-US" sz="3200" dirty="0"/>
          </a:p>
          <a:p>
            <a:r>
              <a:rPr lang="en-US" sz="3200" dirty="0"/>
              <a:t># 2. Set the working directory in the container</a:t>
            </a:r>
          </a:p>
          <a:p>
            <a:r>
              <a:rPr lang="en-US" sz="3200" dirty="0"/>
              <a:t>WORKDIR /app</a:t>
            </a:r>
          </a:p>
          <a:p>
            <a:endParaRPr lang="en-US" sz="3200" dirty="0"/>
          </a:p>
          <a:p>
            <a:r>
              <a:rPr lang="en-US" sz="3200" dirty="0"/>
              <a:t># 3. Copy package files and install dependencies</a:t>
            </a:r>
          </a:p>
          <a:p>
            <a:r>
              <a:rPr lang="en-US" sz="3200" dirty="0"/>
              <a:t>COPY package*.</a:t>
            </a:r>
            <a:r>
              <a:rPr lang="en-US" sz="3200" dirty="0" err="1"/>
              <a:t>json</a:t>
            </a:r>
            <a:r>
              <a:rPr lang="en-US" sz="3200" dirty="0"/>
              <a:t> ./</a:t>
            </a:r>
          </a:p>
          <a:p>
            <a:r>
              <a:rPr lang="en-US" sz="3200" dirty="0"/>
              <a:t>RUN </a:t>
            </a:r>
            <a:r>
              <a:rPr lang="en-US" sz="3200" dirty="0" err="1"/>
              <a:t>npm</a:t>
            </a:r>
            <a:r>
              <a:rPr lang="en-US" sz="3200" dirty="0"/>
              <a:t> install</a:t>
            </a:r>
          </a:p>
          <a:p>
            <a:endParaRPr lang="en-US" sz="3200" dirty="0"/>
          </a:p>
          <a:p>
            <a:r>
              <a:rPr lang="en-US" sz="3200" dirty="0"/>
              <a:t># 4. Copy the rest of the app code</a:t>
            </a:r>
          </a:p>
          <a:p>
            <a:r>
              <a:rPr lang="en-US" sz="3200" dirty="0"/>
              <a:t>COPY . .</a:t>
            </a:r>
          </a:p>
          <a:p>
            <a:endParaRPr lang="en-US" sz="3200" dirty="0"/>
          </a:p>
          <a:p>
            <a:r>
              <a:rPr lang="en-US" sz="3200" dirty="0"/>
              <a:t># 5. Expose the port the app runs on</a:t>
            </a:r>
          </a:p>
          <a:p>
            <a:r>
              <a:rPr lang="en-US" sz="3200" dirty="0"/>
              <a:t>EXPOSE 3000</a:t>
            </a:r>
          </a:p>
          <a:p>
            <a:endParaRPr lang="en-US" sz="3200" dirty="0"/>
          </a:p>
          <a:p>
            <a:r>
              <a:rPr lang="en-US" sz="3200" dirty="0"/>
              <a:t># 6. Define the command to run the app</a:t>
            </a:r>
          </a:p>
          <a:p>
            <a:r>
              <a:rPr lang="en-US" sz="3200" dirty="0"/>
              <a:t>CMD ["node", "index.js"]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360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F21CF-65DB-3A37-789F-70F874CE4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61D8E-2388-3A99-8CA1-983C8D6A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Dockerfile Instructions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39AC931-28F6-52FE-3A0A-848A2CD2CF9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90864145"/>
              </p:ext>
            </p:extLst>
          </p:nvPr>
        </p:nvGraphicFramePr>
        <p:xfrm>
          <a:off x="612775" y="1600201"/>
          <a:ext cx="8153398" cy="474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425">
                  <a:extLst>
                    <a:ext uri="{9D8B030D-6E8A-4147-A177-3AD203B41FA5}">
                      <a16:colId xmlns:a16="http://schemas.microsoft.com/office/drawing/2014/main" val="2852919225"/>
                    </a:ext>
                  </a:extLst>
                </a:gridCol>
                <a:gridCol w="6022973">
                  <a:extLst>
                    <a:ext uri="{9D8B030D-6E8A-4147-A177-3AD203B41FA5}">
                      <a16:colId xmlns:a16="http://schemas.microsoft.com/office/drawing/2014/main" val="1386069119"/>
                    </a:ext>
                  </a:extLst>
                </a:gridCol>
              </a:tblGrid>
              <a:tr h="329843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499219"/>
                  </a:ext>
                </a:extLst>
              </a:tr>
              <a:tr h="329843">
                <a:tc>
                  <a:txBody>
                    <a:bodyPr/>
                    <a:lstStyle/>
                    <a:p>
                      <a:r>
                        <a:rPr lang="en-US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the base image to use.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306248"/>
                  </a:ext>
                </a:extLst>
              </a:tr>
              <a:tr h="569317">
                <a:tc>
                  <a:txBody>
                    <a:bodyPr/>
                    <a:lstStyle/>
                    <a:p>
                      <a:r>
                        <a:rPr lang="en-US"/>
                        <a:t>WORKDIR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Sets the working directory inside the container.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954337"/>
                  </a:ext>
                </a:extLst>
              </a:tr>
              <a:tr h="329843">
                <a:tc>
                  <a:txBody>
                    <a:bodyPr/>
                    <a:lstStyle/>
                    <a:p>
                      <a:r>
                        <a:rPr lang="en-US"/>
                        <a:t>COPY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 files from host/system  to  your container.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95573"/>
                  </a:ext>
                </a:extLst>
              </a:tr>
              <a:tr h="569317">
                <a:tc>
                  <a:txBody>
                    <a:bodyPr/>
                    <a:lstStyle/>
                    <a:p>
                      <a:r>
                        <a:rPr lang="en-US"/>
                        <a:t>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Executes/run commands (e.g., install packages).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552457"/>
                  </a:ext>
                </a:extLst>
              </a:tr>
              <a:tr h="569317">
                <a:tc>
                  <a:txBody>
                    <a:bodyPr/>
                    <a:lstStyle/>
                    <a:p>
                      <a:r>
                        <a:rPr lang="en-US" dirty="0"/>
                        <a:t>EXPOSE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 which port the app will listen on (e.g., 80)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412910"/>
                  </a:ext>
                </a:extLst>
              </a:tr>
              <a:tr h="569317">
                <a:tc>
                  <a:txBody>
                    <a:bodyPr/>
                    <a:lstStyle/>
                    <a:p>
                      <a:r>
                        <a:rPr lang="en-US"/>
                        <a:t>CMD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default command to run the container.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256246"/>
                  </a:ext>
                </a:extLst>
              </a:tr>
              <a:tr h="329843">
                <a:tc>
                  <a:txBody>
                    <a:bodyPr/>
                    <a:lstStyle/>
                    <a:p>
                      <a:r>
                        <a:rPr lang="en-US"/>
                        <a:t>EXPOSE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Documents which ports the container uses.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566616"/>
                  </a:ext>
                </a:extLst>
              </a:tr>
              <a:tr h="329843">
                <a:tc>
                  <a:txBody>
                    <a:bodyPr/>
                    <a:lstStyle/>
                    <a:p>
                      <a:r>
                        <a:rPr lang="en-US"/>
                        <a:t>ENV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Sets environment variables.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091653"/>
                  </a:ext>
                </a:extLst>
              </a:tr>
              <a:tr h="569317">
                <a:tc>
                  <a:txBody>
                    <a:bodyPr/>
                    <a:lstStyle/>
                    <a:p>
                      <a:r>
                        <a:rPr lang="en-US" dirty="0"/>
                        <a:t>CMD/ENTRYPOINT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Configures a container to run as an executable. Or Define the command to run the app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00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762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1B774-1A1E-B597-F162-923BF0011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8AE28C-130D-023E-C1BF-FE680CEC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and Run a Dockerfile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F4D8A-4371-FD41-0680-C0034C7199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# Build image from Dockerfile</a:t>
            </a:r>
          </a:p>
          <a:p>
            <a:r>
              <a:rPr lang="en-US" sz="2000" dirty="0"/>
              <a:t>docker build -t </a:t>
            </a:r>
            <a:r>
              <a:rPr lang="en-US" sz="2000" dirty="0" err="1"/>
              <a:t>myapp</a:t>
            </a:r>
            <a:r>
              <a:rPr lang="en-US" sz="2000" dirty="0"/>
              <a:t> .</a:t>
            </a:r>
          </a:p>
          <a:p>
            <a:endParaRPr lang="en-US" sz="2000" dirty="0"/>
          </a:p>
          <a:p>
            <a:r>
              <a:rPr lang="en-US" sz="2000" dirty="0"/>
              <a:t># Run a container from the image</a:t>
            </a:r>
          </a:p>
          <a:p>
            <a:r>
              <a:rPr lang="en-US" sz="2000" dirty="0"/>
              <a:t>docker run -p 3000:3000 </a:t>
            </a:r>
            <a:r>
              <a:rPr lang="en-US" sz="2000" dirty="0" err="1"/>
              <a:t>myapp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920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3FEF6-9911-9FD3-A056-0D3539961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9566BA-CE9B-F9BC-D237-6A582CDC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C3D282-D177-1CEE-56A0-E263B7FC46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Docker Image</a:t>
            </a:r>
            <a:r>
              <a:rPr lang="en-US" sz="2000" dirty="0"/>
              <a:t> is a </a:t>
            </a:r>
            <a:r>
              <a:rPr lang="en-US" sz="2000" b="1" dirty="0"/>
              <a:t>read-only template</a:t>
            </a:r>
            <a:r>
              <a:rPr lang="en-US" sz="2000" dirty="0"/>
              <a:t> used to create Docker containers.</a:t>
            </a:r>
          </a:p>
          <a:p>
            <a:r>
              <a:rPr lang="en-US" sz="2000" dirty="0"/>
              <a:t>🧠 Think of it like a </a:t>
            </a:r>
            <a:r>
              <a:rPr lang="en-US" sz="2000" b="1" dirty="0"/>
              <a:t>blueprint or recipe</a:t>
            </a:r>
            <a:r>
              <a:rPr lang="en-US" sz="2000" dirty="0"/>
              <a:t> for running a containerized application.</a:t>
            </a:r>
          </a:p>
          <a:p>
            <a:r>
              <a:rPr lang="en-US" sz="2000" dirty="0"/>
              <a:t>It contains:</a:t>
            </a:r>
          </a:p>
          <a:p>
            <a:r>
              <a:rPr lang="en-US" sz="2000" dirty="0"/>
              <a:t>Your </a:t>
            </a:r>
            <a:r>
              <a:rPr lang="en-US" sz="2000" b="1" dirty="0"/>
              <a:t>application code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runtime</a:t>
            </a:r>
            <a:r>
              <a:rPr lang="en-US" sz="2000" dirty="0"/>
              <a:t> (like .NET, Node.js, Python, etc.)</a:t>
            </a:r>
          </a:p>
          <a:p>
            <a:r>
              <a:rPr lang="en-US" sz="2000" dirty="0"/>
              <a:t>Any </a:t>
            </a:r>
            <a:r>
              <a:rPr lang="en-US" sz="2000" b="1" dirty="0"/>
              <a:t>libraries, dependencies, and environment variables</a:t>
            </a:r>
          </a:p>
          <a:p>
            <a:r>
              <a:rPr lang="en-US" sz="2000" dirty="0"/>
              <a:t>Instructions on </a:t>
            </a:r>
            <a:r>
              <a:rPr lang="en-US" sz="2000" b="1" dirty="0"/>
              <a:t>how to run</a:t>
            </a:r>
            <a:r>
              <a:rPr lang="en-US" sz="2000" dirty="0"/>
              <a:t> the app (from the Dockerfile)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494449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ED8D5-2EEC-9E5C-AD64-A247D142E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673E6-FBDE-1239-F8BB-08005FE1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🔧 How Is an Image Built?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612958-14A8-17CB-FB0E-93EF947B73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1.You write a </a:t>
            </a:r>
            <a:r>
              <a:rPr lang="en-US" sz="2000" b="1" dirty="0"/>
              <a:t>Dockerfile</a:t>
            </a:r>
            <a:r>
              <a:rPr lang="en-US" sz="2000" dirty="0"/>
              <a:t> (a script with build instructions).</a:t>
            </a:r>
          </a:p>
          <a:p>
            <a:r>
              <a:rPr lang="en-US" sz="2000" b="1" i="1" dirty="0"/>
              <a:t>2.</a:t>
            </a:r>
            <a:r>
              <a:rPr lang="en-US" sz="2000" dirty="0"/>
              <a:t> Run: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3. Docker reads the Dockerfile and builds an image layer-by-layer.</a:t>
            </a:r>
          </a:p>
          <a:p>
            <a:r>
              <a:rPr lang="en-US" sz="2000" dirty="0"/>
              <a:t>4.The result is an </a:t>
            </a:r>
            <a:r>
              <a:rPr lang="en-US" sz="2000" b="1" dirty="0"/>
              <a:t>image</a:t>
            </a:r>
            <a:r>
              <a:rPr lang="en-US" sz="2000" dirty="0"/>
              <a:t> stored locally or pushed to </a:t>
            </a:r>
            <a:r>
              <a:rPr lang="en-US" sz="2000" b="1" dirty="0"/>
              <a:t>Docker Hub</a:t>
            </a:r>
            <a:r>
              <a:rPr lang="en-US" sz="2000" dirty="0"/>
              <a:t>.</a:t>
            </a:r>
          </a:p>
          <a:p>
            <a:endParaRPr lang="en-US" sz="20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5C685-C8CB-90DB-5563-85A9CFAFB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38400"/>
            <a:ext cx="4572000" cy="6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59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CFA46-6A84-AE51-6A2C-3B906FB0B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5CD2ED-660D-BC5A-7BDB-FCCD6355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🔁 Image vs Container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99E5DE9-3A3A-D00D-A2F5-FB60E50EB47E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85820382"/>
              </p:ext>
            </p:extLst>
          </p:nvPr>
        </p:nvGraphicFramePr>
        <p:xfrm>
          <a:off x="495301" y="2057400"/>
          <a:ext cx="81533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699">
                  <a:extLst>
                    <a:ext uri="{9D8B030D-6E8A-4147-A177-3AD203B41FA5}">
                      <a16:colId xmlns:a16="http://schemas.microsoft.com/office/drawing/2014/main" val="3665441187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val="60494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Docker Image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Docker Container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36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Blueprint (read-only template)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Running instance of the 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61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Like a class in 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Like an object created from that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1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Built using docker build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Started using docker 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16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224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38829-21E5-3F69-74F9-97AC9E1CA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9C881A-CD04-754F-CEBA-BC18BA27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E17F12-A034-2255-DD25-D0DA074012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Docker Container</a:t>
            </a:r>
            <a:r>
              <a:rPr lang="en-US" sz="2000" dirty="0"/>
              <a:t> is a </a:t>
            </a:r>
            <a:r>
              <a:rPr lang="en-US" sz="2000" b="1" dirty="0"/>
              <a:t>running instance</a:t>
            </a:r>
            <a:r>
              <a:rPr lang="en-US" sz="2000" dirty="0"/>
              <a:t> of a Docker </a:t>
            </a:r>
            <a:r>
              <a:rPr lang="en-US" sz="2000" b="1" dirty="0"/>
              <a:t>image</a:t>
            </a:r>
            <a:r>
              <a:rPr lang="en-US" sz="2000" dirty="0"/>
              <a:t>.</a:t>
            </a:r>
          </a:p>
          <a:p>
            <a:r>
              <a:rPr lang="en-US" sz="2000" dirty="0"/>
              <a:t>It is a lightweight, standalone, and isolated environment where your application runs.</a:t>
            </a:r>
          </a:p>
          <a:p>
            <a:r>
              <a:rPr lang="en-US" sz="2000" dirty="0"/>
              <a:t>🧠 Think of it as a </a:t>
            </a:r>
            <a:r>
              <a:rPr lang="en-US" sz="2000" b="1" dirty="0"/>
              <a:t>live application box</a:t>
            </a:r>
            <a:r>
              <a:rPr lang="en-US" sz="2000" dirty="0"/>
              <a:t> that has everything your app needs and runs exactly the same everywhere.</a:t>
            </a:r>
          </a:p>
          <a:p>
            <a:r>
              <a:rPr lang="en-US" sz="2000" dirty="0"/>
              <a:t>It runs </a:t>
            </a:r>
            <a:r>
              <a:rPr lang="en-US" sz="2000" b="1" dirty="0"/>
              <a:t>consistently across any environment</a:t>
            </a:r>
            <a:r>
              <a:rPr lang="en-US" sz="2000" dirty="0"/>
              <a:t>, whether it's your laptop, a test server, or a production cloud server.</a:t>
            </a:r>
          </a:p>
          <a:p>
            <a:r>
              <a:rPr lang="en-US" sz="2000" dirty="0"/>
              <a:t>✅ A Docker container includes</a:t>
            </a:r>
          </a:p>
          <a:p>
            <a:r>
              <a:rPr lang="en-US" sz="2000" dirty="0"/>
              <a:t>App code</a:t>
            </a:r>
          </a:p>
          <a:p>
            <a:r>
              <a:rPr lang="en-US" sz="2000" dirty="0"/>
              <a:t>Runtime (e.g., .NET, Node.js, Python)</a:t>
            </a:r>
          </a:p>
          <a:p>
            <a:r>
              <a:rPr lang="en-US" sz="2000" dirty="0"/>
              <a:t>System libraries</a:t>
            </a:r>
          </a:p>
          <a:p>
            <a:r>
              <a:rPr lang="en-US" sz="2000" dirty="0"/>
              <a:t>Configuration files</a:t>
            </a:r>
          </a:p>
        </p:txBody>
      </p:sp>
    </p:spTree>
    <p:extLst>
      <p:ext uri="{BB962C8B-B14F-4D97-AF65-F5344CB8AC3E}">
        <p14:creationId xmlns:p14="http://schemas.microsoft.com/office/powerpoint/2010/main" val="74037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D5114-F93D-A1FD-B9A6-AFFAC4D7C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357AF-F5E8-5AE8-2C40-C2DB68C1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Docker Containers?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25A07E-FCB3-7B0C-B2DB-7B9CBDB1BF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Portability</a:t>
            </a:r>
            <a:r>
              <a:rPr lang="en-US" sz="2000" dirty="0"/>
              <a:t>: Works the same on any system with Docker.</a:t>
            </a:r>
          </a:p>
          <a:p>
            <a:r>
              <a:rPr lang="en-US" sz="2000" b="1" dirty="0"/>
              <a:t>Speed</a:t>
            </a:r>
            <a:r>
              <a:rPr lang="en-US" sz="2000" dirty="0"/>
              <a:t>: Containers start almost instantly.</a:t>
            </a:r>
          </a:p>
          <a:p>
            <a:r>
              <a:rPr lang="en-US" sz="2000" b="1" dirty="0"/>
              <a:t>Isolation</a:t>
            </a:r>
            <a:r>
              <a:rPr lang="en-US" sz="2000" dirty="0"/>
              <a:t>: Keeps environments clean and separate.</a:t>
            </a:r>
          </a:p>
          <a:p>
            <a:r>
              <a:rPr lang="en-US" sz="2000" b="1" dirty="0"/>
              <a:t>Scalability</a:t>
            </a:r>
            <a:r>
              <a:rPr lang="en-US" sz="2000" dirty="0"/>
              <a:t>: Great for microservices and cloud-native deployments.</a:t>
            </a:r>
          </a:p>
          <a:p>
            <a:endParaRPr lang="en-US" sz="2000" dirty="0"/>
          </a:p>
        </p:txBody>
      </p:sp>
      <p:pic>
        <p:nvPicPr>
          <p:cNvPr id="2" name="Content Placeholder 5" descr="Difference between Docker Image and Container. | by Dhathri Vupparapalli |  Medium">
            <a:extLst>
              <a:ext uri="{FF2B5EF4-FFF2-40B4-BE49-F238E27FC236}">
                <a16:creationId xmlns:a16="http://schemas.microsoft.com/office/drawing/2014/main" id="{F676789E-159A-46AA-2053-0B61ACA6A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2800"/>
            <a:ext cx="315277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Develop in containers with Visual Studio Code">
            <a:extLst>
              <a:ext uri="{FF2B5EF4-FFF2-40B4-BE49-F238E27FC236}">
                <a16:creationId xmlns:a16="http://schemas.microsoft.com/office/drawing/2014/main" id="{4F859DFA-86FA-9545-980E-E7A9C3BDE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11" y="3200400"/>
            <a:ext cx="3302000" cy="3026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9825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C1502-8698-8F27-55C7-8E1CCAECE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A3967-50B2-0CD5-4574-AD5414F7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Container is Created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9B8357-EE49-CF1D-E49F-5B3F490CEB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1. Write a Dockerfile (build instructions)</a:t>
            </a:r>
          </a:p>
          <a:p>
            <a:r>
              <a:rPr lang="en-US" sz="2000" dirty="0"/>
              <a:t>2.Build an </a:t>
            </a:r>
            <a:r>
              <a:rPr lang="en-US" sz="2000" b="1" dirty="0"/>
              <a:t>image</a:t>
            </a:r>
            <a:r>
              <a:rPr lang="en-US" sz="2000" dirty="0"/>
              <a:t>:</a:t>
            </a:r>
          </a:p>
          <a:p>
            <a:r>
              <a:rPr lang="en-US" sz="2000" dirty="0"/>
              <a:t>docker build -t </a:t>
            </a:r>
            <a:r>
              <a:rPr lang="en-US" sz="2000" dirty="0" err="1"/>
              <a:t>myapp</a:t>
            </a:r>
            <a:r>
              <a:rPr lang="en-US" sz="2000" dirty="0"/>
              <a:t> .</a:t>
            </a:r>
          </a:p>
          <a:p>
            <a:r>
              <a:rPr lang="en-US" sz="2000" dirty="0"/>
              <a:t>Run the </a:t>
            </a:r>
            <a:r>
              <a:rPr lang="en-US" sz="2000" b="1" dirty="0"/>
              <a:t>container</a:t>
            </a:r>
            <a:r>
              <a:rPr lang="en-US" sz="2000" dirty="0"/>
              <a:t>:</a:t>
            </a:r>
          </a:p>
          <a:p>
            <a:r>
              <a:rPr lang="sv-SE" sz="2000" dirty="0"/>
              <a:t>docker run -p 8080:80 myapp</a:t>
            </a:r>
          </a:p>
          <a:p>
            <a:r>
              <a:rPr lang="en-US" sz="2000"/>
              <a:t>Example: For </a:t>
            </a:r>
            <a:r>
              <a:rPr lang="en-US" sz="2000" dirty="0"/>
              <a:t>a web app:</a:t>
            </a:r>
          </a:p>
          <a:p>
            <a:r>
              <a:rPr lang="fr-FR" sz="2000" dirty="0"/>
              <a:t>Docker Image → </a:t>
            </a:r>
            <a:r>
              <a:rPr lang="fr-FR" sz="2000" dirty="0" err="1"/>
              <a:t>Contains</a:t>
            </a:r>
            <a:r>
              <a:rPr lang="fr-FR" sz="2000" dirty="0"/>
              <a:t> .NET runtime, app code, </a:t>
            </a:r>
            <a:r>
              <a:rPr lang="fr-FR" sz="2000" dirty="0" err="1"/>
              <a:t>libraries</a:t>
            </a:r>
            <a:endParaRPr lang="fr-FR" sz="2000" dirty="0"/>
          </a:p>
          <a:p>
            <a:r>
              <a:rPr lang="en-US" sz="2000" dirty="0"/>
              <a:t>Docker Container → Runs the web app, listens on port 8080</a:t>
            </a:r>
          </a:p>
          <a:p>
            <a:r>
              <a:rPr lang="en-US" sz="2000" b="1" dirty="0"/>
              <a:t>🧪 Real-World Analogy</a:t>
            </a:r>
          </a:p>
          <a:p>
            <a:r>
              <a:rPr lang="en-US" sz="2000" b="1" dirty="0"/>
              <a:t>A container</a:t>
            </a:r>
            <a:r>
              <a:rPr lang="en-US" sz="2000" dirty="0"/>
              <a:t> is like a </a:t>
            </a:r>
            <a:r>
              <a:rPr lang="en-US" sz="2000" b="1" dirty="0"/>
              <a:t>shipping container</a:t>
            </a:r>
            <a:r>
              <a:rPr lang="en-US" sz="2000" dirty="0"/>
              <a:t>:</a:t>
            </a:r>
          </a:p>
          <a:p>
            <a:r>
              <a:rPr lang="en-US" sz="2000" dirty="0"/>
              <a:t>Inside: your application, tools, and environment</a:t>
            </a:r>
          </a:p>
          <a:p>
            <a:r>
              <a:rPr lang="en-US" sz="2000" dirty="0"/>
              <a:t>Outside: standardized box that fits on any truck, ship, or train (system)</a:t>
            </a:r>
            <a:endParaRPr lang="fr-FR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3307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76A80-4718-CFF9-B364-7F1238A27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85A6B-F5F8-283C-1290-04B5A0BB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Container Commands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DBD9A9E-E040-928D-8F28-514FCBE3296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88910083"/>
              </p:ext>
            </p:extLst>
          </p:nvPr>
        </p:nvGraphicFramePr>
        <p:xfrm>
          <a:off x="495301" y="2057400"/>
          <a:ext cx="8153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699">
                  <a:extLst>
                    <a:ext uri="{9D8B030D-6E8A-4147-A177-3AD203B41FA5}">
                      <a16:colId xmlns:a16="http://schemas.microsoft.com/office/drawing/2014/main" val="3612342364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val="417165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Command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09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docker 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Start a new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96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docker 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List running containers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8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docker stop &lt;id&gt;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Stop a running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29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docker rm &lt;id&gt;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a stopped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746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docker exec -it &lt;id&gt; bash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a container’s shell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439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32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AA6A9-40E7-6389-FDFB-7B3F06D93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02FF31-9354-17CB-DD56-086132CE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📦 How Docker Works (High-Level)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03A6A-2D58-C469-6A01-3F94B6E473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🏗️ </a:t>
            </a:r>
            <a:r>
              <a:rPr lang="en-US" sz="2000" b="1" dirty="0"/>
              <a:t>Basic Docker Workflow</a:t>
            </a:r>
          </a:p>
          <a:p>
            <a:r>
              <a:rPr lang="en-US" sz="2000" dirty="0"/>
              <a:t>🧑‍💻 Write your app</a:t>
            </a:r>
          </a:p>
          <a:p>
            <a:r>
              <a:rPr lang="en-US" sz="2000" dirty="0"/>
              <a:t>🛠️ Create a  Dockerfile (recipe to build your app image)</a:t>
            </a:r>
          </a:p>
          <a:p>
            <a:r>
              <a:rPr lang="en-US" sz="2000" dirty="0"/>
              <a:t>📦 Build the image → docker build</a:t>
            </a:r>
          </a:p>
          <a:p>
            <a:r>
              <a:rPr lang="en-US" sz="2000" dirty="0"/>
              <a:t>🚀 Run the container →docker run</a:t>
            </a:r>
          </a:p>
          <a:p>
            <a:r>
              <a:rPr lang="en-US" sz="2000" dirty="0"/>
              <a:t>📌 </a:t>
            </a:r>
            <a:r>
              <a:rPr lang="en-US" sz="2000" b="1" dirty="0"/>
              <a:t>Real-Life Analogy</a:t>
            </a:r>
          </a:p>
          <a:p>
            <a:r>
              <a:rPr lang="en-US" sz="2000" dirty="0"/>
              <a:t>Docker containers are like </a:t>
            </a:r>
            <a:r>
              <a:rPr lang="en-US" sz="2000" b="1" dirty="0"/>
              <a:t>lunchboxes</a:t>
            </a:r>
            <a:r>
              <a:rPr lang="en-US" sz="2000" dirty="0"/>
              <a:t> 🥡:</a:t>
            </a:r>
          </a:p>
          <a:p>
            <a:r>
              <a:rPr lang="en-US" sz="2000" dirty="0"/>
              <a:t>You pack food (your app) with everything it needs (utensils, napkin, sauce).</a:t>
            </a:r>
          </a:p>
          <a:p>
            <a:r>
              <a:rPr lang="en-US" sz="2000" dirty="0"/>
              <a:t>Anyone can open and eat from it, anywhere, without needing a kitchen.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1768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3F016-BBB2-520B-37C7-0B0080938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2C6423-AD52-E7E5-680F-D217D1E8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🚀 Basic Docker Commands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86C6BA7-5501-5E27-9B08-F66B1AA60F5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42712584"/>
              </p:ext>
            </p:extLst>
          </p:nvPr>
        </p:nvGraphicFramePr>
        <p:xfrm>
          <a:off x="495301" y="2057400"/>
          <a:ext cx="81533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699">
                  <a:extLst>
                    <a:ext uri="{9D8B030D-6E8A-4147-A177-3AD203B41FA5}">
                      <a16:colId xmlns:a16="http://schemas.microsoft.com/office/drawing/2014/main" val="3612342364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val="417165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Command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09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docker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Show Docker version installed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96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docker 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Show system-wide Docker 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84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docker 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all Docker command options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29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602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77161-E898-10FB-4EB6-A4A6CA782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F9DC0F-010A-C7EE-6F05-5641E801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🧱 Image Management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2ECD1EB-FCC4-22CE-1A3E-E3738BE6090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42814530"/>
              </p:ext>
            </p:extLst>
          </p:nvPr>
        </p:nvGraphicFramePr>
        <p:xfrm>
          <a:off x="495301" y="2057400"/>
          <a:ext cx="8153398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699">
                  <a:extLst>
                    <a:ext uri="{9D8B030D-6E8A-4147-A177-3AD203B41FA5}">
                      <a16:colId xmlns:a16="http://schemas.microsoft.com/office/drawing/2014/main" val="3612342364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val="4171651333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r>
                        <a:rPr lang="en-US" b="1" dirty="0"/>
                        <a:t>Command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0941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build -t name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Build image from Dockerfile in current dir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70134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List all locally stored images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03585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rmi &lt;image-id&gt;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an 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9309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pull &lt;image-name&gt;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Download image from Docker Hub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96119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push &lt;image-name&gt;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Upload image to Docker Hub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84705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tag &lt;image&gt; &lt;new-name&gt;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 image with a new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29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826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A0D1D-EB45-AC8F-F6FA-9C9FF15B4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8C4F41-EC69-B444-F177-3B9D1C54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📦 Container Management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8EFAA0-C520-6968-1DB1-F0E1D1E3D33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31766493"/>
              </p:ext>
            </p:extLst>
          </p:nvPr>
        </p:nvGraphicFramePr>
        <p:xfrm>
          <a:off x="495301" y="1600200"/>
          <a:ext cx="8153398" cy="511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699">
                  <a:extLst>
                    <a:ext uri="{9D8B030D-6E8A-4147-A177-3AD203B41FA5}">
                      <a16:colId xmlns:a16="http://schemas.microsoft.com/office/drawing/2014/main" val="3612342364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val="4171651333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r>
                        <a:rPr lang="en-US" b="1" dirty="0"/>
                        <a:t>Command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0941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run &lt;image&gt;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Run a container from an 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3805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run -d &lt;image&gt;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Run in detached mode (in background)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88008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run -it &lt;image&gt; bash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Run container interactively with shell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0589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run -p host:container &lt;image&gt;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n-NO"/>
                        <a:t>Map ports (e.g., -p 8080:80)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69167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Show running containers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1300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ps -a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Show all containers (running and stopped)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11960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stop &lt;container-id&gt;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Stop a running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18887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start &lt;container-id&gt;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Start a stopped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70134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restart &lt;container-id&gt;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Restart a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035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851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A1A77-2007-9A6F-0ABC-7EC1BBD9F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9BBCCB-2C3F-BD01-AFE7-B11985B8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📦 Container Management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F02525A-C3C0-6CD9-AD90-B4C8E13C7A4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47457014"/>
              </p:ext>
            </p:extLst>
          </p:nvPr>
        </p:nvGraphicFramePr>
        <p:xfrm>
          <a:off x="495301" y="1600200"/>
          <a:ext cx="8153398" cy="2558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699">
                  <a:extLst>
                    <a:ext uri="{9D8B030D-6E8A-4147-A177-3AD203B41FA5}">
                      <a16:colId xmlns:a16="http://schemas.microsoft.com/office/drawing/2014/main" val="3612342364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val="4171651333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r>
                        <a:rPr lang="en-US" b="1" dirty="0"/>
                        <a:t>Command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0941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rm &lt;container-id&gt;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9309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logs &lt;container-id&gt;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View logs from a container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96119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exec -it &lt;container-id&gt; bash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the container’s shell (interactive)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84705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inspect &lt;container-id&gt;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detailed container info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29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244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FA71B-71FC-2536-B2F5-0F3541749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F2B75B-8955-C90D-CA98-2BEC80B1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🗂️ Volumes &amp; Networks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A3BE60D-FD0C-0C83-62E5-BEE816804D4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3225860"/>
              </p:ext>
            </p:extLst>
          </p:nvPr>
        </p:nvGraphicFramePr>
        <p:xfrm>
          <a:off x="495301" y="1600200"/>
          <a:ext cx="8153398" cy="3581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699">
                  <a:extLst>
                    <a:ext uri="{9D8B030D-6E8A-4147-A177-3AD203B41FA5}">
                      <a16:colId xmlns:a16="http://schemas.microsoft.com/office/drawing/2014/main" val="3612342364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val="4171651333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r>
                        <a:rPr lang="en-US" b="1" dirty="0"/>
                        <a:t>Command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0941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volume create &lt;name&gt;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a named volume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54988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volume 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List all volumes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57620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volume rm &lt;name&gt;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a volume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9309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network 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List all Docker networks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96119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network create &lt;name&gt;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a custom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84705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network inspect &lt;name&gt;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details of a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29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593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62EB9-F51E-6DE2-7F06-8F8AF419D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B70BC-521B-B37A-F01B-F59035B8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🧹 Clean-Up Commands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AC4CA8-7519-DEDC-D907-60EFA862807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80814713"/>
              </p:ext>
            </p:extLst>
          </p:nvPr>
        </p:nvGraphicFramePr>
        <p:xfrm>
          <a:off x="495301" y="1600200"/>
          <a:ext cx="8153398" cy="383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699">
                  <a:extLst>
                    <a:ext uri="{9D8B030D-6E8A-4147-A177-3AD203B41FA5}">
                      <a16:colId xmlns:a16="http://schemas.microsoft.com/office/drawing/2014/main" val="3612342364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val="4171651333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r>
                        <a:rPr lang="en-US" b="1"/>
                        <a:t>Command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0941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system prune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unused data (images, containers,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54988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image prune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dangling images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57620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container prune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stopped containers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9309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volume prune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unused volumes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96119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 b="1"/>
                        <a:t>Command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847059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 system prune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unused data (images, containers,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29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590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93F04-F476-09A0-54B3-52170C1B1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5EC0B8-8FA4-7C0B-901C-EA9CB709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📁 Docker Compose Commands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54DF1A5-7D61-A9D0-788A-4D2432CD5E1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53928003"/>
              </p:ext>
            </p:extLst>
          </p:nvPr>
        </p:nvGraphicFramePr>
        <p:xfrm>
          <a:off x="495301" y="2085702"/>
          <a:ext cx="8153398" cy="2686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699">
                  <a:extLst>
                    <a:ext uri="{9D8B030D-6E8A-4147-A177-3AD203B41FA5}">
                      <a16:colId xmlns:a16="http://schemas.microsoft.com/office/drawing/2014/main" val="3612342364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val="4171651333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r>
                        <a:rPr lang="en-US" b="1" dirty="0"/>
                        <a:t>Command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0941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docker-compose 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Start all services defined in the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54988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docker-compose up -d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Start in detached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57620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docker-compose 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Stop and remove containers, networks, volumes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93093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lang="en-US"/>
                        <a:t>docker-compose build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images defined in the compose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961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845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FAB6E-2C4D-E4C6-58A6-1ECF997D5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0D78A-C5C0-4446-5687-3ED84ADC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🔄 </a:t>
            </a:r>
            <a:r>
              <a:rPr lang="en-US" sz="3100" dirty="0"/>
              <a:t>Web Server vs Docker Container: Key Differences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37DBCD2-7A14-A118-C3F7-759174CBB53D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381000" y="1600200"/>
          <a:ext cx="81534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607356380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397631411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39989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Aspect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Web Server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Docker Container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88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Definition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Software that handles HTTP requests and serves content (e.g., Nginx, Apache, Kestrel).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lightweight, isolated environment to run applications.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50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Serves web content (HTML, APIs, etc.) over HTTP/S.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Runs an entire application (web server + app + dependencies).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83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Scope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Part of the application stack (mainly for handling requests).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Encapsulates the entire app stack: app code, web server, OS libs.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8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Example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Nginx serving static files, or Kestrel in ASP.NET.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Docker container running your ASP.NET app with Kestrel inside.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19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Isolation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Shares the host OS. May conflict with other software.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isolated. Each container has its own filesystem, network,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11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382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64735-B504-C84C-0619-E5D94635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E42A86-F894-BACE-DC50-EFA972CB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🔄 </a:t>
            </a:r>
            <a:r>
              <a:rPr lang="en-US" sz="3100"/>
              <a:t>Web Server vs Docker Container: Key Differences</a:t>
            </a:r>
            <a:endParaRPr lang="en-US" sz="31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2CD7AC9-3BC5-B649-2D78-74F9941905E9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825">
                  <a:extLst>
                    <a:ext uri="{9D8B030D-6E8A-4147-A177-3AD203B41FA5}">
                      <a16:colId xmlns:a16="http://schemas.microsoft.com/office/drawing/2014/main" val="360735638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3976314110"/>
                    </a:ext>
                  </a:extLst>
                </a:gridCol>
                <a:gridCol w="3355975">
                  <a:extLst>
                    <a:ext uri="{9D8B030D-6E8A-4147-A177-3AD203B41FA5}">
                      <a16:colId xmlns:a16="http://schemas.microsoft.com/office/drawing/2014/main" val="239989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Aspect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Web Server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Docker Container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88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Deployment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Must be installed/configured manually on the server.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built once and run anywhere (portability).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60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Lifecycle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Long-running software service.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Starts/stops as needed; more ephemeral.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57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Management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Managed by sysadmin or DevOps tools.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 by Docker CLI or orchestration tools like Kubernetes.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9721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E69E25D-EBC8-22F8-433B-E666636CBF8D}"/>
              </a:ext>
            </a:extLst>
          </p:cNvPr>
          <p:cNvSpPr txBox="1"/>
          <p:nvPr/>
        </p:nvSpPr>
        <p:spPr>
          <a:xfrm>
            <a:off x="533400" y="4177268"/>
            <a:ext cx="82326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🔁 Real-World Analogy</a:t>
            </a:r>
          </a:p>
          <a:p>
            <a:r>
              <a:rPr lang="en-US" dirty="0"/>
              <a:t>A </a:t>
            </a:r>
            <a:r>
              <a:rPr lang="en-US" b="1" dirty="0"/>
              <a:t>web server</a:t>
            </a:r>
            <a:r>
              <a:rPr lang="en-US" dirty="0"/>
              <a:t> is like a </a:t>
            </a:r>
            <a:r>
              <a:rPr lang="en-US" b="1" dirty="0"/>
              <a:t>restaurant kitchen</a:t>
            </a:r>
            <a:r>
              <a:rPr lang="en-US" dirty="0"/>
              <a:t> (serves food to guests).</a:t>
            </a:r>
          </a:p>
          <a:p>
            <a:r>
              <a:rPr lang="en-US" dirty="0"/>
              <a:t>A </a:t>
            </a:r>
            <a:r>
              <a:rPr lang="en-US" b="1" dirty="0"/>
              <a:t>Docker container</a:t>
            </a:r>
            <a:r>
              <a:rPr lang="en-US" dirty="0"/>
              <a:t> is like a </a:t>
            </a:r>
            <a:r>
              <a:rPr lang="en-US" b="1" dirty="0"/>
              <a:t>food truck</a:t>
            </a:r>
            <a:r>
              <a:rPr lang="en-US" dirty="0"/>
              <a:t> (everything needed to serve food is inside the truck; can move anywhere and start serving immediately).</a:t>
            </a:r>
          </a:p>
          <a:p>
            <a:r>
              <a:rPr lang="en-US" b="1" dirty="0"/>
              <a:t>📌 In Practice:</a:t>
            </a:r>
          </a:p>
          <a:p>
            <a:r>
              <a:rPr lang="en-US" dirty="0"/>
              <a:t>If you're running an ASP.NET Core app:</a:t>
            </a:r>
            <a:br>
              <a:rPr lang="en-US" dirty="0"/>
            </a:br>
            <a:r>
              <a:rPr lang="en-US" dirty="0"/>
              <a:t>Without Docker: You install .NET SDK, configure Kestrel or IIS, run the app.</a:t>
            </a:r>
          </a:p>
          <a:p>
            <a:r>
              <a:rPr lang="en-US" dirty="0"/>
              <a:t>With Docker: You package the app (including Kestrel) in a container, and just run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37310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243F0-2FB6-B954-EC71-9E63F133B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D1CF6D-1BB1-3229-49A7-50C299C9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Advantages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CDE88A2-E8A2-A386-B0A4-4918B748618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75867573"/>
              </p:ext>
            </p:extLst>
          </p:nvPr>
        </p:nvGraphicFramePr>
        <p:xfrm>
          <a:off x="612775" y="1828800"/>
          <a:ext cx="815339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25">
                  <a:extLst>
                    <a:ext uri="{9D8B030D-6E8A-4147-A177-3AD203B41FA5}">
                      <a16:colId xmlns:a16="http://schemas.microsoft.com/office/drawing/2014/main" val="4201547642"/>
                    </a:ext>
                  </a:extLst>
                </a:gridCol>
                <a:gridCol w="5718173">
                  <a:extLst>
                    <a:ext uri="{9D8B030D-6E8A-4147-A177-3AD203B41FA5}">
                      <a16:colId xmlns:a16="http://schemas.microsoft.com/office/drawing/2014/main" val="62587021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b="1" dirty="0"/>
                        <a:t>Advantage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28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1. Portability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Run containers anywhere: local, cloud, Linux, Windows — no reconfiguration.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4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2. Lightweight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Containers share host OS, use fewer resources, and start faster than VMs.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268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3. Consistency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Same environment for dev, test, and production — reduces bugs &amp; issues.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73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4. Easy Deployment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Package and deploy the app with all dependencies using simple Docker commands.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37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5. Fast Testing &amp; CI/CD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Spin up test environments quickly for automated pipelines and integration.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79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97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217D8-2656-58B0-F6B7-5563A1FC3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E54338-4F7C-301E-7F88-F743D71F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Advantages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E10EAC5-C9EC-1AF4-F8E1-2D0DAC277118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65989257"/>
              </p:ext>
            </p:extLst>
          </p:nvPr>
        </p:nvGraphicFramePr>
        <p:xfrm>
          <a:off x="612650" y="1905000"/>
          <a:ext cx="8153398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25">
                  <a:extLst>
                    <a:ext uri="{9D8B030D-6E8A-4147-A177-3AD203B41FA5}">
                      <a16:colId xmlns:a16="http://schemas.microsoft.com/office/drawing/2014/main" val="4201547642"/>
                    </a:ext>
                  </a:extLst>
                </a:gridCol>
                <a:gridCol w="5718173">
                  <a:extLst>
                    <a:ext uri="{9D8B030D-6E8A-4147-A177-3AD203B41FA5}">
                      <a16:colId xmlns:a16="http://schemas.microsoft.com/office/drawing/2014/main" val="625870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Advantage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428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6. Isolation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container runs separately — no conflicts between apps or versions.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86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7. Microservices Support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Ideal for breaking large apps into smaller, scalable services.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80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8. Persistent Storage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volumes to store data outside containers — data survives restarts.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88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9. Version Control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Images are tagged and versioned — rollback or reuse any version easily.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19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10. Cloud &amp; DevOps Ready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Easily integrates with AWS, Azure, Kubernetes, GitHub, Jenkins,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56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69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5E83C-43DD-72BC-268C-413E73F5C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1F1FB7-8FD2-B62E-36A0-CCAC5488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17F7C1-1ACF-84E8-E304-5DB59E415C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🧪 </a:t>
            </a:r>
            <a:r>
              <a:rPr lang="en-US" sz="2000" b="1" dirty="0"/>
              <a:t>Where is Docker Used?</a:t>
            </a:r>
          </a:p>
          <a:p>
            <a:r>
              <a:rPr lang="en-US" sz="2000" dirty="0"/>
              <a:t>Software development</a:t>
            </a:r>
          </a:p>
          <a:p>
            <a:r>
              <a:rPr lang="en-US" sz="2000" dirty="0"/>
              <a:t>DevOps and CI/CD pipelines</a:t>
            </a:r>
          </a:p>
          <a:p>
            <a:r>
              <a:rPr lang="en-US" sz="2000" dirty="0"/>
              <a:t>Microservices</a:t>
            </a:r>
          </a:p>
          <a:p>
            <a:r>
              <a:rPr lang="en-US" sz="2000" dirty="0"/>
              <a:t>Cloud deployment (Azure, AWS, GCP)</a:t>
            </a:r>
          </a:p>
          <a:p>
            <a:r>
              <a:rPr lang="en-US" sz="2000" dirty="0"/>
              <a:t>Testing environments</a:t>
            </a:r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362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60472-36C1-8E17-079F-97A70DD15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3D56FD-118B-03F5-A7A9-3C5D1343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Installation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73D48E-C879-0948-B88B-C64B983A77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Step 1: Install Docker</a:t>
            </a:r>
          </a:p>
          <a:p>
            <a:r>
              <a:rPr lang="en-US" sz="2000" b="1" dirty="0"/>
              <a:t>Go to Docker's website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https://www.docker.com/products/docker-desktop/</a:t>
            </a:r>
            <a:endParaRPr lang="en-US" sz="2000" dirty="0"/>
          </a:p>
          <a:p>
            <a:r>
              <a:rPr lang="en-US" sz="2000" b="1" dirty="0"/>
              <a:t>Download Docker Desktop</a:t>
            </a:r>
            <a:r>
              <a:rPr lang="en-US" sz="2000" dirty="0"/>
              <a:t> for your OS (Windows, macOS, or Linux).</a:t>
            </a:r>
          </a:p>
          <a:p>
            <a:r>
              <a:rPr lang="en-US" sz="2000" b="1" dirty="0"/>
              <a:t>Install and run Docker Desktop</a:t>
            </a:r>
            <a:r>
              <a:rPr lang="en-US" sz="2000" dirty="0"/>
              <a:t>.</a:t>
            </a:r>
          </a:p>
          <a:p>
            <a:r>
              <a:rPr lang="en-US" sz="2000" dirty="0"/>
              <a:t>Ensure Docker is running  (</a:t>
            </a:r>
            <a:r>
              <a:rPr lang="en-US" sz="2000" dirty="0">
                <a:highlight>
                  <a:srgbClr val="FFFF00"/>
                </a:highlight>
              </a:rPr>
              <a:t>docker info </a:t>
            </a:r>
            <a:r>
              <a:rPr lang="en-US" sz="2000" dirty="0"/>
              <a:t>in the terminal should show details)</a:t>
            </a:r>
          </a:p>
          <a:p>
            <a:r>
              <a:rPr lang="en-US" sz="2000" b="1" dirty="0"/>
              <a:t>Step 2: Test Docker Installation</a:t>
            </a:r>
          </a:p>
          <a:p>
            <a:endParaRPr lang="en-US" sz="2000" b="1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551820-71F2-1057-E7FC-C39B9EBEF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375062"/>
            <a:ext cx="7086600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2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E0A81-A5F5-0F35-58AE-A7D6E4928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ACA8F-8F9A-4C20-E53F-5650694E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Docker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C15DE-5B9F-003B-7C81-01A864AE4E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1. Lightweight</a:t>
            </a:r>
          </a:p>
          <a:p>
            <a:r>
              <a:rPr lang="en-US" sz="2000" dirty="0"/>
              <a:t>Containers share the host OS kernel, making them smaller and faster than virtual machines.</a:t>
            </a:r>
          </a:p>
          <a:p>
            <a:r>
              <a:rPr lang="en-US" sz="2000" b="1" dirty="0"/>
              <a:t>2. Portability</a:t>
            </a:r>
          </a:p>
          <a:p>
            <a:r>
              <a:rPr lang="en-US" sz="2000" dirty="0"/>
              <a:t>"Build once, run anywhere" – Docker containers run consistently across different environments (development, test, production).</a:t>
            </a:r>
          </a:p>
          <a:p>
            <a:r>
              <a:rPr lang="en-US" sz="2000" b="1" dirty="0"/>
              <a:t>3. Fast Startup</a:t>
            </a:r>
          </a:p>
          <a:p>
            <a:r>
              <a:rPr lang="en-US" sz="2000" dirty="0"/>
              <a:t>Containers start almost instantly, which improves speed during development and deployment.</a:t>
            </a:r>
          </a:p>
          <a:p>
            <a:r>
              <a:rPr lang="en-US" sz="2000" b="1" dirty="0"/>
              <a:t>4. Isolation</a:t>
            </a:r>
          </a:p>
          <a:p>
            <a:r>
              <a:rPr lang="en-US" sz="2000" dirty="0"/>
              <a:t>Each container runs in its own isolated environment with its own filesystem, processes, and network.</a:t>
            </a:r>
          </a:p>
          <a:p>
            <a:r>
              <a:rPr lang="en-US" sz="2000" b="1" dirty="0"/>
              <a:t>5. Version Control</a:t>
            </a:r>
          </a:p>
          <a:p>
            <a:r>
              <a:rPr lang="en-US" sz="2000" dirty="0"/>
              <a:t>Docker images can be versioned and rolled back easily, enabling better control over application versions.</a:t>
            </a:r>
          </a:p>
        </p:txBody>
      </p:sp>
    </p:spTree>
    <p:extLst>
      <p:ext uri="{BB962C8B-B14F-4D97-AF65-F5344CB8AC3E}">
        <p14:creationId xmlns:p14="http://schemas.microsoft.com/office/powerpoint/2010/main" val="320010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DA9F4-93C7-9D1C-6FDA-E66AD7956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DE116-385E-E038-7A6C-84EFD8E8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Docker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59C8D9-0CC9-9785-9DCF-C2F59128DD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b="1" dirty="0"/>
              <a:t>6. Reusability</a:t>
            </a:r>
          </a:p>
          <a:p>
            <a:r>
              <a:rPr lang="en-US" sz="1800" dirty="0"/>
              <a:t>Images can be reused across multiple containers, reducing duplication and resource use.</a:t>
            </a:r>
          </a:p>
          <a:p>
            <a:r>
              <a:rPr lang="en-US" sz="1800" b="1" dirty="0"/>
              <a:t>7. Scalability</a:t>
            </a:r>
          </a:p>
          <a:p>
            <a:r>
              <a:rPr lang="en-US" sz="1800" dirty="0"/>
              <a:t>Docker integrates well with orchestration tools like Kubernetes for scaling services efficiently.</a:t>
            </a:r>
          </a:p>
          <a:p>
            <a:r>
              <a:rPr lang="en-US" sz="1800" b="1" dirty="0"/>
              <a:t>8. Resource Efficiency</a:t>
            </a:r>
          </a:p>
          <a:p>
            <a:r>
              <a:rPr lang="en-US" sz="1800" dirty="0"/>
              <a:t>Containers use fewer resources than traditional VMs, making better use of hardware.</a:t>
            </a:r>
          </a:p>
          <a:p>
            <a:r>
              <a:rPr lang="en-US" sz="1800" b="1" dirty="0"/>
              <a:t>9. Security</a:t>
            </a:r>
          </a:p>
          <a:p>
            <a:r>
              <a:rPr lang="en-US" sz="1800" dirty="0"/>
              <a:t>Containers are isolated from the host and each other, enhancing application security.</a:t>
            </a:r>
          </a:p>
          <a:p>
            <a:r>
              <a:rPr lang="en-US" sz="1800" b="1" dirty="0"/>
              <a:t>10. CI/CD Friendly</a:t>
            </a:r>
          </a:p>
          <a:p>
            <a:r>
              <a:rPr lang="en-US" sz="1800" dirty="0"/>
              <a:t>Works seamlessly with continuous integration/continuous deployment pipelines for automated testing and deployment.</a:t>
            </a:r>
          </a:p>
          <a:p>
            <a:r>
              <a:rPr lang="en-US" sz="1800" b="1" dirty="0"/>
              <a:t>11. Docker Hub &amp; Registry</a:t>
            </a:r>
          </a:p>
          <a:p>
            <a:r>
              <a:rPr lang="en-US" sz="1800" dirty="0"/>
              <a:t>Provides a central place to find, share, and distribute container images.</a:t>
            </a:r>
          </a:p>
        </p:txBody>
      </p:sp>
    </p:spTree>
    <p:extLst>
      <p:ext uri="{BB962C8B-B14F-4D97-AF65-F5344CB8AC3E}">
        <p14:creationId xmlns:p14="http://schemas.microsoft.com/office/powerpoint/2010/main" val="3857472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9438</TotalTime>
  <Words>3033</Words>
  <Application>Microsoft Office PowerPoint</Application>
  <PresentationFormat>On-screen Show (4:3)</PresentationFormat>
  <Paragraphs>527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Docker Overview</vt:lpstr>
      <vt:lpstr>Docker Overview</vt:lpstr>
      <vt:lpstr>📦 How Docker Works (High-Level)</vt:lpstr>
      <vt:lpstr>Docker Advantages</vt:lpstr>
      <vt:lpstr>Docker Advantages</vt:lpstr>
      <vt:lpstr>Docker Overview</vt:lpstr>
      <vt:lpstr>Docker Installation Steps</vt:lpstr>
      <vt:lpstr>Features of Docker</vt:lpstr>
      <vt:lpstr>Features of Docker</vt:lpstr>
      <vt:lpstr>🔄 Docker vs Virtual Machines</vt:lpstr>
      <vt:lpstr>🔄 Docker vs Virtual Machines</vt:lpstr>
      <vt:lpstr>🔄 Docker vs Virtual Machines</vt:lpstr>
      <vt:lpstr>🔄 Docker vs Virtual Machines</vt:lpstr>
      <vt:lpstr> Docker Terminology</vt:lpstr>
      <vt:lpstr> Docker Terminology</vt:lpstr>
      <vt:lpstr> Docker Terminology</vt:lpstr>
      <vt:lpstr>🛠 Tools Commonly Used with Docker</vt:lpstr>
      <vt:lpstr>Dockerfile</vt:lpstr>
      <vt:lpstr>Example Dockerfile for a .NET Web API</vt:lpstr>
      <vt:lpstr>🛠 Basic Syntax of a Dockerfile</vt:lpstr>
      <vt:lpstr>Common Dockerfile Instructions</vt:lpstr>
      <vt:lpstr>How to Build and Run a Dockerfile</vt:lpstr>
      <vt:lpstr>Docker Image</vt:lpstr>
      <vt:lpstr>🔧 How Is an Image Built?</vt:lpstr>
      <vt:lpstr>🔁 Image vs Container</vt:lpstr>
      <vt:lpstr>Docker Container?</vt:lpstr>
      <vt:lpstr>Why Use Docker Containers?</vt:lpstr>
      <vt:lpstr>How a Container is Created</vt:lpstr>
      <vt:lpstr>Common Container Commands</vt:lpstr>
      <vt:lpstr>🚀 Basic Docker Commands</vt:lpstr>
      <vt:lpstr>🧱 Image Management</vt:lpstr>
      <vt:lpstr>📦 Container Management</vt:lpstr>
      <vt:lpstr>📦 Container Management</vt:lpstr>
      <vt:lpstr>🗂️ Volumes &amp; Networks</vt:lpstr>
      <vt:lpstr>🧹 Clean-Up Commands</vt:lpstr>
      <vt:lpstr>📁 Docker Compose Commands </vt:lpstr>
      <vt:lpstr>🔄 Web Server vs Docker Container: Key Differences</vt:lpstr>
      <vt:lpstr>🔄 Web Server vs Docker Container: Key Differences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442</cp:revision>
  <dcterms:created xsi:type="dcterms:W3CDTF">2006-08-16T00:00:00Z</dcterms:created>
  <dcterms:modified xsi:type="dcterms:W3CDTF">2025-07-28T01:26:36Z</dcterms:modified>
</cp:coreProperties>
</file>