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01" r:id="rId2"/>
    <p:sldId id="322" r:id="rId3"/>
    <p:sldId id="295" r:id="rId4"/>
    <p:sldId id="323" r:id="rId5"/>
    <p:sldId id="299" r:id="rId6"/>
    <p:sldId id="324" r:id="rId7"/>
    <p:sldId id="317" r:id="rId8"/>
    <p:sldId id="327" r:id="rId9"/>
    <p:sldId id="326" r:id="rId10"/>
    <p:sldId id="303" r:id="rId11"/>
    <p:sldId id="338" r:id="rId12"/>
    <p:sldId id="339" r:id="rId13"/>
    <p:sldId id="334" r:id="rId14"/>
    <p:sldId id="304" r:id="rId15"/>
    <p:sldId id="320" r:id="rId16"/>
    <p:sldId id="340" r:id="rId17"/>
    <p:sldId id="306" r:id="rId18"/>
    <p:sldId id="307" r:id="rId19"/>
    <p:sldId id="341" r:id="rId20"/>
    <p:sldId id="342" r:id="rId21"/>
    <p:sldId id="343" r:id="rId22"/>
    <p:sldId id="329" r:id="rId23"/>
    <p:sldId id="330" r:id="rId24"/>
    <p:sldId id="335" r:id="rId25"/>
    <p:sldId id="344" r:id="rId26"/>
    <p:sldId id="345" r:id="rId27"/>
    <p:sldId id="346" r:id="rId28"/>
    <p:sldId id="347" r:id="rId29"/>
    <p:sldId id="348" r:id="rId30"/>
    <p:sldId id="349" r:id="rId31"/>
    <p:sldId id="336" r:id="rId32"/>
    <p:sldId id="35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hosh Kumar" initials="SK" lastIdx="1" clrIdx="0">
    <p:extLst>
      <p:ext uri="{19B8F6BF-5375-455C-9EA6-DF929625EA0E}">
        <p15:presenceInfo xmlns:p15="http://schemas.microsoft.com/office/powerpoint/2012/main" userId="3495290b2a040b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380" autoAdjust="0"/>
  </p:normalViewPr>
  <p:slideViewPr>
    <p:cSldViewPr>
      <p:cViewPr varScale="1">
        <p:scale>
          <a:sx n="63" d="100"/>
          <a:sy n="63" d="100"/>
        </p:scale>
        <p:origin x="130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7-24T22:26:25.510" idx="1">
    <p:pos x="2515" y="3059"/>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8/8/2025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E87FE23-C7C5-4F96-B654-F6B973D22B74}" type="datetime1">
              <a:rPr lang="en-US" smtClean="0"/>
              <a:t>8/8/2025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Azure Training</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FC2EDB8-FBDD-42E5-9E0C-AF1443B74B54}" type="datetime1">
              <a:rPr lang="en-US" smtClean="0"/>
              <a:t>8/8/2025</a:t>
            </a:fld>
            <a:endParaRPr lang="en-US"/>
          </a:p>
        </p:txBody>
      </p:sp>
      <p:sp>
        <p:nvSpPr>
          <p:cNvPr id="5" name="Footer Placeholder 4"/>
          <p:cNvSpPr>
            <a:spLocks noGrp="1"/>
          </p:cNvSpPr>
          <p:nvPr>
            <p:ph type="ftr" sz="quarter" idx="11"/>
          </p:nvPr>
        </p:nvSpPr>
        <p:spPr/>
        <p:txBody>
          <a:bodyPr/>
          <a:lstStyle/>
          <a:p>
            <a:r>
              <a:rPr lang="en-US"/>
              <a:t>Azure Training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00144DFA-1477-40D1-B686-1201EE9BCF4E}" type="datetime1">
              <a:rPr lang="en-US" smtClean="0"/>
              <a:t>8/8/2025</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a:t>Azure Training</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FD219A8-EA00-423D-92C8-232E7118601A}" type="datetime1">
              <a:rPr lang="en-US" smtClean="0"/>
              <a:t>8/8/2025</a:t>
            </a:fld>
            <a:endParaRPr lang="en-US"/>
          </a:p>
        </p:txBody>
      </p:sp>
      <p:sp>
        <p:nvSpPr>
          <p:cNvPr id="5" name="Footer Placeholder 4"/>
          <p:cNvSpPr>
            <a:spLocks noGrp="1"/>
          </p:cNvSpPr>
          <p:nvPr>
            <p:ph type="ftr" sz="quarter" idx="11"/>
          </p:nvPr>
        </p:nvSpPr>
        <p:spPr/>
        <p:txBody>
          <a:bodyPr/>
          <a:lstStyle/>
          <a:p>
            <a:r>
              <a:rPr lang="en-US"/>
              <a:t>Azure Training</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C267ABC6-55AA-4C60-BF08-0DEB1B7C034D}" type="datetime1">
              <a:rPr lang="en-US" smtClean="0"/>
              <a:t>8/8/2025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r>
              <a:rPr lang="en-US"/>
              <a:t>Azure Training</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6CF42CD3-CAC1-494A-93CF-DEE3E5401E16}" type="datetime1">
              <a:rPr lang="en-US" smtClean="0"/>
              <a:t>8/8/2025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a:t>Azure Training</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E4227D9-E59E-4DA9-99CF-C31C2EEBBDF2}" type="datetime1">
              <a:rPr lang="en-US" smtClean="0"/>
              <a:t>8/8/2025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Azure Training</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B1710FB-153D-42A4-A8E7-1A2BF012EB81}" type="datetime1">
              <a:rPr lang="en-US" smtClean="0"/>
              <a:t>8/8/2025</a:t>
            </a:fld>
            <a:endParaRPr lang="en-US"/>
          </a:p>
        </p:txBody>
      </p:sp>
      <p:sp>
        <p:nvSpPr>
          <p:cNvPr id="4" name="Footer Placeholder 3"/>
          <p:cNvSpPr>
            <a:spLocks noGrp="1"/>
          </p:cNvSpPr>
          <p:nvPr>
            <p:ph type="ftr" sz="quarter" idx="11"/>
          </p:nvPr>
        </p:nvSpPr>
        <p:spPr/>
        <p:txBody>
          <a:bodyPr/>
          <a:lstStyle/>
          <a:p>
            <a:r>
              <a:rPr lang="en-US"/>
              <a:t>Azure Training</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88B3C-9026-4319-92B4-C0B705AC2AC4}" type="datetime1">
              <a:rPr lang="en-US" smtClean="0"/>
              <a:t>8/8/2025</a:t>
            </a:fld>
            <a:endParaRPr lang="en-US"/>
          </a:p>
        </p:txBody>
      </p:sp>
      <p:sp>
        <p:nvSpPr>
          <p:cNvPr id="3" name="Footer Placeholder 2"/>
          <p:cNvSpPr>
            <a:spLocks noGrp="1"/>
          </p:cNvSpPr>
          <p:nvPr>
            <p:ph type="ftr" sz="quarter" idx="11"/>
          </p:nvPr>
        </p:nvSpPr>
        <p:spPr/>
        <p:txBody>
          <a:bodyPr/>
          <a:lstStyle/>
          <a:p>
            <a:r>
              <a:rPr lang="en-US"/>
              <a:t>Azure Training</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83ADA78-F797-47F7-BBEB-5670ACFDD23C}" type="datetime1">
              <a:rPr lang="en-US" smtClean="0"/>
              <a:t>8/8/2025</a:t>
            </a:fld>
            <a:endParaRPr lang="en-US"/>
          </a:p>
        </p:txBody>
      </p:sp>
      <p:sp>
        <p:nvSpPr>
          <p:cNvPr id="6" name="Footer Placeholder 5"/>
          <p:cNvSpPr>
            <a:spLocks noGrp="1"/>
          </p:cNvSpPr>
          <p:nvPr>
            <p:ph type="ftr" sz="quarter" idx="11"/>
          </p:nvPr>
        </p:nvSpPr>
        <p:spPr/>
        <p:txBody>
          <a:bodyPr/>
          <a:lstStyle/>
          <a:p>
            <a:r>
              <a:rPr lang="en-US"/>
              <a:t>Azure Training</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F87E733-0E9E-4140-A412-D599FA34A6FF}" type="datetime1">
              <a:rPr lang="en-US" smtClean="0"/>
              <a:t>8/8/2025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Azure Training</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C1D322B-443C-4303-AA17-7F5A2BD7BACF}" type="datetime1">
              <a:rPr lang="en-US" smtClean="0"/>
              <a:t>8/8/2025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Azure Training</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Computing </a:t>
            </a:r>
          </a:p>
        </p:txBody>
      </p:sp>
      <p:sp>
        <p:nvSpPr>
          <p:cNvPr id="5" name="Content Placeholder 4"/>
          <p:cNvSpPr>
            <a:spLocks noGrp="1"/>
          </p:cNvSpPr>
          <p:nvPr>
            <p:ph sz="quarter" idx="1"/>
          </p:nvPr>
        </p:nvSpPr>
        <p:spPr/>
        <p:txBody>
          <a:bodyPr>
            <a:normAutofit/>
          </a:bodyPr>
          <a:lstStyle/>
          <a:p>
            <a:r>
              <a:rPr lang="en-US" sz="2000" b="1" dirty="0"/>
              <a:t>Cloud computing</a:t>
            </a:r>
            <a:r>
              <a:rPr lang="en-US" sz="2000" dirty="0"/>
              <a:t> is the delivery of computing services—including </a:t>
            </a:r>
            <a:r>
              <a:rPr lang="en-US" sz="2000" b="1" dirty="0"/>
              <a:t>servers, storage, databases, networking, software, analytics, and intelligence</a:t>
            </a:r>
            <a:r>
              <a:rPr lang="en-US" sz="2000" dirty="0"/>
              <a:t>—over the Internet ("the cloud") to offer faster innovation, flexible resources, and economies of scale.</a:t>
            </a:r>
            <a:endParaRPr lang="en-IN" sz="2000" dirty="0">
              <a:cs typeface="Segoe UI" panose="020B0502040204020203" pitchFamily="34" charset="0"/>
            </a:endParaRPr>
          </a:p>
          <a:p>
            <a:r>
              <a:rPr lang="en-IN" sz="2000" dirty="0">
                <a:cs typeface="Segoe UI" panose="020B0502040204020203" pitchFamily="34" charset="0"/>
              </a:rPr>
              <a:t>Cloud computing is a way to deliver computing as a service rather than a product. It is completely based on the Internet. </a:t>
            </a:r>
          </a:p>
          <a:p>
            <a:r>
              <a:rPr lang="en-US" sz="2000" dirty="0">
                <a:cs typeface="Segoe UI" panose="020B0502040204020203" pitchFamily="34" charset="0"/>
              </a:rPr>
              <a:t>Cloud computing is the delivery of computing services over the internet.</a:t>
            </a:r>
          </a:p>
          <a:p>
            <a:r>
              <a:rPr lang="en-US" sz="2000" dirty="0">
                <a:cs typeface="Segoe UI" panose="020B0502040204020203" pitchFamily="34" charset="0"/>
              </a:rPr>
              <a:t>Computing services include common IT infrastructure such as virtual machines, storage, databases, and networking.</a:t>
            </a:r>
          </a:p>
          <a:p>
            <a:r>
              <a:rPr lang="en-US" sz="2000" dirty="0">
                <a:cs typeface="Segoe UI" panose="020B0502040204020203" pitchFamily="34" charset="0"/>
              </a:rPr>
              <a:t>Computing services also include things like Internet of Things (IoT), machine learning (ML), and artificial intelligence (AI).</a:t>
            </a:r>
          </a:p>
          <a:p>
            <a:endParaRPr lang="en-IN" sz="1600" dirty="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AAAD9AE2-DCAC-B9E6-9C44-78B386D514F7}"/>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67234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Service Models</a:t>
            </a:r>
          </a:p>
        </p:txBody>
      </p:sp>
      <p:sp>
        <p:nvSpPr>
          <p:cNvPr id="5" name="Content Placeholder 4"/>
          <p:cNvSpPr>
            <a:spLocks noGrp="1"/>
          </p:cNvSpPr>
          <p:nvPr>
            <p:ph sz="quarter" idx="1"/>
          </p:nvPr>
        </p:nvSpPr>
        <p:spPr/>
        <p:txBody>
          <a:bodyPr>
            <a:normAutofit/>
          </a:bodyPr>
          <a:lstStyle/>
          <a:p>
            <a:r>
              <a:rPr lang="en-US" sz="1800" dirty="0"/>
              <a:t>Cloud computing offers services in different layers to meet various business and technical needs.</a:t>
            </a:r>
          </a:p>
          <a:p>
            <a:r>
              <a:rPr lang="en-US" sz="1800" dirty="0"/>
              <a:t>These are mainly categorized into </a:t>
            </a:r>
            <a:r>
              <a:rPr lang="en-US" sz="1800" b="1" dirty="0"/>
              <a:t>three core service models</a:t>
            </a:r>
            <a:r>
              <a:rPr lang="en-US" sz="1800" dirty="0"/>
              <a:t>:</a:t>
            </a:r>
            <a:endParaRPr lang="en-IN" sz="1800" dirty="0"/>
          </a:p>
        </p:txBody>
      </p:sp>
      <p:pic>
        <p:nvPicPr>
          <p:cNvPr id="3074" name="Picture 2" descr="C:\Users\SANTHOSH\Desktop\cloud-offerin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19400"/>
            <a:ext cx="7199313" cy="25908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7ED992C-2888-4219-B6E9-185BDB3FA9A5}"/>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55366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784A9-D610-2001-578D-6761CFC4A7F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2A9CF82-8D65-A6D0-9D47-1CADC9F7FDB2}"/>
              </a:ext>
            </a:extLst>
          </p:cNvPr>
          <p:cNvSpPr>
            <a:spLocks noGrp="1"/>
          </p:cNvSpPr>
          <p:nvPr>
            <p:ph type="title"/>
          </p:nvPr>
        </p:nvSpPr>
        <p:spPr/>
        <p:txBody>
          <a:bodyPr>
            <a:normAutofit/>
          </a:bodyPr>
          <a:lstStyle/>
          <a:p>
            <a:r>
              <a:rPr lang="en-IN" sz="2400" dirty="0"/>
              <a:t>Infrastructure-as-a-Service(Iaas)</a:t>
            </a:r>
          </a:p>
        </p:txBody>
      </p:sp>
      <p:sp>
        <p:nvSpPr>
          <p:cNvPr id="5" name="Content Placeholder 4">
            <a:extLst>
              <a:ext uri="{FF2B5EF4-FFF2-40B4-BE49-F238E27FC236}">
                <a16:creationId xmlns:a16="http://schemas.microsoft.com/office/drawing/2014/main" id="{AFA75CE6-AC6B-223D-5E14-6B679A8EC4F0}"/>
              </a:ext>
            </a:extLst>
          </p:cNvPr>
          <p:cNvSpPr>
            <a:spLocks noGrp="1"/>
          </p:cNvSpPr>
          <p:nvPr>
            <p:ph sz="quarter" idx="1"/>
          </p:nvPr>
        </p:nvSpPr>
        <p:spPr/>
        <p:txBody>
          <a:bodyPr>
            <a:normAutofit fontScale="77500" lnSpcReduction="20000"/>
          </a:bodyPr>
          <a:lstStyle/>
          <a:p>
            <a:pPr algn="just">
              <a:buFont typeface="Wingdings" panose="05000000000000000000" pitchFamily="2" charset="2"/>
              <a:buChar char="q"/>
            </a:pPr>
            <a:r>
              <a:rPr lang="en-US" sz="2000" dirty="0"/>
              <a:t>Provides </a:t>
            </a:r>
            <a:r>
              <a:rPr lang="en-US" sz="2000" b="1" dirty="0"/>
              <a:t>virtualized computing resources</a:t>
            </a:r>
            <a:r>
              <a:rPr lang="en-US" sz="2000" dirty="0"/>
              <a:t> over the internet. You get the raw infrastructure — like servers, storage, and networking — on demand. </a:t>
            </a:r>
            <a:r>
              <a:rPr lang="en-US" sz="2000" b="1" i="1" dirty="0">
                <a:solidFill>
                  <a:srgbClr val="171717"/>
                </a:solidFill>
                <a:effectLst/>
                <a:latin typeface="Segoe UI" panose="020B0502040204020203" pitchFamily="34" charset="0"/>
                <a:ea typeface="Times New Roman" panose="02020603050405020304" pitchFamily="18" charset="0"/>
                <a:cs typeface="Segoe UI" panose="020B0502040204020203" pitchFamily="34" charset="0"/>
              </a:rPr>
              <a:t>Advantages</a:t>
            </a:r>
          </a:p>
          <a:p>
            <a:pPr algn="just">
              <a:buFont typeface="Wingdings" panose="05000000000000000000" pitchFamily="2" charset="2"/>
              <a:buChar char="q"/>
            </a:pPr>
            <a:r>
              <a:rPr lang="en-US" sz="2000" b="1" dirty="0"/>
              <a:t>🔧 You manage</a:t>
            </a:r>
          </a:p>
          <a:p>
            <a:pPr algn="just">
              <a:buFont typeface="Wingdings" panose="05000000000000000000" pitchFamily="2" charset="2"/>
              <a:buChar char="q"/>
            </a:pPr>
            <a:r>
              <a:rPr lang="en-US" sz="2000" dirty="0"/>
              <a:t>Applications</a:t>
            </a:r>
          </a:p>
          <a:p>
            <a:pPr algn="just">
              <a:buFont typeface="Wingdings" panose="05000000000000000000" pitchFamily="2" charset="2"/>
              <a:buChar char="q"/>
            </a:pPr>
            <a:r>
              <a:rPr lang="en-US" sz="2000" dirty="0"/>
              <a:t>Data</a:t>
            </a:r>
          </a:p>
          <a:p>
            <a:pPr algn="just">
              <a:buFont typeface="Wingdings" panose="05000000000000000000" pitchFamily="2" charset="2"/>
              <a:buChar char="q"/>
            </a:pPr>
            <a:r>
              <a:rPr lang="en-US" sz="2000" dirty="0"/>
              <a:t>Runtime</a:t>
            </a:r>
          </a:p>
          <a:p>
            <a:pPr algn="just">
              <a:buFont typeface="Wingdings" panose="05000000000000000000" pitchFamily="2" charset="2"/>
              <a:buChar char="q"/>
            </a:pPr>
            <a:r>
              <a:rPr lang="en-US" sz="2000" dirty="0"/>
              <a:t>Middleware</a:t>
            </a:r>
          </a:p>
          <a:p>
            <a:pPr algn="just">
              <a:buFont typeface="Wingdings" panose="05000000000000000000" pitchFamily="2" charset="2"/>
              <a:buChar char="q"/>
            </a:pPr>
            <a:r>
              <a:rPr lang="en-US" sz="2000" b="1" dirty="0"/>
              <a:t>🌐 Cloud provider manages:</a:t>
            </a:r>
          </a:p>
          <a:p>
            <a:pPr algn="just">
              <a:buFont typeface="Wingdings" panose="05000000000000000000" pitchFamily="2" charset="2"/>
              <a:buChar char="q"/>
            </a:pPr>
            <a:r>
              <a:rPr lang="en-US" sz="2000" dirty="0"/>
              <a:t>Virtualization</a:t>
            </a:r>
          </a:p>
          <a:p>
            <a:pPr algn="just">
              <a:buFont typeface="Wingdings" panose="05000000000000000000" pitchFamily="2" charset="2"/>
              <a:buChar char="q"/>
            </a:pPr>
            <a:r>
              <a:rPr lang="en-US" sz="2000" dirty="0"/>
              <a:t>Servers</a:t>
            </a:r>
          </a:p>
          <a:p>
            <a:pPr algn="just">
              <a:buFont typeface="Wingdings" panose="05000000000000000000" pitchFamily="2" charset="2"/>
              <a:buChar char="q"/>
            </a:pPr>
            <a:r>
              <a:rPr lang="en-US" sz="2000" dirty="0"/>
              <a:t>Storage</a:t>
            </a:r>
          </a:p>
          <a:p>
            <a:pPr algn="just">
              <a:buFont typeface="Wingdings" panose="05000000000000000000" pitchFamily="2" charset="2"/>
              <a:buChar char="q"/>
            </a:pPr>
            <a:r>
              <a:rPr lang="en-US" sz="2000" dirty="0"/>
              <a:t>Networking</a:t>
            </a:r>
          </a:p>
          <a:p>
            <a:r>
              <a:rPr lang="en-US" sz="2000" b="1" dirty="0"/>
              <a:t>💡 Examples:</a:t>
            </a:r>
          </a:p>
          <a:p>
            <a:r>
              <a:rPr lang="en-US" sz="2000" dirty="0"/>
              <a:t>Amazon EC2 (AWS)</a:t>
            </a:r>
          </a:p>
          <a:p>
            <a:r>
              <a:rPr lang="en-US" sz="2000" dirty="0"/>
              <a:t>Microsoft Azure Virtual Machines</a:t>
            </a:r>
          </a:p>
          <a:p>
            <a:r>
              <a:rPr lang="en-US" sz="2000" dirty="0"/>
              <a:t>Google Compute Engine</a:t>
            </a:r>
          </a:p>
          <a:p>
            <a:pPr algn="just">
              <a:buFont typeface="Wingdings" panose="05000000000000000000" pitchFamily="2" charset="2"/>
              <a:buChar char="q"/>
            </a:pPr>
            <a:endParaRPr lang="en-US" sz="2000" dirty="0"/>
          </a:p>
          <a:p>
            <a:pPr algn="just">
              <a:buFont typeface="Wingdings" panose="05000000000000000000" pitchFamily="2" charset="2"/>
              <a:buChar char="q"/>
            </a:pPr>
            <a:endParaRPr lang="en-US" sz="2000" dirty="0"/>
          </a:p>
          <a:p>
            <a:pPr lvl="1" algn="just">
              <a:buFont typeface="Wingdings" panose="05000000000000000000" pitchFamily="2" charset="2"/>
              <a:buChar char="q"/>
            </a:pPr>
            <a:endParaRPr lang="en-US" sz="1200" dirty="0">
              <a:solidFill>
                <a:srgbClr val="363636"/>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DEF22102-D774-9E7E-2519-05C63EF13464}"/>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6" name="Rectangle 5">
            <a:extLst>
              <a:ext uri="{FF2B5EF4-FFF2-40B4-BE49-F238E27FC236}">
                <a16:creationId xmlns:a16="http://schemas.microsoft.com/office/drawing/2014/main" id="{4026D2B7-A951-0CA6-9E26-DAA194FF08A6}"/>
              </a:ext>
            </a:extLst>
          </p:cNvPr>
          <p:cNvSpPr/>
          <p:nvPr/>
        </p:nvSpPr>
        <p:spPr>
          <a:xfrm>
            <a:off x="4674108" y="2438400"/>
            <a:ext cx="3962400" cy="2667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 </a:t>
            </a:r>
            <a:r>
              <a:rPr lang="en-US" dirty="0">
                <a:solidFill>
                  <a:schemeClr val="tx1"/>
                </a:solidFill>
              </a:rPr>
              <a:t>Use Cases:</a:t>
            </a:r>
          </a:p>
          <a:p>
            <a:r>
              <a:rPr lang="en-US" dirty="0">
                <a:solidFill>
                  <a:schemeClr val="tx1"/>
                </a:solidFill>
              </a:rPr>
              <a:t>Hosting websites or applications</a:t>
            </a:r>
          </a:p>
          <a:p>
            <a:r>
              <a:rPr lang="en-US" dirty="0">
                <a:solidFill>
                  <a:schemeClr val="tx1"/>
                </a:solidFill>
              </a:rPr>
              <a:t>Backup and recovery</a:t>
            </a:r>
          </a:p>
          <a:p>
            <a:r>
              <a:rPr lang="en-US" dirty="0">
                <a:solidFill>
                  <a:schemeClr val="tx1"/>
                </a:solidFill>
              </a:rPr>
              <a:t>high-performance computing</a:t>
            </a:r>
            <a:endParaRPr lang="en-US" dirty="0"/>
          </a:p>
        </p:txBody>
      </p:sp>
    </p:spTree>
    <p:extLst>
      <p:ext uri="{BB962C8B-B14F-4D97-AF65-F5344CB8AC3E}">
        <p14:creationId xmlns:p14="http://schemas.microsoft.com/office/powerpoint/2010/main" val="406609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BDBAB-C6C2-1318-572A-0BA9A8B3E73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B2833F-AA57-2E5D-2AF7-B7817AF7BC41}"/>
              </a:ext>
            </a:extLst>
          </p:cNvPr>
          <p:cNvSpPr>
            <a:spLocks noGrp="1"/>
          </p:cNvSpPr>
          <p:nvPr>
            <p:ph type="title"/>
          </p:nvPr>
        </p:nvSpPr>
        <p:spPr/>
        <p:txBody>
          <a:bodyPr>
            <a:normAutofit/>
          </a:bodyPr>
          <a:lstStyle/>
          <a:p>
            <a:r>
              <a:rPr lang="en-IN" sz="2400" dirty="0"/>
              <a:t>Platform-as-a-Service(</a:t>
            </a:r>
            <a:r>
              <a:rPr lang="en-IN" sz="2400" dirty="0" err="1"/>
              <a:t>Paas</a:t>
            </a:r>
            <a:r>
              <a:rPr lang="en-IN" sz="2400" dirty="0"/>
              <a:t>)</a:t>
            </a:r>
          </a:p>
        </p:txBody>
      </p:sp>
      <p:sp>
        <p:nvSpPr>
          <p:cNvPr id="5" name="Content Placeholder 4">
            <a:extLst>
              <a:ext uri="{FF2B5EF4-FFF2-40B4-BE49-F238E27FC236}">
                <a16:creationId xmlns:a16="http://schemas.microsoft.com/office/drawing/2014/main" id="{BC0AD7F7-6519-6537-4E53-1F4B3A27676D}"/>
              </a:ext>
            </a:extLst>
          </p:cNvPr>
          <p:cNvSpPr>
            <a:spLocks noGrp="1"/>
          </p:cNvSpPr>
          <p:nvPr>
            <p:ph sz="quarter" idx="1"/>
          </p:nvPr>
        </p:nvSpPr>
        <p:spPr/>
        <p:txBody>
          <a:bodyPr>
            <a:normAutofit fontScale="85000" lnSpcReduction="20000"/>
          </a:bodyPr>
          <a:lstStyle/>
          <a:p>
            <a:pPr algn="just">
              <a:buFont typeface="Wingdings" panose="05000000000000000000" pitchFamily="2" charset="2"/>
              <a:buChar char="q"/>
            </a:pPr>
            <a:r>
              <a:rPr lang="en-US" sz="1900" dirty="0"/>
              <a:t>Provides a </a:t>
            </a:r>
            <a:r>
              <a:rPr lang="en-US" sz="1900" b="1" dirty="0"/>
              <a:t>platform and environment</a:t>
            </a:r>
            <a:r>
              <a:rPr lang="en-US" sz="1900" dirty="0"/>
              <a:t> to allow developers to build, test, and deploy applications without managing infrastructure.</a:t>
            </a:r>
          </a:p>
          <a:p>
            <a:pPr algn="just">
              <a:buFont typeface="Wingdings" panose="05000000000000000000" pitchFamily="2" charset="2"/>
              <a:buChar char="q"/>
            </a:pPr>
            <a:r>
              <a:rPr lang="en-US" sz="1900" b="1" dirty="0"/>
              <a:t>🔧 You manage:</a:t>
            </a:r>
          </a:p>
          <a:p>
            <a:pPr algn="just">
              <a:buFont typeface="Wingdings" panose="05000000000000000000" pitchFamily="2" charset="2"/>
              <a:buChar char="q"/>
            </a:pPr>
            <a:r>
              <a:rPr lang="en-US" sz="1900" dirty="0"/>
              <a:t>Applications</a:t>
            </a:r>
          </a:p>
          <a:p>
            <a:pPr algn="just">
              <a:buFont typeface="Wingdings" panose="05000000000000000000" pitchFamily="2" charset="2"/>
              <a:buChar char="q"/>
            </a:pPr>
            <a:r>
              <a:rPr lang="en-US" sz="1900" dirty="0"/>
              <a:t>Data</a:t>
            </a:r>
          </a:p>
          <a:p>
            <a:pPr algn="just">
              <a:buFont typeface="Wingdings" panose="05000000000000000000" pitchFamily="2" charset="2"/>
              <a:buChar char="q"/>
            </a:pPr>
            <a:r>
              <a:rPr lang="en-US" sz="1900" b="1" dirty="0"/>
              <a:t>🌐 Cloud provider manages:</a:t>
            </a:r>
          </a:p>
          <a:p>
            <a:pPr algn="just">
              <a:buFont typeface="Wingdings" panose="05000000000000000000" pitchFamily="2" charset="2"/>
              <a:buChar char="q"/>
            </a:pPr>
            <a:r>
              <a:rPr lang="en-US" sz="1900" dirty="0"/>
              <a:t>Runtime</a:t>
            </a:r>
          </a:p>
          <a:p>
            <a:pPr algn="just">
              <a:buFont typeface="Wingdings" panose="05000000000000000000" pitchFamily="2" charset="2"/>
              <a:buChar char="q"/>
            </a:pPr>
            <a:r>
              <a:rPr lang="en-US" sz="1900" dirty="0"/>
              <a:t>Middleware</a:t>
            </a:r>
          </a:p>
          <a:p>
            <a:pPr algn="just">
              <a:buFont typeface="Wingdings" panose="05000000000000000000" pitchFamily="2" charset="2"/>
              <a:buChar char="q"/>
            </a:pPr>
            <a:r>
              <a:rPr lang="en-US" sz="1900" dirty="0"/>
              <a:t>OS</a:t>
            </a:r>
          </a:p>
          <a:p>
            <a:pPr algn="just">
              <a:buFont typeface="Wingdings" panose="05000000000000000000" pitchFamily="2" charset="2"/>
              <a:buChar char="q"/>
            </a:pPr>
            <a:r>
              <a:rPr lang="en-US" sz="1900" dirty="0"/>
              <a:t>Servers</a:t>
            </a:r>
          </a:p>
          <a:p>
            <a:pPr algn="just">
              <a:buFont typeface="Wingdings" panose="05000000000000000000" pitchFamily="2" charset="2"/>
              <a:buChar char="q"/>
            </a:pPr>
            <a:r>
              <a:rPr lang="en-US" sz="1900" dirty="0"/>
              <a:t>Storage</a:t>
            </a:r>
          </a:p>
          <a:p>
            <a:pPr algn="just">
              <a:buFont typeface="Wingdings" panose="05000000000000000000" pitchFamily="2" charset="2"/>
              <a:buChar char="q"/>
            </a:pPr>
            <a:r>
              <a:rPr lang="en-US" sz="1900" dirty="0"/>
              <a:t>Networking</a:t>
            </a:r>
          </a:p>
          <a:p>
            <a:pPr algn="just">
              <a:buFont typeface="Wingdings" panose="05000000000000000000" pitchFamily="2" charset="2"/>
              <a:buChar char="q"/>
            </a:pPr>
            <a:r>
              <a:rPr lang="en-US" sz="1900" dirty="0"/>
              <a:t>💡 Examples:</a:t>
            </a:r>
          </a:p>
          <a:p>
            <a:pPr algn="just">
              <a:buFont typeface="Wingdings" panose="05000000000000000000" pitchFamily="2" charset="2"/>
              <a:buChar char="q"/>
            </a:pPr>
            <a:r>
              <a:rPr lang="en-US" sz="1900" dirty="0"/>
              <a:t>Google App Engine</a:t>
            </a:r>
          </a:p>
          <a:p>
            <a:pPr algn="just">
              <a:buFont typeface="Wingdings" panose="05000000000000000000" pitchFamily="2" charset="2"/>
              <a:buChar char="q"/>
            </a:pPr>
            <a:r>
              <a:rPr lang="en-US" sz="1900" dirty="0"/>
              <a:t>Azure App Services</a:t>
            </a:r>
          </a:p>
          <a:p>
            <a:pPr algn="just">
              <a:buFont typeface="Wingdings" panose="05000000000000000000" pitchFamily="2" charset="2"/>
              <a:buChar char="q"/>
            </a:pPr>
            <a:r>
              <a:rPr lang="en-US" sz="1900" dirty="0"/>
              <a:t>Heroku</a:t>
            </a:r>
            <a:endParaRPr lang="en-US" sz="1900" b="1" i="1" dirty="0">
              <a:solidFill>
                <a:srgbClr val="171717"/>
              </a:solidFill>
              <a:effectLst/>
              <a:ea typeface="Times New Roman" panose="02020603050405020304" pitchFamily="18" charset="0"/>
              <a:cs typeface="Segoe UI" panose="020B0502040204020203" pitchFamily="34" charset="0"/>
            </a:endParaRPr>
          </a:p>
          <a:p>
            <a:pPr lvl="1" algn="just">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endParaRPr>
          </a:p>
          <a:p>
            <a:pPr lvl="1" algn="just">
              <a:buFont typeface="Wingdings" panose="05000000000000000000" pitchFamily="2" charset="2"/>
              <a:buChar char="q"/>
            </a:pPr>
            <a:endParaRPr lang="en-US" sz="1200" dirty="0">
              <a:solidFill>
                <a:srgbClr val="363636"/>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44F0C31C-83E7-5A13-C4FC-D09126897578}"/>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6" name="Rectangle 5">
            <a:extLst>
              <a:ext uri="{FF2B5EF4-FFF2-40B4-BE49-F238E27FC236}">
                <a16:creationId xmlns:a16="http://schemas.microsoft.com/office/drawing/2014/main" id="{7ABBD695-16D4-B991-9956-2A6BE26636B0}"/>
              </a:ext>
            </a:extLst>
          </p:cNvPr>
          <p:cNvSpPr/>
          <p:nvPr/>
        </p:nvSpPr>
        <p:spPr>
          <a:xfrm>
            <a:off x="3962400" y="2362200"/>
            <a:ext cx="3962400" cy="2667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Use Cases:</a:t>
            </a:r>
          </a:p>
          <a:p>
            <a:r>
              <a:rPr lang="en-US" dirty="0">
                <a:solidFill>
                  <a:schemeClr val="tx1"/>
                </a:solidFill>
              </a:rPr>
              <a:t>Application development &amp; deployment</a:t>
            </a:r>
          </a:p>
          <a:p>
            <a:r>
              <a:rPr lang="en-US" dirty="0">
                <a:solidFill>
                  <a:schemeClr val="tx1"/>
                </a:solidFill>
              </a:rPr>
              <a:t>APIs and microservices</a:t>
            </a:r>
          </a:p>
          <a:p>
            <a:r>
              <a:rPr lang="en-US" dirty="0">
                <a:solidFill>
                  <a:schemeClr val="tx1"/>
                </a:solidFill>
              </a:rPr>
              <a:t>Database-backed web apps</a:t>
            </a:r>
          </a:p>
          <a:p>
            <a:pPr algn="ctr"/>
            <a:endParaRPr lang="en-US" dirty="0"/>
          </a:p>
        </p:txBody>
      </p:sp>
    </p:spTree>
    <p:extLst>
      <p:ext uri="{BB962C8B-B14F-4D97-AF65-F5344CB8AC3E}">
        <p14:creationId xmlns:p14="http://schemas.microsoft.com/office/powerpoint/2010/main" val="3883205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Software-as-a-Service(</a:t>
            </a:r>
            <a:r>
              <a:rPr lang="en-IN" sz="2400" dirty="0" err="1"/>
              <a:t>Saas</a:t>
            </a:r>
            <a:r>
              <a:rPr lang="en-IN" sz="2400" dirty="0"/>
              <a:t>)</a:t>
            </a:r>
          </a:p>
        </p:txBody>
      </p:sp>
      <p:sp>
        <p:nvSpPr>
          <p:cNvPr id="5" name="Content Placeholder 4"/>
          <p:cNvSpPr>
            <a:spLocks noGrp="1"/>
          </p:cNvSpPr>
          <p:nvPr>
            <p:ph sz="quarter" idx="1"/>
          </p:nvPr>
        </p:nvSpPr>
        <p:spPr/>
        <p:txBody>
          <a:bodyPr>
            <a:normAutofit lnSpcReduction="10000"/>
          </a:bodyPr>
          <a:lstStyle/>
          <a:p>
            <a:pPr algn="just">
              <a:buFont typeface="Wingdings" panose="05000000000000000000" pitchFamily="2" charset="2"/>
              <a:buChar char="q"/>
            </a:pPr>
            <a:r>
              <a:rPr lang="en-US" sz="1600" dirty="0"/>
              <a:t>Fully functional </a:t>
            </a:r>
            <a:r>
              <a:rPr lang="en-US" sz="1600" b="1" dirty="0"/>
              <a:t>software applications</a:t>
            </a:r>
            <a:r>
              <a:rPr lang="en-US" sz="1600" dirty="0"/>
              <a:t> delivered over the internet. End users access it via browsers or apps without managing anything.</a:t>
            </a:r>
          </a:p>
          <a:p>
            <a:pPr algn="just">
              <a:buFont typeface="Wingdings" panose="05000000000000000000" pitchFamily="2" charset="2"/>
              <a:buChar char="q"/>
            </a:pPr>
            <a:r>
              <a:rPr lang="en-US" sz="1600" dirty="0"/>
              <a:t>🔧 You manage:</a:t>
            </a:r>
          </a:p>
          <a:p>
            <a:pPr algn="just">
              <a:buFont typeface="Wingdings" panose="05000000000000000000" pitchFamily="2" charset="2"/>
              <a:buChar char="q"/>
            </a:pPr>
            <a:r>
              <a:rPr lang="en-US" sz="1600" dirty="0"/>
              <a:t>Just your </a:t>
            </a:r>
            <a:r>
              <a:rPr lang="en-US" sz="1600" b="1" dirty="0"/>
              <a:t>data</a:t>
            </a:r>
            <a:r>
              <a:rPr lang="en-US" sz="1600" dirty="0"/>
              <a:t> (if allowed)</a:t>
            </a:r>
          </a:p>
          <a:p>
            <a:pPr algn="just">
              <a:buFont typeface="Wingdings" panose="05000000000000000000" pitchFamily="2" charset="2"/>
              <a:buChar char="q"/>
            </a:pPr>
            <a:r>
              <a:rPr lang="en-US" sz="1600" dirty="0"/>
              <a:t>🌐 Cloud provider manages:</a:t>
            </a:r>
          </a:p>
          <a:p>
            <a:pPr algn="just">
              <a:buFont typeface="Wingdings" panose="05000000000000000000" pitchFamily="2" charset="2"/>
              <a:buChar char="q"/>
            </a:pPr>
            <a:r>
              <a:rPr lang="en-US" sz="1600" dirty="0"/>
              <a:t>Everything (app, infrastructure, updates)</a:t>
            </a:r>
          </a:p>
          <a:p>
            <a:r>
              <a:rPr lang="en-US" sz="1600" b="1" dirty="0"/>
              <a:t>💡 Examples:</a:t>
            </a:r>
          </a:p>
          <a:p>
            <a:r>
              <a:rPr lang="en-US" sz="1600" b="1" dirty="0"/>
              <a:t>Google Workspace (Docs, Sheets, Gmail)</a:t>
            </a:r>
            <a:endParaRPr lang="en-US" sz="1600" dirty="0"/>
          </a:p>
          <a:p>
            <a:r>
              <a:rPr lang="en-US" sz="1600" b="1" dirty="0"/>
              <a:t>Microsoft 365 (Word, Excel, Teams)</a:t>
            </a:r>
            <a:endParaRPr lang="en-US" sz="1600" dirty="0"/>
          </a:p>
          <a:p>
            <a:r>
              <a:rPr lang="en-US" sz="1600" b="1" dirty="0"/>
              <a:t>Salesforce, Zoom, Dropbox</a:t>
            </a:r>
            <a:endParaRPr lang="en-US" sz="1600" dirty="0"/>
          </a:p>
          <a:p>
            <a:r>
              <a:rPr lang="en-US" sz="1600" b="1" dirty="0"/>
              <a:t>📦 Use Cases:</a:t>
            </a:r>
          </a:p>
          <a:p>
            <a:r>
              <a:rPr lang="en-US" sz="1600" dirty="0"/>
              <a:t>Email and communication</a:t>
            </a:r>
          </a:p>
          <a:p>
            <a:r>
              <a:rPr lang="en-US" sz="1600" dirty="0"/>
              <a:t>CRM, ERP, project management tools</a:t>
            </a:r>
          </a:p>
          <a:p>
            <a:r>
              <a:rPr lang="en-US" sz="1600" dirty="0"/>
              <a:t>Online collaboration</a:t>
            </a:r>
          </a:p>
          <a:p>
            <a:pPr algn="just">
              <a:buFont typeface="Wingdings" panose="05000000000000000000" pitchFamily="2" charset="2"/>
              <a:buChar char="q"/>
            </a:pPr>
            <a:endParaRPr lang="en-US" sz="1600" dirty="0"/>
          </a:p>
          <a:p>
            <a:pPr lvl="1" algn="just">
              <a:buFont typeface="Wingdings" panose="05000000000000000000" pitchFamily="2" charset="2"/>
              <a:buChar char="q"/>
            </a:pPr>
            <a:endParaRPr lang="en-US" sz="1200" dirty="0">
              <a:solidFill>
                <a:srgbClr val="363636"/>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B7BE14B8-3E6A-BCD2-C658-E616B5BD2FF7}"/>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810301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Service Models</a:t>
            </a:r>
          </a:p>
        </p:txBody>
      </p:sp>
      <p:sp>
        <p:nvSpPr>
          <p:cNvPr id="3" name="Slide Number Placeholder 2">
            <a:extLst>
              <a:ext uri="{FF2B5EF4-FFF2-40B4-BE49-F238E27FC236}">
                <a16:creationId xmlns:a16="http://schemas.microsoft.com/office/drawing/2014/main" id="{15333F8C-A556-326D-094F-A5E1B0FB42F7}"/>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pic>
        <p:nvPicPr>
          <p:cNvPr id="5" name="Picture 4" descr="Illustration showing the cloud responsibility model.">
            <a:extLst>
              <a:ext uri="{FF2B5EF4-FFF2-40B4-BE49-F238E27FC236}">
                <a16:creationId xmlns:a16="http://schemas.microsoft.com/office/drawing/2014/main" id="{724DE79C-2B2B-C54F-7807-9383629775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113" y="2057400"/>
            <a:ext cx="8579773" cy="3847148"/>
          </a:xfrm>
          <a:prstGeom prst="rect">
            <a:avLst/>
          </a:prstGeom>
          <a:noFill/>
          <a:ln>
            <a:noFill/>
          </a:ln>
        </p:spPr>
      </p:pic>
    </p:spTree>
    <p:extLst>
      <p:ext uri="{BB962C8B-B14F-4D97-AF65-F5344CB8AC3E}">
        <p14:creationId xmlns:p14="http://schemas.microsoft.com/office/powerpoint/2010/main" val="1238228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Computing Service Models </a:t>
            </a:r>
            <a:r>
              <a:rPr lang="en-US" sz="2400" dirty="0"/>
              <a:t>Comparisons</a:t>
            </a:r>
            <a:endParaRPr lang="en-IN" sz="2400" dirty="0"/>
          </a:p>
        </p:txBody>
      </p:sp>
      <p:sp>
        <p:nvSpPr>
          <p:cNvPr id="5" name="Slide Number Placeholder 4">
            <a:extLst>
              <a:ext uri="{FF2B5EF4-FFF2-40B4-BE49-F238E27FC236}">
                <a16:creationId xmlns:a16="http://schemas.microsoft.com/office/drawing/2014/main" id="{CD31A187-3B3D-AD60-7DD3-5235082426EC}"/>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graphicFrame>
        <p:nvGraphicFramePr>
          <p:cNvPr id="7" name="Content Placeholder 6">
            <a:extLst>
              <a:ext uri="{FF2B5EF4-FFF2-40B4-BE49-F238E27FC236}">
                <a16:creationId xmlns:a16="http://schemas.microsoft.com/office/drawing/2014/main" id="{1CF9D01C-5FDE-8002-A5DF-C3699121DC66}"/>
              </a:ext>
            </a:extLst>
          </p:cNvPr>
          <p:cNvGraphicFramePr>
            <a:graphicFrameLocks noGrp="1"/>
          </p:cNvGraphicFramePr>
          <p:nvPr>
            <p:ph sz="quarter" idx="1"/>
            <p:extLst>
              <p:ext uri="{D42A27DB-BD31-4B8C-83A1-F6EECF244321}">
                <p14:modId xmlns:p14="http://schemas.microsoft.com/office/powerpoint/2010/main" val="2374939415"/>
              </p:ext>
            </p:extLst>
          </p:nvPr>
        </p:nvGraphicFramePr>
        <p:xfrm>
          <a:off x="533400" y="2133600"/>
          <a:ext cx="8153396" cy="3452178"/>
        </p:xfrm>
        <a:graphic>
          <a:graphicData uri="http://schemas.openxmlformats.org/drawingml/2006/table">
            <a:tbl>
              <a:tblPr firstRow="1" bandRow="1">
                <a:tableStyleId>{5C22544A-7EE6-4342-B048-85BDC9FD1C3A}</a:tableStyleId>
              </a:tblPr>
              <a:tblGrid>
                <a:gridCol w="2038349">
                  <a:extLst>
                    <a:ext uri="{9D8B030D-6E8A-4147-A177-3AD203B41FA5}">
                      <a16:colId xmlns:a16="http://schemas.microsoft.com/office/drawing/2014/main" val="669623453"/>
                    </a:ext>
                  </a:extLst>
                </a:gridCol>
                <a:gridCol w="2038349">
                  <a:extLst>
                    <a:ext uri="{9D8B030D-6E8A-4147-A177-3AD203B41FA5}">
                      <a16:colId xmlns:a16="http://schemas.microsoft.com/office/drawing/2014/main" val="889544551"/>
                    </a:ext>
                  </a:extLst>
                </a:gridCol>
                <a:gridCol w="2038349">
                  <a:extLst>
                    <a:ext uri="{9D8B030D-6E8A-4147-A177-3AD203B41FA5}">
                      <a16:colId xmlns:a16="http://schemas.microsoft.com/office/drawing/2014/main" val="2908117940"/>
                    </a:ext>
                  </a:extLst>
                </a:gridCol>
                <a:gridCol w="2038349">
                  <a:extLst>
                    <a:ext uri="{9D8B030D-6E8A-4147-A177-3AD203B41FA5}">
                      <a16:colId xmlns:a16="http://schemas.microsoft.com/office/drawing/2014/main" val="2518570345"/>
                    </a:ext>
                  </a:extLst>
                </a:gridCol>
              </a:tblGrid>
              <a:tr h="422126">
                <a:tc>
                  <a:txBody>
                    <a:bodyPr/>
                    <a:lstStyle/>
                    <a:p>
                      <a:r>
                        <a:rPr lang="en-US" dirty="0"/>
                        <a:t>Feature</a:t>
                      </a:r>
                    </a:p>
                  </a:txBody>
                  <a:tcPr anchor="ctr"/>
                </a:tc>
                <a:tc>
                  <a:txBody>
                    <a:bodyPr/>
                    <a:lstStyle/>
                    <a:p>
                      <a:r>
                        <a:rPr lang="en-US"/>
                        <a:t>IaaS</a:t>
                      </a:r>
                    </a:p>
                  </a:txBody>
                  <a:tcPr anchor="ctr"/>
                </a:tc>
                <a:tc>
                  <a:txBody>
                    <a:bodyPr/>
                    <a:lstStyle/>
                    <a:p>
                      <a:r>
                        <a:rPr lang="en-US"/>
                        <a:t>PaaS</a:t>
                      </a:r>
                    </a:p>
                  </a:txBody>
                  <a:tcPr anchor="ctr"/>
                </a:tc>
                <a:tc>
                  <a:txBody>
                    <a:bodyPr/>
                    <a:lstStyle/>
                    <a:p>
                      <a:r>
                        <a:rPr lang="en-US"/>
                        <a:t>SaaS</a:t>
                      </a:r>
                    </a:p>
                  </a:txBody>
                  <a:tcPr anchor="ctr"/>
                </a:tc>
                <a:extLst>
                  <a:ext uri="{0D108BD9-81ED-4DB2-BD59-A6C34878D82A}">
                    <a16:rowId xmlns:a16="http://schemas.microsoft.com/office/drawing/2014/main" val="3845642078"/>
                  </a:ext>
                </a:extLst>
              </a:tr>
              <a:tr h="728600">
                <a:tc>
                  <a:txBody>
                    <a:bodyPr/>
                    <a:lstStyle/>
                    <a:p>
                      <a:r>
                        <a:rPr lang="en-US" b="1"/>
                        <a:t>Managed By</a:t>
                      </a:r>
                      <a:endParaRPr lang="en-US"/>
                    </a:p>
                  </a:txBody>
                  <a:tcPr anchor="ctr"/>
                </a:tc>
                <a:tc>
                  <a:txBody>
                    <a:bodyPr/>
                    <a:lstStyle/>
                    <a:p>
                      <a:r>
                        <a:rPr lang="en-US"/>
                        <a:t>Mostly you</a:t>
                      </a:r>
                    </a:p>
                  </a:txBody>
                  <a:tcPr anchor="ctr"/>
                </a:tc>
                <a:tc>
                  <a:txBody>
                    <a:bodyPr/>
                    <a:lstStyle/>
                    <a:p>
                      <a:r>
                        <a:rPr lang="en-US"/>
                        <a:t>Shared (you + provider)</a:t>
                      </a:r>
                    </a:p>
                  </a:txBody>
                  <a:tcPr anchor="ctr"/>
                </a:tc>
                <a:tc>
                  <a:txBody>
                    <a:bodyPr/>
                    <a:lstStyle/>
                    <a:p>
                      <a:r>
                        <a:rPr lang="en-US"/>
                        <a:t>Fully by provider</a:t>
                      </a:r>
                    </a:p>
                  </a:txBody>
                  <a:tcPr anchor="ctr"/>
                </a:tc>
                <a:extLst>
                  <a:ext uri="{0D108BD9-81ED-4DB2-BD59-A6C34878D82A}">
                    <a16:rowId xmlns:a16="http://schemas.microsoft.com/office/drawing/2014/main" val="2002941559"/>
                  </a:ext>
                </a:extLst>
              </a:tr>
              <a:tr h="422126">
                <a:tc>
                  <a:txBody>
                    <a:bodyPr/>
                    <a:lstStyle/>
                    <a:p>
                      <a:r>
                        <a:rPr lang="en-US" b="1"/>
                        <a:t>Flexibility</a:t>
                      </a:r>
                      <a:endParaRPr lang="en-US"/>
                    </a:p>
                  </a:txBody>
                  <a:tcPr anchor="ctr"/>
                </a:tc>
                <a:tc>
                  <a:txBody>
                    <a:bodyPr/>
                    <a:lstStyle/>
                    <a:p>
                      <a:r>
                        <a:rPr lang="en-US"/>
                        <a:t>High</a:t>
                      </a:r>
                    </a:p>
                  </a:txBody>
                  <a:tcPr anchor="ctr"/>
                </a:tc>
                <a:tc>
                  <a:txBody>
                    <a:bodyPr/>
                    <a:lstStyle/>
                    <a:p>
                      <a:r>
                        <a:rPr lang="en-US"/>
                        <a:t>Medium</a:t>
                      </a:r>
                    </a:p>
                  </a:txBody>
                  <a:tcPr anchor="ctr"/>
                </a:tc>
                <a:tc>
                  <a:txBody>
                    <a:bodyPr/>
                    <a:lstStyle/>
                    <a:p>
                      <a:r>
                        <a:rPr lang="en-US"/>
                        <a:t>Low</a:t>
                      </a:r>
                    </a:p>
                  </a:txBody>
                  <a:tcPr anchor="ctr"/>
                </a:tc>
                <a:extLst>
                  <a:ext uri="{0D108BD9-81ED-4DB2-BD59-A6C34878D82A}">
                    <a16:rowId xmlns:a16="http://schemas.microsoft.com/office/drawing/2014/main" val="3679256582"/>
                  </a:ext>
                </a:extLst>
              </a:tr>
              <a:tr h="728600">
                <a:tc>
                  <a:txBody>
                    <a:bodyPr/>
                    <a:lstStyle/>
                    <a:p>
                      <a:r>
                        <a:rPr lang="en-US" b="1"/>
                        <a:t>Control</a:t>
                      </a:r>
                      <a:endParaRPr lang="en-US"/>
                    </a:p>
                  </a:txBody>
                  <a:tcPr anchor="ctr"/>
                </a:tc>
                <a:tc>
                  <a:txBody>
                    <a:bodyPr/>
                    <a:lstStyle/>
                    <a:p>
                      <a:r>
                        <a:rPr lang="en-US"/>
                        <a:t>Full infrastructure</a:t>
                      </a:r>
                    </a:p>
                  </a:txBody>
                  <a:tcPr anchor="ctr"/>
                </a:tc>
                <a:tc>
                  <a:txBody>
                    <a:bodyPr/>
                    <a:lstStyle/>
                    <a:p>
                      <a:r>
                        <a:rPr lang="en-US"/>
                        <a:t>App-level only</a:t>
                      </a:r>
                    </a:p>
                  </a:txBody>
                  <a:tcPr anchor="ctr"/>
                </a:tc>
                <a:tc>
                  <a:txBody>
                    <a:bodyPr/>
                    <a:lstStyle/>
                    <a:p>
                      <a:r>
                        <a:rPr lang="en-US"/>
                        <a:t>Limited to usage/data</a:t>
                      </a:r>
                    </a:p>
                  </a:txBody>
                  <a:tcPr anchor="ctr"/>
                </a:tc>
                <a:extLst>
                  <a:ext uri="{0D108BD9-81ED-4DB2-BD59-A6C34878D82A}">
                    <a16:rowId xmlns:a16="http://schemas.microsoft.com/office/drawing/2014/main" val="3566449064"/>
                  </a:ext>
                </a:extLst>
              </a:tr>
              <a:tr h="422126">
                <a:tc>
                  <a:txBody>
                    <a:bodyPr/>
                    <a:lstStyle/>
                    <a:p>
                      <a:r>
                        <a:rPr lang="en-US" b="1"/>
                        <a:t>Setup Time</a:t>
                      </a:r>
                      <a:endParaRPr lang="en-US"/>
                    </a:p>
                  </a:txBody>
                  <a:tcPr anchor="ctr"/>
                </a:tc>
                <a:tc>
                  <a:txBody>
                    <a:bodyPr/>
                    <a:lstStyle/>
                    <a:p>
                      <a:r>
                        <a:rPr lang="en-US"/>
                        <a:t>Long</a:t>
                      </a:r>
                    </a:p>
                  </a:txBody>
                  <a:tcPr anchor="ctr"/>
                </a:tc>
                <a:tc>
                  <a:txBody>
                    <a:bodyPr/>
                    <a:lstStyle/>
                    <a:p>
                      <a:r>
                        <a:rPr lang="en-US"/>
                        <a:t>Medium</a:t>
                      </a:r>
                    </a:p>
                  </a:txBody>
                  <a:tcPr anchor="ctr"/>
                </a:tc>
                <a:tc>
                  <a:txBody>
                    <a:bodyPr/>
                    <a:lstStyle/>
                    <a:p>
                      <a:r>
                        <a:rPr lang="en-US"/>
                        <a:t>Instant</a:t>
                      </a:r>
                    </a:p>
                  </a:txBody>
                  <a:tcPr anchor="ctr"/>
                </a:tc>
                <a:extLst>
                  <a:ext uri="{0D108BD9-81ED-4DB2-BD59-A6C34878D82A}">
                    <a16:rowId xmlns:a16="http://schemas.microsoft.com/office/drawing/2014/main" val="3401051823"/>
                  </a:ext>
                </a:extLst>
              </a:tr>
              <a:tr h="728600">
                <a:tc>
                  <a:txBody>
                    <a:bodyPr/>
                    <a:lstStyle/>
                    <a:p>
                      <a:r>
                        <a:rPr lang="en-US" b="1"/>
                        <a:t>Users</a:t>
                      </a:r>
                      <a:endParaRPr lang="en-US"/>
                    </a:p>
                  </a:txBody>
                  <a:tcPr anchor="ctr"/>
                </a:tc>
                <a:tc>
                  <a:txBody>
                    <a:bodyPr/>
                    <a:lstStyle/>
                    <a:p>
                      <a:r>
                        <a:rPr lang="en-US"/>
                        <a:t>System admins, DevOps</a:t>
                      </a:r>
                    </a:p>
                  </a:txBody>
                  <a:tcPr anchor="ctr"/>
                </a:tc>
                <a:tc>
                  <a:txBody>
                    <a:bodyPr/>
                    <a:lstStyle/>
                    <a:p>
                      <a:r>
                        <a:rPr lang="en-US"/>
                        <a:t>Developers</a:t>
                      </a:r>
                    </a:p>
                  </a:txBody>
                  <a:tcPr anchor="ctr"/>
                </a:tc>
                <a:tc>
                  <a:txBody>
                    <a:bodyPr/>
                    <a:lstStyle/>
                    <a:p>
                      <a:r>
                        <a:rPr lang="en-US" dirty="0"/>
                        <a:t>End users, business users</a:t>
                      </a:r>
                    </a:p>
                  </a:txBody>
                  <a:tcPr anchor="ctr"/>
                </a:tc>
                <a:extLst>
                  <a:ext uri="{0D108BD9-81ED-4DB2-BD59-A6C34878D82A}">
                    <a16:rowId xmlns:a16="http://schemas.microsoft.com/office/drawing/2014/main" val="871404583"/>
                  </a:ext>
                </a:extLst>
              </a:tr>
            </a:tbl>
          </a:graphicData>
        </a:graphic>
      </p:graphicFrame>
    </p:spTree>
    <p:extLst>
      <p:ext uri="{BB962C8B-B14F-4D97-AF65-F5344CB8AC3E}">
        <p14:creationId xmlns:p14="http://schemas.microsoft.com/office/powerpoint/2010/main" val="114428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5E3C3-9EF9-0373-8EF6-B44360F003C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15D00E3-EB9D-3665-8B59-B78B4C87C233}"/>
              </a:ext>
            </a:extLst>
          </p:cNvPr>
          <p:cNvSpPr>
            <a:spLocks noGrp="1"/>
          </p:cNvSpPr>
          <p:nvPr>
            <p:ph type="title"/>
          </p:nvPr>
        </p:nvSpPr>
        <p:spPr/>
        <p:txBody>
          <a:bodyPr>
            <a:normAutofit/>
          </a:bodyPr>
          <a:lstStyle/>
          <a:p>
            <a:r>
              <a:rPr lang="en-IN" sz="2400" dirty="0"/>
              <a:t>Other Evolving Service Models</a:t>
            </a:r>
          </a:p>
        </p:txBody>
      </p:sp>
      <p:sp>
        <p:nvSpPr>
          <p:cNvPr id="5" name="Content Placeholder 4">
            <a:extLst>
              <a:ext uri="{FF2B5EF4-FFF2-40B4-BE49-F238E27FC236}">
                <a16:creationId xmlns:a16="http://schemas.microsoft.com/office/drawing/2014/main" id="{483B0CAF-4EBE-4528-53C8-017F24B22B53}"/>
              </a:ext>
            </a:extLst>
          </p:cNvPr>
          <p:cNvSpPr>
            <a:spLocks noGrp="1"/>
          </p:cNvSpPr>
          <p:nvPr>
            <p:ph sz="quarter" idx="1"/>
          </p:nvPr>
        </p:nvSpPr>
        <p:spPr/>
        <p:txBody>
          <a:bodyPr>
            <a:normAutofit/>
          </a:bodyPr>
          <a:lstStyle/>
          <a:p>
            <a:pPr algn="just">
              <a:buFont typeface="Wingdings" panose="05000000000000000000" pitchFamily="2" charset="2"/>
              <a:buChar char="q"/>
            </a:pPr>
            <a:endParaRPr lang="en-US" sz="1600" dirty="0"/>
          </a:p>
          <a:p>
            <a:pPr lvl="1" algn="just">
              <a:buFont typeface="Wingdings" panose="05000000000000000000" pitchFamily="2" charset="2"/>
              <a:buChar char="q"/>
            </a:pPr>
            <a:endParaRPr lang="en-US" sz="1200" dirty="0">
              <a:solidFill>
                <a:srgbClr val="363636"/>
              </a:solidFill>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D221EE55-73C5-28F2-653D-AF536B589857}"/>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graphicFrame>
        <p:nvGraphicFramePr>
          <p:cNvPr id="2" name="Table 1">
            <a:extLst>
              <a:ext uri="{FF2B5EF4-FFF2-40B4-BE49-F238E27FC236}">
                <a16:creationId xmlns:a16="http://schemas.microsoft.com/office/drawing/2014/main" id="{4DD05638-1CF7-CD8E-6C7F-162E1E81F660}"/>
              </a:ext>
            </a:extLst>
          </p:cNvPr>
          <p:cNvGraphicFramePr>
            <a:graphicFrameLocks noGrp="1"/>
          </p:cNvGraphicFramePr>
          <p:nvPr>
            <p:extLst>
              <p:ext uri="{D42A27DB-BD31-4B8C-83A1-F6EECF244321}">
                <p14:modId xmlns:p14="http://schemas.microsoft.com/office/powerpoint/2010/main" val="2045059881"/>
              </p:ext>
            </p:extLst>
          </p:nvPr>
        </p:nvGraphicFramePr>
        <p:xfrm>
          <a:off x="1066800" y="2286000"/>
          <a:ext cx="6096000" cy="2565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57830751"/>
                    </a:ext>
                  </a:extLst>
                </a:gridCol>
                <a:gridCol w="3048000">
                  <a:extLst>
                    <a:ext uri="{9D8B030D-6E8A-4147-A177-3AD203B41FA5}">
                      <a16:colId xmlns:a16="http://schemas.microsoft.com/office/drawing/2014/main" val="2097985658"/>
                    </a:ext>
                  </a:extLst>
                </a:gridCol>
              </a:tblGrid>
              <a:tr h="370840">
                <a:tc>
                  <a:txBody>
                    <a:bodyPr/>
                    <a:lstStyle/>
                    <a:p>
                      <a:r>
                        <a:rPr lang="en-US" dirty="0"/>
                        <a:t>Model</a:t>
                      </a:r>
                    </a:p>
                  </a:txBody>
                  <a:tcPr anchor="ctr"/>
                </a:tc>
                <a:tc>
                  <a:txBody>
                    <a:bodyPr/>
                    <a:lstStyle/>
                    <a:p>
                      <a:r>
                        <a:rPr lang="en-US"/>
                        <a:t>Description</a:t>
                      </a:r>
                    </a:p>
                  </a:txBody>
                  <a:tcPr anchor="ctr"/>
                </a:tc>
                <a:extLst>
                  <a:ext uri="{0D108BD9-81ED-4DB2-BD59-A6C34878D82A}">
                    <a16:rowId xmlns:a16="http://schemas.microsoft.com/office/drawing/2014/main" val="3660165308"/>
                  </a:ext>
                </a:extLst>
              </a:tr>
              <a:tr h="370840">
                <a:tc>
                  <a:txBody>
                    <a:bodyPr/>
                    <a:lstStyle/>
                    <a:p>
                      <a:r>
                        <a:rPr lang="en-US" b="1"/>
                        <a:t>FaaS</a:t>
                      </a:r>
                      <a:r>
                        <a:rPr lang="en-US"/>
                        <a:t> </a:t>
                      </a:r>
                      <a:r>
                        <a:rPr lang="en-US" i="1"/>
                        <a:t>(Function as a Service)</a:t>
                      </a:r>
                      <a:endParaRPr lang="en-US"/>
                    </a:p>
                  </a:txBody>
                  <a:tcPr anchor="ctr"/>
                </a:tc>
                <a:tc>
                  <a:txBody>
                    <a:bodyPr/>
                    <a:lstStyle/>
                    <a:p>
                      <a:r>
                        <a:rPr lang="en-US"/>
                        <a:t>Serverless computing, runs functions on-demand (e.g., AWS Lambda)</a:t>
                      </a:r>
                    </a:p>
                  </a:txBody>
                  <a:tcPr anchor="ctr"/>
                </a:tc>
                <a:extLst>
                  <a:ext uri="{0D108BD9-81ED-4DB2-BD59-A6C34878D82A}">
                    <a16:rowId xmlns:a16="http://schemas.microsoft.com/office/drawing/2014/main" val="2577570801"/>
                  </a:ext>
                </a:extLst>
              </a:tr>
              <a:tr h="370840">
                <a:tc>
                  <a:txBody>
                    <a:bodyPr/>
                    <a:lstStyle/>
                    <a:p>
                      <a:r>
                        <a:rPr lang="en-US" b="1"/>
                        <a:t>BaaS</a:t>
                      </a:r>
                      <a:r>
                        <a:rPr lang="en-US"/>
                        <a:t> </a:t>
                      </a:r>
                      <a:r>
                        <a:rPr lang="en-US" i="1"/>
                        <a:t>(Backend as a Service)</a:t>
                      </a:r>
                      <a:endParaRPr lang="en-US"/>
                    </a:p>
                  </a:txBody>
                  <a:tcPr anchor="ctr"/>
                </a:tc>
                <a:tc>
                  <a:txBody>
                    <a:bodyPr/>
                    <a:lstStyle/>
                    <a:p>
                      <a:r>
                        <a:rPr lang="en-US"/>
                        <a:t>Manages backend services like authentication, database, etc.</a:t>
                      </a:r>
                    </a:p>
                  </a:txBody>
                  <a:tcPr anchor="ctr"/>
                </a:tc>
                <a:extLst>
                  <a:ext uri="{0D108BD9-81ED-4DB2-BD59-A6C34878D82A}">
                    <a16:rowId xmlns:a16="http://schemas.microsoft.com/office/drawing/2014/main" val="2826378016"/>
                  </a:ext>
                </a:extLst>
              </a:tr>
              <a:tr h="370840">
                <a:tc>
                  <a:txBody>
                    <a:bodyPr/>
                    <a:lstStyle/>
                    <a:p>
                      <a:r>
                        <a:rPr lang="en-US" b="1"/>
                        <a:t>DaaS</a:t>
                      </a:r>
                      <a:r>
                        <a:rPr lang="en-US"/>
                        <a:t> </a:t>
                      </a:r>
                      <a:r>
                        <a:rPr lang="en-US" i="1"/>
                        <a:t>(Desktop as a Service)</a:t>
                      </a:r>
                      <a:endParaRPr lang="en-US"/>
                    </a:p>
                  </a:txBody>
                  <a:tcPr anchor="ctr"/>
                </a:tc>
                <a:tc>
                  <a:txBody>
                    <a:bodyPr/>
                    <a:lstStyle/>
                    <a:p>
                      <a:r>
                        <a:rPr lang="en-US" dirty="0"/>
                        <a:t>Provides virtual desktops over the cloud</a:t>
                      </a:r>
                    </a:p>
                  </a:txBody>
                  <a:tcPr anchor="ctr"/>
                </a:tc>
                <a:extLst>
                  <a:ext uri="{0D108BD9-81ED-4DB2-BD59-A6C34878D82A}">
                    <a16:rowId xmlns:a16="http://schemas.microsoft.com/office/drawing/2014/main" val="223898360"/>
                  </a:ext>
                </a:extLst>
              </a:tr>
            </a:tbl>
          </a:graphicData>
        </a:graphic>
      </p:graphicFrame>
    </p:spTree>
    <p:extLst>
      <p:ext uri="{BB962C8B-B14F-4D97-AF65-F5344CB8AC3E}">
        <p14:creationId xmlns:p14="http://schemas.microsoft.com/office/powerpoint/2010/main" val="2267561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Deployment Models</a:t>
            </a:r>
          </a:p>
        </p:txBody>
      </p:sp>
      <p:sp>
        <p:nvSpPr>
          <p:cNvPr id="5" name="Content Placeholder 4"/>
          <p:cNvSpPr>
            <a:spLocks noGrp="1"/>
          </p:cNvSpPr>
          <p:nvPr>
            <p:ph sz="quarter" idx="1"/>
          </p:nvPr>
        </p:nvSpPr>
        <p:spPr/>
        <p:txBody>
          <a:bodyPr>
            <a:normAutofit/>
          </a:bodyPr>
          <a:lstStyle/>
          <a:p>
            <a:pPr algn="just">
              <a:buFont typeface="Wingdings" panose="05000000000000000000" pitchFamily="2" charset="2"/>
              <a:buChar char="q"/>
            </a:pPr>
            <a:r>
              <a:rPr lang="en-US" sz="1600" dirty="0"/>
              <a:t>Cloud </a:t>
            </a:r>
            <a:r>
              <a:rPr lang="en-US" sz="1600" b="1" dirty="0"/>
              <a:t>deployment models</a:t>
            </a:r>
            <a:r>
              <a:rPr lang="en-US" sz="1600" dirty="0"/>
              <a:t> define how cloud services are made available and who can access them. </a:t>
            </a:r>
          </a:p>
          <a:p>
            <a:pPr algn="just">
              <a:buFont typeface="Wingdings" panose="05000000000000000000" pitchFamily="2" charset="2"/>
              <a:buChar char="q"/>
            </a:pPr>
            <a:r>
              <a:rPr lang="en-US" sz="1600" dirty="0"/>
              <a:t>They determine the </a:t>
            </a:r>
            <a:r>
              <a:rPr lang="en-US" sz="1600" b="1" dirty="0"/>
              <a:t>ownership</a:t>
            </a:r>
            <a:r>
              <a:rPr lang="en-US" sz="1600" dirty="0"/>
              <a:t>, </a:t>
            </a:r>
            <a:r>
              <a:rPr lang="en-US" sz="1600" b="1" dirty="0"/>
              <a:t>control</a:t>
            </a:r>
            <a:r>
              <a:rPr lang="en-US" sz="1600" dirty="0"/>
              <a:t>, and </a:t>
            </a:r>
            <a:r>
              <a:rPr lang="en-US" sz="1600" b="1" dirty="0"/>
              <a:t>accessibility</a:t>
            </a:r>
            <a:r>
              <a:rPr lang="en-US" sz="1600" dirty="0"/>
              <a:t> of the cloud infrastructure.</a:t>
            </a:r>
          </a:p>
          <a:p>
            <a:pPr algn="just">
              <a:buFont typeface="Wingdings" panose="05000000000000000000" pitchFamily="2" charset="2"/>
              <a:buChar char="q"/>
            </a:pPr>
            <a:r>
              <a:rPr lang="en-US" sz="1600" dirty="0"/>
              <a:t>There are </a:t>
            </a:r>
            <a:r>
              <a:rPr lang="en-US" sz="1600" b="1" dirty="0"/>
              <a:t>three primary deployment models</a:t>
            </a:r>
          </a:p>
          <a:p>
            <a:pPr algn="just">
              <a:buFont typeface="Wingdings" panose="05000000000000000000" pitchFamily="2" charset="2"/>
              <a:buChar char="q"/>
            </a:pPr>
            <a:r>
              <a:rPr lang="en-US" sz="1600" dirty="0"/>
              <a:t>1. </a:t>
            </a:r>
            <a:r>
              <a:rPr lang="en-US" sz="1600" b="1" dirty="0"/>
              <a:t>Public Cloud</a:t>
            </a:r>
          </a:p>
          <a:p>
            <a:pPr algn="just">
              <a:buFont typeface="Wingdings" panose="05000000000000000000" pitchFamily="2" charset="2"/>
              <a:buChar char="q"/>
            </a:pPr>
            <a:r>
              <a:rPr lang="en-US" sz="1600" dirty="0"/>
              <a:t>2. </a:t>
            </a:r>
            <a:r>
              <a:rPr lang="en-US" sz="1600" b="1" dirty="0"/>
              <a:t>Private Cloud</a:t>
            </a:r>
          </a:p>
          <a:p>
            <a:pPr algn="just">
              <a:buFont typeface="Wingdings" panose="05000000000000000000" pitchFamily="2" charset="2"/>
              <a:buChar char="q"/>
            </a:pPr>
            <a:r>
              <a:rPr lang="en-US" sz="1600" dirty="0"/>
              <a:t>3. </a:t>
            </a:r>
            <a:r>
              <a:rPr lang="en-US" sz="1600" b="1" dirty="0"/>
              <a:t>Hybrid Cloud</a:t>
            </a:r>
            <a:endParaRPr lang="en-US" sz="1600" dirty="0"/>
          </a:p>
          <a:p>
            <a:pPr algn="just">
              <a:buFont typeface="Wingdings" panose="05000000000000000000" pitchFamily="2" charset="2"/>
              <a:buChar char="q"/>
            </a:pPr>
            <a:endParaRPr lang="en-US" sz="1600" dirty="0">
              <a:latin typeface="Segoe UI" panose="020B0502040204020203" pitchFamily="34" charset="0"/>
              <a:cs typeface="Segoe UI" panose="020B0502040204020203" pitchFamily="34" charset="0"/>
            </a:endParaRPr>
          </a:p>
          <a:p>
            <a:pPr algn="just">
              <a:buFont typeface="Wingdings" panose="05000000000000000000" pitchFamily="2" charset="2"/>
              <a:buChar char="q"/>
            </a:pPr>
            <a:endParaRPr lang="en-US" sz="1600" dirty="0">
              <a:latin typeface="Segoe UI" panose="020B0502040204020203" pitchFamily="34" charset="0"/>
              <a:cs typeface="Segoe UI" panose="020B0502040204020203" pitchFamily="34" charset="0"/>
            </a:endParaRPr>
          </a:p>
          <a:p>
            <a:pPr algn="just">
              <a:buFont typeface="Wingdings" panose="05000000000000000000" pitchFamily="2" charset="2"/>
              <a:buChar char="q"/>
            </a:pPr>
            <a:endParaRPr lang="en-IN" sz="1600" dirty="0">
              <a:latin typeface="Segoe UI" panose="020B0502040204020203" pitchFamily="34" charset="0"/>
              <a:cs typeface="Segoe UI" panose="020B0502040204020203" pitchFamily="34" charset="0"/>
            </a:endParaRPr>
          </a:p>
        </p:txBody>
      </p:sp>
      <p:pic>
        <p:nvPicPr>
          <p:cNvPr id="5122" name="Picture 2" descr="C:\Users\SANTHOSH\Desktop\cloud-deployment-mode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236720"/>
            <a:ext cx="4791075" cy="18288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D07673A-C4BB-31F0-0FE3-C6D223C464F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44459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Public Cloud</a:t>
            </a:r>
          </a:p>
        </p:txBody>
      </p:sp>
      <p:sp>
        <p:nvSpPr>
          <p:cNvPr id="5" name="Content Placeholder 4"/>
          <p:cNvSpPr>
            <a:spLocks noGrp="1"/>
          </p:cNvSpPr>
          <p:nvPr>
            <p:ph sz="quarter" idx="1"/>
          </p:nvPr>
        </p:nvSpPr>
        <p:spPr/>
        <p:txBody>
          <a:bodyPr>
            <a:normAutofit fontScale="92500" lnSpcReduction="10000"/>
          </a:bodyPr>
          <a:lstStyle/>
          <a:p>
            <a:r>
              <a:rPr lang="en-US" sz="1800" dirty="0"/>
              <a:t>The cloud infrastructure is </a:t>
            </a:r>
            <a:r>
              <a:rPr lang="en-US" sz="1800" b="1" dirty="0"/>
              <a:t>owned and operated by a third-party provider</a:t>
            </a:r>
            <a:r>
              <a:rPr lang="en-US" sz="1800" dirty="0"/>
              <a:t>, and services are delivered over the internet to the general public</a:t>
            </a:r>
          </a:p>
          <a:p>
            <a:r>
              <a:rPr lang="en-US" sz="1800" b="1" dirty="0"/>
              <a:t>Examples:</a:t>
            </a:r>
          </a:p>
          <a:p>
            <a:r>
              <a:rPr lang="en-US" sz="1800" dirty="0"/>
              <a:t>Amazon Web Services (AWS)</a:t>
            </a:r>
          </a:p>
          <a:p>
            <a:r>
              <a:rPr lang="en-US" sz="1800" dirty="0"/>
              <a:t>Microsoft Azure</a:t>
            </a:r>
          </a:p>
          <a:p>
            <a:r>
              <a:rPr lang="en-US" sz="1800" dirty="0"/>
              <a:t>Google Cloud Platform (GCP)</a:t>
            </a:r>
          </a:p>
          <a:p>
            <a:r>
              <a:rPr lang="en-US" sz="1800" b="1" dirty="0"/>
              <a:t>Key Features:</a:t>
            </a:r>
          </a:p>
          <a:p>
            <a:r>
              <a:rPr lang="en-US" sz="1800" dirty="0"/>
              <a:t>Shared environment (multi-tenant)</a:t>
            </a:r>
          </a:p>
          <a:p>
            <a:r>
              <a:rPr lang="en-US" sz="1800" dirty="0"/>
              <a:t>Highly scalable and cost-effective</a:t>
            </a:r>
          </a:p>
          <a:p>
            <a:r>
              <a:rPr lang="en-US" sz="1800" dirty="0"/>
              <a:t>No hardware management required by users</a:t>
            </a:r>
          </a:p>
          <a:p>
            <a:r>
              <a:rPr lang="en-US" sz="1800" dirty="0"/>
              <a:t>Use Cases:</a:t>
            </a:r>
          </a:p>
          <a:p>
            <a:r>
              <a:rPr lang="en-US" sz="1800" dirty="0"/>
              <a:t>Web hosting</a:t>
            </a:r>
          </a:p>
          <a:p>
            <a:r>
              <a:rPr lang="en-US" sz="1800" dirty="0"/>
              <a:t>Dev/Test environments</a:t>
            </a:r>
          </a:p>
          <a:p>
            <a:r>
              <a:rPr lang="en-US" sz="1800" dirty="0"/>
              <a:t>SaaS applications</a:t>
            </a:r>
            <a:endParaRPr lang="en-IN" sz="1800" dirty="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C950775D-29E0-0599-C5EC-5D9B3F5E774C}"/>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63976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7E5A9-5A3C-E39E-9A35-DCAC9E8F107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41C3C3E-7144-6290-2887-565F005147AF}"/>
              </a:ext>
            </a:extLst>
          </p:cNvPr>
          <p:cNvSpPr>
            <a:spLocks noGrp="1"/>
          </p:cNvSpPr>
          <p:nvPr>
            <p:ph type="title"/>
          </p:nvPr>
        </p:nvSpPr>
        <p:spPr/>
        <p:txBody>
          <a:bodyPr>
            <a:normAutofit/>
          </a:bodyPr>
          <a:lstStyle/>
          <a:p>
            <a:r>
              <a:rPr lang="en-IN" sz="2400" dirty="0"/>
              <a:t>Private Cloud</a:t>
            </a:r>
          </a:p>
        </p:txBody>
      </p:sp>
      <p:sp>
        <p:nvSpPr>
          <p:cNvPr id="5" name="Content Placeholder 4">
            <a:extLst>
              <a:ext uri="{FF2B5EF4-FFF2-40B4-BE49-F238E27FC236}">
                <a16:creationId xmlns:a16="http://schemas.microsoft.com/office/drawing/2014/main" id="{AB32CB1B-065E-0613-9B44-82EFDD628EB2}"/>
              </a:ext>
            </a:extLst>
          </p:cNvPr>
          <p:cNvSpPr>
            <a:spLocks noGrp="1"/>
          </p:cNvSpPr>
          <p:nvPr>
            <p:ph sz="quarter" idx="1"/>
          </p:nvPr>
        </p:nvSpPr>
        <p:spPr/>
        <p:txBody>
          <a:bodyPr>
            <a:normAutofit fontScale="92500" lnSpcReduction="10000"/>
          </a:bodyPr>
          <a:lstStyle/>
          <a:p>
            <a:r>
              <a:rPr lang="en-US" sz="1800" dirty="0"/>
              <a:t>The cloud infrastructure is </a:t>
            </a:r>
            <a:r>
              <a:rPr lang="en-US" sz="1800" b="1" dirty="0"/>
              <a:t>used exclusively by a single organization</a:t>
            </a:r>
            <a:r>
              <a:rPr lang="en-US" sz="1800" dirty="0"/>
              <a:t>. It can be hosted on-premises or by a third-party vendor.</a:t>
            </a:r>
          </a:p>
          <a:p>
            <a:r>
              <a:rPr lang="en-US" sz="1800" dirty="0"/>
              <a:t>💡 Examples:</a:t>
            </a:r>
          </a:p>
          <a:p>
            <a:r>
              <a:rPr lang="en-US" sz="1800" dirty="0"/>
              <a:t>VMware vSphere</a:t>
            </a:r>
          </a:p>
          <a:p>
            <a:r>
              <a:rPr lang="en-US" sz="1800" dirty="0"/>
              <a:t>Microsoft Azure Stack</a:t>
            </a:r>
          </a:p>
          <a:p>
            <a:r>
              <a:rPr lang="en-US" sz="1800" dirty="0"/>
              <a:t>OpenStack Private Cloud</a:t>
            </a:r>
          </a:p>
          <a:p>
            <a:r>
              <a:rPr lang="en-US" sz="1800" dirty="0"/>
              <a:t>📌 Key Features:</a:t>
            </a:r>
          </a:p>
          <a:p>
            <a:r>
              <a:rPr lang="en-US" sz="1800" dirty="0"/>
              <a:t>Higher security and control</a:t>
            </a:r>
          </a:p>
          <a:p>
            <a:r>
              <a:rPr lang="en-US" sz="1800" dirty="0"/>
              <a:t>Custom infrastructure setup</a:t>
            </a:r>
          </a:p>
          <a:p>
            <a:r>
              <a:rPr lang="en-US" sz="1800" dirty="0"/>
              <a:t>Suitable for sensitive data or regulatory needs</a:t>
            </a:r>
          </a:p>
          <a:p>
            <a:r>
              <a:rPr lang="en-US" sz="1800" dirty="0"/>
              <a:t>🧰 Use Cases:</a:t>
            </a:r>
          </a:p>
          <a:p>
            <a:r>
              <a:rPr lang="en-US" sz="1800" dirty="0"/>
              <a:t>Financial institutions</a:t>
            </a:r>
          </a:p>
          <a:p>
            <a:r>
              <a:rPr lang="en-US" sz="1800" dirty="0"/>
              <a:t>Government agencies</a:t>
            </a:r>
          </a:p>
          <a:p>
            <a:r>
              <a:rPr lang="en-US" sz="1800" dirty="0"/>
              <a:t>Enterprises with strict compliance</a:t>
            </a:r>
            <a:endParaRPr lang="en-IN" sz="1800" dirty="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527BED02-40E7-EDCE-2D1B-9F90E22D2907}"/>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90817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Computing </a:t>
            </a:r>
          </a:p>
        </p:txBody>
      </p:sp>
      <p:sp>
        <p:nvSpPr>
          <p:cNvPr id="5" name="Content Placeholder 4"/>
          <p:cNvSpPr>
            <a:spLocks noGrp="1"/>
          </p:cNvSpPr>
          <p:nvPr>
            <p:ph sz="quarter" idx="1"/>
          </p:nvPr>
        </p:nvSpPr>
        <p:spPr/>
        <p:txBody>
          <a:bodyPr>
            <a:normAutofit fontScale="92500" lnSpcReduction="10000"/>
          </a:bodyPr>
          <a:lstStyle/>
          <a:p>
            <a:r>
              <a:rPr lang="en-US" sz="2000" dirty="0">
                <a:cs typeface="Segoe UI" panose="020B0502040204020203" pitchFamily="34" charset="0"/>
              </a:rPr>
              <a:t>Cloud Computing with an example -</a:t>
            </a:r>
          </a:p>
          <a:p>
            <a:r>
              <a:rPr lang="en-US" sz="2000" dirty="0">
                <a:cs typeface="Segoe UI" panose="020B0502040204020203" pitchFamily="34" charset="0"/>
              </a:rPr>
              <a:t>Whenever you travel through a bus, you take a ticket for your destination and hold back to your seat till you reach your destination. Likewise, other passengers also take ticket and travel in the same bus with you. When your stop comes you get off the bus. Cloud computing is just like that bus, carrying data and information for different users and allows to use its service with minimal cost.</a:t>
            </a:r>
          </a:p>
          <a:p>
            <a:r>
              <a:rPr lang="en-US" sz="2000" dirty="0">
                <a:cs typeface="Segoe UI" panose="020B0502040204020203" pitchFamily="34" charset="0"/>
              </a:rPr>
              <a:t>There are the following operations that we can do using cloud computing:</a:t>
            </a:r>
          </a:p>
          <a:p>
            <a:pPr lvl="1"/>
            <a:r>
              <a:rPr lang="en-US" sz="2000" dirty="0">
                <a:cs typeface="Segoe UI" panose="020B0502040204020203" pitchFamily="34" charset="0"/>
              </a:rPr>
              <a:t>Developing new applications and services</a:t>
            </a:r>
          </a:p>
          <a:p>
            <a:pPr lvl="1"/>
            <a:r>
              <a:rPr lang="en-US" sz="2000" dirty="0">
                <a:cs typeface="Segoe UI" panose="020B0502040204020203" pitchFamily="34" charset="0"/>
              </a:rPr>
              <a:t>Storage, back up, and recovery of data</a:t>
            </a:r>
          </a:p>
          <a:p>
            <a:pPr lvl="1"/>
            <a:r>
              <a:rPr lang="en-US" sz="2000" dirty="0">
                <a:cs typeface="Segoe UI" panose="020B0502040204020203" pitchFamily="34" charset="0"/>
              </a:rPr>
              <a:t>Hosting blogs, websites and services</a:t>
            </a:r>
          </a:p>
          <a:p>
            <a:pPr lvl="1"/>
            <a:r>
              <a:rPr lang="en-US" sz="2000" dirty="0">
                <a:cs typeface="Segoe UI" panose="020B0502040204020203" pitchFamily="34" charset="0"/>
              </a:rPr>
              <a:t>Delivery of software on demand</a:t>
            </a:r>
          </a:p>
          <a:p>
            <a:pPr lvl="1"/>
            <a:r>
              <a:rPr lang="en-US" sz="2000" dirty="0">
                <a:cs typeface="Segoe UI" panose="020B0502040204020203" pitchFamily="34" charset="0"/>
              </a:rPr>
              <a:t>Analysis of data</a:t>
            </a:r>
          </a:p>
          <a:p>
            <a:pPr lvl="1"/>
            <a:r>
              <a:rPr lang="en-US" sz="2000" dirty="0">
                <a:cs typeface="Segoe UI" panose="020B0502040204020203" pitchFamily="34" charset="0"/>
              </a:rPr>
              <a:t>Streaming videos and audios</a:t>
            </a:r>
          </a:p>
        </p:txBody>
      </p:sp>
      <p:sp>
        <p:nvSpPr>
          <p:cNvPr id="3" name="Slide Number Placeholder 2">
            <a:extLst>
              <a:ext uri="{FF2B5EF4-FFF2-40B4-BE49-F238E27FC236}">
                <a16:creationId xmlns:a16="http://schemas.microsoft.com/office/drawing/2014/main" id="{0159380D-7FB0-D055-C6B8-63BE7284A799}"/>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735708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5CF33-1C6C-D8DE-B4EE-BB61C4AC0E0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AA35A47-D2F1-AE44-40C0-AA02EA357276}"/>
              </a:ext>
            </a:extLst>
          </p:cNvPr>
          <p:cNvSpPr>
            <a:spLocks noGrp="1"/>
          </p:cNvSpPr>
          <p:nvPr>
            <p:ph type="title"/>
          </p:nvPr>
        </p:nvSpPr>
        <p:spPr/>
        <p:txBody>
          <a:bodyPr>
            <a:normAutofit/>
          </a:bodyPr>
          <a:lstStyle/>
          <a:p>
            <a:r>
              <a:rPr lang="en-US" sz="2400" dirty="0"/>
              <a:t>Hybrid Cloud</a:t>
            </a:r>
            <a:endParaRPr lang="en-IN" sz="2400" dirty="0"/>
          </a:p>
        </p:txBody>
      </p:sp>
      <p:sp>
        <p:nvSpPr>
          <p:cNvPr id="5" name="Content Placeholder 4">
            <a:extLst>
              <a:ext uri="{FF2B5EF4-FFF2-40B4-BE49-F238E27FC236}">
                <a16:creationId xmlns:a16="http://schemas.microsoft.com/office/drawing/2014/main" id="{136A95E9-EBD6-8AB6-9A3C-A42892458CEB}"/>
              </a:ext>
            </a:extLst>
          </p:cNvPr>
          <p:cNvSpPr>
            <a:spLocks noGrp="1"/>
          </p:cNvSpPr>
          <p:nvPr>
            <p:ph sz="quarter" idx="1"/>
          </p:nvPr>
        </p:nvSpPr>
        <p:spPr/>
        <p:txBody>
          <a:bodyPr>
            <a:normAutofit/>
          </a:bodyPr>
          <a:lstStyle/>
          <a:p>
            <a:r>
              <a:rPr lang="en-US" sz="1800" dirty="0"/>
              <a:t>A combination of </a:t>
            </a:r>
            <a:r>
              <a:rPr lang="en-US" sz="1800" b="1" dirty="0"/>
              <a:t>public and private clouds</a:t>
            </a:r>
            <a:r>
              <a:rPr lang="en-US" sz="1800" dirty="0"/>
              <a:t>, allowing data and applications to be shared between them.</a:t>
            </a:r>
          </a:p>
          <a:p>
            <a:r>
              <a:rPr lang="en-US" sz="1800" dirty="0"/>
              <a:t>💡 Examples:</a:t>
            </a:r>
          </a:p>
          <a:p>
            <a:r>
              <a:rPr lang="en-US" sz="1800" dirty="0"/>
              <a:t>Azure Hybrid Cloud</a:t>
            </a:r>
          </a:p>
          <a:p>
            <a:r>
              <a:rPr lang="en-US" sz="1800" dirty="0"/>
              <a:t>AWS Outposts</a:t>
            </a:r>
          </a:p>
          <a:p>
            <a:r>
              <a:rPr lang="en-US" sz="1800" dirty="0"/>
              <a:t>Google Anthos</a:t>
            </a:r>
          </a:p>
          <a:p>
            <a:r>
              <a:rPr lang="en-US" sz="1800" dirty="0"/>
              <a:t>📌 Key Features:</a:t>
            </a:r>
          </a:p>
          <a:p>
            <a:r>
              <a:rPr lang="en-US" sz="1800" dirty="0"/>
              <a:t>Flexibility and scalability of public cloud</a:t>
            </a:r>
          </a:p>
          <a:p>
            <a:r>
              <a:rPr lang="en-US" sz="1800" dirty="0"/>
              <a:t>Control and security of private cloud</a:t>
            </a:r>
          </a:p>
          <a:p>
            <a:r>
              <a:rPr lang="en-US" sz="1800" dirty="0"/>
              <a:t>🧰 Use Cases:</a:t>
            </a:r>
          </a:p>
          <a:p>
            <a:r>
              <a:rPr lang="en-US" sz="1800" dirty="0"/>
              <a:t>Cloud bursting (handle peak loads in public cloud)</a:t>
            </a:r>
          </a:p>
          <a:p>
            <a:r>
              <a:rPr lang="en-US" sz="1800" dirty="0"/>
              <a:t>Backup and recovery</a:t>
            </a:r>
            <a:endParaRPr lang="en-IN" sz="1800" dirty="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596EF4AF-D88F-E133-B7D7-DE3DB7461134}"/>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820243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5E62A-C4E1-3668-2663-7F91C47651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2D43EDE-6B63-DBC6-84F4-1BFEBE408424}"/>
              </a:ext>
            </a:extLst>
          </p:cNvPr>
          <p:cNvSpPr>
            <a:spLocks noGrp="1"/>
          </p:cNvSpPr>
          <p:nvPr>
            <p:ph type="title"/>
          </p:nvPr>
        </p:nvSpPr>
        <p:spPr/>
        <p:txBody>
          <a:bodyPr>
            <a:normAutofit/>
          </a:bodyPr>
          <a:lstStyle/>
          <a:p>
            <a:r>
              <a:rPr lang="en-US" sz="2400" dirty="0"/>
              <a:t>Community Cloud(Optional)</a:t>
            </a:r>
            <a:endParaRPr lang="en-IN" sz="2400" dirty="0"/>
          </a:p>
        </p:txBody>
      </p:sp>
      <p:sp>
        <p:nvSpPr>
          <p:cNvPr id="5" name="Content Placeholder 4">
            <a:extLst>
              <a:ext uri="{FF2B5EF4-FFF2-40B4-BE49-F238E27FC236}">
                <a16:creationId xmlns:a16="http://schemas.microsoft.com/office/drawing/2014/main" id="{55C19550-5136-3152-DBE4-596C67A22F27}"/>
              </a:ext>
            </a:extLst>
          </p:cNvPr>
          <p:cNvSpPr>
            <a:spLocks noGrp="1"/>
          </p:cNvSpPr>
          <p:nvPr>
            <p:ph sz="quarter" idx="1"/>
          </p:nvPr>
        </p:nvSpPr>
        <p:spPr/>
        <p:txBody>
          <a:bodyPr>
            <a:normAutofit/>
          </a:bodyPr>
          <a:lstStyle/>
          <a:p>
            <a:r>
              <a:rPr lang="en-US" sz="1800" dirty="0"/>
              <a:t>A cloud infrastructure shared by </a:t>
            </a:r>
            <a:r>
              <a:rPr lang="en-US" sz="1800" b="1" dirty="0"/>
              <a:t>several organizations</a:t>
            </a:r>
            <a:r>
              <a:rPr lang="en-US" sz="1800" dirty="0"/>
              <a:t> with common concerns (e.g., security, compliance, jurisdiction).</a:t>
            </a:r>
          </a:p>
          <a:p>
            <a:r>
              <a:rPr lang="en-US" sz="1800" dirty="0"/>
              <a:t>💡 Examples:</a:t>
            </a:r>
          </a:p>
          <a:p>
            <a:r>
              <a:rPr lang="en-US" sz="1800" dirty="0"/>
              <a:t>Government organizations sharing cloud infrastructure</a:t>
            </a:r>
          </a:p>
          <a:p>
            <a:r>
              <a:rPr lang="en-US" sz="1800" dirty="0"/>
              <a:t>Healthcare providers sharing HIPAA-compliant cloud</a:t>
            </a:r>
          </a:p>
          <a:p>
            <a:r>
              <a:rPr lang="en-US" sz="1800" dirty="0"/>
              <a:t>📌 Key Features:</a:t>
            </a:r>
          </a:p>
          <a:p>
            <a:r>
              <a:rPr lang="en-US" sz="1800" dirty="0"/>
              <a:t>Shared responsibility and cost</a:t>
            </a:r>
          </a:p>
          <a:p>
            <a:r>
              <a:rPr lang="en-US" sz="1800" dirty="0"/>
              <a:t>Tailored to community-specific requirements</a:t>
            </a:r>
          </a:p>
          <a:p>
            <a:r>
              <a:rPr lang="en-US" sz="1800" dirty="0"/>
              <a:t>🧰 Use Cases:</a:t>
            </a:r>
          </a:p>
          <a:p>
            <a:r>
              <a:rPr lang="en-US" sz="1800" dirty="0"/>
              <a:t>Universities</a:t>
            </a:r>
          </a:p>
          <a:p>
            <a:r>
              <a:rPr lang="en-US" sz="1800" dirty="0"/>
              <a:t>Research organizations</a:t>
            </a:r>
          </a:p>
          <a:p>
            <a:r>
              <a:rPr lang="en-US" sz="1800" dirty="0"/>
              <a:t>Public sector partnerships</a:t>
            </a:r>
            <a:endParaRPr lang="en-IN" sz="1800" dirty="0">
              <a:latin typeface="Segoe UI" panose="020B0502040204020203" pitchFamily="34" charset="0"/>
              <a:cs typeface="Segoe UI" panose="020B0502040204020203" pitchFamily="34" charset="0"/>
            </a:endParaRPr>
          </a:p>
        </p:txBody>
      </p:sp>
      <p:sp>
        <p:nvSpPr>
          <p:cNvPr id="3" name="Slide Number Placeholder 2">
            <a:extLst>
              <a:ext uri="{FF2B5EF4-FFF2-40B4-BE49-F238E27FC236}">
                <a16:creationId xmlns:a16="http://schemas.microsoft.com/office/drawing/2014/main" id="{F25B3AC4-1290-7861-F6C5-7BC7CD780333}"/>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292302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Deployment Models Comparison</a:t>
            </a:r>
          </a:p>
        </p:txBody>
      </p:sp>
      <p:graphicFrame>
        <p:nvGraphicFramePr>
          <p:cNvPr id="3" name="Table 5">
            <a:extLst>
              <a:ext uri="{FF2B5EF4-FFF2-40B4-BE49-F238E27FC236}">
                <a16:creationId xmlns:a16="http://schemas.microsoft.com/office/drawing/2014/main" id="{97959064-3897-7DD1-3579-2DA2734049BD}"/>
              </a:ext>
            </a:extLst>
          </p:cNvPr>
          <p:cNvGraphicFramePr>
            <a:graphicFrameLocks noGrp="1"/>
          </p:cNvGraphicFramePr>
          <p:nvPr>
            <p:ph sz="quarter" idx="1"/>
            <p:extLst>
              <p:ext uri="{D42A27DB-BD31-4B8C-83A1-F6EECF244321}">
                <p14:modId xmlns:p14="http://schemas.microsoft.com/office/powerpoint/2010/main" val="988665206"/>
              </p:ext>
            </p:extLst>
          </p:nvPr>
        </p:nvGraphicFramePr>
        <p:xfrm>
          <a:off x="304800" y="1600200"/>
          <a:ext cx="8686800" cy="3587899"/>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val="4118426148"/>
                    </a:ext>
                  </a:extLst>
                </a:gridCol>
                <a:gridCol w="1737360">
                  <a:extLst>
                    <a:ext uri="{9D8B030D-6E8A-4147-A177-3AD203B41FA5}">
                      <a16:colId xmlns:a16="http://schemas.microsoft.com/office/drawing/2014/main" val="1839830778"/>
                    </a:ext>
                  </a:extLst>
                </a:gridCol>
                <a:gridCol w="1737360">
                  <a:extLst>
                    <a:ext uri="{9D8B030D-6E8A-4147-A177-3AD203B41FA5}">
                      <a16:colId xmlns:a16="http://schemas.microsoft.com/office/drawing/2014/main" val="1064940981"/>
                    </a:ext>
                  </a:extLst>
                </a:gridCol>
                <a:gridCol w="1737360">
                  <a:extLst>
                    <a:ext uri="{9D8B030D-6E8A-4147-A177-3AD203B41FA5}">
                      <a16:colId xmlns:a16="http://schemas.microsoft.com/office/drawing/2014/main" val="3371449762"/>
                    </a:ext>
                  </a:extLst>
                </a:gridCol>
                <a:gridCol w="1737360">
                  <a:extLst>
                    <a:ext uri="{9D8B030D-6E8A-4147-A177-3AD203B41FA5}">
                      <a16:colId xmlns:a16="http://schemas.microsoft.com/office/drawing/2014/main" val="138285222"/>
                    </a:ext>
                  </a:extLst>
                </a:gridCol>
              </a:tblGrid>
              <a:tr h="544159">
                <a:tc>
                  <a:txBody>
                    <a:bodyPr/>
                    <a:lstStyle/>
                    <a:p>
                      <a:r>
                        <a:rPr lang="en-US" dirty="0"/>
                        <a:t>Feature</a:t>
                      </a:r>
                    </a:p>
                  </a:txBody>
                  <a:tcPr anchor="ctr"/>
                </a:tc>
                <a:tc>
                  <a:txBody>
                    <a:bodyPr/>
                    <a:lstStyle/>
                    <a:p>
                      <a:r>
                        <a:rPr lang="en-US"/>
                        <a:t>Public Cloud</a:t>
                      </a:r>
                    </a:p>
                  </a:txBody>
                  <a:tcPr anchor="ctr"/>
                </a:tc>
                <a:tc>
                  <a:txBody>
                    <a:bodyPr/>
                    <a:lstStyle/>
                    <a:p>
                      <a:r>
                        <a:rPr lang="en-US"/>
                        <a:t>Private Cloud</a:t>
                      </a:r>
                    </a:p>
                  </a:txBody>
                  <a:tcPr anchor="ctr"/>
                </a:tc>
                <a:tc>
                  <a:txBody>
                    <a:bodyPr/>
                    <a:lstStyle/>
                    <a:p>
                      <a:r>
                        <a:rPr lang="en-US"/>
                        <a:t>Hybrid Cloud</a:t>
                      </a:r>
                    </a:p>
                  </a:txBody>
                  <a:tcPr anchor="ctr"/>
                </a:tc>
                <a:tc>
                  <a:txBody>
                    <a:bodyPr/>
                    <a:lstStyle/>
                    <a:p>
                      <a:r>
                        <a:rPr lang="en-US"/>
                        <a:t>Community Cloud</a:t>
                      </a:r>
                    </a:p>
                  </a:txBody>
                  <a:tcPr anchor="ctr"/>
                </a:tc>
                <a:extLst>
                  <a:ext uri="{0D108BD9-81ED-4DB2-BD59-A6C34878D82A}">
                    <a16:rowId xmlns:a16="http://schemas.microsoft.com/office/drawing/2014/main" val="1363756454"/>
                  </a:ext>
                </a:extLst>
              </a:tr>
              <a:tr h="544159">
                <a:tc>
                  <a:txBody>
                    <a:bodyPr/>
                    <a:lstStyle/>
                    <a:p>
                      <a:r>
                        <a:rPr lang="en-US" b="1"/>
                        <a:t>Ownership</a:t>
                      </a:r>
                      <a:endParaRPr lang="en-US"/>
                    </a:p>
                  </a:txBody>
                  <a:tcPr anchor="ctr"/>
                </a:tc>
                <a:tc>
                  <a:txBody>
                    <a:bodyPr/>
                    <a:lstStyle/>
                    <a:p>
                      <a:r>
                        <a:rPr lang="en-US"/>
                        <a:t>Third-party</a:t>
                      </a:r>
                    </a:p>
                  </a:txBody>
                  <a:tcPr anchor="ctr"/>
                </a:tc>
                <a:tc>
                  <a:txBody>
                    <a:bodyPr/>
                    <a:lstStyle/>
                    <a:p>
                      <a:r>
                        <a:rPr lang="en-US"/>
                        <a:t>Single org</a:t>
                      </a:r>
                    </a:p>
                  </a:txBody>
                  <a:tcPr anchor="ctr"/>
                </a:tc>
                <a:tc>
                  <a:txBody>
                    <a:bodyPr/>
                    <a:lstStyle/>
                    <a:p>
                      <a:r>
                        <a:rPr lang="en-US"/>
                        <a:t>Both</a:t>
                      </a:r>
                    </a:p>
                  </a:txBody>
                  <a:tcPr anchor="ctr"/>
                </a:tc>
                <a:tc>
                  <a:txBody>
                    <a:bodyPr/>
                    <a:lstStyle/>
                    <a:p>
                      <a:r>
                        <a:rPr lang="en-US"/>
                        <a:t>Multiple orgs</a:t>
                      </a:r>
                    </a:p>
                  </a:txBody>
                  <a:tcPr anchor="ctr"/>
                </a:tc>
                <a:extLst>
                  <a:ext uri="{0D108BD9-81ED-4DB2-BD59-A6C34878D82A}">
                    <a16:rowId xmlns:a16="http://schemas.microsoft.com/office/drawing/2014/main" val="1427007736"/>
                  </a:ext>
                </a:extLst>
              </a:tr>
              <a:tr h="587860">
                <a:tc>
                  <a:txBody>
                    <a:bodyPr/>
                    <a:lstStyle/>
                    <a:p>
                      <a:r>
                        <a:rPr lang="en-US" b="1"/>
                        <a:t>Cost</a:t>
                      </a:r>
                      <a:endParaRPr lang="en-US"/>
                    </a:p>
                  </a:txBody>
                  <a:tcPr anchor="ctr"/>
                </a:tc>
                <a:tc>
                  <a:txBody>
                    <a:bodyPr/>
                    <a:lstStyle/>
                    <a:p>
                      <a:r>
                        <a:rPr lang="en-US"/>
                        <a:t>Low (shared)</a:t>
                      </a:r>
                    </a:p>
                  </a:txBody>
                  <a:tcPr anchor="ctr"/>
                </a:tc>
                <a:tc>
                  <a:txBody>
                    <a:bodyPr/>
                    <a:lstStyle/>
                    <a:p>
                      <a:r>
                        <a:rPr lang="en-US"/>
                        <a:t>High (dedicated)</a:t>
                      </a:r>
                    </a:p>
                  </a:txBody>
                  <a:tcPr anchor="ctr"/>
                </a:tc>
                <a:tc>
                  <a:txBody>
                    <a:bodyPr/>
                    <a:lstStyle/>
                    <a:p>
                      <a:r>
                        <a:rPr lang="en-US"/>
                        <a:t>Medium</a:t>
                      </a:r>
                    </a:p>
                  </a:txBody>
                  <a:tcPr anchor="ctr"/>
                </a:tc>
                <a:tc>
                  <a:txBody>
                    <a:bodyPr/>
                    <a:lstStyle/>
                    <a:p>
                      <a:r>
                        <a:rPr lang="en-US"/>
                        <a:t>Shared among members</a:t>
                      </a:r>
                    </a:p>
                  </a:txBody>
                  <a:tcPr anchor="ctr"/>
                </a:tc>
                <a:extLst>
                  <a:ext uri="{0D108BD9-81ED-4DB2-BD59-A6C34878D82A}">
                    <a16:rowId xmlns:a16="http://schemas.microsoft.com/office/drawing/2014/main" val="3785807258"/>
                  </a:ext>
                </a:extLst>
              </a:tr>
              <a:tr h="587860">
                <a:tc>
                  <a:txBody>
                    <a:bodyPr/>
                    <a:lstStyle/>
                    <a:p>
                      <a:r>
                        <a:rPr lang="en-US" b="1"/>
                        <a:t>Security</a:t>
                      </a:r>
                      <a:endParaRPr lang="en-US"/>
                    </a:p>
                  </a:txBody>
                  <a:tcPr anchor="ctr"/>
                </a:tc>
                <a:tc>
                  <a:txBody>
                    <a:bodyPr/>
                    <a:lstStyle/>
                    <a:p>
                      <a:r>
                        <a:rPr lang="en-US"/>
                        <a:t>Standard</a:t>
                      </a:r>
                    </a:p>
                  </a:txBody>
                  <a:tcPr anchor="ctr"/>
                </a:tc>
                <a:tc>
                  <a:txBody>
                    <a:bodyPr/>
                    <a:lstStyle/>
                    <a:p>
                      <a:r>
                        <a:rPr lang="en-US"/>
                        <a:t>High</a:t>
                      </a:r>
                    </a:p>
                  </a:txBody>
                  <a:tcPr anchor="ctr"/>
                </a:tc>
                <a:tc>
                  <a:txBody>
                    <a:bodyPr/>
                    <a:lstStyle/>
                    <a:p>
                      <a:r>
                        <a:rPr lang="en-US"/>
                        <a:t>Medium to High</a:t>
                      </a:r>
                    </a:p>
                  </a:txBody>
                  <a:tcPr anchor="ctr"/>
                </a:tc>
                <a:tc>
                  <a:txBody>
                    <a:bodyPr/>
                    <a:lstStyle/>
                    <a:p>
                      <a:r>
                        <a:rPr lang="en-US"/>
                        <a:t>Medium to High</a:t>
                      </a:r>
                    </a:p>
                  </a:txBody>
                  <a:tcPr anchor="ctr"/>
                </a:tc>
                <a:extLst>
                  <a:ext uri="{0D108BD9-81ED-4DB2-BD59-A6C34878D82A}">
                    <a16:rowId xmlns:a16="http://schemas.microsoft.com/office/drawing/2014/main" val="1738082763"/>
                  </a:ext>
                </a:extLst>
              </a:tr>
              <a:tr h="587860">
                <a:tc>
                  <a:txBody>
                    <a:bodyPr/>
                    <a:lstStyle/>
                    <a:p>
                      <a:r>
                        <a:rPr lang="en-US" b="1"/>
                        <a:t>Scalability</a:t>
                      </a:r>
                      <a:endParaRPr lang="en-US"/>
                    </a:p>
                  </a:txBody>
                  <a:tcPr anchor="ctr"/>
                </a:tc>
                <a:tc>
                  <a:txBody>
                    <a:bodyPr/>
                    <a:lstStyle/>
                    <a:p>
                      <a:r>
                        <a:rPr lang="en-US" dirty="0"/>
                        <a:t>Very High</a:t>
                      </a:r>
                    </a:p>
                  </a:txBody>
                  <a:tcPr anchor="ctr"/>
                </a:tc>
                <a:tc>
                  <a:txBody>
                    <a:bodyPr/>
                    <a:lstStyle/>
                    <a:p>
                      <a:r>
                        <a:rPr lang="en-US"/>
                        <a:t>Limited</a:t>
                      </a:r>
                    </a:p>
                  </a:txBody>
                  <a:tcPr anchor="ctr"/>
                </a:tc>
                <a:tc>
                  <a:txBody>
                    <a:bodyPr/>
                    <a:lstStyle/>
                    <a:p>
                      <a:r>
                        <a:rPr lang="en-US"/>
                        <a:t>High</a:t>
                      </a:r>
                    </a:p>
                  </a:txBody>
                  <a:tcPr anchor="ctr"/>
                </a:tc>
                <a:tc>
                  <a:txBody>
                    <a:bodyPr/>
                    <a:lstStyle/>
                    <a:p>
                      <a:r>
                        <a:rPr lang="en-US"/>
                        <a:t>Moderate</a:t>
                      </a:r>
                    </a:p>
                  </a:txBody>
                  <a:tcPr anchor="ctr"/>
                </a:tc>
                <a:extLst>
                  <a:ext uri="{0D108BD9-81ED-4DB2-BD59-A6C34878D82A}">
                    <a16:rowId xmlns:a16="http://schemas.microsoft.com/office/drawing/2014/main" val="1199530500"/>
                  </a:ext>
                </a:extLst>
              </a:tr>
              <a:tr h="587860">
                <a:tc>
                  <a:txBody>
                    <a:bodyPr/>
                    <a:lstStyle/>
                    <a:p>
                      <a:r>
                        <a:rPr lang="en-US" b="1"/>
                        <a:t>Customizability</a:t>
                      </a:r>
                      <a:endParaRPr lang="en-US"/>
                    </a:p>
                  </a:txBody>
                  <a:tcPr anchor="ctr"/>
                </a:tc>
                <a:tc>
                  <a:txBody>
                    <a:bodyPr/>
                    <a:lstStyle/>
                    <a:p>
                      <a:r>
                        <a:rPr lang="en-US"/>
                        <a:t>Low</a:t>
                      </a:r>
                    </a:p>
                  </a:txBody>
                  <a:tcPr anchor="ctr"/>
                </a:tc>
                <a:tc>
                  <a:txBody>
                    <a:bodyPr/>
                    <a:lstStyle/>
                    <a:p>
                      <a:r>
                        <a:rPr lang="en-US"/>
                        <a:t>High</a:t>
                      </a:r>
                    </a:p>
                  </a:txBody>
                  <a:tcPr anchor="ctr"/>
                </a:tc>
                <a:tc>
                  <a:txBody>
                    <a:bodyPr/>
                    <a:lstStyle/>
                    <a:p>
                      <a:r>
                        <a:rPr lang="en-US"/>
                        <a:t>Moderate</a:t>
                      </a:r>
                    </a:p>
                  </a:txBody>
                  <a:tcPr anchor="ctr"/>
                </a:tc>
                <a:tc>
                  <a:txBody>
                    <a:bodyPr/>
                    <a:lstStyle/>
                    <a:p>
                      <a:r>
                        <a:rPr lang="en-US" dirty="0"/>
                        <a:t>Moderate</a:t>
                      </a:r>
                    </a:p>
                  </a:txBody>
                  <a:tcPr anchor="ctr"/>
                </a:tc>
                <a:extLst>
                  <a:ext uri="{0D108BD9-81ED-4DB2-BD59-A6C34878D82A}">
                    <a16:rowId xmlns:a16="http://schemas.microsoft.com/office/drawing/2014/main" val="2961067990"/>
                  </a:ext>
                </a:extLst>
              </a:tr>
            </a:tbl>
          </a:graphicData>
        </a:graphic>
      </p:graphicFrame>
      <p:sp>
        <p:nvSpPr>
          <p:cNvPr id="7" name="Slide Number Placeholder 6">
            <a:extLst>
              <a:ext uri="{FF2B5EF4-FFF2-40B4-BE49-F238E27FC236}">
                <a16:creationId xmlns:a16="http://schemas.microsoft.com/office/drawing/2014/main" id="{3915B86B-4607-D5D2-5432-D94D2E58D0D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310848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Deployment Models Summery</a:t>
            </a:r>
          </a:p>
        </p:txBody>
      </p:sp>
      <p:graphicFrame>
        <p:nvGraphicFramePr>
          <p:cNvPr id="2" name="Content Placeholder 1">
            <a:extLst>
              <a:ext uri="{FF2B5EF4-FFF2-40B4-BE49-F238E27FC236}">
                <a16:creationId xmlns:a16="http://schemas.microsoft.com/office/drawing/2014/main" id="{01947499-B213-02B6-19D0-84C18D6D89C3}"/>
              </a:ext>
            </a:extLst>
          </p:cNvPr>
          <p:cNvGraphicFramePr>
            <a:graphicFrameLocks noGrp="1"/>
          </p:cNvGraphicFramePr>
          <p:nvPr>
            <p:ph sz="quarter" idx="1"/>
            <p:extLst>
              <p:ext uri="{D42A27DB-BD31-4B8C-83A1-F6EECF244321}">
                <p14:modId xmlns:p14="http://schemas.microsoft.com/office/powerpoint/2010/main" val="1290583681"/>
              </p:ext>
            </p:extLst>
          </p:nvPr>
        </p:nvGraphicFramePr>
        <p:xfrm>
          <a:off x="622810" y="2286000"/>
          <a:ext cx="8153398" cy="1854200"/>
        </p:xfrm>
        <a:graphic>
          <a:graphicData uri="http://schemas.openxmlformats.org/drawingml/2006/table">
            <a:tbl>
              <a:tblPr firstRow="1" bandRow="1">
                <a:tableStyleId>{5C22544A-7EE6-4342-B048-85BDC9FD1C3A}</a:tableStyleId>
              </a:tblPr>
              <a:tblGrid>
                <a:gridCol w="3110990">
                  <a:extLst>
                    <a:ext uri="{9D8B030D-6E8A-4147-A177-3AD203B41FA5}">
                      <a16:colId xmlns:a16="http://schemas.microsoft.com/office/drawing/2014/main" val="222675776"/>
                    </a:ext>
                  </a:extLst>
                </a:gridCol>
                <a:gridCol w="5042408">
                  <a:extLst>
                    <a:ext uri="{9D8B030D-6E8A-4147-A177-3AD203B41FA5}">
                      <a16:colId xmlns:a16="http://schemas.microsoft.com/office/drawing/2014/main" val="1714956541"/>
                    </a:ext>
                  </a:extLst>
                </a:gridCol>
              </a:tblGrid>
              <a:tr h="370840">
                <a:tc>
                  <a:txBody>
                    <a:bodyPr/>
                    <a:lstStyle/>
                    <a:p>
                      <a:r>
                        <a:rPr lang="en-US" dirty="0"/>
                        <a:t>Deployment Model</a:t>
                      </a:r>
                    </a:p>
                  </a:txBody>
                  <a:tcPr anchor="ctr"/>
                </a:tc>
                <a:tc>
                  <a:txBody>
                    <a:bodyPr/>
                    <a:lstStyle/>
                    <a:p>
                      <a:r>
                        <a:rPr lang="en-US"/>
                        <a:t>Best For</a:t>
                      </a:r>
                    </a:p>
                  </a:txBody>
                  <a:tcPr anchor="ctr"/>
                </a:tc>
                <a:extLst>
                  <a:ext uri="{0D108BD9-81ED-4DB2-BD59-A6C34878D82A}">
                    <a16:rowId xmlns:a16="http://schemas.microsoft.com/office/drawing/2014/main" val="1252121047"/>
                  </a:ext>
                </a:extLst>
              </a:tr>
              <a:tr h="370840">
                <a:tc>
                  <a:txBody>
                    <a:bodyPr/>
                    <a:lstStyle/>
                    <a:p>
                      <a:r>
                        <a:rPr lang="en-US" b="1"/>
                        <a:t>Public Cloud</a:t>
                      </a:r>
                      <a:endParaRPr lang="en-US"/>
                    </a:p>
                  </a:txBody>
                  <a:tcPr anchor="ctr"/>
                </a:tc>
                <a:tc>
                  <a:txBody>
                    <a:bodyPr/>
                    <a:lstStyle/>
                    <a:p>
                      <a:r>
                        <a:rPr lang="en-US"/>
                        <a:t>Startups, small businesses, general-purpose apps</a:t>
                      </a:r>
                    </a:p>
                  </a:txBody>
                  <a:tcPr anchor="ctr"/>
                </a:tc>
                <a:extLst>
                  <a:ext uri="{0D108BD9-81ED-4DB2-BD59-A6C34878D82A}">
                    <a16:rowId xmlns:a16="http://schemas.microsoft.com/office/drawing/2014/main" val="2195461025"/>
                  </a:ext>
                </a:extLst>
              </a:tr>
              <a:tr h="370840">
                <a:tc>
                  <a:txBody>
                    <a:bodyPr/>
                    <a:lstStyle/>
                    <a:p>
                      <a:r>
                        <a:rPr lang="en-US" b="1"/>
                        <a:t>Private Cloud</a:t>
                      </a:r>
                      <a:endParaRPr lang="en-US"/>
                    </a:p>
                  </a:txBody>
                  <a:tcPr anchor="ctr"/>
                </a:tc>
                <a:tc>
                  <a:txBody>
                    <a:bodyPr/>
                    <a:lstStyle/>
                    <a:p>
                      <a:r>
                        <a:rPr lang="en-US" dirty="0"/>
                        <a:t>Enterprises needing full control and security</a:t>
                      </a:r>
                    </a:p>
                  </a:txBody>
                  <a:tcPr anchor="ctr"/>
                </a:tc>
                <a:extLst>
                  <a:ext uri="{0D108BD9-81ED-4DB2-BD59-A6C34878D82A}">
                    <a16:rowId xmlns:a16="http://schemas.microsoft.com/office/drawing/2014/main" val="4205311169"/>
                  </a:ext>
                </a:extLst>
              </a:tr>
              <a:tr h="370840">
                <a:tc>
                  <a:txBody>
                    <a:bodyPr/>
                    <a:lstStyle/>
                    <a:p>
                      <a:r>
                        <a:rPr lang="en-US" b="1"/>
                        <a:t>Hybrid Cloud</a:t>
                      </a:r>
                      <a:endParaRPr lang="en-US"/>
                    </a:p>
                  </a:txBody>
                  <a:tcPr anchor="ctr"/>
                </a:tc>
                <a:tc>
                  <a:txBody>
                    <a:bodyPr/>
                    <a:lstStyle/>
                    <a:p>
                      <a:r>
                        <a:rPr lang="en-US"/>
                        <a:t>Organizations needing flexibility and compliance</a:t>
                      </a:r>
                    </a:p>
                  </a:txBody>
                  <a:tcPr anchor="ctr"/>
                </a:tc>
                <a:extLst>
                  <a:ext uri="{0D108BD9-81ED-4DB2-BD59-A6C34878D82A}">
                    <a16:rowId xmlns:a16="http://schemas.microsoft.com/office/drawing/2014/main" val="3721198742"/>
                  </a:ext>
                </a:extLst>
              </a:tr>
              <a:tr h="370840">
                <a:tc>
                  <a:txBody>
                    <a:bodyPr/>
                    <a:lstStyle/>
                    <a:p>
                      <a:r>
                        <a:rPr lang="en-US" b="1"/>
                        <a:t>Community Cloud</a:t>
                      </a:r>
                      <a:endParaRPr lang="en-US"/>
                    </a:p>
                  </a:txBody>
                  <a:tcPr anchor="ctr"/>
                </a:tc>
                <a:tc>
                  <a:txBody>
                    <a:bodyPr/>
                    <a:lstStyle/>
                    <a:p>
                      <a:r>
                        <a:rPr lang="en-US" dirty="0"/>
                        <a:t>Groups with shared goals and compliance needs</a:t>
                      </a:r>
                    </a:p>
                  </a:txBody>
                  <a:tcPr anchor="ctr"/>
                </a:tc>
                <a:extLst>
                  <a:ext uri="{0D108BD9-81ED-4DB2-BD59-A6C34878D82A}">
                    <a16:rowId xmlns:a16="http://schemas.microsoft.com/office/drawing/2014/main" val="2094832155"/>
                  </a:ext>
                </a:extLst>
              </a:tr>
            </a:tbl>
          </a:graphicData>
        </a:graphic>
      </p:graphicFrame>
      <p:sp>
        <p:nvSpPr>
          <p:cNvPr id="7" name="Slide Number Placeholder 6">
            <a:extLst>
              <a:ext uri="{FF2B5EF4-FFF2-40B4-BE49-F238E27FC236}">
                <a16:creationId xmlns:a16="http://schemas.microsoft.com/office/drawing/2014/main" id="{3915B86B-4607-D5D2-5432-D94D2E58D0D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216707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648" y="228600"/>
            <a:ext cx="8153400" cy="990600"/>
          </a:xfrm>
        </p:spPr>
        <p:txBody>
          <a:bodyPr>
            <a:normAutofit fontScale="90000"/>
          </a:bodyPr>
          <a:lstStyle/>
          <a:p>
            <a:r>
              <a:rPr lang="en-US" dirty="0"/>
              <a:t>Overview of Cloud Service Providers</a:t>
            </a:r>
            <a:endParaRPr lang="en-IN" dirty="0"/>
          </a:p>
        </p:txBody>
      </p:sp>
      <p:sp>
        <p:nvSpPr>
          <p:cNvPr id="7" name="Slide Number Placeholder 6">
            <a:extLst>
              <a:ext uri="{FF2B5EF4-FFF2-40B4-BE49-F238E27FC236}">
                <a16:creationId xmlns:a16="http://schemas.microsoft.com/office/drawing/2014/main" id="{3915B86B-4607-D5D2-5432-D94D2E58D0DD}"/>
              </a:ext>
            </a:extLst>
          </p:cNvPr>
          <p:cNvSpPr>
            <a:spLocks noGrp="1"/>
          </p:cNvSpPr>
          <p:nvPr>
            <p:ph type="sldNum" sz="quarter" idx="12"/>
          </p:nvPr>
        </p:nvSpPr>
        <p:spPr>
          <a:xfrm>
            <a:off x="0" y="1272222"/>
            <a:ext cx="533400" cy="244476"/>
          </a:xfrm>
        </p:spPr>
        <p:txBody>
          <a:bodyPr>
            <a:normAutofit fontScale="85000" lnSpcReduction="20000"/>
          </a:bodyPr>
          <a:lstStyle/>
          <a:p>
            <a:fld id="{B6F15528-21DE-4FAA-801E-634DDDAF4B2B}" type="slidenum">
              <a:rPr lang="en-US" smtClean="0"/>
              <a:pPr/>
              <a:t>24</a:t>
            </a:fld>
            <a:endParaRPr lang="en-US"/>
          </a:p>
        </p:txBody>
      </p:sp>
      <p:sp>
        <p:nvSpPr>
          <p:cNvPr id="5" name="Content Placeholder 4"/>
          <p:cNvSpPr>
            <a:spLocks noGrp="1"/>
          </p:cNvSpPr>
          <p:nvPr>
            <p:ph sz="quarter" idx="1"/>
          </p:nvPr>
        </p:nvSpPr>
        <p:spPr>
          <a:xfrm>
            <a:off x="612648" y="1600200"/>
            <a:ext cx="8153400" cy="4495800"/>
          </a:xfrm>
        </p:spPr>
        <p:txBody>
          <a:bodyPr>
            <a:normAutofit/>
          </a:bodyPr>
          <a:lstStyle/>
          <a:p>
            <a:r>
              <a:rPr lang="en-US" sz="2000" dirty="0"/>
              <a:t>Cloud service providers (CSPs) offer platforms, infrastructure, and software over the internet, enabling individuals and organizations to build, deploy, and manage applications without maintaining physical servers.</a:t>
            </a:r>
          </a:p>
          <a:p>
            <a:r>
              <a:rPr lang="en-US" sz="2000" dirty="0"/>
              <a:t>Top Cloud Providers</a:t>
            </a:r>
          </a:p>
          <a:p>
            <a:r>
              <a:rPr lang="en-US" sz="2000" b="1" dirty="0"/>
              <a:t>1. Amazon Web Services (AWS)</a:t>
            </a:r>
          </a:p>
          <a:p>
            <a:r>
              <a:rPr lang="en-US" sz="2000" b="1" dirty="0"/>
              <a:t>2. Microsoft Azure</a:t>
            </a:r>
          </a:p>
          <a:p>
            <a:r>
              <a:rPr lang="en-US" sz="2000" b="1" dirty="0"/>
              <a:t>3. Google Cloud Platform (GCP)</a:t>
            </a:r>
          </a:p>
          <a:p>
            <a:r>
              <a:rPr lang="en-US" sz="2000" b="1" dirty="0"/>
              <a:t>4. IBM Cloud</a:t>
            </a:r>
          </a:p>
          <a:p>
            <a:r>
              <a:rPr lang="fr-FR" sz="2000" b="1" dirty="0"/>
              <a:t>5. Oracle Cloud Infrastructure (OCI)</a:t>
            </a:r>
          </a:p>
          <a:p>
            <a:r>
              <a:rPr lang="en-US" sz="2000" b="1" dirty="0"/>
              <a:t>6. Alibaba Cloud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0682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9666D-7C92-AF97-B7F5-D33111E955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CE2D492-27D4-18C9-2C1E-1E932DE26ECF}"/>
              </a:ext>
            </a:extLst>
          </p:cNvPr>
          <p:cNvSpPr>
            <a:spLocks noGrp="1"/>
          </p:cNvSpPr>
          <p:nvPr>
            <p:ph type="title"/>
          </p:nvPr>
        </p:nvSpPr>
        <p:spPr>
          <a:xfrm>
            <a:off x="612648" y="228600"/>
            <a:ext cx="8153400" cy="990600"/>
          </a:xfrm>
        </p:spPr>
        <p:txBody>
          <a:bodyPr>
            <a:normAutofit/>
          </a:bodyPr>
          <a:lstStyle/>
          <a:p>
            <a:r>
              <a:rPr lang="en-US" sz="2800" dirty="0"/>
              <a:t>Cloud Service Providers-Amazon Web Services (AWS)</a:t>
            </a:r>
            <a:endParaRPr lang="en-IN" sz="2800" dirty="0"/>
          </a:p>
        </p:txBody>
      </p:sp>
      <p:sp>
        <p:nvSpPr>
          <p:cNvPr id="7" name="Slide Number Placeholder 6">
            <a:extLst>
              <a:ext uri="{FF2B5EF4-FFF2-40B4-BE49-F238E27FC236}">
                <a16:creationId xmlns:a16="http://schemas.microsoft.com/office/drawing/2014/main" id="{33A18602-2486-D2FA-209F-BDFF46023FC5}"/>
              </a:ext>
            </a:extLst>
          </p:cNvPr>
          <p:cNvSpPr>
            <a:spLocks noGrp="1"/>
          </p:cNvSpPr>
          <p:nvPr>
            <p:ph type="sldNum" sz="quarter" idx="12"/>
          </p:nvPr>
        </p:nvSpPr>
        <p:spPr>
          <a:xfrm>
            <a:off x="0" y="1272222"/>
            <a:ext cx="533400" cy="244476"/>
          </a:xfrm>
        </p:spPr>
        <p:txBody>
          <a:bodyPr>
            <a:normAutofit fontScale="85000" lnSpcReduction="20000"/>
          </a:bodyPr>
          <a:lstStyle/>
          <a:p>
            <a:fld id="{B6F15528-21DE-4FAA-801E-634DDDAF4B2B}" type="slidenum">
              <a:rPr lang="en-US" smtClean="0"/>
              <a:pPr/>
              <a:t>25</a:t>
            </a:fld>
            <a:endParaRPr lang="en-US"/>
          </a:p>
        </p:txBody>
      </p:sp>
      <p:sp>
        <p:nvSpPr>
          <p:cNvPr id="5" name="Content Placeholder 4">
            <a:extLst>
              <a:ext uri="{FF2B5EF4-FFF2-40B4-BE49-F238E27FC236}">
                <a16:creationId xmlns:a16="http://schemas.microsoft.com/office/drawing/2014/main" id="{AA9B5E97-AE7A-0B9C-F4DF-E4225C00F939}"/>
              </a:ext>
            </a:extLst>
          </p:cNvPr>
          <p:cNvSpPr>
            <a:spLocks noGrp="1"/>
          </p:cNvSpPr>
          <p:nvPr>
            <p:ph sz="quarter" idx="1"/>
          </p:nvPr>
        </p:nvSpPr>
        <p:spPr>
          <a:xfrm>
            <a:off x="612648" y="1600200"/>
            <a:ext cx="8153400" cy="4495800"/>
          </a:xfrm>
        </p:spPr>
        <p:txBody>
          <a:bodyPr>
            <a:normAutofit fontScale="92500" lnSpcReduction="20000"/>
          </a:bodyPr>
          <a:lstStyle/>
          <a:p>
            <a:r>
              <a:rPr lang="en-US" sz="2200" b="1" dirty="0"/>
              <a:t>Launched:</a:t>
            </a:r>
            <a:r>
              <a:rPr lang="en-US" sz="2200" dirty="0"/>
              <a:t> 2006</a:t>
            </a:r>
          </a:p>
          <a:p>
            <a:r>
              <a:rPr lang="en-US" sz="2200" b="1" dirty="0"/>
              <a:t>Market Leader</a:t>
            </a:r>
            <a:r>
              <a:rPr lang="en-US" sz="2200" dirty="0"/>
              <a:t> 🌍</a:t>
            </a:r>
          </a:p>
          <a:p>
            <a:r>
              <a:rPr lang="en-US" sz="2200" dirty="0"/>
              <a:t>🔧 Key Services:</a:t>
            </a:r>
          </a:p>
          <a:p>
            <a:r>
              <a:rPr lang="en-US" sz="2200" b="1" dirty="0"/>
              <a:t>Compute:</a:t>
            </a:r>
            <a:r>
              <a:rPr lang="en-US" sz="2200" dirty="0"/>
              <a:t> EC2 (Elastic Compute Cloud)</a:t>
            </a:r>
          </a:p>
          <a:p>
            <a:r>
              <a:rPr lang="en-US" sz="2200" b="1" dirty="0"/>
              <a:t>Storage:</a:t>
            </a:r>
            <a:r>
              <a:rPr lang="en-US" sz="2200" dirty="0"/>
              <a:t> S3 (Simple Storage Service), Glacier</a:t>
            </a:r>
          </a:p>
          <a:p>
            <a:r>
              <a:rPr lang="en-US" sz="2200" b="1" dirty="0"/>
              <a:t>Databases:</a:t>
            </a:r>
            <a:r>
              <a:rPr lang="en-US" sz="2200" dirty="0"/>
              <a:t> RDS, DynamoDB</a:t>
            </a:r>
          </a:p>
          <a:p>
            <a:r>
              <a:rPr lang="en-US" sz="2200" b="1" dirty="0"/>
              <a:t>Serverless:</a:t>
            </a:r>
            <a:r>
              <a:rPr lang="en-US" sz="2200" dirty="0"/>
              <a:t> Lambda</a:t>
            </a:r>
          </a:p>
          <a:p>
            <a:r>
              <a:rPr lang="en-US" sz="2200" b="1" dirty="0"/>
              <a:t>DevOps Tools:</a:t>
            </a:r>
            <a:r>
              <a:rPr lang="en-US" sz="2200" dirty="0"/>
              <a:t> </a:t>
            </a:r>
            <a:r>
              <a:rPr lang="en-US" sz="2200" dirty="0" err="1"/>
              <a:t>CodePipeline</a:t>
            </a:r>
            <a:r>
              <a:rPr lang="en-US" sz="2200" dirty="0"/>
              <a:t>, CloudFormation</a:t>
            </a:r>
          </a:p>
          <a:p>
            <a:r>
              <a:rPr lang="en-US" sz="2200" dirty="0"/>
              <a:t>✅ Key Strengths:</a:t>
            </a:r>
          </a:p>
          <a:p>
            <a:r>
              <a:rPr lang="fr-FR" sz="2200" dirty="0" err="1"/>
              <a:t>Widest</a:t>
            </a:r>
            <a:r>
              <a:rPr lang="fr-FR" sz="2200" dirty="0"/>
              <a:t> global infrastructure (100+ </a:t>
            </a:r>
            <a:r>
              <a:rPr lang="fr-FR" sz="2200" dirty="0" err="1"/>
              <a:t>availability</a:t>
            </a:r>
            <a:r>
              <a:rPr lang="fr-FR" sz="2200" dirty="0"/>
              <a:t> zones)</a:t>
            </a:r>
          </a:p>
          <a:p>
            <a:r>
              <a:rPr lang="en-US" sz="2200" dirty="0"/>
              <a:t>Richest service offerings (200+ services)</a:t>
            </a:r>
          </a:p>
          <a:p>
            <a:r>
              <a:rPr lang="en-US" sz="2200" dirty="0"/>
              <a:t>Strong in machine learning, analytics, and big data</a:t>
            </a:r>
          </a:p>
          <a:p>
            <a:r>
              <a:rPr lang="en-US" sz="2400" dirty="0"/>
              <a:t>Real Companies Using </a:t>
            </a:r>
            <a:r>
              <a:rPr lang="en-US" sz="2400" dirty="0" err="1"/>
              <a:t>AWS:</a:t>
            </a:r>
            <a:r>
              <a:rPr lang="en-US" sz="2400" b="1" dirty="0" err="1"/>
              <a:t>Netflix</a:t>
            </a:r>
            <a:r>
              <a:rPr lang="en-US" sz="2400" dirty="0"/>
              <a:t> </a:t>
            </a:r>
            <a:r>
              <a:rPr lang="en-US" sz="2400" b="1" dirty="0"/>
              <a:t>Airbnb</a:t>
            </a:r>
            <a:r>
              <a:rPr lang="en-US" sz="2400" dirty="0"/>
              <a:t> </a:t>
            </a:r>
            <a:r>
              <a:rPr lang="en-US" sz="2400" b="1" dirty="0"/>
              <a:t>NASA</a:t>
            </a:r>
            <a:r>
              <a:rPr lang="en-US" sz="2400" dirty="0"/>
              <a:t> </a:t>
            </a:r>
            <a:endParaRPr lang="fr-FR" sz="22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72402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EEB3C-B079-82D7-9D24-3DE527FEE8C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2C20F0C-18CD-5474-D749-59A226D3C487}"/>
              </a:ext>
            </a:extLst>
          </p:cNvPr>
          <p:cNvSpPr>
            <a:spLocks noGrp="1"/>
          </p:cNvSpPr>
          <p:nvPr>
            <p:ph type="title"/>
          </p:nvPr>
        </p:nvSpPr>
        <p:spPr>
          <a:xfrm>
            <a:off x="612648" y="228600"/>
            <a:ext cx="8153400" cy="990600"/>
          </a:xfrm>
        </p:spPr>
        <p:txBody>
          <a:bodyPr>
            <a:normAutofit/>
          </a:bodyPr>
          <a:lstStyle/>
          <a:p>
            <a:r>
              <a:rPr lang="en-US" sz="3600" dirty="0"/>
              <a:t>Cloud Service Providers-Microsoft Azure</a:t>
            </a:r>
            <a:endParaRPr lang="en-IN" sz="3600" dirty="0"/>
          </a:p>
        </p:txBody>
      </p:sp>
      <p:sp>
        <p:nvSpPr>
          <p:cNvPr id="7" name="Slide Number Placeholder 6">
            <a:extLst>
              <a:ext uri="{FF2B5EF4-FFF2-40B4-BE49-F238E27FC236}">
                <a16:creationId xmlns:a16="http://schemas.microsoft.com/office/drawing/2014/main" id="{3265C0C8-8323-3685-B351-087792678D9E}"/>
              </a:ext>
            </a:extLst>
          </p:cNvPr>
          <p:cNvSpPr>
            <a:spLocks noGrp="1"/>
          </p:cNvSpPr>
          <p:nvPr>
            <p:ph type="sldNum" sz="quarter" idx="12"/>
          </p:nvPr>
        </p:nvSpPr>
        <p:spPr>
          <a:xfrm>
            <a:off x="0" y="1272222"/>
            <a:ext cx="533400" cy="244476"/>
          </a:xfrm>
        </p:spPr>
        <p:txBody>
          <a:bodyPr>
            <a:normAutofit fontScale="85000" lnSpcReduction="20000"/>
          </a:bodyPr>
          <a:lstStyle/>
          <a:p>
            <a:fld id="{B6F15528-21DE-4FAA-801E-634DDDAF4B2B}" type="slidenum">
              <a:rPr lang="en-US" smtClean="0"/>
              <a:pPr/>
              <a:t>26</a:t>
            </a:fld>
            <a:endParaRPr lang="en-US"/>
          </a:p>
        </p:txBody>
      </p:sp>
      <p:sp>
        <p:nvSpPr>
          <p:cNvPr id="5" name="Content Placeholder 4">
            <a:extLst>
              <a:ext uri="{FF2B5EF4-FFF2-40B4-BE49-F238E27FC236}">
                <a16:creationId xmlns:a16="http://schemas.microsoft.com/office/drawing/2014/main" id="{7AF9CBA9-9956-7DCA-4821-AB4F72344C23}"/>
              </a:ext>
            </a:extLst>
          </p:cNvPr>
          <p:cNvSpPr>
            <a:spLocks noGrp="1"/>
          </p:cNvSpPr>
          <p:nvPr>
            <p:ph sz="quarter" idx="1"/>
          </p:nvPr>
        </p:nvSpPr>
        <p:spPr>
          <a:xfrm>
            <a:off x="612648" y="1600200"/>
            <a:ext cx="8153400" cy="4495800"/>
          </a:xfrm>
        </p:spPr>
        <p:txBody>
          <a:bodyPr>
            <a:normAutofit fontScale="92500" lnSpcReduction="20000"/>
          </a:bodyPr>
          <a:lstStyle/>
          <a:p>
            <a:r>
              <a:rPr lang="en-US" sz="2200" b="1" dirty="0"/>
              <a:t>Launched:</a:t>
            </a:r>
            <a:r>
              <a:rPr lang="en-US" sz="2200" dirty="0"/>
              <a:t> 2010</a:t>
            </a:r>
          </a:p>
          <a:p>
            <a:r>
              <a:rPr lang="en-US" sz="2200" b="1" dirty="0"/>
              <a:t>Enterprise Favorite</a:t>
            </a:r>
            <a:r>
              <a:rPr lang="en-US" sz="2200" dirty="0"/>
              <a:t> 🏢</a:t>
            </a:r>
          </a:p>
          <a:p>
            <a:r>
              <a:rPr lang="en-US" sz="2200" dirty="0"/>
              <a:t>🔧 Key Services:</a:t>
            </a:r>
          </a:p>
          <a:p>
            <a:r>
              <a:rPr lang="en-US" sz="2200" b="1" dirty="0"/>
              <a:t>Compute:</a:t>
            </a:r>
            <a:r>
              <a:rPr lang="en-US" sz="2200" dirty="0"/>
              <a:t> Azure Virtual Machines</a:t>
            </a:r>
          </a:p>
          <a:p>
            <a:r>
              <a:rPr lang="en-US" sz="2200" b="1" dirty="0"/>
              <a:t>App Services:</a:t>
            </a:r>
            <a:r>
              <a:rPr lang="en-US" sz="2200" dirty="0"/>
              <a:t> Azure App Service, Functions</a:t>
            </a:r>
          </a:p>
          <a:p>
            <a:r>
              <a:rPr lang="es-ES" sz="2200" b="1" dirty="0" err="1"/>
              <a:t>Databases</a:t>
            </a:r>
            <a:r>
              <a:rPr lang="es-ES" sz="2200" b="1" dirty="0"/>
              <a:t>:</a:t>
            </a:r>
            <a:r>
              <a:rPr lang="es-ES" sz="2200" dirty="0"/>
              <a:t> SQL </a:t>
            </a:r>
            <a:r>
              <a:rPr lang="es-ES" sz="2200" dirty="0" err="1"/>
              <a:t>Database</a:t>
            </a:r>
            <a:r>
              <a:rPr lang="es-ES" sz="2200" dirty="0"/>
              <a:t>, Cosmos DB</a:t>
            </a:r>
          </a:p>
          <a:p>
            <a:r>
              <a:rPr lang="en-US" sz="2200" b="1" dirty="0"/>
              <a:t>DevOps:</a:t>
            </a:r>
            <a:r>
              <a:rPr lang="en-US" sz="2200" dirty="0"/>
              <a:t> Azure DevOps, Pipelines</a:t>
            </a:r>
          </a:p>
          <a:p>
            <a:r>
              <a:rPr lang="it-IT" sz="2200" b="1" dirty="0"/>
              <a:t>AI/ML:</a:t>
            </a:r>
            <a:r>
              <a:rPr lang="it-IT" sz="2200" dirty="0"/>
              <a:t> Azure Cognitive Services</a:t>
            </a:r>
          </a:p>
          <a:p>
            <a:r>
              <a:rPr lang="en-US" sz="2200" dirty="0"/>
              <a:t>✅ Key Strengths:</a:t>
            </a:r>
          </a:p>
          <a:p>
            <a:r>
              <a:rPr lang="en-US" sz="2200" dirty="0"/>
              <a:t>Deep integration with </a:t>
            </a:r>
            <a:r>
              <a:rPr lang="en-US" sz="2200" b="1" dirty="0"/>
              <a:t>Windows, Office 365, Active Directory</a:t>
            </a:r>
          </a:p>
          <a:p>
            <a:r>
              <a:rPr lang="en-US" sz="2200" dirty="0"/>
              <a:t>Hybrid capabilities (Azure Stack)</a:t>
            </a:r>
          </a:p>
          <a:p>
            <a:r>
              <a:rPr lang="en-US" sz="2200" dirty="0"/>
              <a:t>Strong compliance and enterprise support</a:t>
            </a:r>
          </a:p>
          <a:p>
            <a:r>
              <a:rPr lang="en-US" sz="2000" dirty="0"/>
              <a:t>Real Companies Using Azure: </a:t>
            </a:r>
            <a:r>
              <a:rPr lang="en-US" sz="2000" b="1" dirty="0"/>
              <a:t>LinkedIn  Adobe  Mercedes-Benz </a:t>
            </a:r>
            <a:endParaRPr lang="fr-FR" sz="2000" b="1" dirty="0"/>
          </a:p>
          <a:p>
            <a:endParaRPr lang="en-US" sz="2200" dirty="0"/>
          </a:p>
          <a:p>
            <a:endParaRPr lang="en-US" dirty="0"/>
          </a:p>
          <a:p>
            <a:endParaRPr lang="en-US" dirty="0"/>
          </a:p>
          <a:p>
            <a:endParaRPr lang="en-US" dirty="0"/>
          </a:p>
        </p:txBody>
      </p:sp>
    </p:spTree>
    <p:extLst>
      <p:ext uri="{BB962C8B-B14F-4D97-AF65-F5344CB8AC3E}">
        <p14:creationId xmlns:p14="http://schemas.microsoft.com/office/powerpoint/2010/main" val="3239825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AE58A-6C54-11A5-78D8-0BFDB0F7C8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C2FE73-217A-CDA6-0D93-4B3E995DF870}"/>
              </a:ext>
            </a:extLst>
          </p:cNvPr>
          <p:cNvSpPr>
            <a:spLocks noGrp="1"/>
          </p:cNvSpPr>
          <p:nvPr>
            <p:ph type="title"/>
          </p:nvPr>
        </p:nvSpPr>
        <p:spPr>
          <a:xfrm>
            <a:off x="612648" y="228600"/>
            <a:ext cx="8153400" cy="990600"/>
          </a:xfrm>
        </p:spPr>
        <p:txBody>
          <a:bodyPr>
            <a:normAutofit fontScale="90000"/>
          </a:bodyPr>
          <a:lstStyle/>
          <a:p>
            <a:r>
              <a:rPr lang="en-US" sz="3600" dirty="0"/>
              <a:t>Cloud Service Providers-Google Cloud Platform (GCP)</a:t>
            </a:r>
            <a:endParaRPr lang="en-IN" sz="3600" dirty="0"/>
          </a:p>
        </p:txBody>
      </p:sp>
      <p:sp>
        <p:nvSpPr>
          <p:cNvPr id="7" name="Slide Number Placeholder 6">
            <a:extLst>
              <a:ext uri="{FF2B5EF4-FFF2-40B4-BE49-F238E27FC236}">
                <a16:creationId xmlns:a16="http://schemas.microsoft.com/office/drawing/2014/main" id="{AEC33382-2390-9459-E9B7-AEA5143A7327}"/>
              </a:ext>
            </a:extLst>
          </p:cNvPr>
          <p:cNvSpPr>
            <a:spLocks noGrp="1"/>
          </p:cNvSpPr>
          <p:nvPr>
            <p:ph type="sldNum" sz="quarter" idx="12"/>
          </p:nvPr>
        </p:nvSpPr>
        <p:spPr>
          <a:xfrm>
            <a:off x="0" y="1272222"/>
            <a:ext cx="533400" cy="244476"/>
          </a:xfrm>
        </p:spPr>
        <p:txBody>
          <a:bodyPr>
            <a:normAutofit fontScale="85000" lnSpcReduction="20000"/>
          </a:bodyPr>
          <a:lstStyle/>
          <a:p>
            <a:fld id="{B6F15528-21DE-4FAA-801E-634DDDAF4B2B}" type="slidenum">
              <a:rPr lang="en-US" smtClean="0"/>
              <a:pPr/>
              <a:t>27</a:t>
            </a:fld>
            <a:endParaRPr lang="en-US"/>
          </a:p>
        </p:txBody>
      </p:sp>
      <p:sp>
        <p:nvSpPr>
          <p:cNvPr id="5" name="Content Placeholder 4">
            <a:extLst>
              <a:ext uri="{FF2B5EF4-FFF2-40B4-BE49-F238E27FC236}">
                <a16:creationId xmlns:a16="http://schemas.microsoft.com/office/drawing/2014/main" id="{FD00D711-F21B-B0C6-0E82-5010AC473F0C}"/>
              </a:ext>
            </a:extLst>
          </p:cNvPr>
          <p:cNvSpPr>
            <a:spLocks noGrp="1"/>
          </p:cNvSpPr>
          <p:nvPr>
            <p:ph sz="quarter" idx="1"/>
          </p:nvPr>
        </p:nvSpPr>
        <p:spPr>
          <a:xfrm>
            <a:off x="612648" y="1600200"/>
            <a:ext cx="8153400" cy="4495800"/>
          </a:xfrm>
        </p:spPr>
        <p:txBody>
          <a:bodyPr>
            <a:normAutofit lnSpcReduction="10000"/>
          </a:bodyPr>
          <a:lstStyle/>
          <a:p>
            <a:r>
              <a:rPr lang="en-US" sz="2000" b="1" dirty="0"/>
              <a:t>Launched:</a:t>
            </a:r>
            <a:r>
              <a:rPr lang="en-US" sz="2000" dirty="0"/>
              <a:t> 2008</a:t>
            </a:r>
          </a:p>
          <a:p>
            <a:r>
              <a:rPr lang="en-US" sz="2000" b="1" dirty="0"/>
              <a:t>Developer &amp; Data-Centric</a:t>
            </a:r>
            <a:r>
              <a:rPr lang="en-US" sz="2000" dirty="0"/>
              <a:t> 💡</a:t>
            </a:r>
          </a:p>
          <a:p>
            <a:r>
              <a:rPr lang="en-US" sz="2000" dirty="0"/>
              <a:t>🔧 Key Services:</a:t>
            </a:r>
          </a:p>
          <a:p>
            <a:r>
              <a:rPr lang="en-US" sz="2000" b="1" dirty="0"/>
              <a:t>Compute:</a:t>
            </a:r>
            <a:r>
              <a:rPr lang="en-US" sz="2000" dirty="0"/>
              <a:t> Compute Engine, Kubernetes Engine (GKE)</a:t>
            </a:r>
          </a:p>
          <a:p>
            <a:r>
              <a:rPr lang="en-US" sz="2000" b="1" dirty="0"/>
              <a:t>Storage:</a:t>
            </a:r>
            <a:r>
              <a:rPr lang="en-US" sz="2000" dirty="0"/>
              <a:t> Cloud Storage</a:t>
            </a:r>
          </a:p>
          <a:p>
            <a:r>
              <a:rPr lang="it-IT" sz="2000" b="1" dirty="0"/>
              <a:t>Data &amp; AI:</a:t>
            </a:r>
            <a:r>
              <a:rPr lang="it-IT" sz="2000" dirty="0"/>
              <a:t> BigQuery, Vertex AI, AutoML</a:t>
            </a:r>
          </a:p>
          <a:p>
            <a:r>
              <a:rPr lang="en-US" sz="2000" b="1" dirty="0"/>
              <a:t>DevOps:</a:t>
            </a:r>
            <a:r>
              <a:rPr lang="en-US" sz="2000" dirty="0"/>
              <a:t> Cloud Build, Cloud Functions</a:t>
            </a:r>
          </a:p>
          <a:p>
            <a:r>
              <a:rPr lang="en-US" sz="2000" dirty="0"/>
              <a:t>✅ Key Strengths:</a:t>
            </a:r>
          </a:p>
          <a:p>
            <a:r>
              <a:rPr lang="en-US" sz="2000" dirty="0"/>
              <a:t>Industry-leading AI/ML and data analytics</a:t>
            </a:r>
          </a:p>
          <a:p>
            <a:r>
              <a:rPr lang="en-US" sz="2000" dirty="0"/>
              <a:t>Superior networking and container support</a:t>
            </a:r>
          </a:p>
          <a:p>
            <a:r>
              <a:rPr lang="en-US" sz="2000" dirty="0"/>
              <a:t>Tight integration with open-source tools</a:t>
            </a:r>
          </a:p>
          <a:p>
            <a:r>
              <a:rPr lang="en-US" sz="2000" dirty="0"/>
              <a:t>Real Companies Using GCP: </a:t>
            </a:r>
            <a:r>
              <a:rPr lang="en-US" sz="2000" b="1" dirty="0"/>
              <a:t>Spotify</a:t>
            </a:r>
            <a:r>
              <a:rPr lang="en-US" sz="2000" dirty="0"/>
              <a:t> </a:t>
            </a:r>
            <a:r>
              <a:rPr lang="en-US" sz="2000" b="1" dirty="0"/>
              <a:t>  PayPal</a:t>
            </a:r>
            <a:r>
              <a:rPr lang="en-US" sz="2000" dirty="0"/>
              <a:t> </a:t>
            </a:r>
            <a:r>
              <a:rPr lang="en-US" sz="2000" b="1" dirty="0"/>
              <a:t>  YouTube</a:t>
            </a:r>
            <a:r>
              <a:rPr lang="en-US" sz="2000" dirty="0"/>
              <a:t> </a:t>
            </a:r>
            <a:endParaRPr lang="en-US" sz="2200" dirty="0"/>
          </a:p>
          <a:p>
            <a:endParaRPr lang="en-US" sz="2000" dirty="0"/>
          </a:p>
          <a:p>
            <a:endParaRPr lang="en-US" dirty="0"/>
          </a:p>
          <a:p>
            <a:endParaRPr lang="en-US" dirty="0"/>
          </a:p>
        </p:txBody>
      </p:sp>
    </p:spTree>
    <p:extLst>
      <p:ext uri="{BB962C8B-B14F-4D97-AF65-F5344CB8AC3E}">
        <p14:creationId xmlns:p14="http://schemas.microsoft.com/office/powerpoint/2010/main" val="1093877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4BD93-0864-2962-E373-5AB31EF9E92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BC00516-31D0-EC2B-02AB-363CC17C32B1}"/>
              </a:ext>
            </a:extLst>
          </p:cNvPr>
          <p:cNvSpPr>
            <a:spLocks noGrp="1"/>
          </p:cNvSpPr>
          <p:nvPr>
            <p:ph type="title"/>
          </p:nvPr>
        </p:nvSpPr>
        <p:spPr>
          <a:xfrm>
            <a:off x="612648" y="228600"/>
            <a:ext cx="8153400" cy="990600"/>
          </a:xfrm>
        </p:spPr>
        <p:txBody>
          <a:bodyPr>
            <a:normAutofit/>
          </a:bodyPr>
          <a:lstStyle/>
          <a:p>
            <a:r>
              <a:rPr lang="en-US" sz="3600" dirty="0"/>
              <a:t>Cloud Service Providers-IBM Cloud</a:t>
            </a:r>
            <a:endParaRPr lang="en-IN" sz="3600" dirty="0"/>
          </a:p>
        </p:txBody>
      </p:sp>
      <p:sp>
        <p:nvSpPr>
          <p:cNvPr id="7" name="Slide Number Placeholder 6">
            <a:extLst>
              <a:ext uri="{FF2B5EF4-FFF2-40B4-BE49-F238E27FC236}">
                <a16:creationId xmlns:a16="http://schemas.microsoft.com/office/drawing/2014/main" id="{D8945AD5-FDD1-31E8-18A0-D8675F8CB9A9}"/>
              </a:ext>
            </a:extLst>
          </p:cNvPr>
          <p:cNvSpPr>
            <a:spLocks noGrp="1"/>
          </p:cNvSpPr>
          <p:nvPr>
            <p:ph type="sldNum" sz="quarter" idx="12"/>
          </p:nvPr>
        </p:nvSpPr>
        <p:spPr>
          <a:xfrm>
            <a:off x="0" y="1272222"/>
            <a:ext cx="533400" cy="244476"/>
          </a:xfrm>
        </p:spPr>
        <p:txBody>
          <a:bodyPr>
            <a:normAutofit fontScale="85000" lnSpcReduction="20000"/>
          </a:bodyPr>
          <a:lstStyle/>
          <a:p>
            <a:fld id="{B6F15528-21DE-4FAA-801E-634DDDAF4B2B}" type="slidenum">
              <a:rPr lang="en-US" smtClean="0"/>
              <a:pPr/>
              <a:t>28</a:t>
            </a:fld>
            <a:endParaRPr lang="en-US"/>
          </a:p>
        </p:txBody>
      </p:sp>
      <p:sp>
        <p:nvSpPr>
          <p:cNvPr id="5" name="Content Placeholder 4">
            <a:extLst>
              <a:ext uri="{FF2B5EF4-FFF2-40B4-BE49-F238E27FC236}">
                <a16:creationId xmlns:a16="http://schemas.microsoft.com/office/drawing/2014/main" id="{C9869812-8EFE-1566-2A73-922D67FFD5E5}"/>
              </a:ext>
            </a:extLst>
          </p:cNvPr>
          <p:cNvSpPr>
            <a:spLocks noGrp="1"/>
          </p:cNvSpPr>
          <p:nvPr>
            <p:ph sz="quarter" idx="1"/>
          </p:nvPr>
        </p:nvSpPr>
        <p:spPr>
          <a:xfrm>
            <a:off x="612648" y="1600200"/>
            <a:ext cx="8153400" cy="4495800"/>
          </a:xfrm>
        </p:spPr>
        <p:txBody>
          <a:bodyPr>
            <a:normAutofit/>
          </a:bodyPr>
          <a:lstStyle/>
          <a:p>
            <a:r>
              <a:rPr lang="en-US" sz="2000" b="1" dirty="0"/>
              <a:t>Focus:</a:t>
            </a:r>
            <a:r>
              <a:rPr lang="en-US" sz="2000" dirty="0"/>
              <a:t> Hybrid cloud, AI, enterprise apps</a:t>
            </a:r>
          </a:p>
          <a:p>
            <a:r>
              <a:rPr lang="en-US" sz="2000" dirty="0"/>
              <a:t>🔧 Key Services:</a:t>
            </a:r>
          </a:p>
          <a:p>
            <a:r>
              <a:rPr lang="en-US" sz="2000" dirty="0"/>
              <a:t>Virtual Servers, Cloud Foundry, Watson AI</a:t>
            </a:r>
          </a:p>
          <a:p>
            <a:r>
              <a:rPr lang="en-US" sz="2000" dirty="0"/>
              <a:t>Integration with IBM software and mainframes</a:t>
            </a:r>
          </a:p>
          <a:p>
            <a:r>
              <a:rPr lang="en-US" sz="2000" dirty="0"/>
              <a:t>✅ Key Strengths:</a:t>
            </a:r>
          </a:p>
          <a:p>
            <a:r>
              <a:rPr lang="en-US" sz="2000" dirty="0"/>
              <a:t>AI with Watson</a:t>
            </a:r>
          </a:p>
          <a:p>
            <a:r>
              <a:rPr lang="en-US" sz="2000" dirty="0"/>
              <a:t>Focus on regulated industries</a:t>
            </a:r>
          </a:p>
          <a:p>
            <a:endParaRPr lang="en-US" dirty="0"/>
          </a:p>
          <a:p>
            <a:endParaRPr lang="en-US" dirty="0"/>
          </a:p>
        </p:txBody>
      </p:sp>
    </p:spTree>
    <p:extLst>
      <p:ext uri="{BB962C8B-B14F-4D97-AF65-F5344CB8AC3E}">
        <p14:creationId xmlns:p14="http://schemas.microsoft.com/office/powerpoint/2010/main" val="3969139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A9661-19BF-47F0-02F3-71BCE43B2D9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836A626-B9A4-CD50-C7A6-A14484E9EA5B}"/>
              </a:ext>
            </a:extLst>
          </p:cNvPr>
          <p:cNvSpPr>
            <a:spLocks noGrp="1"/>
          </p:cNvSpPr>
          <p:nvPr>
            <p:ph type="title"/>
          </p:nvPr>
        </p:nvSpPr>
        <p:spPr>
          <a:xfrm>
            <a:off x="612648" y="228600"/>
            <a:ext cx="8153400" cy="990600"/>
          </a:xfrm>
        </p:spPr>
        <p:txBody>
          <a:bodyPr>
            <a:normAutofit fontScale="90000"/>
          </a:bodyPr>
          <a:lstStyle/>
          <a:p>
            <a:r>
              <a:rPr lang="en-US" sz="3600" dirty="0"/>
              <a:t>Cloud Service Providers-Oracle Cloud Infrastructure (OCI)</a:t>
            </a:r>
            <a:endParaRPr lang="en-IN" sz="3600" dirty="0"/>
          </a:p>
        </p:txBody>
      </p:sp>
      <p:sp>
        <p:nvSpPr>
          <p:cNvPr id="7" name="Slide Number Placeholder 6">
            <a:extLst>
              <a:ext uri="{FF2B5EF4-FFF2-40B4-BE49-F238E27FC236}">
                <a16:creationId xmlns:a16="http://schemas.microsoft.com/office/drawing/2014/main" id="{B4C6F462-8170-18C3-113B-53CA91F40F69}"/>
              </a:ext>
            </a:extLst>
          </p:cNvPr>
          <p:cNvSpPr>
            <a:spLocks noGrp="1"/>
          </p:cNvSpPr>
          <p:nvPr>
            <p:ph type="sldNum" sz="quarter" idx="12"/>
          </p:nvPr>
        </p:nvSpPr>
        <p:spPr>
          <a:xfrm>
            <a:off x="0" y="1272222"/>
            <a:ext cx="533400" cy="244476"/>
          </a:xfrm>
        </p:spPr>
        <p:txBody>
          <a:bodyPr>
            <a:normAutofit fontScale="85000" lnSpcReduction="20000"/>
          </a:bodyPr>
          <a:lstStyle/>
          <a:p>
            <a:fld id="{B6F15528-21DE-4FAA-801E-634DDDAF4B2B}" type="slidenum">
              <a:rPr lang="en-US" smtClean="0"/>
              <a:pPr/>
              <a:t>29</a:t>
            </a:fld>
            <a:endParaRPr lang="en-US"/>
          </a:p>
        </p:txBody>
      </p:sp>
      <p:sp>
        <p:nvSpPr>
          <p:cNvPr id="5" name="Content Placeholder 4">
            <a:extLst>
              <a:ext uri="{FF2B5EF4-FFF2-40B4-BE49-F238E27FC236}">
                <a16:creationId xmlns:a16="http://schemas.microsoft.com/office/drawing/2014/main" id="{A8F7DF97-7CB3-3CB2-3136-6ECE7A9B43A2}"/>
              </a:ext>
            </a:extLst>
          </p:cNvPr>
          <p:cNvSpPr>
            <a:spLocks noGrp="1"/>
          </p:cNvSpPr>
          <p:nvPr>
            <p:ph sz="quarter" idx="1"/>
          </p:nvPr>
        </p:nvSpPr>
        <p:spPr>
          <a:xfrm>
            <a:off x="612648" y="1600200"/>
            <a:ext cx="8153400" cy="4495800"/>
          </a:xfrm>
        </p:spPr>
        <p:txBody>
          <a:bodyPr>
            <a:normAutofit/>
          </a:bodyPr>
          <a:lstStyle/>
          <a:p>
            <a:r>
              <a:rPr lang="en-US" sz="2000" b="1" dirty="0"/>
              <a:t>Focus:</a:t>
            </a:r>
            <a:r>
              <a:rPr lang="en-US" sz="2000" dirty="0"/>
              <a:t> Databases and ERP solutions</a:t>
            </a:r>
          </a:p>
          <a:p>
            <a:r>
              <a:rPr lang="en-US" sz="2000" dirty="0"/>
              <a:t>🔧 Key Services:</a:t>
            </a:r>
          </a:p>
          <a:p>
            <a:r>
              <a:rPr lang="fr-FR" sz="2000" dirty="0"/>
              <a:t>Oracle </a:t>
            </a:r>
            <a:r>
              <a:rPr lang="fr-FR" sz="2000" dirty="0" err="1"/>
              <a:t>Autonomous</a:t>
            </a:r>
            <a:r>
              <a:rPr lang="fr-FR" sz="2000" dirty="0"/>
              <a:t> </a:t>
            </a:r>
            <a:r>
              <a:rPr lang="fr-FR" sz="2000" dirty="0" err="1"/>
              <a:t>Database</a:t>
            </a:r>
            <a:r>
              <a:rPr lang="fr-FR" sz="2000" dirty="0"/>
              <a:t>, </a:t>
            </a:r>
            <a:r>
              <a:rPr lang="fr-FR" sz="2000" dirty="0" err="1"/>
              <a:t>Compute</a:t>
            </a:r>
            <a:r>
              <a:rPr lang="fr-FR" sz="2000" dirty="0"/>
              <a:t>, Object Storage</a:t>
            </a:r>
          </a:p>
          <a:p>
            <a:r>
              <a:rPr lang="en-US" sz="2000" dirty="0"/>
              <a:t>✅ Strengths:</a:t>
            </a:r>
          </a:p>
          <a:p>
            <a:r>
              <a:rPr lang="en-US" sz="2000" dirty="0"/>
              <a:t>Strong in database performance</a:t>
            </a:r>
          </a:p>
          <a:p>
            <a:r>
              <a:rPr lang="en-US" sz="2000" dirty="0"/>
              <a:t>Integrated with Oracle ERP and business applications</a:t>
            </a:r>
          </a:p>
          <a:p>
            <a:endParaRPr lang="en-US" dirty="0"/>
          </a:p>
        </p:txBody>
      </p:sp>
    </p:spTree>
    <p:extLst>
      <p:ext uri="{BB962C8B-B14F-4D97-AF65-F5344CB8AC3E}">
        <p14:creationId xmlns:p14="http://schemas.microsoft.com/office/powerpoint/2010/main" val="199754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Computing </a:t>
            </a:r>
          </a:p>
        </p:txBody>
      </p:sp>
      <p:sp>
        <p:nvSpPr>
          <p:cNvPr id="5" name="Content Placeholder 4"/>
          <p:cNvSpPr>
            <a:spLocks noGrp="1"/>
          </p:cNvSpPr>
          <p:nvPr>
            <p:ph sz="quarter" idx="1"/>
          </p:nvPr>
        </p:nvSpPr>
        <p:spPr/>
        <p:txBody>
          <a:bodyPr>
            <a:normAutofit/>
          </a:bodyPr>
          <a:lstStyle/>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a:p>
            <a:pPr marL="0" indent="0">
              <a:buNone/>
            </a:pPr>
            <a:endParaRPr lang="en-IN" sz="1800" dirty="0"/>
          </a:p>
          <a:p>
            <a:pPr algn="just"/>
            <a:endParaRPr lang="en-IN" sz="1400" dirty="0">
              <a:solidFill>
                <a:srgbClr val="4466C5"/>
              </a:solidFill>
              <a:latin typeface="Helvetica Neue"/>
            </a:endParaRPr>
          </a:p>
        </p:txBody>
      </p:sp>
      <p:pic>
        <p:nvPicPr>
          <p:cNvPr id="1026" name="Picture 2" descr="C:\Users\SANTHOSH\Desktop\cloudcompu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05000"/>
            <a:ext cx="5181600" cy="426042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E55FACF-75E5-3662-D862-00043FFD7C38}"/>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376555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87842-1272-5DAC-FA14-572425968F4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8459392-573E-6DA3-DA6A-0629175A5283}"/>
              </a:ext>
            </a:extLst>
          </p:cNvPr>
          <p:cNvSpPr>
            <a:spLocks noGrp="1"/>
          </p:cNvSpPr>
          <p:nvPr>
            <p:ph type="title"/>
          </p:nvPr>
        </p:nvSpPr>
        <p:spPr>
          <a:xfrm>
            <a:off x="612648" y="228600"/>
            <a:ext cx="8153400" cy="990600"/>
          </a:xfrm>
        </p:spPr>
        <p:txBody>
          <a:bodyPr>
            <a:normAutofit/>
          </a:bodyPr>
          <a:lstStyle/>
          <a:p>
            <a:r>
              <a:rPr lang="en-US" sz="3600" dirty="0"/>
              <a:t>Cloud Service Providers-Alibaba Cloud</a:t>
            </a:r>
            <a:endParaRPr lang="en-IN" sz="3600" dirty="0"/>
          </a:p>
        </p:txBody>
      </p:sp>
      <p:sp>
        <p:nvSpPr>
          <p:cNvPr id="7" name="Slide Number Placeholder 6">
            <a:extLst>
              <a:ext uri="{FF2B5EF4-FFF2-40B4-BE49-F238E27FC236}">
                <a16:creationId xmlns:a16="http://schemas.microsoft.com/office/drawing/2014/main" id="{A4A93F16-50CE-D5EA-C068-916DBD9C85EB}"/>
              </a:ext>
            </a:extLst>
          </p:cNvPr>
          <p:cNvSpPr>
            <a:spLocks noGrp="1"/>
          </p:cNvSpPr>
          <p:nvPr>
            <p:ph type="sldNum" sz="quarter" idx="12"/>
          </p:nvPr>
        </p:nvSpPr>
        <p:spPr>
          <a:xfrm>
            <a:off x="0" y="1272222"/>
            <a:ext cx="533400" cy="244476"/>
          </a:xfrm>
        </p:spPr>
        <p:txBody>
          <a:bodyPr>
            <a:normAutofit fontScale="85000" lnSpcReduction="20000"/>
          </a:bodyPr>
          <a:lstStyle/>
          <a:p>
            <a:fld id="{B6F15528-21DE-4FAA-801E-634DDDAF4B2B}" type="slidenum">
              <a:rPr lang="en-US" smtClean="0"/>
              <a:pPr/>
              <a:t>30</a:t>
            </a:fld>
            <a:endParaRPr lang="en-US"/>
          </a:p>
        </p:txBody>
      </p:sp>
      <p:sp>
        <p:nvSpPr>
          <p:cNvPr id="5" name="Content Placeholder 4">
            <a:extLst>
              <a:ext uri="{FF2B5EF4-FFF2-40B4-BE49-F238E27FC236}">
                <a16:creationId xmlns:a16="http://schemas.microsoft.com/office/drawing/2014/main" id="{D628BDB5-ACD9-075B-0EB7-9E476204DA66}"/>
              </a:ext>
            </a:extLst>
          </p:cNvPr>
          <p:cNvSpPr>
            <a:spLocks noGrp="1"/>
          </p:cNvSpPr>
          <p:nvPr>
            <p:ph sz="quarter" idx="1"/>
          </p:nvPr>
        </p:nvSpPr>
        <p:spPr>
          <a:xfrm>
            <a:off x="612648" y="1600200"/>
            <a:ext cx="8153400" cy="4495800"/>
          </a:xfrm>
        </p:spPr>
        <p:txBody>
          <a:bodyPr>
            <a:normAutofit/>
          </a:bodyPr>
          <a:lstStyle/>
          <a:p>
            <a:r>
              <a:rPr lang="en-US" sz="2000" dirty="0"/>
              <a:t>Cloud Provider in China &amp; Asia-Pacific</a:t>
            </a:r>
          </a:p>
          <a:p>
            <a:r>
              <a:rPr lang="en-US" sz="2000" dirty="0"/>
              <a:t>🔧 Key Services:</a:t>
            </a:r>
          </a:p>
          <a:p>
            <a:r>
              <a:rPr lang="en-US" sz="2000" dirty="0"/>
              <a:t>Elastic Compute Service, Object Storage Service (OSS)</a:t>
            </a:r>
          </a:p>
          <a:p>
            <a:r>
              <a:rPr lang="en-US" sz="2000" dirty="0"/>
              <a:t>✅ Strengths:</a:t>
            </a:r>
          </a:p>
          <a:p>
            <a:r>
              <a:rPr lang="en-US" sz="2000" dirty="0"/>
              <a:t>Scalable cloud for high-traffic platforms</a:t>
            </a:r>
          </a:p>
          <a:p>
            <a:r>
              <a:rPr lang="en-US" sz="2000" dirty="0"/>
              <a:t>Competitive pricing in Asia</a:t>
            </a:r>
            <a:endParaRPr lang="en-US" dirty="0"/>
          </a:p>
        </p:txBody>
      </p:sp>
    </p:spTree>
    <p:extLst>
      <p:ext uri="{BB962C8B-B14F-4D97-AF65-F5344CB8AC3E}">
        <p14:creationId xmlns:p14="http://schemas.microsoft.com/office/powerpoint/2010/main" val="301554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Service Providers Comparison Table</a:t>
            </a:r>
          </a:p>
        </p:txBody>
      </p:sp>
      <p:sp>
        <p:nvSpPr>
          <p:cNvPr id="5" name="Content Placeholder 4"/>
          <p:cNvSpPr>
            <a:spLocks noGrp="1"/>
          </p:cNvSpPr>
          <p:nvPr>
            <p:ph sz="quarter" idx="1"/>
          </p:nvPr>
        </p:nvSpPr>
        <p:spPr/>
        <p:txBody>
          <a:bodyPr>
            <a:normAutofit/>
          </a:bodyPr>
          <a:lstStyle/>
          <a:p>
            <a:pPr marL="0" marR="0"/>
            <a:endParaRPr lang="en-US" sz="1800" dirty="0">
              <a:effectLst/>
              <a:latin typeface="Times New Roman" panose="02020603050405020304" pitchFamily="18" charset="0"/>
              <a:ea typeface="Times New Roman" panose="02020603050405020304" pitchFamily="18" charset="0"/>
            </a:endParaRPr>
          </a:p>
          <a:p>
            <a:pPr marL="0" marR="0"/>
            <a:endParaRPr lang="en-US" sz="1600" dirty="0">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2250"/>
              </a:spcBef>
              <a:spcAft>
                <a:spcPts val="135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250"/>
              </a:spcBef>
              <a:spcAft>
                <a:spcPts val="135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3915B86B-4607-D5D2-5432-D94D2E58D0D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31</a:t>
            </a:fld>
            <a:endParaRPr lang="en-US"/>
          </a:p>
        </p:txBody>
      </p:sp>
      <p:graphicFrame>
        <p:nvGraphicFramePr>
          <p:cNvPr id="3" name="Table 2">
            <a:extLst>
              <a:ext uri="{FF2B5EF4-FFF2-40B4-BE49-F238E27FC236}">
                <a16:creationId xmlns:a16="http://schemas.microsoft.com/office/drawing/2014/main" id="{FDDF36AB-5935-7A4E-B1A7-F2E164C01DF9}"/>
              </a:ext>
            </a:extLst>
          </p:cNvPr>
          <p:cNvGraphicFramePr>
            <a:graphicFrameLocks noGrp="1"/>
          </p:cNvGraphicFramePr>
          <p:nvPr>
            <p:extLst>
              <p:ext uri="{D42A27DB-BD31-4B8C-83A1-F6EECF244321}">
                <p14:modId xmlns:p14="http://schemas.microsoft.com/office/powerpoint/2010/main" val="2019872923"/>
              </p:ext>
            </p:extLst>
          </p:nvPr>
        </p:nvGraphicFramePr>
        <p:xfrm>
          <a:off x="612648" y="1884680"/>
          <a:ext cx="8153400" cy="4211320"/>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1655759963"/>
                    </a:ext>
                  </a:extLst>
                </a:gridCol>
                <a:gridCol w="2717800">
                  <a:extLst>
                    <a:ext uri="{9D8B030D-6E8A-4147-A177-3AD203B41FA5}">
                      <a16:colId xmlns:a16="http://schemas.microsoft.com/office/drawing/2014/main" val="2203814701"/>
                    </a:ext>
                  </a:extLst>
                </a:gridCol>
                <a:gridCol w="2717800">
                  <a:extLst>
                    <a:ext uri="{9D8B030D-6E8A-4147-A177-3AD203B41FA5}">
                      <a16:colId xmlns:a16="http://schemas.microsoft.com/office/drawing/2014/main" val="3969777078"/>
                    </a:ext>
                  </a:extLst>
                </a:gridCol>
              </a:tblGrid>
              <a:tr h="370840">
                <a:tc>
                  <a:txBody>
                    <a:bodyPr/>
                    <a:lstStyle/>
                    <a:p>
                      <a:r>
                        <a:rPr lang="en-US" dirty="0"/>
                        <a:t>Provider</a:t>
                      </a:r>
                    </a:p>
                  </a:txBody>
                  <a:tcPr anchor="ctr"/>
                </a:tc>
                <a:tc>
                  <a:txBody>
                    <a:bodyPr/>
                    <a:lstStyle/>
                    <a:p>
                      <a:r>
                        <a:rPr lang="en-US"/>
                        <a:t>Strengths</a:t>
                      </a:r>
                    </a:p>
                  </a:txBody>
                  <a:tcPr anchor="ctr"/>
                </a:tc>
                <a:tc>
                  <a:txBody>
                    <a:bodyPr/>
                    <a:lstStyle/>
                    <a:p>
                      <a:r>
                        <a:rPr lang="en-US"/>
                        <a:t>Best Use Cases</a:t>
                      </a:r>
                    </a:p>
                  </a:txBody>
                  <a:tcPr anchor="ctr"/>
                </a:tc>
                <a:extLst>
                  <a:ext uri="{0D108BD9-81ED-4DB2-BD59-A6C34878D82A}">
                    <a16:rowId xmlns:a16="http://schemas.microsoft.com/office/drawing/2014/main" val="4248664781"/>
                  </a:ext>
                </a:extLst>
              </a:tr>
              <a:tr h="370840">
                <a:tc>
                  <a:txBody>
                    <a:bodyPr/>
                    <a:lstStyle/>
                    <a:p>
                      <a:r>
                        <a:rPr lang="en-US" b="1"/>
                        <a:t>AWS</a:t>
                      </a:r>
                      <a:endParaRPr lang="en-US"/>
                    </a:p>
                  </a:txBody>
                  <a:tcPr anchor="ctr"/>
                </a:tc>
                <a:tc>
                  <a:txBody>
                    <a:bodyPr/>
                    <a:lstStyle/>
                    <a:p>
                      <a:r>
                        <a:rPr lang="en-US" dirty="0"/>
                        <a:t>Most mature, widest services</a:t>
                      </a:r>
                    </a:p>
                  </a:txBody>
                  <a:tcPr anchor="ctr"/>
                </a:tc>
                <a:tc>
                  <a:txBody>
                    <a:bodyPr/>
                    <a:lstStyle/>
                    <a:p>
                      <a:r>
                        <a:rPr lang="en-US"/>
                        <a:t>Startups to enterprise, global apps</a:t>
                      </a:r>
                    </a:p>
                  </a:txBody>
                  <a:tcPr anchor="ctr"/>
                </a:tc>
                <a:extLst>
                  <a:ext uri="{0D108BD9-81ED-4DB2-BD59-A6C34878D82A}">
                    <a16:rowId xmlns:a16="http://schemas.microsoft.com/office/drawing/2014/main" val="2047883393"/>
                  </a:ext>
                </a:extLst>
              </a:tr>
              <a:tr h="370840">
                <a:tc>
                  <a:txBody>
                    <a:bodyPr/>
                    <a:lstStyle/>
                    <a:p>
                      <a:r>
                        <a:rPr lang="en-US" b="1"/>
                        <a:t>Azure</a:t>
                      </a:r>
                      <a:endParaRPr lang="en-US"/>
                    </a:p>
                  </a:txBody>
                  <a:tcPr anchor="ctr"/>
                </a:tc>
                <a:tc>
                  <a:txBody>
                    <a:bodyPr/>
                    <a:lstStyle/>
                    <a:p>
                      <a:r>
                        <a:rPr lang="en-US"/>
                        <a:t>Enterprise &amp; hybrid integration</a:t>
                      </a:r>
                    </a:p>
                  </a:txBody>
                  <a:tcPr anchor="ctr"/>
                </a:tc>
                <a:tc>
                  <a:txBody>
                    <a:bodyPr/>
                    <a:lstStyle/>
                    <a:p>
                      <a:r>
                        <a:rPr lang="en-US"/>
                        <a:t>Windows-based, enterprise workloads</a:t>
                      </a:r>
                    </a:p>
                  </a:txBody>
                  <a:tcPr anchor="ctr"/>
                </a:tc>
                <a:extLst>
                  <a:ext uri="{0D108BD9-81ED-4DB2-BD59-A6C34878D82A}">
                    <a16:rowId xmlns:a16="http://schemas.microsoft.com/office/drawing/2014/main" val="2566966097"/>
                  </a:ext>
                </a:extLst>
              </a:tr>
              <a:tr h="370840">
                <a:tc>
                  <a:txBody>
                    <a:bodyPr/>
                    <a:lstStyle/>
                    <a:p>
                      <a:r>
                        <a:rPr lang="en-US" b="1"/>
                        <a:t>GCP</a:t>
                      </a:r>
                      <a:endParaRPr lang="en-US"/>
                    </a:p>
                  </a:txBody>
                  <a:tcPr anchor="ctr"/>
                </a:tc>
                <a:tc>
                  <a:txBody>
                    <a:bodyPr/>
                    <a:lstStyle/>
                    <a:p>
                      <a:r>
                        <a:rPr lang="en-US"/>
                        <a:t>Big data, analytics, AI</a:t>
                      </a:r>
                    </a:p>
                  </a:txBody>
                  <a:tcPr anchor="ctr"/>
                </a:tc>
                <a:tc>
                  <a:txBody>
                    <a:bodyPr/>
                    <a:lstStyle/>
                    <a:p>
                      <a:r>
                        <a:rPr lang="en-US"/>
                        <a:t>Data science, containerized apps</a:t>
                      </a:r>
                    </a:p>
                  </a:txBody>
                  <a:tcPr anchor="ctr"/>
                </a:tc>
                <a:extLst>
                  <a:ext uri="{0D108BD9-81ED-4DB2-BD59-A6C34878D82A}">
                    <a16:rowId xmlns:a16="http://schemas.microsoft.com/office/drawing/2014/main" val="857232234"/>
                  </a:ext>
                </a:extLst>
              </a:tr>
              <a:tr h="370840">
                <a:tc>
                  <a:txBody>
                    <a:bodyPr/>
                    <a:lstStyle/>
                    <a:p>
                      <a:r>
                        <a:rPr lang="en-US" b="1"/>
                        <a:t>IBM Cloud</a:t>
                      </a:r>
                      <a:endParaRPr lang="en-US"/>
                    </a:p>
                  </a:txBody>
                  <a:tcPr anchor="ctr"/>
                </a:tc>
                <a:tc>
                  <a:txBody>
                    <a:bodyPr/>
                    <a:lstStyle/>
                    <a:p>
                      <a:r>
                        <a:rPr lang="en-US"/>
                        <a:t>Hybrid, AI with Watson</a:t>
                      </a:r>
                    </a:p>
                  </a:txBody>
                  <a:tcPr anchor="ctr"/>
                </a:tc>
                <a:tc>
                  <a:txBody>
                    <a:bodyPr/>
                    <a:lstStyle/>
                    <a:p>
                      <a:r>
                        <a:rPr lang="en-US"/>
                        <a:t>Regulated industries, AI apps</a:t>
                      </a:r>
                    </a:p>
                  </a:txBody>
                  <a:tcPr anchor="ctr"/>
                </a:tc>
                <a:extLst>
                  <a:ext uri="{0D108BD9-81ED-4DB2-BD59-A6C34878D82A}">
                    <a16:rowId xmlns:a16="http://schemas.microsoft.com/office/drawing/2014/main" val="4070608315"/>
                  </a:ext>
                </a:extLst>
              </a:tr>
              <a:tr h="370840">
                <a:tc>
                  <a:txBody>
                    <a:bodyPr/>
                    <a:lstStyle/>
                    <a:p>
                      <a:r>
                        <a:rPr lang="en-US" b="1"/>
                        <a:t>Oracle</a:t>
                      </a:r>
                      <a:endParaRPr lang="en-US"/>
                    </a:p>
                  </a:txBody>
                  <a:tcPr anchor="ctr"/>
                </a:tc>
                <a:tc>
                  <a:txBody>
                    <a:bodyPr/>
                    <a:lstStyle/>
                    <a:p>
                      <a:r>
                        <a:rPr lang="en-US"/>
                        <a:t>Database performance, business apps</a:t>
                      </a:r>
                    </a:p>
                  </a:txBody>
                  <a:tcPr anchor="ctr"/>
                </a:tc>
                <a:tc>
                  <a:txBody>
                    <a:bodyPr/>
                    <a:lstStyle/>
                    <a:p>
                      <a:r>
                        <a:rPr lang="en-US"/>
                        <a:t>ERP, DB-heavy apps</a:t>
                      </a:r>
                    </a:p>
                  </a:txBody>
                  <a:tcPr anchor="ctr"/>
                </a:tc>
                <a:extLst>
                  <a:ext uri="{0D108BD9-81ED-4DB2-BD59-A6C34878D82A}">
                    <a16:rowId xmlns:a16="http://schemas.microsoft.com/office/drawing/2014/main" val="3275644758"/>
                  </a:ext>
                </a:extLst>
              </a:tr>
              <a:tr h="370840">
                <a:tc>
                  <a:txBody>
                    <a:bodyPr/>
                    <a:lstStyle/>
                    <a:p>
                      <a:r>
                        <a:rPr lang="en-US" b="1"/>
                        <a:t>Alibaba</a:t>
                      </a:r>
                      <a:endParaRPr lang="en-US"/>
                    </a:p>
                  </a:txBody>
                  <a:tcPr anchor="ctr"/>
                </a:tc>
                <a:tc>
                  <a:txBody>
                    <a:bodyPr/>
                    <a:lstStyle/>
                    <a:p>
                      <a:r>
                        <a:rPr lang="en-US"/>
                        <a:t>Cost-effective Asia-Pacific cloud</a:t>
                      </a:r>
                    </a:p>
                  </a:txBody>
                  <a:tcPr anchor="ctr"/>
                </a:tc>
                <a:tc>
                  <a:txBody>
                    <a:bodyPr/>
                    <a:lstStyle/>
                    <a:p>
                      <a:r>
                        <a:rPr lang="en-US" dirty="0"/>
                        <a:t>eCommerce, Asian business expansion</a:t>
                      </a:r>
                    </a:p>
                  </a:txBody>
                  <a:tcPr anchor="ctr"/>
                </a:tc>
                <a:extLst>
                  <a:ext uri="{0D108BD9-81ED-4DB2-BD59-A6C34878D82A}">
                    <a16:rowId xmlns:a16="http://schemas.microsoft.com/office/drawing/2014/main" val="2893540577"/>
                  </a:ext>
                </a:extLst>
              </a:tr>
            </a:tbl>
          </a:graphicData>
        </a:graphic>
      </p:graphicFrame>
    </p:spTree>
    <p:extLst>
      <p:ext uri="{BB962C8B-B14F-4D97-AF65-F5344CB8AC3E}">
        <p14:creationId xmlns:p14="http://schemas.microsoft.com/office/powerpoint/2010/main" val="2380182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B74B0-8CC1-20DD-3B94-BE7C0CB98F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CAACC47-A520-4C67-5E87-3FAD067BD523}"/>
              </a:ext>
            </a:extLst>
          </p:cNvPr>
          <p:cNvSpPr>
            <a:spLocks noGrp="1"/>
          </p:cNvSpPr>
          <p:nvPr>
            <p:ph type="title"/>
          </p:nvPr>
        </p:nvSpPr>
        <p:spPr/>
        <p:txBody>
          <a:bodyPr>
            <a:normAutofit/>
          </a:bodyPr>
          <a:lstStyle/>
          <a:p>
            <a:r>
              <a:rPr lang="en-IN" sz="2400" dirty="0"/>
              <a:t>Cloud Service Providers Comparison Table</a:t>
            </a:r>
          </a:p>
        </p:txBody>
      </p:sp>
      <p:sp>
        <p:nvSpPr>
          <p:cNvPr id="5" name="Content Placeholder 4">
            <a:extLst>
              <a:ext uri="{FF2B5EF4-FFF2-40B4-BE49-F238E27FC236}">
                <a16:creationId xmlns:a16="http://schemas.microsoft.com/office/drawing/2014/main" id="{B2EE7975-A71D-4251-7081-7EB75392520E}"/>
              </a:ext>
            </a:extLst>
          </p:cNvPr>
          <p:cNvSpPr>
            <a:spLocks noGrp="1"/>
          </p:cNvSpPr>
          <p:nvPr>
            <p:ph sz="quarter" idx="1"/>
          </p:nvPr>
        </p:nvSpPr>
        <p:spPr/>
        <p:txBody>
          <a:bodyPr>
            <a:normAutofit/>
          </a:bodyPr>
          <a:lstStyle/>
          <a:p>
            <a:pPr marL="0" marR="0"/>
            <a:endParaRPr lang="en-US" sz="1800" dirty="0">
              <a:effectLst/>
              <a:latin typeface="Times New Roman" panose="02020603050405020304" pitchFamily="18" charset="0"/>
              <a:ea typeface="Times New Roman" panose="02020603050405020304" pitchFamily="18" charset="0"/>
            </a:endParaRPr>
          </a:p>
          <a:p>
            <a:pPr marL="0" marR="0"/>
            <a:endParaRPr lang="en-US" sz="1600" dirty="0">
              <a:effectLst/>
              <a:latin typeface="Segoe UI" panose="020B0502040204020203" pitchFamily="34" charset="0"/>
              <a:ea typeface="Times New Roman" panose="02020603050405020304" pitchFamily="18" charset="0"/>
              <a:cs typeface="Segoe UI" panose="020B0502040204020203" pitchFamily="34" charset="0"/>
            </a:endParaRPr>
          </a:p>
          <a:p>
            <a:pPr marL="0" marR="0">
              <a:lnSpc>
                <a:spcPct val="107000"/>
              </a:lnSpc>
              <a:spcBef>
                <a:spcPts val="2250"/>
              </a:spcBef>
              <a:spcAft>
                <a:spcPts val="135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250"/>
              </a:spcBef>
              <a:spcAft>
                <a:spcPts val="135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B8E32C9C-30B9-B535-89FD-D4B36B29EFBB}"/>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32</a:t>
            </a:fld>
            <a:endParaRPr lang="en-US"/>
          </a:p>
        </p:txBody>
      </p:sp>
      <p:graphicFrame>
        <p:nvGraphicFramePr>
          <p:cNvPr id="3" name="Table 2">
            <a:extLst>
              <a:ext uri="{FF2B5EF4-FFF2-40B4-BE49-F238E27FC236}">
                <a16:creationId xmlns:a16="http://schemas.microsoft.com/office/drawing/2014/main" id="{9FE9FB52-62FF-97A0-F55A-D49B210E6E87}"/>
              </a:ext>
            </a:extLst>
          </p:cNvPr>
          <p:cNvGraphicFramePr>
            <a:graphicFrameLocks noGrp="1"/>
          </p:cNvGraphicFramePr>
          <p:nvPr>
            <p:extLst>
              <p:ext uri="{D42A27DB-BD31-4B8C-83A1-F6EECF244321}">
                <p14:modId xmlns:p14="http://schemas.microsoft.com/office/powerpoint/2010/main" val="575502298"/>
              </p:ext>
            </p:extLst>
          </p:nvPr>
        </p:nvGraphicFramePr>
        <p:xfrm>
          <a:off x="612648" y="1884680"/>
          <a:ext cx="8153400" cy="2595880"/>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1655759963"/>
                    </a:ext>
                  </a:extLst>
                </a:gridCol>
                <a:gridCol w="2717800">
                  <a:extLst>
                    <a:ext uri="{9D8B030D-6E8A-4147-A177-3AD203B41FA5}">
                      <a16:colId xmlns:a16="http://schemas.microsoft.com/office/drawing/2014/main" val="2203814701"/>
                    </a:ext>
                  </a:extLst>
                </a:gridCol>
                <a:gridCol w="2717800">
                  <a:extLst>
                    <a:ext uri="{9D8B030D-6E8A-4147-A177-3AD203B41FA5}">
                      <a16:colId xmlns:a16="http://schemas.microsoft.com/office/drawing/2014/main" val="3969777078"/>
                    </a:ext>
                  </a:extLst>
                </a:gridCol>
              </a:tblGrid>
              <a:tr h="370840">
                <a:tc>
                  <a:txBody>
                    <a:bodyPr/>
                    <a:lstStyle/>
                    <a:p>
                      <a:r>
                        <a:rPr lang="en-US" dirty="0"/>
                        <a:t>Cloud Provider</a:t>
                      </a:r>
                    </a:p>
                  </a:txBody>
                  <a:tcPr anchor="ctr"/>
                </a:tc>
                <a:tc>
                  <a:txBody>
                    <a:bodyPr/>
                    <a:lstStyle/>
                    <a:p>
                      <a:r>
                        <a:rPr lang="en-US"/>
                        <a:t>Notable Services</a:t>
                      </a:r>
                    </a:p>
                  </a:txBody>
                  <a:tcPr anchor="ctr"/>
                </a:tc>
                <a:tc>
                  <a:txBody>
                    <a:bodyPr/>
                    <a:lstStyle/>
                    <a:p>
                      <a:r>
                        <a:rPr lang="en-US"/>
                        <a:t>Real-World Use</a:t>
                      </a:r>
                    </a:p>
                  </a:txBody>
                  <a:tcPr anchor="ctr"/>
                </a:tc>
                <a:extLst>
                  <a:ext uri="{0D108BD9-81ED-4DB2-BD59-A6C34878D82A}">
                    <a16:rowId xmlns:a16="http://schemas.microsoft.com/office/drawing/2014/main" val="4248664781"/>
                  </a:ext>
                </a:extLst>
              </a:tr>
              <a:tr h="370840">
                <a:tc>
                  <a:txBody>
                    <a:bodyPr/>
                    <a:lstStyle/>
                    <a:p>
                      <a:r>
                        <a:rPr lang="en-US" b="1"/>
                        <a:t>AWS</a:t>
                      </a:r>
                      <a:endParaRPr lang="en-US"/>
                    </a:p>
                  </a:txBody>
                  <a:tcPr anchor="ctr"/>
                </a:tc>
                <a:tc>
                  <a:txBody>
                    <a:bodyPr/>
                    <a:lstStyle/>
                    <a:p>
                      <a:r>
                        <a:rPr lang="en-US"/>
                        <a:t>EC2, S3, Lambda</a:t>
                      </a:r>
                    </a:p>
                  </a:txBody>
                  <a:tcPr anchor="ctr"/>
                </a:tc>
                <a:tc>
                  <a:txBody>
                    <a:bodyPr/>
                    <a:lstStyle/>
                    <a:p>
                      <a:r>
                        <a:rPr lang="en-US"/>
                        <a:t>Netflix, Airbnb</a:t>
                      </a:r>
                    </a:p>
                  </a:txBody>
                  <a:tcPr anchor="ctr"/>
                </a:tc>
                <a:extLst>
                  <a:ext uri="{0D108BD9-81ED-4DB2-BD59-A6C34878D82A}">
                    <a16:rowId xmlns:a16="http://schemas.microsoft.com/office/drawing/2014/main" val="2047883393"/>
                  </a:ext>
                </a:extLst>
              </a:tr>
              <a:tr h="370840">
                <a:tc>
                  <a:txBody>
                    <a:bodyPr/>
                    <a:lstStyle/>
                    <a:p>
                      <a:r>
                        <a:rPr lang="en-US" b="1"/>
                        <a:t>Azure</a:t>
                      </a:r>
                      <a:endParaRPr lang="en-US"/>
                    </a:p>
                  </a:txBody>
                  <a:tcPr anchor="ctr"/>
                </a:tc>
                <a:tc>
                  <a:txBody>
                    <a:bodyPr/>
                    <a:lstStyle/>
                    <a:p>
                      <a:r>
                        <a:rPr lang="en-US"/>
                        <a:t>VMs, AD, DevOps</a:t>
                      </a:r>
                    </a:p>
                  </a:txBody>
                  <a:tcPr anchor="ctr"/>
                </a:tc>
                <a:tc>
                  <a:txBody>
                    <a:bodyPr/>
                    <a:lstStyle/>
                    <a:p>
                      <a:r>
                        <a:rPr lang="en-US"/>
                        <a:t>Adobe, Mercedes</a:t>
                      </a:r>
                    </a:p>
                  </a:txBody>
                  <a:tcPr anchor="ctr"/>
                </a:tc>
                <a:extLst>
                  <a:ext uri="{0D108BD9-81ED-4DB2-BD59-A6C34878D82A}">
                    <a16:rowId xmlns:a16="http://schemas.microsoft.com/office/drawing/2014/main" val="2566966097"/>
                  </a:ext>
                </a:extLst>
              </a:tr>
              <a:tr h="370840">
                <a:tc>
                  <a:txBody>
                    <a:bodyPr/>
                    <a:lstStyle/>
                    <a:p>
                      <a:r>
                        <a:rPr lang="en-US" b="1"/>
                        <a:t>GCP</a:t>
                      </a:r>
                      <a:endParaRPr lang="en-US"/>
                    </a:p>
                  </a:txBody>
                  <a:tcPr anchor="ctr"/>
                </a:tc>
                <a:tc>
                  <a:txBody>
                    <a:bodyPr/>
                    <a:lstStyle/>
                    <a:p>
                      <a:r>
                        <a:rPr lang="en-US"/>
                        <a:t>BigQuery, Firebase</a:t>
                      </a:r>
                    </a:p>
                  </a:txBody>
                  <a:tcPr anchor="ctr"/>
                </a:tc>
                <a:tc>
                  <a:txBody>
                    <a:bodyPr/>
                    <a:lstStyle/>
                    <a:p>
                      <a:r>
                        <a:rPr lang="en-US"/>
                        <a:t>Spotify, YouTube</a:t>
                      </a:r>
                    </a:p>
                  </a:txBody>
                  <a:tcPr anchor="ctr"/>
                </a:tc>
                <a:extLst>
                  <a:ext uri="{0D108BD9-81ED-4DB2-BD59-A6C34878D82A}">
                    <a16:rowId xmlns:a16="http://schemas.microsoft.com/office/drawing/2014/main" val="857232234"/>
                  </a:ext>
                </a:extLst>
              </a:tr>
              <a:tr h="370840">
                <a:tc>
                  <a:txBody>
                    <a:bodyPr/>
                    <a:lstStyle/>
                    <a:p>
                      <a:r>
                        <a:rPr lang="en-US" b="1"/>
                        <a:t>IBM Cloud</a:t>
                      </a:r>
                      <a:endParaRPr lang="en-US"/>
                    </a:p>
                  </a:txBody>
                  <a:tcPr anchor="ctr"/>
                </a:tc>
                <a:tc>
                  <a:txBody>
                    <a:bodyPr/>
                    <a:lstStyle/>
                    <a:p>
                      <a:r>
                        <a:rPr lang="en-US"/>
                        <a:t>Watson AI, Blockchain</a:t>
                      </a:r>
                    </a:p>
                  </a:txBody>
                  <a:tcPr anchor="ctr"/>
                </a:tc>
                <a:tc>
                  <a:txBody>
                    <a:bodyPr/>
                    <a:lstStyle/>
                    <a:p>
                      <a:r>
                        <a:rPr lang="en-US"/>
                        <a:t>Volkswagen, Mayo Clinic</a:t>
                      </a:r>
                    </a:p>
                  </a:txBody>
                  <a:tcPr anchor="ctr"/>
                </a:tc>
                <a:extLst>
                  <a:ext uri="{0D108BD9-81ED-4DB2-BD59-A6C34878D82A}">
                    <a16:rowId xmlns:a16="http://schemas.microsoft.com/office/drawing/2014/main" val="4070608315"/>
                  </a:ext>
                </a:extLst>
              </a:tr>
              <a:tr h="370840">
                <a:tc>
                  <a:txBody>
                    <a:bodyPr/>
                    <a:lstStyle/>
                    <a:p>
                      <a:r>
                        <a:rPr lang="en-US" b="1"/>
                        <a:t>Oracle Cloud</a:t>
                      </a:r>
                      <a:endParaRPr lang="en-US"/>
                    </a:p>
                  </a:txBody>
                  <a:tcPr anchor="ctr"/>
                </a:tc>
                <a:tc>
                  <a:txBody>
                    <a:bodyPr/>
                    <a:lstStyle/>
                    <a:p>
                      <a:r>
                        <a:rPr lang="en-US"/>
                        <a:t>Autonomous DB, ERP</a:t>
                      </a:r>
                    </a:p>
                  </a:txBody>
                  <a:tcPr anchor="ctr"/>
                </a:tc>
                <a:tc>
                  <a:txBody>
                    <a:bodyPr/>
                    <a:lstStyle/>
                    <a:p>
                      <a:r>
                        <a:rPr lang="en-US"/>
                        <a:t>Zoom, Toyota</a:t>
                      </a:r>
                    </a:p>
                  </a:txBody>
                  <a:tcPr anchor="ctr"/>
                </a:tc>
                <a:extLst>
                  <a:ext uri="{0D108BD9-81ED-4DB2-BD59-A6C34878D82A}">
                    <a16:rowId xmlns:a16="http://schemas.microsoft.com/office/drawing/2014/main" val="3275644758"/>
                  </a:ext>
                </a:extLst>
              </a:tr>
              <a:tr h="370840">
                <a:tc>
                  <a:txBody>
                    <a:bodyPr/>
                    <a:lstStyle/>
                    <a:p>
                      <a:r>
                        <a:rPr lang="en-US" b="1"/>
                        <a:t>Alibaba Cloud</a:t>
                      </a:r>
                      <a:endParaRPr lang="en-US"/>
                    </a:p>
                  </a:txBody>
                  <a:tcPr anchor="ctr"/>
                </a:tc>
                <a:tc>
                  <a:txBody>
                    <a:bodyPr/>
                    <a:lstStyle/>
                    <a:p>
                      <a:r>
                        <a:rPr lang="en-US" dirty="0"/>
                        <a:t>ECS, OSS, </a:t>
                      </a:r>
                      <a:r>
                        <a:rPr lang="en-US" dirty="0" err="1"/>
                        <a:t>MaxCompute</a:t>
                      </a:r>
                      <a:endParaRPr lang="en-US" dirty="0"/>
                    </a:p>
                  </a:txBody>
                  <a:tcPr anchor="ctr"/>
                </a:tc>
                <a:tc>
                  <a:txBody>
                    <a:bodyPr/>
                    <a:lstStyle/>
                    <a:p>
                      <a:r>
                        <a:rPr lang="en-US" dirty="0"/>
                        <a:t>TikTok (China), AirAsia</a:t>
                      </a:r>
                    </a:p>
                  </a:txBody>
                  <a:tcPr anchor="ctr"/>
                </a:tc>
                <a:extLst>
                  <a:ext uri="{0D108BD9-81ED-4DB2-BD59-A6C34878D82A}">
                    <a16:rowId xmlns:a16="http://schemas.microsoft.com/office/drawing/2014/main" val="2893540577"/>
                  </a:ext>
                </a:extLst>
              </a:tr>
            </a:tbl>
          </a:graphicData>
        </a:graphic>
      </p:graphicFrame>
    </p:spTree>
    <p:extLst>
      <p:ext uri="{BB962C8B-B14F-4D97-AF65-F5344CB8AC3E}">
        <p14:creationId xmlns:p14="http://schemas.microsoft.com/office/powerpoint/2010/main" val="241100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Why Cloud Computing?</a:t>
            </a:r>
          </a:p>
        </p:txBody>
      </p:sp>
      <p:sp>
        <p:nvSpPr>
          <p:cNvPr id="5" name="Content Placeholder 4"/>
          <p:cNvSpPr>
            <a:spLocks noGrp="1"/>
          </p:cNvSpPr>
          <p:nvPr>
            <p:ph sz="quarter" idx="1"/>
          </p:nvPr>
        </p:nvSpPr>
        <p:spPr/>
        <p:txBody>
          <a:bodyPr>
            <a:normAutofit fontScale="85000" lnSpcReduction="10000"/>
          </a:bodyPr>
          <a:lstStyle/>
          <a:p>
            <a:pPr marL="0">
              <a:lnSpc>
                <a:spcPct val="107000"/>
              </a:lnSpc>
              <a:spcBef>
                <a:spcPts val="1200"/>
              </a:spcBef>
            </a:pPr>
            <a:r>
              <a:rPr lang="en-US" sz="1900" dirty="0"/>
              <a:t>Cloud computing has become essential in today's digital world for individuals, startups, and enterprises.</a:t>
            </a:r>
          </a:p>
          <a:p>
            <a:pPr marL="0">
              <a:lnSpc>
                <a:spcPct val="107000"/>
              </a:lnSpc>
              <a:spcBef>
                <a:spcPts val="1200"/>
              </a:spcBef>
            </a:pPr>
            <a:r>
              <a:rPr lang="en-US" sz="1900" b="1" dirty="0"/>
              <a:t>1. Cost Efficiency: No upfront hardware investment</a:t>
            </a:r>
            <a:r>
              <a:rPr lang="en-US" sz="1900" dirty="0"/>
              <a:t> – pay only for what you use.</a:t>
            </a:r>
            <a:endParaRPr lang="en-US" sz="1900" b="1" dirty="0"/>
          </a:p>
          <a:p>
            <a:pPr marL="0">
              <a:lnSpc>
                <a:spcPct val="107000"/>
              </a:lnSpc>
              <a:spcBef>
                <a:spcPts val="1200"/>
              </a:spcBef>
            </a:pPr>
            <a:r>
              <a:rPr lang="en-US" sz="1900" b="1" dirty="0"/>
              <a:t>2. Scalability and Flexibility:</a:t>
            </a:r>
            <a:r>
              <a:rPr lang="en-US" sz="1900" dirty="0"/>
              <a:t> Easily </a:t>
            </a:r>
            <a:r>
              <a:rPr lang="en-US" sz="1900" b="1" dirty="0"/>
              <a:t>scale up or down</a:t>
            </a:r>
            <a:r>
              <a:rPr lang="en-US" sz="1900" dirty="0"/>
              <a:t> based on your business needs.</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1200"/>
              </a:spcBef>
            </a:pPr>
            <a:r>
              <a:rPr lang="en-US" sz="1900" b="1" dirty="0"/>
              <a:t>3. Faster Time to Market:</a:t>
            </a:r>
            <a:r>
              <a:rPr lang="en-US" sz="1900" dirty="0"/>
              <a:t> Develop, test, and deploy applications </a:t>
            </a:r>
            <a:r>
              <a:rPr lang="en-US" sz="1900" b="1" dirty="0"/>
              <a:t>much faster</a:t>
            </a:r>
            <a:r>
              <a:rPr lang="en-US" sz="1900" dirty="0"/>
              <a:t> using ready-to-use cloud platforms (like Azure App Services or AWS Elastic Beanstalk).</a:t>
            </a:r>
            <a:endParaRPr lang="en-US" sz="1900" b="1" dirty="0"/>
          </a:p>
          <a:p>
            <a:pPr marL="0">
              <a:lnSpc>
                <a:spcPct val="107000"/>
              </a:lnSpc>
              <a:spcBef>
                <a:spcPts val="1200"/>
              </a:spcBef>
            </a:pPr>
            <a:r>
              <a:rPr lang="en-US" sz="1900" b="1" dirty="0"/>
              <a:t>4. Anywhere, Anytime Access:</a:t>
            </a:r>
            <a:r>
              <a:rPr lang="en-US" sz="1900" dirty="0"/>
              <a:t> Access services and data </a:t>
            </a:r>
            <a:r>
              <a:rPr lang="en-US" sz="1900" b="1" dirty="0"/>
              <a:t>from any device with internet</a:t>
            </a:r>
            <a:r>
              <a:rPr lang="en-US" sz="1900" dirty="0"/>
              <a:t>.</a:t>
            </a:r>
            <a:endParaRPr lang="en-US" sz="1900" b="1" dirty="0"/>
          </a:p>
          <a:p>
            <a:pPr marL="0">
              <a:lnSpc>
                <a:spcPct val="107000"/>
              </a:lnSpc>
              <a:spcBef>
                <a:spcPts val="1200"/>
              </a:spcBef>
            </a:pPr>
            <a:r>
              <a:rPr lang="en-US" sz="1900" b="1" dirty="0">
                <a:effectLst/>
                <a:latin typeface="Calibri" panose="020F0502020204030204" pitchFamily="34" charset="0"/>
                <a:ea typeface="Calibri" panose="020F0502020204030204" pitchFamily="34" charset="0"/>
                <a:cs typeface="Times New Roman" panose="02020603050405020304" pitchFamily="18" charset="0"/>
              </a:rPr>
              <a:t>5. Improved Security and Compliance:</a:t>
            </a:r>
            <a:r>
              <a:rPr lang="en-US" sz="1900" dirty="0"/>
              <a:t> Top cloud providers offer </a:t>
            </a:r>
            <a:r>
              <a:rPr lang="en-US" sz="1900" b="1" dirty="0"/>
              <a:t>robust security controls</a:t>
            </a:r>
            <a:r>
              <a:rPr lang="en-US" sz="1900" dirty="0"/>
              <a:t>, data encryption, firewalls, identity management, etc.</a:t>
            </a:r>
            <a:endParaRPr lang="en-US" sz="1900" b="1"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1200"/>
              </a:spcBef>
            </a:pPr>
            <a:r>
              <a:rPr lang="en-US" sz="1900" b="1" dirty="0"/>
              <a:t>6. Automatic Updates and Maintenance: </a:t>
            </a:r>
            <a:r>
              <a:rPr lang="en-US" sz="1900" dirty="0"/>
              <a:t>Cloud services are </a:t>
            </a:r>
            <a:r>
              <a:rPr lang="en-US" sz="1900" b="1" dirty="0"/>
              <a:t>automatically updated</a:t>
            </a:r>
            <a:r>
              <a:rPr lang="en-US" sz="1900" dirty="0"/>
              <a:t> with the latest features and security patches.</a:t>
            </a:r>
            <a:endParaRPr lang="en-US" sz="1900" b="1" dirty="0"/>
          </a:p>
          <a:p>
            <a:pPr marL="0">
              <a:lnSpc>
                <a:spcPct val="107000"/>
              </a:lnSpc>
              <a:spcBef>
                <a:spcPts val="1200"/>
              </a:spcBef>
            </a:pPr>
            <a:r>
              <a:rPr lang="en-US" sz="1900" b="1" dirty="0"/>
              <a:t>7. High Availability and Reliability:</a:t>
            </a:r>
            <a:r>
              <a:rPr lang="en-US" sz="1900" dirty="0"/>
              <a:t> Built-in disaster recovery, data backup, and redundancy.</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1200"/>
              </a:spcBef>
              <a:spcAft>
                <a:spcPts val="0"/>
              </a:spcAft>
            </a:pPr>
            <a:endParaRPr lang="en-US" sz="1800" b="1" kern="0"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C906F1A-4C37-06D2-C8F9-00D640A168FF}"/>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36232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Cloud Computing Benefits  </a:t>
            </a:r>
          </a:p>
        </p:txBody>
      </p:sp>
      <p:sp>
        <p:nvSpPr>
          <p:cNvPr id="5" name="Content Placeholder 4"/>
          <p:cNvSpPr>
            <a:spLocks noGrp="1"/>
          </p:cNvSpPr>
          <p:nvPr>
            <p:ph sz="quarter" idx="1"/>
          </p:nvPr>
        </p:nvSpPr>
        <p:spPr/>
        <p:txBody>
          <a:bodyPr>
            <a:normAutofit/>
          </a:bodyPr>
          <a:lstStyle/>
          <a:p>
            <a:br>
              <a:rPr lang="en-IN" sz="1600" dirty="0"/>
            </a:br>
            <a:br>
              <a:rPr lang="en-IN" sz="1600" dirty="0"/>
            </a:br>
            <a:endParaRPr lang="en-IN" sz="1600" dirty="0"/>
          </a:p>
        </p:txBody>
      </p:sp>
      <p:sp>
        <p:nvSpPr>
          <p:cNvPr id="3" name="Slide Number Placeholder 2">
            <a:extLst>
              <a:ext uri="{FF2B5EF4-FFF2-40B4-BE49-F238E27FC236}">
                <a16:creationId xmlns:a16="http://schemas.microsoft.com/office/drawing/2014/main" id="{59754F30-4E56-7D24-F74F-22443EAE5C14}"/>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graphicFrame>
        <p:nvGraphicFramePr>
          <p:cNvPr id="2" name="Table 1">
            <a:extLst>
              <a:ext uri="{FF2B5EF4-FFF2-40B4-BE49-F238E27FC236}">
                <a16:creationId xmlns:a16="http://schemas.microsoft.com/office/drawing/2014/main" id="{C642397E-492E-7ECE-8725-6C8B7FAB5804}"/>
              </a:ext>
            </a:extLst>
          </p:cNvPr>
          <p:cNvGraphicFramePr>
            <a:graphicFrameLocks noGrp="1"/>
          </p:cNvGraphicFramePr>
          <p:nvPr>
            <p:extLst>
              <p:ext uri="{D42A27DB-BD31-4B8C-83A1-F6EECF244321}">
                <p14:modId xmlns:p14="http://schemas.microsoft.com/office/powerpoint/2010/main" val="3604489896"/>
              </p:ext>
            </p:extLst>
          </p:nvPr>
        </p:nvGraphicFramePr>
        <p:xfrm>
          <a:off x="377952" y="1981200"/>
          <a:ext cx="8388096" cy="3809997"/>
        </p:xfrm>
        <a:graphic>
          <a:graphicData uri="http://schemas.openxmlformats.org/drawingml/2006/table">
            <a:tbl>
              <a:tblPr firstRow="1" bandRow="1">
                <a:tableStyleId>{5C22544A-7EE6-4342-B048-85BDC9FD1C3A}</a:tableStyleId>
              </a:tblPr>
              <a:tblGrid>
                <a:gridCol w="2746248">
                  <a:extLst>
                    <a:ext uri="{9D8B030D-6E8A-4147-A177-3AD203B41FA5}">
                      <a16:colId xmlns:a16="http://schemas.microsoft.com/office/drawing/2014/main" val="123265840"/>
                    </a:ext>
                  </a:extLst>
                </a:gridCol>
                <a:gridCol w="5641848">
                  <a:extLst>
                    <a:ext uri="{9D8B030D-6E8A-4147-A177-3AD203B41FA5}">
                      <a16:colId xmlns:a16="http://schemas.microsoft.com/office/drawing/2014/main" val="4087967501"/>
                    </a:ext>
                  </a:extLst>
                </a:gridCol>
              </a:tblGrid>
              <a:tr h="423333">
                <a:tc>
                  <a:txBody>
                    <a:bodyPr/>
                    <a:lstStyle/>
                    <a:p>
                      <a:r>
                        <a:rPr lang="en-US" dirty="0"/>
                        <a:t>Benefit</a:t>
                      </a:r>
                    </a:p>
                  </a:txBody>
                  <a:tcPr anchor="ctr"/>
                </a:tc>
                <a:tc>
                  <a:txBody>
                    <a:bodyPr/>
                    <a:lstStyle/>
                    <a:p>
                      <a:r>
                        <a:rPr lang="en-US"/>
                        <a:t>Description</a:t>
                      </a:r>
                    </a:p>
                  </a:txBody>
                  <a:tcPr anchor="ctr"/>
                </a:tc>
                <a:extLst>
                  <a:ext uri="{0D108BD9-81ED-4DB2-BD59-A6C34878D82A}">
                    <a16:rowId xmlns:a16="http://schemas.microsoft.com/office/drawing/2014/main" val="2955436111"/>
                  </a:ext>
                </a:extLst>
              </a:tr>
              <a:tr h="423333">
                <a:tc>
                  <a:txBody>
                    <a:bodyPr/>
                    <a:lstStyle/>
                    <a:p>
                      <a:r>
                        <a:rPr lang="en-US" b="1"/>
                        <a:t>Cost Efficiency</a:t>
                      </a:r>
                      <a:endParaRPr lang="en-US"/>
                    </a:p>
                  </a:txBody>
                  <a:tcPr anchor="ctr"/>
                </a:tc>
                <a:tc>
                  <a:txBody>
                    <a:bodyPr/>
                    <a:lstStyle/>
                    <a:p>
                      <a:r>
                        <a:rPr lang="en-US"/>
                        <a:t>Save money on hardware, maintenance, and staffing</a:t>
                      </a:r>
                    </a:p>
                  </a:txBody>
                  <a:tcPr anchor="ctr"/>
                </a:tc>
                <a:extLst>
                  <a:ext uri="{0D108BD9-81ED-4DB2-BD59-A6C34878D82A}">
                    <a16:rowId xmlns:a16="http://schemas.microsoft.com/office/drawing/2014/main" val="4146786968"/>
                  </a:ext>
                </a:extLst>
              </a:tr>
              <a:tr h="423333">
                <a:tc>
                  <a:txBody>
                    <a:bodyPr/>
                    <a:lstStyle/>
                    <a:p>
                      <a:r>
                        <a:rPr lang="en-US" b="1"/>
                        <a:t>Scalability</a:t>
                      </a:r>
                      <a:endParaRPr lang="en-US"/>
                    </a:p>
                  </a:txBody>
                  <a:tcPr anchor="ctr"/>
                </a:tc>
                <a:tc>
                  <a:txBody>
                    <a:bodyPr/>
                    <a:lstStyle/>
                    <a:p>
                      <a:r>
                        <a:rPr lang="en-US"/>
                        <a:t>Instantly adjust resources to match demand</a:t>
                      </a:r>
                    </a:p>
                  </a:txBody>
                  <a:tcPr anchor="ctr"/>
                </a:tc>
                <a:extLst>
                  <a:ext uri="{0D108BD9-81ED-4DB2-BD59-A6C34878D82A}">
                    <a16:rowId xmlns:a16="http://schemas.microsoft.com/office/drawing/2014/main" val="3282354446"/>
                  </a:ext>
                </a:extLst>
              </a:tr>
              <a:tr h="423333">
                <a:tc>
                  <a:txBody>
                    <a:bodyPr/>
                    <a:lstStyle/>
                    <a:p>
                      <a:r>
                        <a:rPr lang="en-US" b="1"/>
                        <a:t>Mobility</a:t>
                      </a:r>
                      <a:endParaRPr lang="en-US"/>
                    </a:p>
                  </a:txBody>
                  <a:tcPr anchor="ctr"/>
                </a:tc>
                <a:tc>
                  <a:txBody>
                    <a:bodyPr/>
                    <a:lstStyle/>
                    <a:p>
                      <a:r>
                        <a:rPr lang="en-US"/>
                        <a:t>Work from anywhere, anytime</a:t>
                      </a:r>
                    </a:p>
                  </a:txBody>
                  <a:tcPr anchor="ctr"/>
                </a:tc>
                <a:extLst>
                  <a:ext uri="{0D108BD9-81ED-4DB2-BD59-A6C34878D82A}">
                    <a16:rowId xmlns:a16="http://schemas.microsoft.com/office/drawing/2014/main" val="510896411"/>
                  </a:ext>
                </a:extLst>
              </a:tr>
              <a:tr h="423333">
                <a:tc>
                  <a:txBody>
                    <a:bodyPr/>
                    <a:lstStyle/>
                    <a:p>
                      <a:r>
                        <a:rPr lang="en-US" b="1"/>
                        <a:t>Security</a:t>
                      </a:r>
                      <a:endParaRPr lang="en-US"/>
                    </a:p>
                  </a:txBody>
                  <a:tcPr anchor="ctr"/>
                </a:tc>
                <a:tc>
                  <a:txBody>
                    <a:bodyPr/>
                    <a:lstStyle/>
                    <a:p>
                      <a:r>
                        <a:rPr lang="en-US"/>
                        <a:t>Enterprise-grade protection and compliance</a:t>
                      </a:r>
                    </a:p>
                  </a:txBody>
                  <a:tcPr anchor="ctr"/>
                </a:tc>
                <a:extLst>
                  <a:ext uri="{0D108BD9-81ED-4DB2-BD59-A6C34878D82A}">
                    <a16:rowId xmlns:a16="http://schemas.microsoft.com/office/drawing/2014/main" val="3043964830"/>
                  </a:ext>
                </a:extLst>
              </a:tr>
              <a:tr h="423333">
                <a:tc>
                  <a:txBody>
                    <a:bodyPr/>
                    <a:lstStyle/>
                    <a:p>
                      <a:r>
                        <a:rPr lang="en-US" b="1"/>
                        <a:t>Reliability</a:t>
                      </a:r>
                      <a:endParaRPr lang="en-US"/>
                    </a:p>
                  </a:txBody>
                  <a:tcPr anchor="ctr"/>
                </a:tc>
                <a:tc>
                  <a:txBody>
                    <a:bodyPr/>
                    <a:lstStyle/>
                    <a:p>
                      <a:r>
                        <a:rPr lang="en-US"/>
                        <a:t>High uptime, disaster recovery, and backups</a:t>
                      </a:r>
                    </a:p>
                  </a:txBody>
                  <a:tcPr anchor="ctr"/>
                </a:tc>
                <a:extLst>
                  <a:ext uri="{0D108BD9-81ED-4DB2-BD59-A6C34878D82A}">
                    <a16:rowId xmlns:a16="http://schemas.microsoft.com/office/drawing/2014/main" val="1119675987"/>
                  </a:ext>
                </a:extLst>
              </a:tr>
              <a:tr h="423333">
                <a:tc>
                  <a:txBody>
                    <a:bodyPr/>
                    <a:lstStyle/>
                    <a:p>
                      <a:r>
                        <a:rPr lang="en-US" b="1"/>
                        <a:t>Speed</a:t>
                      </a:r>
                      <a:endParaRPr lang="en-US"/>
                    </a:p>
                  </a:txBody>
                  <a:tcPr anchor="ctr"/>
                </a:tc>
                <a:tc>
                  <a:txBody>
                    <a:bodyPr/>
                    <a:lstStyle/>
                    <a:p>
                      <a:r>
                        <a:rPr lang="en-US"/>
                        <a:t>Rapid deployment and provisioning</a:t>
                      </a:r>
                    </a:p>
                  </a:txBody>
                  <a:tcPr anchor="ctr"/>
                </a:tc>
                <a:extLst>
                  <a:ext uri="{0D108BD9-81ED-4DB2-BD59-A6C34878D82A}">
                    <a16:rowId xmlns:a16="http://schemas.microsoft.com/office/drawing/2014/main" val="157001876"/>
                  </a:ext>
                </a:extLst>
              </a:tr>
              <a:tr h="423333">
                <a:tc>
                  <a:txBody>
                    <a:bodyPr/>
                    <a:lstStyle/>
                    <a:p>
                      <a:r>
                        <a:rPr lang="en-US" b="1"/>
                        <a:t>Innovation</a:t>
                      </a:r>
                      <a:endParaRPr lang="en-US"/>
                    </a:p>
                  </a:txBody>
                  <a:tcPr anchor="ctr"/>
                </a:tc>
                <a:tc>
                  <a:txBody>
                    <a:bodyPr/>
                    <a:lstStyle/>
                    <a:p>
                      <a:r>
                        <a:rPr lang="en-US"/>
                        <a:t>Access latest tools like AI, analytics, IoT</a:t>
                      </a:r>
                    </a:p>
                  </a:txBody>
                  <a:tcPr anchor="ctr"/>
                </a:tc>
                <a:extLst>
                  <a:ext uri="{0D108BD9-81ED-4DB2-BD59-A6C34878D82A}">
                    <a16:rowId xmlns:a16="http://schemas.microsoft.com/office/drawing/2014/main" val="2256021685"/>
                  </a:ext>
                </a:extLst>
              </a:tr>
              <a:tr h="423333">
                <a:tc>
                  <a:txBody>
                    <a:bodyPr/>
                    <a:lstStyle/>
                    <a:p>
                      <a:r>
                        <a:rPr lang="en-US" b="1"/>
                        <a:t>Sustainability</a:t>
                      </a:r>
                      <a:endParaRPr lang="en-US"/>
                    </a:p>
                  </a:txBody>
                  <a:tcPr anchor="ctr"/>
                </a:tc>
                <a:tc>
                  <a:txBody>
                    <a:bodyPr/>
                    <a:lstStyle/>
                    <a:p>
                      <a:r>
                        <a:rPr lang="en-US" dirty="0"/>
                        <a:t>Eco-friendly shared infrastructure</a:t>
                      </a:r>
                    </a:p>
                  </a:txBody>
                  <a:tcPr anchor="ctr"/>
                </a:tc>
                <a:extLst>
                  <a:ext uri="{0D108BD9-81ED-4DB2-BD59-A6C34878D82A}">
                    <a16:rowId xmlns:a16="http://schemas.microsoft.com/office/drawing/2014/main" val="2617068243"/>
                  </a:ext>
                </a:extLst>
              </a:tr>
            </a:tbl>
          </a:graphicData>
        </a:graphic>
      </p:graphicFrame>
    </p:spTree>
    <p:extLst>
      <p:ext uri="{BB962C8B-B14F-4D97-AF65-F5344CB8AC3E}">
        <p14:creationId xmlns:p14="http://schemas.microsoft.com/office/powerpoint/2010/main" val="363289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Advantages of Cloud Computing</a:t>
            </a:r>
          </a:p>
        </p:txBody>
      </p:sp>
      <p:sp>
        <p:nvSpPr>
          <p:cNvPr id="5" name="Content Placeholder 4"/>
          <p:cNvSpPr>
            <a:spLocks noGrp="1"/>
          </p:cNvSpPr>
          <p:nvPr>
            <p:ph sz="quarter" idx="1"/>
          </p:nvPr>
        </p:nvSpPr>
        <p:spPr/>
        <p:txBody>
          <a:bodyPr>
            <a:normAutofit/>
          </a:bodyPr>
          <a:lstStyle/>
          <a:p>
            <a:br>
              <a:rPr lang="en-IN" sz="1600" dirty="0"/>
            </a:br>
            <a:br>
              <a:rPr lang="en-IN" sz="1600" dirty="0"/>
            </a:br>
            <a:endParaRPr lang="en-IN" sz="1600" dirty="0"/>
          </a:p>
        </p:txBody>
      </p:sp>
      <p:pic>
        <p:nvPicPr>
          <p:cNvPr id="2" name="Picture 1" descr="Advantages of Cloud Computing">
            <a:extLst>
              <a:ext uri="{FF2B5EF4-FFF2-40B4-BE49-F238E27FC236}">
                <a16:creationId xmlns:a16="http://schemas.microsoft.com/office/drawing/2014/main" id="{4E894FE2-B132-B550-60CE-B658D71DAC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43100"/>
            <a:ext cx="5486400" cy="4389120"/>
          </a:xfrm>
          <a:prstGeom prst="rect">
            <a:avLst/>
          </a:prstGeom>
          <a:noFill/>
          <a:ln>
            <a:noFill/>
          </a:ln>
        </p:spPr>
      </p:pic>
      <p:sp>
        <p:nvSpPr>
          <p:cNvPr id="6" name="Slide Number Placeholder 5">
            <a:extLst>
              <a:ext uri="{FF2B5EF4-FFF2-40B4-BE49-F238E27FC236}">
                <a16:creationId xmlns:a16="http://schemas.microsoft.com/office/drawing/2014/main" id="{49CD6C13-5755-28E2-E988-25C8A2C945AB}"/>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95188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CapEx vs OpEx in Cloud Computing</a:t>
            </a:r>
            <a:endParaRPr lang="en-IN" sz="2400" dirty="0"/>
          </a:p>
        </p:txBody>
      </p:sp>
      <p:sp>
        <p:nvSpPr>
          <p:cNvPr id="5" name="Content Placeholder 4"/>
          <p:cNvSpPr>
            <a:spLocks noGrp="1"/>
          </p:cNvSpPr>
          <p:nvPr>
            <p:ph sz="quarter" idx="1"/>
          </p:nvPr>
        </p:nvSpPr>
        <p:spPr/>
        <p:txBody>
          <a:bodyPr>
            <a:normAutofit lnSpcReduction="10000"/>
          </a:bodyPr>
          <a:lstStyle/>
          <a:p>
            <a:r>
              <a:rPr lang="en-US" sz="1600" dirty="0"/>
              <a:t>CapEx(capital expenditure) means spending funds on  infrastructure purchases such as building a data center. </a:t>
            </a:r>
          </a:p>
          <a:p>
            <a:r>
              <a:rPr lang="en-US" sz="1600" dirty="0"/>
              <a:t>CapEx funding by its nature requires upfront capital for these large purchases, which limits many organizations from building data centers. </a:t>
            </a:r>
          </a:p>
          <a:p>
            <a:r>
              <a:rPr lang="en-US" sz="1600" dirty="0"/>
              <a:t>Capital expenditures are accounted for as payments for goods and services and recorded on the balance sheet. </a:t>
            </a:r>
          </a:p>
          <a:p>
            <a:r>
              <a:rPr lang="en-US" sz="1600" dirty="0"/>
              <a:t>Capital expenditures incur depreciation as assets age.</a:t>
            </a:r>
          </a:p>
          <a:p>
            <a:r>
              <a:rPr lang="en-US" sz="1600" dirty="0"/>
              <a:t>Examples of CapEx expenditure in the cloud:</a:t>
            </a:r>
          </a:p>
          <a:p>
            <a:r>
              <a:rPr lang="en-US" sz="1600" dirty="0"/>
              <a:t>Building/premises purchase</a:t>
            </a:r>
          </a:p>
          <a:p>
            <a:r>
              <a:rPr lang="en-US" sz="1600" dirty="0"/>
              <a:t>Physical data center equipment like servers and networking infrastructure</a:t>
            </a:r>
          </a:p>
          <a:p>
            <a:r>
              <a:rPr lang="en-US" sz="1600" dirty="0"/>
              <a:t>IT equipment for IT and office staff</a:t>
            </a:r>
          </a:p>
          <a:p>
            <a:r>
              <a:rPr lang="en-US" sz="1600" dirty="0"/>
              <a:t>Patents</a:t>
            </a:r>
          </a:p>
          <a:p>
            <a:r>
              <a:rPr lang="en-US" sz="1600" dirty="0"/>
              <a:t>Installing local software or in-house applications</a:t>
            </a:r>
            <a:br>
              <a:rPr lang="en-IN" sz="1600" dirty="0"/>
            </a:br>
            <a:br>
              <a:rPr lang="en-IN" sz="1600" dirty="0"/>
            </a:br>
            <a:endParaRPr lang="en-IN" sz="1600" dirty="0"/>
          </a:p>
        </p:txBody>
      </p:sp>
      <p:sp>
        <p:nvSpPr>
          <p:cNvPr id="3" name="Slide Number Placeholder 2">
            <a:extLst>
              <a:ext uri="{FF2B5EF4-FFF2-40B4-BE49-F238E27FC236}">
                <a16:creationId xmlns:a16="http://schemas.microsoft.com/office/drawing/2014/main" id="{D518EBA9-D5A1-50B1-9CC3-2AFD70AF29F2}"/>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24380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CapEx vs OpEx in Cloud Computing</a:t>
            </a:r>
            <a:endParaRPr lang="en-IN" sz="2400" dirty="0"/>
          </a:p>
        </p:txBody>
      </p:sp>
      <p:sp>
        <p:nvSpPr>
          <p:cNvPr id="5" name="Content Placeholder 4"/>
          <p:cNvSpPr>
            <a:spLocks noGrp="1"/>
          </p:cNvSpPr>
          <p:nvPr>
            <p:ph sz="quarter" idx="1"/>
          </p:nvPr>
        </p:nvSpPr>
        <p:spPr/>
        <p:txBody>
          <a:bodyPr>
            <a:normAutofit/>
          </a:bodyPr>
          <a:lstStyle/>
          <a:p>
            <a:r>
              <a:rPr lang="en-US" sz="1600" dirty="0"/>
              <a:t>Operational Expenditure (OpEx): It is like a pay-as-you-go service. </a:t>
            </a:r>
          </a:p>
          <a:p>
            <a:r>
              <a:rPr lang="en-US" sz="1600" dirty="0"/>
              <a:t>You can deduct this expense in the same year you spend it. There is no up-front cost, as you pay for a service or product as you use it. </a:t>
            </a:r>
          </a:p>
          <a:p>
            <a:r>
              <a:rPr lang="en-US" sz="1600" dirty="0"/>
              <a:t>Examples of OpEx expenses in the cloud</a:t>
            </a:r>
          </a:p>
          <a:p>
            <a:r>
              <a:rPr lang="en-US" sz="1600" dirty="0"/>
              <a:t>Items that require a subscription fee, such as software licenses or cloud-based services such as SaaS, IaaS, PaaS, and DaaS</a:t>
            </a:r>
          </a:p>
          <a:p>
            <a:r>
              <a:rPr lang="en-US" sz="1600" dirty="0"/>
              <a:t>Property leasing, such as leasing IT infrastructure on Amazon Web Services (AWS) for a monthly fee</a:t>
            </a:r>
          </a:p>
          <a:p>
            <a:r>
              <a:rPr lang="en-US" sz="1600" dirty="0"/>
              <a:t>Ongoing web hosting</a:t>
            </a:r>
          </a:p>
          <a:p>
            <a:r>
              <a:rPr lang="en-US" sz="1600" dirty="0"/>
              <a:t>Annual IT infrastructure maintenance agreements</a:t>
            </a:r>
          </a:p>
          <a:p>
            <a:r>
              <a:rPr lang="en-US" sz="1600" dirty="0"/>
              <a:t>Software support</a:t>
            </a:r>
            <a:br>
              <a:rPr lang="en-IN" sz="1600" dirty="0"/>
            </a:br>
            <a:br>
              <a:rPr lang="en-IN" sz="1600" dirty="0"/>
            </a:br>
            <a:endParaRPr lang="en-IN" sz="1600" dirty="0"/>
          </a:p>
        </p:txBody>
      </p:sp>
      <p:sp>
        <p:nvSpPr>
          <p:cNvPr id="3" name="Slide Number Placeholder 2">
            <a:extLst>
              <a:ext uri="{FF2B5EF4-FFF2-40B4-BE49-F238E27FC236}">
                <a16:creationId xmlns:a16="http://schemas.microsoft.com/office/drawing/2014/main" id="{E4D19971-2A77-D252-60D5-F8B24F686BEE}"/>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46821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CapEx vs OpEx in Cloud Computing</a:t>
            </a:r>
            <a:endParaRPr lang="en-IN" sz="2400" dirty="0"/>
          </a:p>
        </p:txBody>
      </p:sp>
      <p:sp>
        <p:nvSpPr>
          <p:cNvPr id="5" name="Content Placeholder 4"/>
          <p:cNvSpPr>
            <a:spLocks noGrp="1"/>
          </p:cNvSpPr>
          <p:nvPr>
            <p:ph sz="quarter" idx="1"/>
          </p:nvPr>
        </p:nvSpPr>
        <p:spPr/>
        <p:txBody>
          <a:bodyPr>
            <a:normAutofit/>
          </a:bodyPr>
          <a:lstStyle/>
          <a:p>
            <a:br>
              <a:rPr lang="en-IN" sz="1600" dirty="0"/>
            </a:br>
            <a:endParaRPr lang="en-IN" sz="1600" dirty="0"/>
          </a:p>
        </p:txBody>
      </p:sp>
      <p:graphicFrame>
        <p:nvGraphicFramePr>
          <p:cNvPr id="9" name="Table 9">
            <a:extLst>
              <a:ext uri="{FF2B5EF4-FFF2-40B4-BE49-F238E27FC236}">
                <a16:creationId xmlns:a16="http://schemas.microsoft.com/office/drawing/2014/main" id="{CAD214FE-FD2B-F4D7-F0C8-D9E71BE38C8E}"/>
              </a:ext>
            </a:extLst>
          </p:cNvPr>
          <p:cNvGraphicFramePr>
            <a:graphicFrameLocks noGrp="1"/>
          </p:cNvGraphicFramePr>
          <p:nvPr>
            <p:extLst>
              <p:ext uri="{D42A27DB-BD31-4B8C-83A1-F6EECF244321}">
                <p14:modId xmlns:p14="http://schemas.microsoft.com/office/powerpoint/2010/main" val="2815976424"/>
              </p:ext>
            </p:extLst>
          </p:nvPr>
        </p:nvGraphicFramePr>
        <p:xfrm>
          <a:off x="1447800" y="2438400"/>
          <a:ext cx="6096000" cy="2717800"/>
        </p:xfrm>
        <a:graphic>
          <a:graphicData uri="http://schemas.openxmlformats.org/drawingml/2006/table">
            <a:tbl>
              <a:tblPr firstRow="1" bandRow="1">
                <a:effectLst>
                  <a:outerShdw blurRad="50800" dist="38100" dir="2700000" algn="tl" rotWithShape="0">
                    <a:prstClr val="black">
                      <a:alpha val="40000"/>
                    </a:prstClr>
                  </a:outerShdw>
                </a:effectLst>
                <a:tableStyleId>{21E4AEA4-8DFA-4A89-87EB-49C32662AFE0}</a:tableStyleId>
              </a:tblPr>
              <a:tblGrid>
                <a:gridCol w="2032000">
                  <a:extLst>
                    <a:ext uri="{9D8B030D-6E8A-4147-A177-3AD203B41FA5}">
                      <a16:colId xmlns:a16="http://schemas.microsoft.com/office/drawing/2014/main" val="167757108"/>
                    </a:ext>
                  </a:extLst>
                </a:gridCol>
                <a:gridCol w="2032000">
                  <a:extLst>
                    <a:ext uri="{9D8B030D-6E8A-4147-A177-3AD203B41FA5}">
                      <a16:colId xmlns:a16="http://schemas.microsoft.com/office/drawing/2014/main" val="292645183"/>
                    </a:ext>
                  </a:extLst>
                </a:gridCol>
                <a:gridCol w="2032000">
                  <a:extLst>
                    <a:ext uri="{9D8B030D-6E8A-4147-A177-3AD203B41FA5}">
                      <a16:colId xmlns:a16="http://schemas.microsoft.com/office/drawing/2014/main" val="417518688"/>
                    </a:ext>
                  </a:extLst>
                </a:gridCol>
              </a:tblGrid>
              <a:tr h="370840">
                <a:tc>
                  <a:txBody>
                    <a:bodyPr/>
                    <a:lstStyle/>
                    <a:p>
                      <a:pPr algn="ctr" fontAlgn="base"/>
                      <a:r>
                        <a:rPr lang="en-US" sz="1400" b="1" dirty="0">
                          <a:effectLst/>
                        </a:rPr>
                        <a:t>Context</a:t>
                      </a:r>
                    </a:p>
                  </a:txBody>
                  <a:tcPr marL="38100" marR="381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400" b="1" dirty="0">
                          <a:effectLst/>
                        </a:rPr>
                        <a:t>CapEx</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400" b="1" dirty="0">
                          <a:effectLst/>
                        </a:rPr>
                        <a:t>OpEx</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0209424"/>
                  </a:ext>
                </a:extLst>
              </a:tr>
              <a:tr h="370840">
                <a:tc>
                  <a:txBody>
                    <a:bodyPr/>
                    <a:lstStyle/>
                    <a:p>
                      <a:pPr algn="ctr" fontAlgn="base"/>
                      <a:r>
                        <a:rPr lang="en-US" sz="1400" b="1">
                          <a:effectLst/>
                        </a:rPr>
                        <a:t>The upfront cost  </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Significant</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None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5493611"/>
                  </a:ext>
                </a:extLst>
              </a:tr>
              <a:tr h="370840">
                <a:tc>
                  <a:txBody>
                    <a:bodyPr/>
                    <a:lstStyle/>
                    <a:p>
                      <a:pPr algn="ctr" fontAlgn="base"/>
                      <a:r>
                        <a:rPr lang="en-US" sz="1400" b="1">
                          <a:effectLst/>
                        </a:rPr>
                        <a:t>Ongoing cost </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 Low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Based on usage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64754"/>
                  </a:ext>
                </a:extLst>
              </a:tr>
              <a:tr h="370840">
                <a:tc>
                  <a:txBody>
                    <a:bodyPr/>
                    <a:lstStyle/>
                    <a:p>
                      <a:pPr algn="ctr" fontAlgn="base"/>
                      <a:r>
                        <a:rPr lang="en-US" sz="1400" b="1">
                          <a:effectLst/>
                        </a:rPr>
                        <a:t>Tax Deduction</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Over-time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Same year</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6821598"/>
                  </a:ext>
                </a:extLst>
              </a:tr>
              <a:tr h="370840">
                <a:tc>
                  <a:txBody>
                    <a:bodyPr/>
                    <a:lstStyle/>
                    <a:p>
                      <a:pPr algn="ctr" fontAlgn="base"/>
                      <a:r>
                        <a:rPr lang="en-US" sz="1400" b="1">
                          <a:effectLst/>
                        </a:rPr>
                        <a:t>Early Termination</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No</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Anytime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650978"/>
                  </a:ext>
                </a:extLst>
              </a:tr>
              <a:tr h="370840">
                <a:tc>
                  <a:txBody>
                    <a:bodyPr/>
                    <a:lstStyle/>
                    <a:p>
                      <a:pPr algn="ctr" fontAlgn="base"/>
                      <a:r>
                        <a:rPr lang="en-US" sz="1400" b="1">
                          <a:effectLst/>
                        </a:rPr>
                        <a:t>Maintenance</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Significant </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Low</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377525"/>
                  </a:ext>
                </a:extLst>
              </a:tr>
              <a:tr h="370840">
                <a:tc>
                  <a:txBody>
                    <a:bodyPr/>
                    <a:lstStyle/>
                    <a:p>
                      <a:pPr algn="ctr" fontAlgn="base"/>
                      <a:r>
                        <a:rPr lang="en-US" sz="1400" b="1" dirty="0">
                          <a:effectLst/>
                        </a:rPr>
                        <a:t>Value over time</a:t>
                      </a:r>
                    </a:p>
                  </a:txBody>
                  <a:tcPr marL="38100" marR="38100" marT="24803" marB="248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a:effectLst/>
                        </a:rPr>
                        <a:t>Lowers </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dirty="0">
                          <a:effectLst/>
                        </a:rPr>
                        <a:t> No change</a:t>
                      </a:r>
                    </a:p>
                  </a:txBody>
                  <a:tcPr marL="63500" marR="63500" marT="88900" marB="889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035135"/>
                  </a:ext>
                </a:extLst>
              </a:tr>
            </a:tbl>
          </a:graphicData>
        </a:graphic>
      </p:graphicFrame>
      <p:sp>
        <p:nvSpPr>
          <p:cNvPr id="3" name="Slide Number Placeholder 2">
            <a:extLst>
              <a:ext uri="{FF2B5EF4-FFF2-40B4-BE49-F238E27FC236}">
                <a16:creationId xmlns:a16="http://schemas.microsoft.com/office/drawing/2014/main" id="{45EFA2B2-D8EA-D0BC-F0DF-2A165C731B4B}"/>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3089740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14678</TotalTime>
  <Words>2141</Words>
  <Application>Microsoft Office PowerPoint</Application>
  <PresentationFormat>On-screen Show (4:3)</PresentationFormat>
  <Paragraphs>452</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Calibri</vt:lpstr>
      <vt:lpstr>Calibri Light</vt:lpstr>
      <vt:lpstr>Helvetica Neue</vt:lpstr>
      <vt:lpstr>Segoe UI</vt:lpstr>
      <vt:lpstr>Times New Roman</vt:lpstr>
      <vt:lpstr>Tw Cen MT</vt:lpstr>
      <vt:lpstr>Wingdings</vt:lpstr>
      <vt:lpstr>Wingdings 2</vt:lpstr>
      <vt:lpstr>Median</vt:lpstr>
      <vt:lpstr>Cloud Computing </vt:lpstr>
      <vt:lpstr>Cloud Computing </vt:lpstr>
      <vt:lpstr>Cloud Computing </vt:lpstr>
      <vt:lpstr>Why Cloud Computing?</vt:lpstr>
      <vt:lpstr>Cloud Computing Benefits  </vt:lpstr>
      <vt:lpstr>Advantages of Cloud Computing</vt:lpstr>
      <vt:lpstr>CapEx vs OpEx in Cloud Computing</vt:lpstr>
      <vt:lpstr>CapEx vs OpEx in Cloud Computing</vt:lpstr>
      <vt:lpstr>CapEx vs OpEx in Cloud Computing</vt:lpstr>
      <vt:lpstr>Cloud Service Models</vt:lpstr>
      <vt:lpstr>Infrastructure-as-a-Service(Iaas)</vt:lpstr>
      <vt:lpstr>Platform-as-a-Service(Paas)</vt:lpstr>
      <vt:lpstr>Software-as-a-Service(Saas)</vt:lpstr>
      <vt:lpstr>Cloud Service Models</vt:lpstr>
      <vt:lpstr>Cloud Computing Service Models Comparisons</vt:lpstr>
      <vt:lpstr>Other Evolving Service Models</vt:lpstr>
      <vt:lpstr>Cloud Deployment Models</vt:lpstr>
      <vt:lpstr>Public Cloud</vt:lpstr>
      <vt:lpstr>Private Cloud</vt:lpstr>
      <vt:lpstr>Hybrid Cloud</vt:lpstr>
      <vt:lpstr>Community Cloud(Optional)</vt:lpstr>
      <vt:lpstr>Cloud Deployment Models Comparison</vt:lpstr>
      <vt:lpstr>Cloud Deployment Models Summery</vt:lpstr>
      <vt:lpstr>Overview of Cloud Service Providers</vt:lpstr>
      <vt:lpstr>Cloud Service Providers-Amazon Web Services (AWS)</vt:lpstr>
      <vt:lpstr>Cloud Service Providers-Microsoft Azure</vt:lpstr>
      <vt:lpstr>Cloud Service Providers-Google Cloud Platform (GCP)</vt:lpstr>
      <vt:lpstr>Cloud Service Providers-IBM Cloud</vt:lpstr>
      <vt:lpstr>Cloud Service Providers-Oracle Cloud Infrastructure (OCI)</vt:lpstr>
      <vt:lpstr>Cloud Service Providers-Alibaba Cloud</vt:lpstr>
      <vt:lpstr>Cloud Service Providers Comparison Table</vt:lpstr>
      <vt:lpstr>Cloud Service Providers Comparison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Santhosh Kumar</cp:lastModifiedBy>
  <cp:revision>142</cp:revision>
  <dcterms:created xsi:type="dcterms:W3CDTF">2006-08-16T00:00:00Z</dcterms:created>
  <dcterms:modified xsi:type="dcterms:W3CDTF">2025-08-08T11:11:16Z</dcterms:modified>
</cp:coreProperties>
</file>