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94" r:id="rId2"/>
    <p:sldId id="308" r:id="rId3"/>
    <p:sldId id="327" r:id="rId4"/>
    <p:sldId id="319" r:id="rId5"/>
    <p:sldId id="322" r:id="rId6"/>
    <p:sldId id="329" r:id="rId7"/>
    <p:sldId id="330" r:id="rId8"/>
    <p:sldId id="331" r:id="rId9"/>
    <p:sldId id="312" r:id="rId10"/>
    <p:sldId id="325" r:id="rId11"/>
    <p:sldId id="328" r:id="rId12"/>
    <p:sldId id="323" r:id="rId13"/>
    <p:sldId id="324" r:id="rId14"/>
    <p:sldId id="32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380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68A0F-649F-4C97-B40A-0C44105BD79B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14CC-2DBD-46FF-A4A3-27C8D547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Microsoft Azure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161616"/>
                </a:solidFill>
              </a:rPr>
              <a:t>Azure is a Microsoft’s  cloud computing platform</a:t>
            </a:r>
          </a:p>
          <a:p>
            <a:r>
              <a:rPr lang="en-US" sz="1600" dirty="0">
                <a:solidFill>
                  <a:srgbClr val="161616"/>
                </a:solidFill>
              </a:rPr>
              <a:t>Microsoft Azure is a cloud computing platform and an online portal that allows you to access and manage cloud services and resources.</a:t>
            </a:r>
          </a:p>
          <a:p>
            <a:r>
              <a:rPr lang="en-US" sz="1600" dirty="0"/>
              <a:t>It provides a wide range of </a:t>
            </a:r>
            <a:r>
              <a:rPr lang="en-US" sz="1600" b="1" dirty="0"/>
              <a:t>cloud services</a:t>
            </a:r>
            <a:r>
              <a:rPr lang="en-US" sz="1600" dirty="0"/>
              <a:t> like computing, storage, databases, AI, networking, DevOps, and more.</a:t>
            </a:r>
          </a:p>
          <a:p>
            <a:r>
              <a:rPr lang="en-US" sz="1600" dirty="0">
                <a:solidFill>
                  <a:srgbClr val="161616"/>
                </a:solidFill>
              </a:rPr>
              <a:t>To get access to these resources and services, all you need to have is an active internet connection and subscription to connect to the Azure portal.</a:t>
            </a:r>
            <a:endParaRPr lang="en-US" sz="1600" dirty="0"/>
          </a:p>
          <a:p>
            <a:r>
              <a:rPr lang="en-US" sz="1600" dirty="0"/>
              <a:t>Users can </a:t>
            </a:r>
            <a:r>
              <a:rPr lang="en-US" sz="1600" b="1" dirty="0"/>
              <a:t>build, test, deploy, and manage</a:t>
            </a:r>
            <a:r>
              <a:rPr lang="en-US" sz="1600" dirty="0"/>
              <a:t> applications via Microsoft-managed data centers.</a:t>
            </a:r>
            <a:endParaRPr lang="en-US" sz="1600" dirty="0">
              <a:solidFill>
                <a:srgbClr val="161616"/>
              </a:solidFill>
            </a:endParaRPr>
          </a:p>
          <a:p>
            <a:r>
              <a:rPr lang="en-IN" sz="1600" dirty="0">
                <a:solidFill>
                  <a:srgbClr val="161616"/>
                </a:solidFill>
              </a:rPr>
              <a:t>Microsoft Azure helps you to build and manage enterprise level web, mobile, IoT apps faster using your existing skills and technologies you know.</a:t>
            </a:r>
          </a:p>
          <a:p>
            <a:endParaRPr lang="en-IN" sz="1400" dirty="0">
              <a:solidFill>
                <a:srgbClr val="161616"/>
              </a:solidFill>
              <a:latin typeface="Segoe UI"/>
            </a:endParaRPr>
          </a:p>
          <a:p>
            <a:endParaRPr lang="en-IN" sz="1400" dirty="0"/>
          </a:p>
        </p:txBody>
      </p:sp>
      <p:pic>
        <p:nvPicPr>
          <p:cNvPr id="2051" name="Picture 3" descr="C:\Users\SANTHOSH\Desktop\azure-skill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610100"/>
            <a:ext cx="6040438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BA6E-6920-2F66-3E0A-2A957F06C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9B9B8-90A2-C867-8656-5DFA8350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Core Concepts/Terminology</a:t>
            </a:r>
            <a:endParaRPr lang="en-IN" sz="24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AC2F5FD-450A-8FB8-A4AE-E1D0EDD86BD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35373372"/>
              </p:ext>
            </p:extLst>
          </p:nvPr>
        </p:nvGraphicFramePr>
        <p:xfrm>
          <a:off x="152400" y="1676400"/>
          <a:ext cx="87630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262">
                  <a:extLst>
                    <a:ext uri="{9D8B030D-6E8A-4147-A177-3AD203B41FA5}">
                      <a16:colId xmlns:a16="http://schemas.microsoft.com/office/drawing/2014/main" val="2857160257"/>
                    </a:ext>
                  </a:extLst>
                </a:gridCol>
                <a:gridCol w="5189738">
                  <a:extLst>
                    <a:ext uri="{9D8B030D-6E8A-4147-A177-3AD203B41FA5}">
                      <a16:colId xmlns:a16="http://schemas.microsoft.com/office/drawing/2014/main" val="1491651340"/>
                    </a:ext>
                  </a:extLst>
                </a:gridCol>
              </a:tblGrid>
              <a:tr h="338526">
                <a:tc>
                  <a:txBody>
                    <a:bodyPr/>
                    <a:lstStyle/>
                    <a:p>
                      <a:r>
                        <a:rPr lang="en-US" dirty="0"/>
                        <a:t>🔑 </a:t>
                      </a:r>
                      <a:r>
                        <a:rPr lang="en-US" b="1" dirty="0"/>
                        <a:t>Concept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📝 </a:t>
                      </a:r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785548"/>
                  </a:ext>
                </a:extLst>
              </a:tr>
              <a:tr h="338526">
                <a:tc>
                  <a:txBody>
                    <a:bodyPr/>
                    <a:lstStyle/>
                    <a:p>
                      <a:r>
                        <a:rPr lang="en-US" b="1"/>
                        <a:t>Azure Subscription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logical container that holds Azure resources and is tied to billing information.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857055"/>
                  </a:ext>
                </a:extLst>
              </a:tr>
              <a:tr h="338526">
                <a:tc>
                  <a:txBody>
                    <a:bodyPr/>
                    <a:lstStyle/>
                    <a:p>
                      <a:r>
                        <a:rPr lang="en-US" b="1"/>
                        <a:t>Resource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Any manageable item in Azure (e.g., VM, SQL DB, Storage Account).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723278"/>
                  </a:ext>
                </a:extLst>
              </a:tr>
              <a:tr h="338526">
                <a:tc>
                  <a:txBody>
                    <a:bodyPr/>
                    <a:lstStyle/>
                    <a:p>
                      <a:r>
                        <a:rPr lang="en-US" b="1"/>
                        <a:t>Resource Group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container that holds related resources for an Azure solution.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216400"/>
                  </a:ext>
                </a:extLst>
              </a:tr>
              <a:tr h="338526">
                <a:tc>
                  <a:txBody>
                    <a:bodyPr/>
                    <a:lstStyle/>
                    <a:p>
                      <a:r>
                        <a:rPr lang="en-US" b="1"/>
                        <a:t>Region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set of data centers located within a specific geographic location.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917054"/>
                  </a:ext>
                </a:extLst>
              </a:tr>
              <a:tr h="338526">
                <a:tc>
                  <a:txBody>
                    <a:bodyPr/>
                    <a:lstStyle/>
                    <a:p>
                      <a:r>
                        <a:rPr lang="en-US" b="1"/>
                        <a:t>Availability Zone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Physically separate zones within a region to ensure high availability.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868037"/>
                  </a:ext>
                </a:extLst>
              </a:tr>
              <a:tr h="584305">
                <a:tc>
                  <a:txBody>
                    <a:bodyPr/>
                    <a:lstStyle/>
                    <a:p>
                      <a:r>
                        <a:rPr lang="en-US" b="1"/>
                        <a:t>Azure Portal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web-based interface for managing and monitoring Azure services.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5333862"/>
                  </a:ext>
                </a:extLst>
              </a:tr>
              <a:tr h="584305">
                <a:tc>
                  <a:txBody>
                    <a:bodyPr/>
                    <a:lstStyle/>
                    <a:p>
                      <a:r>
                        <a:rPr lang="en-US" b="1"/>
                        <a:t>Azure CLI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Command-line tool to manage Azure resources using scripts and commands.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398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24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7C371-8BBF-CCF1-F160-0C655461D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7DCD0A-79AE-B9D5-D8F4-58C58919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Azure Core Concepts/Terminology</a:t>
            </a:r>
            <a:endParaRPr lang="en-IN" sz="24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7D15C05-1AB4-DBC5-DCC8-205C835667C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40422745"/>
              </p:ext>
            </p:extLst>
          </p:nvPr>
        </p:nvGraphicFramePr>
        <p:xfrm>
          <a:off x="152400" y="1676400"/>
          <a:ext cx="8763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262">
                  <a:extLst>
                    <a:ext uri="{9D8B030D-6E8A-4147-A177-3AD203B41FA5}">
                      <a16:colId xmlns:a16="http://schemas.microsoft.com/office/drawing/2014/main" val="2857160257"/>
                    </a:ext>
                  </a:extLst>
                </a:gridCol>
                <a:gridCol w="5189738">
                  <a:extLst>
                    <a:ext uri="{9D8B030D-6E8A-4147-A177-3AD203B41FA5}">
                      <a16:colId xmlns:a16="http://schemas.microsoft.com/office/drawing/2014/main" val="1491651340"/>
                    </a:ext>
                  </a:extLst>
                </a:gridCol>
              </a:tblGrid>
              <a:tr h="338526">
                <a:tc>
                  <a:txBody>
                    <a:bodyPr/>
                    <a:lstStyle/>
                    <a:p>
                      <a:r>
                        <a:rPr lang="en-US" dirty="0"/>
                        <a:t>🔑 </a:t>
                      </a:r>
                      <a:r>
                        <a:rPr lang="en-US" b="1" dirty="0"/>
                        <a:t>Concept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📝 </a:t>
                      </a:r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785548"/>
                  </a:ext>
                </a:extLst>
              </a:tr>
              <a:tr h="338526">
                <a:tc>
                  <a:txBody>
                    <a:bodyPr/>
                    <a:lstStyle/>
                    <a:p>
                      <a:r>
                        <a:rPr lang="en-US" b="1"/>
                        <a:t>ARM (Azure Resource Manager)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deployment and management service for Azure. Allows infrastructure as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60987"/>
                  </a:ext>
                </a:extLst>
              </a:tr>
              <a:tr h="584305">
                <a:tc>
                  <a:txBody>
                    <a:bodyPr/>
                    <a:lstStyle/>
                    <a:p>
                      <a:r>
                        <a:rPr lang="en-US" b="1"/>
                        <a:t>Azure Marketplace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Online store for certified, pre-configured applications and services.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830778"/>
                  </a:ext>
                </a:extLst>
              </a:tr>
              <a:tr h="338526">
                <a:tc>
                  <a:txBody>
                    <a:bodyPr/>
                    <a:lstStyle/>
                    <a:p>
                      <a:r>
                        <a:rPr lang="en-US" b="1"/>
                        <a:t>Tags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Key-value pairs used to organize and manage Azure resources (e.g., by department).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813546"/>
                  </a:ext>
                </a:extLst>
              </a:tr>
              <a:tr h="584305">
                <a:tc>
                  <a:txBody>
                    <a:bodyPr/>
                    <a:lstStyle/>
                    <a:p>
                      <a:r>
                        <a:rPr lang="en-US" b="1"/>
                        <a:t>Management Groups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manage access, policy, and compliance across multiple Azure subscriptions.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3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83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A556F-9D2E-06DE-EEE3-403629213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812A8D-524D-B62A-5313-8CD55EF2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Azure Service </a:t>
            </a:r>
            <a:r>
              <a:rPr lang="fr-FR" sz="2400" dirty="0" err="1"/>
              <a:t>Models</a:t>
            </a:r>
            <a:r>
              <a:rPr lang="fr-FR" sz="2400" dirty="0"/>
              <a:t> (Cloud Service </a:t>
            </a:r>
            <a:r>
              <a:rPr lang="fr-FR" sz="2400" dirty="0" err="1"/>
              <a:t>Models</a:t>
            </a:r>
            <a:r>
              <a:rPr lang="fr-FR" sz="2400" dirty="0"/>
              <a:t>)</a:t>
            </a:r>
            <a:endParaRPr lang="en-IN" sz="24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334FEB3-4BD5-0292-BABC-EC099399219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11079377"/>
              </p:ext>
            </p:extLst>
          </p:nvPr>
        </p:nvGraphicFramePr>
        <p:xfrm>
          <a:off x="612775" y="1600200"/>
          <a:ext cx="81534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857160257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49165134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4247392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78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IaaS</a:t>
                      </a:r>
                      <a:r>
                        <a:rPr lang="en-US"/>
                        <a:t>(Infrastructure as a Service)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Provides VMs, networking,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Azure Virtual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83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PaaS</a:t>
                      </a:r>
                      <a:r>
                        <a:rPr lang="en-US"/>
                        <a:t>(Platform as a Service)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Platform for developing apps without managing infrastructure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Azure App Services, Azure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81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SaaS</a:t>
                      </a:r>
                      <a:r>
                        <a:rPr lang="en-US"/>
                        <a:t>(Software as a Service)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Ready-to-use applications over the internet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365, Outlook, OneDrive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3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34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4F4AC-49BE-C264-1067-8CD6D9C01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676209-6A8C-9FBC-6B78-BE050C7F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Common Azure Use Cases</a:t>
            </a:r>
            <a:endParaRPr lang="en-IN" sz="24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D4B10C8-D082-FDB1-03F4-299AE0B813B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00475109"/>
              </p:ext>
            </p:extLst>
          </p:nvPr>
        </p:nvGraphicFramePr>
        <p:xfrm>
          <a:off x="1447800" y="1905000"/>
          <a:ext cx="6248400" cy="4038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857160257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1491651340"/>
                    </a:ext>
                  </a:extLst>
                </a:gridCol>
              </a:tblGrid>
              <a:tr h="570155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Azure 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785548"/>
                  </a:ext>
                </a:extLst>
              </a:tr>
              <a:tr h="578074">
                <a:tc>
                  <a:txBody>
                    <a:bodyPr/>
                    <a:lstStyle/>
                    <a:p>
                      <a:r>
                        <a:rPr lang="en-US"/>
                        <a:t>Host Websites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Azure App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030255"/>
                  </a:ext>
                </a:extLst>
              </a:tr>
              <a:tr h="578074">
                <a:tc>
                  <a:txBody>
                    <a:bodyPr/>
                    <a:lstStyle/>
                    <a:p>
                      <a:r>
                        <a:rPr lang="en-US"/>
                        <a:t>Store Large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Azure Blob 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451467"/>
                  </a:ext>
                </a:extLst>
              </a:tr>
              <a:tr h="578074">
                <a:tc>
                  <a:txBody>
                    <a:bodyPr/>
                    <a:lstStyle/>
                    <a:p>
                      <a:r>
                        <a:rPr lang="en-US"/>
                        <a:t>Virtual Servers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Azure Virtual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012273"/>
                  </a:ext>
                </a:extLst>
              </a:tr>
              <a:tr h="578074">
                <a:tc>
                  <a:txBody>
                    <a:bodyPr/>
                    <a:lstStyle/>
                    <a:p>
                      <a:r>
                        <a:rPr lang="en-US"/>
                        <a:t>IoT 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Azure IoT 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830778"/>
                  </a:ext>
                </a:extLst>
              </a:tr>
              <a:tr h="578074">
                <a:tc>
                  <a:txBody>
                    <a:bodyPr/>
                    <a:lstStyle/>
                    <a:p>
                      <a:r>
                        <a:rPr lang="en-US"/>
                        <a:t>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Azure ML Studio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813546"/>
                  </a:ext>
                </a:extLst>
              </a:tr>
              <a:tr h="578074">
                <a:tc>
                  <a:txBody>
                    <a:bodyPr/>
                    <a:lstStyle/>
                    <a:p>
                      <a:r>
                        <a:rPr lang="en-US"/>
                        <a:t>Backup &amp; 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Site Recovery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43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0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8233C-E625-AEA6-9D84-585543E50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52D91-A8FD-19D1-7B2D-ACE03D70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Microsoft Azure Certifications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4C855A-F071-95D2-7266-7CFB189BAD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AZ-900 – Azure Fundamentals (Ideal for beginners)</a:t>
            </a:r>
          </a:p>
          <a:p>
            <a:r>
              <a:rPr lang="en-US" sz="2000" dirty="0"/>
              <a:t>AZ-104 – Azure Administrator Associate</a:t>
            </a:r>
          </a:p>
          <a:p>
            <a:r>
              <a:rPr lang="en-US" sz="2000" dirty="0"/>
              <a:t>AZ-204 – Azure Developer Associate</a:t>
            </a:r>
          </a:p>
          <a:p>
            <a:r>
              <a:rPr lang="en-US" sz="2000" dirty="0"/>
              <a:t>AZ-500 – Azure Security Engineer Associate</a:t>
            </a:r>
          </a:p>
        </p:txBody>
      </p:sp>
    </p:spTree>
    <p:extLst>
      <p:ext uri="{BB962C8B-B14F-4D97-AF65-F5344CB8AC3E}">
        <p14:creationId xmlns:p14="http://schemas.microsoft.com/office/powerpoint/2010/main" val="112282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Benefits of Microsoft Azure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sz="1400" dirty="0">
              <a:solidFill>
                <a:srgbClr val="161616"/>
              </a:solidFill>
              <a:latin typeface="Segoe UI"/>
            </a:endParaRPr>
          </a:p>
          <a:p>
            <a:endParaRPr lang="en-IN" sz="1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8622CA-F69A-D05F-3848-D59AB49ED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14397"/>
              </p:ext>
            </p:extLst>
          </p:nvPr>
        </p:nvGraphicFramePr>
        <p:xfrm>
          <a:off x="762000" y="1899920"/>
          <a:ext cx="7848600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1351820611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493796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73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✅ 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Easily scale up/down based on demand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11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💰 Cost-effective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Pay-as-you-go pricing, no hardware costs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26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🔒 Secure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Enterprise-grade security, compliance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00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🌍 Global Reach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Data centers in over 60+ regions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629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⚙️ Hybrid 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Works with on-premise systems (Hybrid cloud)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234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🚀 Innovation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AI, ML, IoT, Analytics, DevOps tools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09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68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0D581-8480-E406-ED71-741DFC17A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A90DF0-4819-F3DF-8DA0-96AA08FB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Advantages of Microsoft Azure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8C912-4567-B807-28CE-769953AA20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sz="1400" dirty="0">
              <a:solidFill>
                <a:srgbClr val="161616"/>
              </a:solidFill>
              <a:latin typeface="Segoe UI"/>
            </a:endParaRPr>
          </a:p>
          <a:p>
            <a:endParaRPr lang="en-IN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907897-8BB1-6657-2EA9-E9A4C71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785130"/>
              </p:ext>
            </p:extLst>
          </p:nvPr>
        </p:nvGraphicFramePr>
        <p:xfrm>
          <a:off x="377952" y="1600200"/>
          <a:ext cx="8423656" cy="445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721">
                  <a:extLst>
                    <a:ext uri="{9D8B030D-6E8A-4147-A177-3AD203B41FA5}">
                      <a16:colId xmlns:a16="http://schemas.microsoft.com/office/drawing/2014/main" val="1836114786"/>
                    </a:ext>
                  </a:extLst>
                </a:gridCol>
                <a:gridCol w="6379935">
                  <a:extLst>
                    <a:ext uri="{9D8B030D-6E8A-4147-A177-3AD203B41FA5}">
                      <a16:colId xmlns:a16="http://schemas.microsoft.com/office/drawing/2014/main" val="1470794885"/>
                    </a:ext>
                  </a:extLst>
                </a:gridCol>
              </a:tblGrid>
              <a:tr h="298734">
                <a:tc>
                  <a:txBody>
                    <a:bodyPr/>
                    <a:lstStyle/>
                    <a:p>
                      <a:r>
                        <a:rPr lang="en-US" dirty="0"/>
                        <a:t>🌟 </a:t>
                      </a:r>
                      <a:r>
                        <a:rPr lang="en-US" b="1" dirty="0"/>
                        <a:t>Advantage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📝 </a:t>
                      </a:r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666439"/>
                  </a:ext>
                </a:extLst>
              </a:tr>
              <a:tr h="733124">
                <a:tc>
                  <a:txBody>
                    <a:bodyPr/>
                    <a:lstStyle/>
                    <a:p>
                      <a:r>
                        <a:rPr lang="en-US" b="1"/>
                        <a:t>Scalability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Automatically scale up or down based on demand—ideal for apps with variable loads.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07456"/>
                  </a:ext>
                </a:extLst>
              </a:tr>
              <a:tr h="733124">
                <a:tc>
                  <a:txBody>
                    <a:bodyPr/>
                    <a:lstStyle/>
                    <a:p>
                      <a:r>
                        <a:rPr lang="en-US" b="1" dirty="0"/>
                        <a:t>Cost-Effective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Pay-as-you-go pricing model; no need to invest in expensive hardware.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054742"/>
                  </a:ext>
                </a:extLst>
              </a:tr>
              <a:tr h="733124">
                <a:tc>
                  <a:txBody>
                    <a:bodyPr/>
                    <a:lstStyle/>
                    <a:p>
                      <a:r>
                        <a:rPr lang="en-US" b="1"/>
                        <a:t>High Availability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99.95% uptime SLA with global data centers ensures reliability.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94488"/>
                  </a:ext>
                </a:extLst>
              </a:tr>
              <a:tr h="733124">
                <a:tc>
                  <a:txBody>
                    <a:bodyPr/>
                    <a:lstStyle/>
                    <a:p>
                      <a:r>
                        <a:rPr lang="en-US" b="1" dirty="0"/>
                        <a:t>Security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Enterprise-grade security with multi-layered protection and compliance standards.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577564"/>
                  </a:ext>
                </a:extLst>
              </a:tr>
              <a:tr h="513187">
                <a:tc>
                  <a:txBody>
                    <a:bodyPr/>
                    <a:lstStyle/>
                    <a:p>
                      <a:r>
                        <a:rPr lang="en-US" b="1"/>
                        <a:t>Global Reach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is available in 60+ regions across the globe.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05301"/>
                  </a:ext>
                </a:extLst>
              </a:tr>
              <a:tr h="522784">
                <a:tc>
                  <a:txBody>
                    <a:bodyPr/>
                    <a:lstStyle/>
                    <a:p>
                      <a:r>
                        <a:rPr lang="en-US" b="1" dirty="0"/>
                        <a:t>Flexibility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multiple operating systems, languages, tools, and frameworks.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01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15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Advantages of Microsoft Azure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sz="1400" dirty="0">
              <a:solidFill>
                <a:srgbClr val="161616"/>
              </a:solidFill>
              <a:latin typeface="Segoe UI"/>
            </a:endParaRPr>
          </a:p>
          <a:p>
            <a:endParaRPr lang="en-IN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ABC206-C164-56D2-99A0-D99684839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50253"/>
              </p:ext>
            </p:extLst>
          </p:nvPr>
        </p:nvGraphicFramePr>
        <p:xfrm>
          <a:off x="228600" y="1710462"/>
          <a:ext cx="8610600" cy="4355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076">
                  <a:extLst>
                    <a:ext uri="{9D8B030D-6E8A-4147-A177-3AD203B41FA5}">
                      <a16:colId xmlns:a16="http://schemas.microsoft.com/office/drawing/2014/main" val="1836114786"/>
                    </a:ext>
                  </a:extLst>
                </a:gridCol>
                <a:gridCol w="6521524">
                  <a:extLst>
                    <a:ext uri="{9D8B030D-6E8A-4147-A177-3AD203B41FA5}">
                      <a16:colId xmlns:a16="http://schemas.microsoft.com/office/drawing/2014/main" val="1470794885"/>
                    </a:ext>
                  </a:extLst>
                </a:gridCol>
              </a:tblGrid>
              <a:tr h="323620">
                <a:tc>
                  <a:txBody>
                    <a:bodyPr/>
                    <a:lstStyle/>
                    <a:p>
                      <a:r>
                        <a:rPr lang="en-US" dirty="0"/>
                        <a:t>🌟 </a:t>
                      </a:r>
                      <a:r>
                        <a:rPr lang="en-US" b="1" dirty="0"/>
                        <a:t>Advantage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📝 </a:t>
                      </a:r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666439"/>
                  </a:ext>
                </a:extLst>
              </a:tr>
              <a:tr h="547556">
                <a:tc>
                  <a:txBody>
                    <a:bodyPr/>
                    <a:lstStyle/>
                    <a:p>
                      <a:r>
                        <a:rPr lang="en-US" b="1"/>
                        <a:t>Disaster Recovery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 backup and site recovery options for business continuity.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145822"/>
                  </a:ext>
                </a:extLst>
              </a:tr>
              <a:tr h="435556">
                <a:tc>
                  <a:txBody>
                    <a:bodyPr/>
                    <a:lstStyle/>
                    <a:p>
                      <a:r>
                        <a:rPr lang="en-US" b="1"/>
                        <a:t>Hybrid Capability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Seamless integration with on-premise environments.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657289"/>
                  </a:ext>
                </a:extLst>
              </a:tr>
              <a:tr h="732961">
                <a:tc>
                  <a:txBody>
                    <a:bodyPr/>
                    <a:lstStyle/>
                    <a:p>
                      <a:r>
                        <a:rPr lang="en-US" b="1"/>
                        <a:t>AI and Analytics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Advanced services like Azure Machine Learning and Power BI integration.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574827"/>
                  </a:ext>
                </a:extLst>
              </a:tr>
              <a:tr h="732961">
                <a:tc>
                  <a:txBody>
                    <a:bodyPr/>
                    <a:lstStyle/>
                    <a:p>
                      <a:r>
                        <a:rPr lang="en-US" b="1"/>
                        <a:t>Developer-Friendly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 with Visual Studio, GitHub, Azure DevOps for fast development.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47121"/>
                  </a:ext>
                </a:extLst>
              </a:tr>
              <a:tr h="587414">
                <a:tc>
                  <a:txBody>
                    <a:bodyPr/>
                    <a:lstStyle/>
                    <a:p>
                      <a:r>
                        <a:rPr lang="en-US" b="1"/>
                        <a:t>Compliance Ready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Meets global compliance standards like GDPR, ISO, HIPAA,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0346748"/>
                  </a:ext>
                </a:extLst>
              </a:tr>
              <a:tr h="952850">
                <a:tc>
                  <a:txBody>
                    <a:bodyPr/>
                    <a:lstStyle/>
                    <a:p>
                      <a:r>
                        <a:rPr lang="en-US" b="1"/>
                        <a:t>Automation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 deployment and management using Azure CLI, PowerShell, and ARM templates.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54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24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E5B42-E184-DEBE-90B0-57FEA8C7E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9E434B-2099-96E1-0318-417EDC26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Core Azure Services Categories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B9FD703-2A2C-91A5-29ED-886568814F3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9492066"/>
              </p:ext>
            </p:extLst>
          </p:nvPr>
        </p:nvGraphicFramePr>
        <p:xfrm>
          <a:off x="612774" y="1600200"/>
          <a:ext cx="830262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626">
                  <a:extLst>
                    <a:ext uri="{9D8B030D-6E8A-4147-A177-3AD203B41FA5}">
                      <a16:colId xmlns:a16="http://schemas.microsoft.com/office/drawing/2014/main" val="2250301883"/>
                    </a:ext>
                  </a:extLst>
                </a:gridCol>
                <a:gridCol w="2351096">
                  <a:extLst>
                    <a:ext uri="{9D8B030D-6E8A-4147-A177-3AD203B41FA5}">
                      <a16:colId xmlns:a16="http://schemas.microsoft.com/office/drawing/2014/main" val="2728135447"/>
                    </a:ext>
                  </a:extLst>
                </a:gridCol>
                <a:gridCol w="4125903">
                  <a:extLst>
                    <a:ext uri="{9D8B030D-6E8A-4147-A177-3AD203B41FA5}">
                      <a16:colId xmlns:a16="http://schemas.microsoft.com/office/drawing/2014/main" val="548166979"/>
                    </a:ext>
                  </a:extLst>
                </a:gridCol>
              </a:tblGrid>
              <a:tr h="298174">
                <a:tc>
                  <a:txBody>
                    <a:bodyPr/>
                    <a:lstStyle/>
                    <a:p>
                      <a:r>
                        <a:rPr lang="en-US" dirty="0"/>
                        <a:t>🛠️ </a:t>
                      </a:r>
                      <a:r>
                        <a:rPr lang="en-US" b="1" dirty="0"/>
                        <a:t>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🔧 </a:t>
                      </a:r>
                      <a:r>
                        <a:rPr lang="en-US" b="1"/>
                        <a:t>Service 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📝 </a:t>
                      </a:r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008623"/>
                  </a:ext>
                </a:extLst>
              </a:tr>
              <a:tr h="371061">
                <a:tc>
                  <a:txBody>
                    <a:bodyPr/>
                    <a:lstStyle/>
                    <a:p>
                      <a:r>
                        <a:rPr lang="en-US" b="1"/>
                        <a:t>Compute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Azure Virtual Machines (VMs)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Scalable, on-demand computing resources (IaaS).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911042"/>
                  </a:ext>
                </a:extLst>
              </a:tr>
              <a:tr h="3710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Azure App Service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Host web apps, REST APIs, and mobile backends (PaaS).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12623"/>
                  </a:ext>
                </a:extLst>
              </a:tr>
              <a:tr h="2981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Azure Functions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Event-driven serverless computing.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402563"/>
                  </a:ext>
                </a:extLst>
              </a:tr>
              <a:tr h="37106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Azure Kubernetes Service (AKS)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Manages containerized apps using Kubernetes.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072757"/>
                  </a:ext>
                </a:extLst>
              </a:tr>
              <a:tr h="371061">
                <a:tc>
                  <a:txBody>
                    <a:bodyPr/>
                    <a:lstStyle/>
                    <a:p>
                      <a:r>
                        <a:rPr lang="en-US" b="1" dirty="0"/>
                        <a:t>Storage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Blob Storage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storage for unstructured data (images, videos, docs).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334837"/>
                  </a:ext>
                </a:extLst>
              </a:tr>
              <a:tr h="2981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 Storage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managed file shares (SMB protocol).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31271"/>
                  </a:ext>
                </a:extLst>
              </a:tr>
              <a:tr h="3710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Queue Storage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 store for decoupling app components.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604093"/>
                  </a:ext>
                </a:extLst>
              </a:tr>
              <a:tr h="2981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Disk Storage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High-performance disks for VMs and apps.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73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31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0C5FF-2508-ACCC-A935-A0F740705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8F5DEF-D80A-F96E-EF61-3328A6B4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Core Azure Services Categories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B11350-2B2C-4B40-028B-908171D8A7F9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08447736"/>
              </p:ext>
            </p:extLst>
          </p:nvPr>
        </p:nvGraphicFramePr>
        <p:xfrm>
          <a:off x="612774" y="1600200"/>
          <a:ext cx="8302625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626">
                  <a:extLst>
                    <a:ext uri="{9D8B030D-6E8A-4147-A177-3AD203B41FA5}">
                      <a16:colId xmlns:a16="http://schemas.microsoft.com/office/drawing/2014/main" val="2250301883"/>
                    </a:ext>
                  </a:extLst>
                </a:gridCol>
                <a:gridCol w="2351096">
                  <a:extLst>
                    <a:ext uri="{9D8B030D-6E8A-4147-A177-3AD203B41FA5}">
                      <a16:colId xmlns:a16="http://schemas.microsoft.com/office/drawing/2014/main" val="2728135447"/>
                    </a:ext>
                  </a:extLst>
                </a:gridCol>
                <a:gridCol w="4125903">
                  <a:extLst>
                    <a:ext uri="{9D8B030D-6E8A-4147-A177-3AD203B41FA5}">
                      <a16:colId xmlns:a16="http://schemas.microsoft.com/office/drawing/2014/main" val="548166979"/>
                    </a:ext>
                  </a:extLst>
                </a:gridCol>
              </a:tblGrid>
              <a:tr h="428756">
                <a:tc>
                  <a:txBody>
                    <a:bodyPr/>
                    <a:lstStyle/>
                    <a:p>
                      <a:r>
                        <a:rPr lang="en-US" dirty="0"/>
                        <a:t>🛠️ </a:t>
                      </a:r>
                      <a:r>
                        <a:rPr lang="en-US" b="1" dirty="0"/>
                        <a:t>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🔧 </a:t>
                      </a:r>
                      <a:r>
                        <a:rPr lang="en-US" b="1"/>
                        <a:t>Service 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📝 </a:t>
                      </a:r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008623"/>
                  </a:ext>
                </a:extLst>
              </a:tr>
              <a:tr h="434970">
                <a:tc>
                  <a:txBody>
                    <a:bodyPr/>
                    <a:lstStyle/>
                    <a:p>
                      <a:r>
                        <a:rPr lang="en-US" dirty="0"/>
                        <a:t>Databases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Azure SQL Database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managed relational database (PaaS).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911042"/>
                  </a:ext>
                </a:extLst>
              </a:tr>
              <a:tr h="4349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Cosmos 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Globally distributed NoSQL database.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12623"/>
                  </a:ext>
                </a:extLst>
              </a:tr>
              <a:tr h="7503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Database for MySQL/PostgreSQL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open-source database services.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402563"/>
                  </a:ext>
                </a:extLst>
              </a:tr>
              <a:tr h="434970">
                <a:tc>
                  <a:txBody>
                    <a:bodyPr/>
                    <a:lstStyle/>
                    <a:p>
                      <a:r>
                        <a:rPr lang="en-US" dirty="0"/>
                        <a:t>Networking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Network (</a:t>
                      </a:r>
                      <a:r>
                        <a:rPr lang="en-US" dirty="0" err="1"/>
                        <a:t>VNet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Securely connect Azure resources.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072757"/>
                  </a:ext>
                </a:extLst>
              </a:tr>
              <a:tr h="4349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Load Balancer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Distributes traffic across resources.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334837"/>
                  </a:ext>
                </a:extLst>
              </a:tr>
              <a:tr h="7503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DNS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and manage your domain’s DNS records.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31271"/>
                  </a:ext>
                </a:extLst>
              </a:tr>
              <a:tr h="7503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Gateway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balancer with web application firewall (WAF).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604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12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D89C0-D249-A9D5-6E26-383B390FF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25529A-78AC-F081-EF08-A4AB7490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Core Azure Services Categories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A491CD2-C373-80EB-357B-E6944DCEE2C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90679465"/>
              </p:ext>
            </p:extLst>
          </p:nvPr>
        </p:nvGraphicFramePr>
        <p:xfrm>
          <a:off x="612774" y="1600200"/>
          <a:ext cx="8302625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626">
                  <a:extLst>
                    <a:ext uri="{9D8B030D-6E8A-4147-A177-3AD203B41FA5}">
                      <a16:colId xmlns:a16="http://schemas.microsoft.com/office/drawing/2014/main" val="2250301883"/>
                    </a:ext>
                  </a:extLst>
                </a:gridCol>
                <a:gridCol w="2351096">
                  <a:extLst>
                    <a:ext uri="{9D8B030D-6E8A-4147-A177-3AD203B41FA5}">
                      <a16:colId xmlns:a16="http://schemas.microsoft.com/office/drawing/2014/main" val="2728135447"/>
                    </a:ext>
                  </a:extLst>
                </a:gridCol>
                <a:gridCol w="4125903">
                  <a:extLst>
                    <a:ext uri="{9D8B030D-6E8A-4147-A177-3AD203B41FA5}">
                      <a16:colId xmlns:a16="http://schemas.microsoft.com/office/drawing/2014/main" val="548166979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r>
                        <a:rPr lang="en-US" dirty="0"/>
                        <a:t>🛠️ </a:t>
                      </a:r>
                      <a:r>
                        <a:rPr lang="en-US" b="1" dirty="0"/>
                        <a:t>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🔧 </a:t>
                      </a:r>
                      <a:r>
                        <a:rPr lang="en-US" b="1"/>
                        <a:t>Service 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📝 </a:t>
                      </a:r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008623"/>
                  </a:ext>
                </a:extLst>
              </a:tr>
              <a:tr h="773430">
                <a:tc>
                  <a:txBody>
                    <a:bodyPr/>
                    <a:lstStyle/>
                    <a:p>
                      <a:r>
                        <a:rPr lang="en-US" dirty="0"/>
                        <a:t>Identity &amp;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Active Directory (AAD)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Identity management and access control.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911042"/>
                  </a:ext>
                </a:extLst>
              </a:tr>
              <a:tr h="7734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Multi-Factor Authentication (MFA)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second layer of security for user sign-ins.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1262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AD B2C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identity and access management.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402563"/>
                  </a:ext>
                </a:extLst>
              </a:tr>
              <a:tr h="773430">
                <a:tc>
                  <a:txBody>
                    <a:bodyPr/>
                    <a:lstStyle/>
                    <a:p>
                      <a:r>
                        <a:rPr lang="en-US" dirty="0"/>
                        <a:t>AI &amp; 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Build, train, and deploy ML models.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072757"/>
                  </a:ext>
                </a:extLst>
              </a:tr>
              <a:tr h="7734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Cognitive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Pre-built AI services like speech, vision, and language.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33483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 intelligent, serverless bots.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31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28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F2BA0-B082-07D5-0917-344857EF7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85FF84-9B2E-E6CE-B549-1AD7FBDD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Core Azure Services Categories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71C67D9-1AD4-1816-45A0-9098F81BF92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03676973"/>
              </p:ext>
            </p:extLst>
          </p:nvPr>
        </p:nvGraphicFramePr>
        <p:xfrm>
          <a:off x="612774" y="1600200"/>
          <a:ext cx="8302625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626">
                  <a:extLst>
                    <a:ext uri="{9D8B030D-6E8A-4147-A177-3AD203B41FA5}">
                      <a16:colId xmlns:a16="http://schemas.microsoft.com/office/drawing/2014/main" val="2250301883"/>
                    </a:ext>
                  </a:extLst>
                </a:gridCol>
                <a:gridCol w="2351096">
                  <a:extLst>
                    <a:ext uri="{9D8B030D-6E8A-4147-A177-3AD203B41FA5}">
                      <a16:colId xmlns:a16="http://schemas.microsoft.com/office/drawing/2014/main" val="2728135447"/>
                    </a:ext>
                  </a:extLst>
                </a:gridCol>
                <a:gridCol w="4125903">
                  <a:extLst>
                    <a:ext uri="{9D8B030D-6E8A-4147-A177-3AD203B41FA5}">
                      <a16:colId xmlns:a16="http://schemas.microsoft.com/office/drawing/2014/main" val="548166979"/>
                    </a:ext>
                  </a:extLst>
                </a:gridCol>
              </a:tblGrid>
              <a:tr h="393225">
                <a:tc>
                  <a:txBody>
                    <a:bodyPr/>
                    <a:lstStyle/>
                    <a:p>
                      <a:r>
                        <a:rPr lang="en-US" dirty="0"/>
                        <a:t>🛠️ </a:t>
                      </a:r>
                      <a:r>
                        <a:rPr lang="en-US" b="1" dirty="0"/>
                        <a:t>Category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🔧 </a:t>
                      </a:r>
                      <a:r>
                        <a:rPr lang="en-US" b="1"/>
                        <a:t>Service 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📝 </a:t>
                      </a:r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008623"/>
                  </a:ext>
                </a:extLst>
              </a:tr>
              <a:tr h="688144">
                <a:tc>
                  <a:txBody>
                    <a:bodyPr/>
                    <a:lstStyle/>
                    <a:p>
                      <a:r>
                        <a:rPr lang="en-US" dirty="0"/>
                        <a:t>DevOps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DevOps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CI/CD, project tracking, source control, testing.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911042"/>
                  </a:ext>
                </a:extLst>
              </a:tr>
              <a:tr h="3989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GitHub 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 workflows directly from GitHub.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12623"/>
                  </a:ext>
                </a:extLst>
              </a:tr>
              <a:tr h="688144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Security Center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Unified security management and threat protection.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402563"/>
                  </a:ext>
                </a:extLst>
              </a:tr>
              <a:tr h="6881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Key Vault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Securely store keys, secrets, and certificates.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072757"/>
                  </a:ext>
                </a:extLst>
              </a:tr>
              <a:tr h="6881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 Defender for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threat protection for workloads.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334837"/>
                  </a:ext>
                </a:extLst>
              </a:tr>
              <a:tr h="393225">
                <a:tc>
                  <a:txBody>
                    <a:bodyPr/>
                    <a:lstStyle/>
                    <a:p>
                      <a:r>
                        <a:rPr lang="en-US" dirty="0"/>
                        <a:t>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Monitor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Full-stack monitoring and analytics.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31271"/>
                  </a:ext>
                </a:extLst>
              </a:tr>
              <a:tr h="3932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Insights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 monitoring for apps.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503483"/>
                  </a:ext>
                </a:extLst>
              </a:tr>
              <a:tr h="39322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Log Analytics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and analyze logs across resources.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826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61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Azure Services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1400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offers so many services through its cloud computing platform.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8120252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526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14280</TotalTime>
  <Words>1053</Words>
  <Application>Microsoft Office PowerPoint</Application>
  <PresentationFormat>On-screen Show (4:3)</PresentationFormat>
  <Paragraphs>198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Segoe UI</vt:lpstr>
      <vt:lpstr>Tw Cen MT</vt:lpstr>
      <vt:lpstr>Wingdings</vt:lpstr>
      <vt:lpstr>Wingdings 2</vt:lpstr>
      <vt:lpstr>Median</vt:lpstr>
      <vt:lpstr>Microsoft Azure </vt:lpstr>
      <vt:lpstr>Benefits of Microsoft Azure </vt:lpstr>
      <vt:lpstr>Advantages of Microsoft Azure </vt:lpstr>
      <vt:lpstr>Advantages of Microsoft Azure </vt:lpstr>
      <vt:lpstr>Core Azure Services Categories</vt:lpstr>
      <vt:lpstr>Core Azure Services Categories</vt:lpstr>
      <vt:lpstr>Core Azure Services Categories</vt:lpstr>
      <vt:lpstr>Core Azure Services Categories</vt:lpstr>
      <vt:lpstr>Azure Services</vt:lpstr>
      <vt:lpstr>Azure Core Concepts/Terminology</vt:lpstr>
      <vt:lpstr>Azure Core Concepts/Terminology</vt:lpstr>
      <vt:lpstr>Azure Service Models (Cloud Service Models)</vt:lpstr>
      <vt:lpstr>Common Azure Use Cases</vt:lpstr>
      <vt:lpstr>Microsoft Azure Certifications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Instance Management</dc:title>
  <dc:creator>Admin</dc:creator>
  <cp:lastModifiedBy>Santhosh Kumar</cp:lastModifiedBy>
  <cp:revision>125</cp:revision>
  <dcterms:created xsi:type="dcterms:W3CDTF">2006-08-16T00:00:00Z</dcterms:created>
  <dcterms:modified xsi:type="dcterms:W3CDTF">2025-07-25T15:24:17Z</dcterms:modified>
</cp:coreProperties>
</file>