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70" r:id="rId3"/>
    <p:sldId id="256" r:id="rId4"/>
    <p:sldId id="257" r:id="rId5"/>
    <p:sldId id="258" r:id="rId6"/>
    <p:sldId id="271" r:id="rId7"/>
    <p:sldId id="259" r:id="rId8"/>
    <p:sldId id="260" r:id="rId9"/>
    <p:sldId id="261" r:id="rId10"/>
    <p:sldId id="262" r:id="rId11"/>
    <p:sldId id="264" r:id="rId12"/>
    <p:sldId id="265" r:id="rId13"/>
    <p:sldId id="263" r:id="rId14"/>
    <p:sldId id="268" r:id="rId15"/>
    <p:sldId id="269" r:id="rId16"/>
    <p:sldId id="267" r:id="rId17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CE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06" autoAdjust="0"/>
    <p:restoredTop sz="94660"/>
  </p:normalViewPr>
  <p:slideViewPr>
    <p:cSldViewPr>
      <p:cViewPr varScale="1">
        <p:scale>
          <a:sx n="59" d="100"/>
          <a:sy n="59" d="100"/>
        </p:scale>
        <p:origin x="1136" y="48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906" y="6053328"/>
            <a:ext cx="2436876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5748" y="6044184"/>
            <a:ext cx="73502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559050" y="4038600"/>
            <a:ext cx="701675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559050" y="6050037"/>
            <a:ext cx="72644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2550" y="6068699"/>
            <a:ext cx="222885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259176" y="236539"/>
            <a:ext cx="635635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667750" y="228600"/>
            <a:ext cx="9080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9300" y="609601"/>
            <a:ext cx="222885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02615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99300" y="6248403"/>
            <a:ext cx="239395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95302" y="6248208"/>
            <a:ext cx="603794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604345" y="0"/>
            <a:ext cx="34671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653875" y="609600"/>
            <a:ext cx="24765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653875" y="0"/>
            <a:ext cx="24765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6511000" y="134276"/>
            <a:ext cx="533400" cy="264849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702" y="228600"/>
            <a:ext cx="883285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63702" y="1600200"/>
            <a:ext cx="883285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2743200"/>
            <a:ext cx="7716706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906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40335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485900" y="1600200"/>
            <a:ext cx="84201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5900" y="1600200"/>
            <a:ext cx="8255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40335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60400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248643" y="1589567"/>
            <a:ext cx="421005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273050"/>
            <a:ext cx="883285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6040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5200650" y="2438400"/>
            <a:ext cx="421005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60400" y="1752600"/>
            <a:ext cx="421005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5200650" y="1752600"/>
            <a:ext cx="421005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7785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273050"/>
            <a:ext cx="87503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60400" y="1752600"/>
            <a:ext cx="173355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559050" y="1752600"/>
            <a:ext cx="69342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3550" y="5486400"/>
            <a:ext cx="79248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906" y="4572000"/>
            <a:ext cx="9906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906" y="4663440"/>
            <a:ext cx="158496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674114" y="4654296"/>
            <a:ext cx="8231886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0" y="4648200"/>
            <a:ext cx="79248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568450" y="0"/>
            <a:ext cx="108966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769100" y="6248401"/>
            <a:ext cx="288925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56845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733550" y="6248207"/>
            <a:ext cx="4953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90624" y="0"/>
            <a:ext cx="8215376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60400" y="228600"/>
            <a:ext cx="883285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63702" y="1600200"/>
            <a:ext cx="883285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604000" y="6248401"/>
            <a:ext cx="288925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60401" y="6248207"/>
            <a:ext cx="5872840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906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7785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39762" y="1280160"/>
            <a:ext cx="9266238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7785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is </a:t>
            </a:r>
            <a:r>
              <a:rPr lang="en-US" sz="2000" dirty="0" err="1">
                <a:solidFill>
                  <a:srgbClr val="C00000"/>
                </a:solidFill>
              </a:rPr>
              <a:t>jQuery</a:t>
            </a:r>
            <a:r>
              <a:rPr lang="en-US" sz="2000" dirty="0">
                <a:solidFill>
                  <a:srgbClr val="C00000"/>
                </a:solidFill>
              </a:rPr>
              <a:t>??</a:t>
            </a:r>
            <a:endParaRPr lang="en-US" sz="2000" dirty="0">
              <a:solidFill>
                <a:srgbClr val="5F5F5F"/>
              </a:solidFill>
            </a:endParaRPr>
          </a:p>
          <a:p>
            <a:r>
              <a:rPr lang="en-US" sz="2000" dirty="0" err="1">
                <a:solidFill>
                  <a:srgbClr val="5F5F5F"/>
                </a:solidFill>
              </a:rPr>
              <a:t>jQuery</a:t>
            </a:r>
            <a:r>
              <a:rPr lang="en-US" sz="2000" dirty="0">
                <a:solidFill>
                  <a:srgbClr val="5F5F5F"/>
                </a:solidFill>
              </a:rPr>
              <a:t> is a fast, lightweight Open Source JavaScript library.</a:t>
            </a:r>
          </a:p>
          <a:p>
            <a:r>
              <a:rPr lang="en-US" sz="2000" dirty="0" err="1">
                <a:solidFill>
                  <a:srgbClr val="5F5F5F"/>
                </a:solidFill>
              </a:rPr>
              <a:t>jQuery</a:t>
            </a:r>
            <a:r>
              <a:rPr lang="en-US" sz="2000" dirty="0">
                <a:solidFill>
                  <a:srgbClr val="5F5F5F"/>
                </a:solidFill>
              </a:rPr>
              <a:t> simplifies HTML document traversing, event handling, animating, and Ajax interactions for Rapid Web Development.</a:t>
            </a:r>
          </a:p>
          <a:p>
            <a:r>
              <a:rPr lang="en-US" sz="2000" dirty="0" err="1">
                <a:solidFill>
                  <a:srgbClr val="5F5F5F"/>
                </a:solidFill>
              </a:rPr>
              <a:t>jQuery</a:t>
            </a:r>
            <a:r>
              <a:rPr lang="en-US" sz="2000" dirty="0">
                <a:solidFill>
                  <a:srgbClr val="5F5F5F"/>
                </a:solidFill>
              </a:rPr>
              <a:t> is CSS3 compatible and supports many browsers.[IE7,IE8,Corme2,Safari,Firefox3]</a:t>
            </a:r>
          </a:p>
          <a:p>
            <a:endParaRPr lang="en-US" sz="20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5F5F5F"/>
              </a:solidFill>
            </a:endParaRPr>
          </a:p>
          <a:p>
            <a:pPr lvl="1"/>
            <a:endParaRPr lang="en-US" sz="20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Functions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524000"/>
          <a:ext cx="8839200" cy="512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Event 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$(document).ready(function) 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Binds a function to the ready event of a document</a:t>
                      </a:r>
                      <a:br>
                        <a:rPr lang="en-US"/>
                      </a:br>
                      <a:r>
                        <a:rPr lang="en-US"/>
                        <a:t>(when the document is finished loading)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</a:t>
                      </a:r>
                      <a:r>
                        <a:rPr lang="en-US" i="1"/>
                        <a:t>selector</a:t>
                      </a:r>
                      <a:r>
                        <a:rPr lang="en-US"/>
                        <a:t>).click(function)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Triggers, or binds a function to the click event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</a:t>
                      </a:r>
                      <a:r>
                        <a:rPr lang="en-US" i="1"/>
                        <a:t>selector</a:t>
                      </a:r>
                      <a:r>
                        <a:rPr lang="en-US"/>
                        <a:t>).dblclick(function)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Triggers, or binds a function to the double click event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</a:t>
                      </a:r>
                      <a:r>
                        <a:rPr lang="en-US" i="1"/>
                        <a:t>selector</a:t>
                      </a:r>
                      <a:r>
                        <a:rPr lang="en-US"/>
                        <a:t>).focus(function)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Triggers, or binds a function to the focus event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</a:t>
                      </a:r>
                      <a:r>
                        <a:rPr lang="en-US" i="1" dirty="0"/>
                        <a:t>selector</a:t>
                      </a:r>
                      <a:r>
                        <a:rPr lang="en-US" dirty="0"/>
                        <a:t>).</a:t>
                      </a:r>
                      <a:r>
                        <a:rPr lang="en-US" dirty="0" err="1"/>
                        <a:t>mouseover</a:t>
                      </a:r>
                      <a:r>
                        <a:rPr lang="en-US" dirty="0"/>
                        <a:t>(function)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Triggers, or binds a function to the </a:t>
                      </a:r>
                      <a:r>
                        <a:rPr lang="en-US" dirty="0" err="1"/>
                        <a:t>mouseover</a:t>
                      </a:r>
                      <a:r>
                        <a:rPr lang="en-US" dirty="0"/>
                        <a:t> event of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</a:t>
                      </a:r>
                      <a:r>
                        <a:rPr lang="en-US" i="1" dirty="0"/>
                        <a:t>selector</a:t>
                      </a:r>
                      <a:r>
                        <a:rPr lang="en-US" dirty="0"/>
                        <a:t>).blur(function)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Triggers, or binds a function to the blur event of selected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$(</a:t>
                      </a:r>
                      <a:r>
                        <a:rPr lang="en-US" i="1" dirty="0"/>
                        <a:t>selector</a:t>
                      </a:r>
                      <a:r>
                        <a:rPr lang="en-US" dirty="0"/>
                        <a:t>).change(function)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Triggers, or binds a function to the change event of selected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jQuery</a:t>
            </a:r>
            <a:r>
              <a:rPr lang="en-US" sz="2000" b="1" dirty="0">
                <a:solidFill>
                  <a:srgbClr val="C00000"/>
                </a:solidFill>
              </a:rPr>
              <a:t> Effects</a:t>
            </a:r>
          </a:p>
          <a:p>
            <a:r>
              <a:rPr lang="en-US" sz="2000" dirty="0"/>
              <a:t>Hide, Show, Toggle, Slide, Fade, and Animate. WOW!</a:t>
            </a:r>
            <a:endParaRPr lang="en-US" sz="2000" b="1" dirty="0"/>
          </a:p>
          <a:p>
            <a:r>
              <a:rPr lang="en-US" sz="2000" b="1" dirty="0" err="1"/>
              <a:t>jQuery</a:t>
            </a:r>
            <a:r>
              <a:rPr lang="en-US" sz="2000" b="1" dirty="0"/>
              <a:t> Hide and Show</a:t>
            </a:r>
          </a:p>
          <a:p>
            <a:r>
              <a:rPr lang="en-US" sz="2000" dirty="0"/>
              <a:t>With </a:t>
            </a:r>
            <a:r>
              <a:rPr lang="en-US" sz="2000" dirty="0" err="1"/>
              <a:t>jQuery</a:t>
            </a:r>
            <a:r>
              <a:rPr lang="en-US" sz="2000" dirty="0"/>
              <a:t>, you can hide and show HTML elements with the hide() and show() methods:</a:t>
            </a:r>
          </a:p>
          <a:p>
            <a:r>
              <a:rPr lang="en-US" sz="2000" b="1" dirty="0">
                <a:latin typeface="Courier New"/>
              </a:rPr>
              <a:t>$(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"#hide").click(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"p").hide();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urier New"/>
              </a:rPr>
              <a:t>                </a:t>
            </a:r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});</a:t>
            </a:r>
          </a:p>
          <a:p>
            <a:r>
              <a:rPr lang="en-US" sz="2000" dirty="0">
                <a:latin typeface="Courier New"/>
              </a:rPr>
              <a:t>$</a:t>
            </a:r>
            <a:r>
              <a:rPr lang="en-US" sz="2000" b="1" dirty="0">
                <a:latin typeface="Courier New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"#show").click(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"p").show();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urier New"/>
              </a:rPr>
              <a:t>            });</a:t>
            </a:r>
          </a:p>
          <a:p>
            <a:r>
              <a:rPr lang="en-US" sz="2000" dirty="0"/>
              <a:t>Both hide() and show() can take optional parameter: speed 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Syntax:</a:t>
            </a:r>
          </a:p>
          <a:p>
            <a:pPr lvl="1"/>
            <a:r>
              <a:rPr lang="en-US" sz="1600" b="1" dirty="0">
                <a:solidFill>
                  <a:srgbClr val="C00000"/>
                </a:solidFill>
              </a:rPr>
              <a:t>$(selector).hide(speed)</a:t>
            </a:r>
            <a:endParaRPr lang="en-US" sz="1600" dirty="0">
              <a:solidFill>
                <a:srgbClr val="C00000"/>
              </a:solidFill>
            </a:endParaRPr>
          </a:p>
          <a:p>
            <a:pPr lvl="1"/>
            <a:r>
              <a:rPr lang="en-US" sz="1600" b="1" dirty="0">
                <a:solidFill>
                  <a:srgbClr val="C00000"/>
                </a:solidFill>
              </a:rPr>
              <a:t>$(selector).show(speed)</a:t>
            </a:r>
          </a:p>
          <a:p>
            <a:r>
              <a:rPr lang="en-US" sz="2000" b="1" dirty="0">
                <a:latin typeface="Courier New"/>
              </a:rPr>
              <a:t>$(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"#hide").click(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"p").hide(1000);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urier New"/>
              </a:rPr>
              <a:t>                </a:t>
            </a:r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});</a:t>
            </a:r>
          </a:p>
          <a:p>
            <a:r>
              <a:rPr lang="en-US" sz="2000" dirty="0">
                <a:latin typeface="Courier New"/>
              </a:rPr>
              <a:t>$</a:t>
            </a:r>
            <a:r>
              <a:rPr lang="en-US" sz="2000" b="1" dirty="0">
                <a:latin typeface="Courier New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"#show").click(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"p").show();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urier New"/>
              </a:rPr>
              <a:t>            });</a:t>
            </a:r>
          </a:p>
          <a:p>
            <a:pPr lvl="1"/>
            <a:endParaRPr lang="en-US" sz="1600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jQuery</a:t>
            </a:r>
            <a:r>
              <a:rPr lang="en-US" sz="2000" b="1" dirty="0">
                <a:solidFill>
                  <a:srgbClr val="C00000"/>
                </a:solidFill>
              </a:rPr>
              <a:t> Toggle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jQuery</a:t>
            </a:r>
            <a:r>
              <a:rPr lang="en-US" sz="2000" dirty="0"/>
              <a:t> toggle() method toggles the visibility of HTML elements using the show() or hide() methods.</a:t>
            </a:r>
          </a:p>
          <a:p>
            <a:r>
              <a:rPr lang="en-US" sz="2000" dirty="0"/>
              <a:t>Shown elements are hidden and hidden elements are shown.</a:t>
            </a:r>
          </a:p>
          <a:p>
            <a:r>
              <a:rPr lang="en-US" sz="2000" dirty="0"/>
              <a:t>Syntax:</a:t>
            </a:r>
          </a:p>
          <a:p>
            <a:r>
              <a:rPr lang="en-US" sz="2000" b="1" dirty="0"/>
              <a:t>$(selector).toggle(speed)</a:t>
            </a:r>
            <a:endParaRPr lang="en-US" sz="2000" dirty="0"/>
          </a:p>
          <a:p>
            <a:r>
              <a:rPr lang="en-US" sz="2000" dirty="0"/>
              <a:t>The speed parameter can take the following values: "slow", "fast", "normal", or milliseconds.</a:t>
            </a:r>
          </a:p>
          <a:p>
            <a:r>
              <a:rPr lang="en-US" sz="2000" dirty="0">
                <a:latin typeface="Courier New"/>
              </a:rPr>
              <a:t>$</a:t>
            </a:r>
            <a:r>
              <a:rPr lang="en-US" sz="2000" b="1" dirty="0">
                <a:latin typeface="Courier New"/>
              </a:rPr>
              <a:t>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"#toggle").click(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    $(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"p").toggle("slow");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urier New"/>
              </a:rPr>
              <a:t>                </a:t>
            </a:r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});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Effects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28600" y="1295400"/>
          <a:ext cx="9296400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4184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$(selector).hide()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Hide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$(selector).show()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Show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323">
                <a:tc>
                  <a:txBody>
                    <a:bodyPr/>
                    <a:lstStyle/>
                    <a:p>
                      <a:r>
                        <a:rPr lang="en-US"/>
                        <a:t>$(selector).toggle()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Toggle (between hide and show)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323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/>
                        <a:t>slideDown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speed,callback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increases the height of the elements, from hidden to visible.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323">
                <a:tc>
                  <a:txBody>
                    <a:bodyPr/>
                    <a:lstStyle/>
                    <a:p>
                      <a:r>
                        <a:rPr lang="en-US" dirty="0"/>
                        <a:t>$(selector).</a:t>
                      </a:r>
                      <a:r>
                        <a:rPr lang="en-US" dirty="0" err="1"/>
                        <a:t>slideUp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speed,callback</a:t>
                      </a:r>
                      <a:r>
                        <a:rPr 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decreases the height of the elements, from visible to hidden.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0461">
                <a:tc>
                  <a:txBody>
                    <a:bodyPr/>
                    <a:lstStyle/>
                    <a:p>
                      <a:r>
                        <a:rPr lang="en-US"/>
                        <a:t>$(selector).slideToggle()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toggles</a:t>
                      </a:r>
                      <a:r>
                        <a:rPr kumimoji="0" lang="en-US" b="0" i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  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between  </a:t>
                      </a:r>
                      <a:r>
                        <a:rPr lang="en-US" dirty="0" err="1"/>
                        <a:t>SildeUp</a:t>
                      </a:r>
                      <a:r>
                        <a:rPr lang="en-US" dirty="0"/>
                        <a:t>()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err="1"/>
                        <a:t>SlideDown</a:t>
                      </a:r>
                      <a:r>
                        <a:rPr lang="en-US" dirty="0"/>
                        <a:t>()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for selected elements.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$(selector).fadeIn()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Fade in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/>
                        <a:t>$(selector).fadeOut()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Fade out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 dirty="0"/>
                        <a:t>$(selector).fadeTo()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Fade out selected elements to a given opacity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184">
                <a:tc>
                  <a:txBody>
                    <a:bodyPr/>
                    <a:lstStyle/>
                    <a:p>
                      <a:r>
                        <a:rPr lang="en-US" dirty="0"/>
                        <a:t>$(selector).animate()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 a custom animation on selected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All three methods has "Speed" and "callback" parameters. </a:t>
            </a:r>
            <a:br>
              <a:rPr lang="en-US" dirty="0"/>
            </a:br>
            <a:r>
              <a:rPr lang="en-US" dirty="0"/>
              <a:t>Speed parameter can have the following values:</a:t>
            </a:r>
          </a:p>
          <a:p>
            <a:r>
              <a:rPr lang="en-US" dirty="0"/>
              <a:t>slow</a:t>
            </a:r>
          </a:p>
          <a:p>
            <a:r>
              <a:rPr lang="en-US" dirty="0"/>
              <a:t>normal</a:t>
            </a:r>
          </a:p>
          <a:p>
            <a:r>
              <a:rPr lang="en-US" dirty="0"/>
              <a:t>fast</a:t>
            </a:r>
          </a:p>
          <a:p>
            <a:r>
              <a:rPr lang="en-US" dirty="0"/>
              <a:t>milliseconds, e.g. 100, 500, 1000, etc.</a:t>
            </a:r>
          </a:p>
          <a:p>
            <a:r>
              <a:rPr lang="en-US" dirty="0"/>
              <a:t>The callback parameter is the name of a function that executes after the function completes.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Effect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provides four methods to gradually change the opacity of the selected element using Fade effect.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2895600"/>
          <a:ext cx="9144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621"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fadeTo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(speed, opacity,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changes the opacity of selected elements to specified opacity.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r>
                        <a:rPr lang="en-US" dirty="0" err="1"/>
                        <a:t>fadeIn</a:t>
                      </a:r>
                      <a:r>
                        <a:rPr lang="en-US" dirty="0"/>
                        <a:t>(speed, callback)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increases the opacity of the elements, from hidden to visible.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634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fadeOut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gradually decreases the opacity of the elements, from visible to hidden.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9477">
                <a:tc>
                  <a:txBody>
                    <a:bodyPr/>
                    <a:lstStyle/>
                    <a:p>
                      <a:r>
                        <a:rPr kumimoji="0" lang="en-US" b="0" i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fadeToggle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(speed, callback)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This method toggles between </a:t>
                      </a:r>
                      <a:r>
                        <a:rPr lang="en-US" dirty="0" err="1"/>
                        <a:t>FadeIn</a:t>
                      </a:r>
                      <a:r>
                        <a:rPr lang="en-US" dirty="0"/>
                        <a:t>()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and </a:t>
                      </a:r>
                      <a:r>
                        <a:rPr lang="en-US" dirty="0" err="1"/>
                        <a:t>FadeOut</a:t>
                      </a:r>
                      <a:r>
                        <a:rPr lang="en-US" dirty="0"/>
                        <a:t>()</a:t>
                      </a:r>
                      <a:r>
                        <a:rPr kumimoji="0" lang="en-US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for selected elements.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Ajax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With </a:t>
            </a:r>
            <a:r>
              <a:rPr lang="en-US" b="1" dirty="0" err="1"/>
              <a:t>JQuery</a:t>
            </a:r>
            <a:r>
              <a:rPr lang="en-US" b="1" dirty="0"/>
              <a:t> Ajax you can do</a:t>
            </a:r>
          </a:p>
          <a:p>
            <a:r>
              <a:rPr lang="en-US" dirty="0"/>
              <a:t>Make a database call and perform CRUD operation (Create, Read, Update and Delete) without page </a:t>
            </a:r>
            <a:r>
              <a:rPr lang="en-US" dirty="0" err="1"/>
              <a:t>postback</a:t>
            </a:r>
            <a:endParaRPr lang="en-US" dirty="0"/>
          </a:p>
          <a:p>
            <a:r>
              <a:rPr lang="en-US" dirty="0"/>
              <a:t>If you have used Ajax Control Toolkit in past then you will be able to do almost all such operations and lot more by using </a:t>
            </a:r>
            <a:r>
              <a:rPr lang="en-US" dirty="0" err="1"/>
              <a:t>jQuery</a:t>
            </a:r>
            <a:r>
              <a:rPr lang="en-US" dirty="0"/>
              <a:t> Ajax and </a:t>
            </a:r>
            <a:r>
              <a:rPr lang="en-US" dirty="0" err="1"/>
              <a:t>JQuery</a:t>
            </a:r>
            <a:r>
              <a:rPr lang="en-US" dirty="0"/>
              <a:t> UI.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dirty="0">
                <a:solidFill>
                  <a:srgbClr val="5F5F5F"/>
                </a:solidFill>
              </a:rPr>
              <a:t>The </a:t>
            </a:r>
            <a:r>
              <a:rPr lang="en-US" sz="3200" dirty="0" err="1">
                <a:solidFill>
                  <a:srgbClr val="5F5F5F"/>
                </a:solidFill>
              </a:rPr>
              <a:t>jQuery</a:t>
            </a:r>
            <a:r>
              <a:rPr lang="en-US" sz="3200" dirty="0">
                <a:solidFill>
                  <a:srgbClr val="5F5F5F"/>
                </a:solidFill>
              </a:rPr>
              <a:t> library contains the following features:</a:t>
            </a:r>
          </a:p>
          <a:p>
            <a:pPr lvl="1"/>
            <a:r>
              <a:rPr lang="en-US" b="1" dirty="0"/>
              <a:t>DOM manipulation:</a:t>
            </a:r>
            <a:r>
              <a:rPr lang="en-US" dirty="0"/>
              <a:t> The </a:t>
            </a:r>
            <a:r>
              <a:rPr lang="en-US" dirty="0" err="1"/>
              <a:t>jQuery</a:t>
            </a:r>
            <a:r>
              <a:rPr lang="en-US" dirty="0"/>
              <a:t> made it easy to select DOM elements, traverse them and modifying their content by using cross-browser open source selector engine </a:t>
            </a:r>
            <a:r>
              <a:rPr lang="en-US" dirty="0" err="1"/>
              <a:t>called</a:t>
            </a:r>
            <a:r>
              <a:rPr lang="en-US" b="1" dirty="0" err="1"/>
              <a:t>Sizzle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Event handling:</a:t>
            </a:r>
            <a:r>
              <a:rPr lang="en-US" dirty="0"/>
              <a:t> The </a:t>
            </a:r>
            <a:r>
              <a:rPr lang="en-US" dirty="0" err="1"/>
              <a:t>jQuery</a:t>
            </a:r>
            <a:r>
              <a:rPr lang="en-US" dirty="0"/>
              <a:t> offers an elegant way to capture a wide variety of events, such as a user clicking on a link, without the need to clutter the HTML code itself with event handlers.</a:t>
            </a:r>
          </a:p>
          <a:p>
            <a:pPr lvl="1"/>
            <a:r>
              <a:rPr lang="en-US" b="1" dirty="0"/>
              <a:t>AJAX Support:</a:t>
            </a:r>
            <a:r>
              <a:rPr lang="en-US" dirty="0"/>
              <a:t> The </a:t>
            </a:r>
            <a:r>
              <a:rPr lang="en-US" dirty="0" err="1"/>
              <a:t>jQuery</a:t>
            </a:r>
            <a:r>
              <a:rPr lang="en-US" dirty="0"/>
              <a:t> helps you a lot to develop a responsive and feature-rich site using AJAX technology.</a:t>
            </a:r>
          </a:p>
          <a:p>
            <a:pPr lvl="1"/>
            <a:r>
              <a:rPr lang="en-US" b="1" dirty="0"/>
              <a:t>Animations:</a:t>
            </a:r>
            <a:r>
              <a:rPr lang="en-US" dirty="0"/>
              <a:t> The </a:t>
            </a:r>
            <a:r>
              <a:rPr lang="en-US" dirty="0" err="1"/>
              <a:t>jQuery</a:t>
            </a:r>
            <a:r>
              <a:rPr lang="en-US" dirty="0"/>
              <a:t> comes with plenty of built-in animation effects which you can use in your websites.</a:t>
            </a:r>
          </a:p>
          <a:p>
            <a:pPr lvl="1"/>
            <a:r>
              <a:rPr lang="en-US" b="1" dirty="0"/>
              <a:t>Lightweight:</a:t>
            </a:r>
            <a:r>
              <a:rPr lang="en-US" dirty="0"/>
              <a:t> The </a:t>
            </a:r>
            <a:r>
              <a:rPr lang="en-US" dirty="0" err="1"/>
              <a:t>jQuery</a:t>
            </a:r>
            <a:r>
              <a:rPr lang="en-US" dirty="0"/>
              <a:t> is very lightweight library - about 19KB in size ( Minified and </a:t>
            </a:r>
            <a:r>
              <a:rPr lang="en-US" dirty="0" err="1"/>
              <a:t>gzipped</a:t>
            </a:r>
            <a:r>
              <a:rPr lang="en-US" dirty="0"/>
              <a:t> ).</a:t>
            </a:r>
          </a:p>
          <a:p>
            <a:pPr lvl="1"/>
            <a:r>
              <a:rPr lang="en-US" b="1" dirty="0"/>
              <a:t>Cross Browser Support:</a:t>
            </a:r>
            <a:r>
              <a:rPr lang="en-US" dirty="0"/>
              <a:t> The </a:t>
            </a:r>
            <a:r>
              <a:rPr lang="en-US" dirty="0" err="1"/>
              <a:t>jQuery</a:t>
            </a:r>
            <a:r>
              <a:rPr lang="en-US" dirty="0"/>
              <a:t> has cross-browser support, and works well in IE 6.0+, FF 2.0+, Safari 3.0+, Chrome and Opera 9.0+</a:t>
            </a:r>
          </a:p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Overview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What is the difference between JavaScript and </a:t>
            </a:r>
            <a:r>
              <a:rPr lang="en-US" sz="2000" dirty="0" err="1">
                <a:solidFill>
                  <a:srgbClr val="C00000"/>
                </a:solidFill>
              </a:rPr>
              <a:t>jQuery</a:t>
            </a:r>
            <a:r>
              <a:rPr lang="en-US" sz="2000" dirty="0">
                <a:solidFill>
                  <a:srgbClr val="C00000"/>
                </a:solidFill>
              </a:rPr>
              <a:t>?</a:t>
            </a:r>
          </a:p>
          <a:p>
            <a:r>
              <a:rPr lang="en-US" sz="2000" dirty="0">
                <a:solidFill>
                  <a:srgbClr val="5F5F5F"/>
                </a:solidFill>
              </a:rPr>
              <a:t>JavaScript is a language whereas </a:t>
            </a:r>
            <a:r>
              <a:rPr lang="en-US" sz="2000" dirty="0" err="1">
                <a:solidFill>
                  <a:srgbClr val="5F5F5F"/>
                </a:solidFill>
              </a:rPr>
              <a:t>jQuery</a:t>
            </a:r>
            <a:r>
              <a:rPr lang="en-US" sz="2000" dirty="0">
                <a:solidFill>
                  <a:srgbClr val="5F5F5F"/>
                </a:solidFill>
              </a:rPr>
              <a:t> is a library written using JavaScript.</a:t>
            </a:r>
          </a:p>
          <a:p>
            <a:r>
              <a:rPr lang="en-US" sz="2000" dirty="0" err="1">
                <a:solidFill>
                  <a:srgbClr val="5F5F5F"/>
                </a:solidFill>
              </a:rPr>
              <a:t>jQuery</a:t>
            </a:r>
            <a:r>
              <a:rPr lang="en-US" sz="2000" dirty="0">
                <a:solidFill>
                  <a:srgbClr val="5F5F5F"/>
                </a:solidFill>
              </a:rPr>
              <a:t> greatly simplifies JavaScript programming.</a:t>
            </a:r>
          </a:p>
          <a:p>
            <a:r>
              <a:rPr lang="en-US" sz="2000" dirty="0" err="1">
                <a:solidFill>
                  <a:srgbClr val="5F5F5F"/>
                </a:solidFill>
              </a:rPr>
              <a:t>jQuery</a:t>
            </a:r>
            <a:r>
              <a:rPr lang="en-US" sz="2000" dirty="0">
                <a:solidFill>
                  <a:srgbClr val="5F5F5F"/>
                </a:solidFill>
              </a:rPr>
              <a:t> is a library of JavaScript Functions.</a:t>
            </a:r>
          </a:p>
          <a:p>
            <a:r>
              <a:rPr lang="en-US" sz="2000" dirty="0" err="1">
                <a:solidFill>
                  <a:srgbClr val="5F5F5F"/>
                </a:solidFill>
              </a:rPr>
              <a:t>jQuery</a:t>
            </a:r>
            <a:r>
              <a:rPr lang="en-US" sz="2000" dirty="0">
                <a:solidFill>
                  <a:srgbClr val="5F5F5F"/>
                </a:solidFill>
              </a:rPr>
              <a:t> is a lightweight "write less, do more" JavaScript library.</a:t>
            </a:r>
          </a:p>
          <a:p>
            <a:r>
              <a:rPr lang="en-US" sz="2000" dirty="0">
                <a:solidFill>
                  <a:srgbClr val="5F5F5F"/>
                </a:solidFill>
              </a:rPr>
              <a:t>The </a:t>
            </a:r>
            <a:r>
              <a:rPr lang="en-US" sz="2000" dirty="0" err="1">
                <a:solidFill>
                  <a:srgbClr val="5F5F5F"/>
                </a:solidFill>
              </a:rPr>
              <a:t>jQuery</a:t>
            </a:r>
            <a:r>
              <a:rPr lang="en-US" sz="2000" dirty="0">
                <a:solidFill>
                  <a:srgbClr val="5F5F5F"/>
                </a:solidFill>
              </a:rPr>
              <a:t> syntax is made for selecting HTML elements and perform some action on the element(s) with minimum lines of code.</a:t>
            </a:r>
          </a:p>
          <a:p>
            <a:endParaRPr lang="en-US" sz="2000" dirty="0">
              <a:solidFill>
                <a:srgbClr val="5F5F5F"/>
              </a:solidFill>
            </a:endParaRPr>
          </a:p>
          <a:p>
            <a:endParaRPr lang="en-US" sz="2000" dirty="0">
              <a:solidFill>
                <a:srgbClr val="5F5F5F"/>
              </a:solidFill>
            </a:endParaRPr>
          </a:p>
          <a:p>
            <a:pPr lvl="1"/>
            <a:endParaRPr lang="en-US" sz="2000" dirty="0">
              <a:solidFill>
                <a:srgbClr val="C00000"/>
              </a:solidFill>
            </a:endParaRPr>
          </a:p>
          <a:p>
            <a:endParaRPr lang="en-US" dirty="0">
              <a:solidFill>
                <a:srgbClr val="5F5F5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95300" y="1600199"/>
            <a:ext cx="9105900" cy="502920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Adding the </a:t>
            </a:r>
            <a:r>
              <a:rPr lang="en-US" sz="2000" b="1" dirty="0" err="1">
                <a:solidFill>
                  <a:srgbClr val="C00000"/>
                </a:solidFill>
              </a:rPr>
              <a:t>jQuery</a:t>
            </a:r>
            <a:r>
              <a:rPr lang="en-US" sz="2000" b="1" dirty="0">
                <a:solidFill>
                  <a:srgbClr val="C00000"/>
                </a:solidFill>
              </a:rPr>
              <a:t> Library to Your Pages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jQuery</a:t>
            </a:r>
            <a:r>
              <a:rPr lang="en-US" sz="2000" dirty="0"/>
              <a:t> library is stored as a single JavaScript file, containing all the </a:t>
            </a:r>
            <a:r>
              <a:rPr lang="en-US" sz="2000" dirty="0" err="1"/>
              <a:t>jQuery</a:t>
            </a:r>
            <a:r>
              <a:rPr lang="en-US" sz="2000" dirty="0"/>
              <a:t> methods.</a:t>
            </a:r>
            <a:endParaRPr lang="en-US" sz="2000" b="1" dirty="0">
              <a:solidFill>
                <a:srgbClr val="C00000"/>
              </a:solidFill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head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&gt;               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script </a:t>
            </a:r>
            <a:r>
              <a:rPr lang="en-US" sz="2000" b="1" dirty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="jquery-3.2.1.js" </a:t>
            </a:r>
            <a:r>
              <a:rPr lang="en-US" sz="20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"&gt;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&lt;/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"https://ajax.googleapis.com/ajax/libs/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jquery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/3.2.1/jquery.min.js"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head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C00000"/>
              </a:solidFill>
            </a:endParaRPr>
          </a:p>
          <a:p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609600" y="1676399"/>
            <a:ext cx="8801100" cy="4953001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jQuery</a:t>
            </a:r>
            <a:r>
              <a:rPr lang="en-US" sz="2000" b="1" dirty="0">
                <a:solidFill>
                  <a:srgbClr val="C00000"/>
                </a:solidFill>
              </a:rPr>
              <a:t> Syntax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The Document Ready Function</a:t>
            </a:r>
          </a:p>
          <a:p>
            <a:r>
              <a:rPr lang="en-US" sz="20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script </a:t>
            </a:r>
            <a:r>
              <a:rPr lang="en-US" sz="20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"&gt;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$(document).ready(function ()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</a:t>
            </a:r>
            <a:r>
              <a:rPr lang="en-US" sz="2000" b="1" dirty="0">
                <a:solidFill>
                  <a:srgbClr val="006400"/>
                </a:solidFill>
                <a:latin typeface="Courier New"/>
              </a:rPr>
              <a:t>// </a:t>
            </a:r>
            <a:r>
              <a:rPr lang="en-US" sz="2000" b="1" dirty="0" err="1">
                <a:solidFill>
                  <a:srgbClr val="006400"/>
                </a:solidFill>
                <a:latin typeface="Courier New"/>
              </a:rPr>
              <a:t>jQuery</a:t>
            </a:r>
            <a:r>
              <a:rPr lang="en-US" sz="2000" b="1" dirty="0">
                <a:solidFill>
                  <a:srgbClr val="006400"/>
                </a:solidFill>
                <a:latin typeface="Courier New"/>
              </a:rPr>
              <a:t> functions go here...</a:t>
            </a:r>
          </a:p>
          <a:p>
            <a:r>
              <a:rPr lang="en-US" sz="2000" b="1" dirty="0">
                <a:solidFill>
                  <a:srgbClr val="006400"/>
                </a:solidFill>
                <a:latin typeface="Courier New"/>
              </a:rPr>
              <a:t>        </a:t>
            </a:r>
            <a:r>
              <a:rPr lang="en-US" sz="2000" b="1" dirty="0">
                <a:solidFill>
                  <a:srgbClr val="1C0CEA"/>
                </a:solidFill>
                <a:latin typeface="Courier New"/>
              </a:rPr>
              <a:t>});</a:t>
            </a:r>
          </a:p>
          <a:p>
            <a:r>
              <a:rPr lang="en-US" sz="2000" b="1" dirty="0">
                <a:solidFill>
                  <a:srgbClr val="006400"/>
                </a:solidFill>
                <a:latin typeface="Courier New"/>
              </a:rPr>
              <a:t>    </a:t>
            </a:r>
          </a:p>
          <a:p>
            <a:r>
              <a:rPr lang="en-US" sz="2000" b="1" dirty="0">
                <a:solidFill>
                  <a:srgbClr val="006400"/>
                </a:solidFill>
                <a:latin typeface="Courier New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1600" dirty="0"/>
              <a:t>A dollar sign to define </a:t>
            </a:r>
            <a:r>
              <a:rPr lang="en-US" sz="1600" dirty="0" err="1"/>
              <a:t>jQuery</a:t>
            </a:r>
            <a:endParaRPr lang="en-US" sz="1600" dirty="0"/>
          </a:p>
          <a:p>
            <a:pPr marL="365760" lvl="1" indent="-256032">
              <a:spcBef>
                <a:spcPts val="400"/>
              </a:spcBef>
              <a:buSzPct val="68000"/>
              <a:buFont typeface="Wingdings 3"/>
              <a:buChar char=""/>
            </a:pPr>
            <a:r>
              <a:rPr lang="en-US" sz="2000" dirty="0"/>
              <a:t>all </a:t>
            </a:r>
            <a:r>
              <a:rPr lang="en-US" sz="2000" dirty="0" err="1"/>
              <a:t>jQuery</a:t>
            </a:r>
            <a:r>
              <a:rPr lang="en-US" sz="2000" dirty="0"/>
              <a:t> methods, are inside a </a:t>
            </a:r>
            <a:r>
              <a:rPr lang="en-US" sz="2000" dirty="0" err="1"/>
              <a:t>document.ready</a:t>
            </a:r>
            <a:r>
              <a:rPr lang="en-US" sz="2000" dirty="0"/>
              <a:t>() function:</a:t>
            </a:r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endParaRPr lang="en-US" sz="2000" dirty="0"/>
          </a:p>
          <a:p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jQuery</a:t>
            </a:r>
            <a:r>
              <a:rPr lang="en-US" sz="2000" b="1" dirty="0">
                <a:solidFill>
                  <a:srgbClr val="C00000"/>
                </a:solidFill>
              </a:rPr>
              <a:t> Selectors</a:t>
            </a:r>
          </a:p>
          <a:p>
            <a:r>
              <a:rPr lang="en-US" sz="2000" dirty="0" err="1"/>
              <a:t>jQuery</a:t>
            </a:r>
            <a:r>
              <a:rPr lang="en-US" sz="2000" dirty="0"/>
              <a:t> selectors allow you to select single element  or groups of elements by type[</a:t>
            </a:r>
            <a:r>
              <a:rPr lang="en-US" sz="2000" dirty="0" err="1"/>
              <a:t>div,p,span</a:t>
            </a:r>
            <a:r>
              <a:rPr lang="en-US" sz="2000" dirty="0"/>
              <a:t> etc] ,</a:t>
            </a:r>
            <a:r>
              <a:rPr lang="en-US" sz="2000" dirty="0" err="1"/>
              <a:t>id,CSS</a:t>
            </a:r>
            <a:r>
              <a:rPr lang="en-US" sz="2000" dirty="0"/>
              <a:t> </a:t>
            </a:r>
            <a:r>
              <a:rPr lang="en-US" sz="2000" dirty="0" err="1"/>
              <a:t>class,attribute,etc</a:t>
            </a:r>
            <a:r>
              <a:rPr lang="en-US" sz="2000" dirty="0"/>
              <a:t>.</a:t>
            </a:r>
            <a:endParaRPr lang="en-US" sz="2000" dirty="0">
              <a:solidFill>
                <a:srgbClr val="C00000"/>
              </a:solidFill>
            </a:endParaRPr>
          </a:p>
          <a:p>
            <a:r>
              <a:rPr lang="en-US" sz="2000" dirty="0">
                <a:solidFill>
                  <a:srgbClr val="C00000"/>
                </a:solidFill>
              </a:rPr>
              <a:t>Basic syntax is: </a:t>
            </a:r>
            <a:r>
              <a:rPr lang="en-US" sz="2000" b="1" dirty="0">
                <a:solidFill>
                  <a:srgbClr val="C00000"/>
                </a:solidFill>
              </a:rPr>
              <a:t>$(selector).action() </a:t>
            </a:r>
          </a:p>
          <a:p>
            <a:pPr lvl="1"/>
            <a:r>
              <a:rPr lang="en-US" sz="1600" dirty="0"/>
              <a:t>A (selector) to "query (or find)" HTML elements</a:t>
            </a:r>
          </a:p>
          <a:p>
            <a:pPr lvl="1"/>
            <a:r>
              <a:rPr lang="en-US" sz="1600" b="1" dirty="0">
                <a:solidFill>
                  <a:srgbClr val="C00000"/>
                </a:solidFill>
              </a:rPr>
              <a:t>action() may be event or effect</a:t>
            </a:r>
            <a:endParaRPr lang="en-US" sz="1600" dirty="0"/>
          </a:p>
          <a:p>
            <a:pPr lvl="1"/>
            <a:r>
              <a:rPr lang="en-US" sz="1600" dirty="0"/>
              <a:t>A </a:t>
            </a:r>
            <a:r>
              <a:rPr lang="en-US" sz="1600" dirty="0" err="1"/>
              <a:t>jQuery</a:t>
            </a:r>
            <a:r>
              <a:rPr lang="en-US" sz="1600" dirty="0"/>
              <a:t> action() to be performed on the element(s)</a:t>
            </a:r>
          </a:p>
          <a:p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4038600"/>
          <a:ext cx="9220200" cy="24700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755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verdana"/>
                        </a:rPr>
                        <a:t>jQuery</a:t>
                      </a:r>
                      <a:endParaRPr lang="en-US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verdana"/>
                        </a:rPr>
                        <a:t>Description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96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latin typeface="verdana"/>
                        </a:rPr>
                        <a:t>Tag Name: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Represents a tag name available in the DOM. For example </a:t>
                      </a:r>
                      <a:r>
                        <a:rPr lang="en-US" sz="1400" b="1" dirty="0">
                          <a:latin typeface="verdana"/>
                        </a:rPr>
                        <a:t>$('p')</a:t>
                      </a:r>
                      <a:r>
                        <a:rPr lang="en-US" sz="1400" dirty="0">
                          <a:latin typeface="verdana"/>
                        </a:rPr>
                        <a:t>selects all paragraphs in the document.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79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latin typeface="verdana"/>
                        </a:rPr>
                        <a:t>Tag ID:</a:t>
                      </a:r>
                      <a:endParaRPr lang="en-US" sz="1400" dirty="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Represents a tag available with the given ID in the DOM. For example</a:t>
                      </a:r>
                      <a:r>
                        <a:rPr lang="en-US" sz="1400" b="1" dirty="0">
                          <a:latin typeface="verdana"/>
                        </a:rPr>
                        <a:t>$('#some-id')</a:t>
                      </a:r>
                      <a:r>
                        <a:rPr lang="en-US" sz="1400" dirty="0">
                          <a:latin typeface="verdana"/>
                        </a:rPr>
                        <a:t> selects the single element in the document that has an ID of some-id.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0685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>
                          <a:latin typeface="verdana"/>
                        </a:rPr>
                        <a:t>Tag Class:</a:t>
                      </a:r>
                      <a:endParaRPr lang="en-US" sz="1400">
                        <a:latin typeface="verdana"/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latin typeface="verdana"/>
                        </a:rPr>
                        <a:t>Represents a tag available with the given class in the DOM. For example </a:t>
                      </a:r>
                      <a:r>
                        <a:rPr lang="en-US" sz="1400" b="1" dirty="0">
                          <a:latin typeface="verdana"/>
                        </a:rPr>
                        <a:t>$('.some-class')</a:t>
                      </a:r>
                      <a:r>
                        <a:rPr lang="en-US" sz="1400" dirty="0">
                          <a:latin typeface="verdana"/>
                        </a:rPr>
                        <a:t> selects all elements in the document that have a class of some-class.</a:t>
                      </a: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jQuery</a:t>
            </a:r>
            <a:r>
              <a:rPr lang="en-US" sz="2000" b="1" dirty="0">
                <a:solidFill>
                  <a:srgbClr val="C00000"/>
                </a:solidFill>
              </a:rPr>
              <a:t> Element Selectors</a:t>
            </a:r>
          </a:p>
          <a:p>
            <a:r>
              <a:rPr lang="en-US" sz="2000" dirty="0" err="1"/>
              <a:t>jQuery</a:t>
            </a:r>
            <a:r>
              <a:rPr lang="en-US" sz="2000" dirty="0"/>
              <a:t> uses CSS selectors to select HTML elements.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$("p") </a:t>
            </a:r>
            <a:r>
              <a:rPr lang="en-US" sz="1600" dirty="0"/>
              <a:t>selects all &lt;p&gt; elements.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$("p.intro") </a:t>
            </a:r>
            <a:r>
              <a:rPr lang="en-US" sz="1600" dirty="0"/>
              <a:t>selects all &lt;p&gt; elements with class="intro".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$("p#demo") </a:t>
            </a:r>
            <a:r>
              <a:rPr lang="en-US" sz="1600" dirty="0"/>
              <a:t>selects all &lt;p&gt; elements with id="demo". 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jQuery</a:t>
            </a:r>
            <a:r>
              <a:rPr lang="en-US" sz="2000" b="1" dirty="0">
                <a:solidFill>
                  <a:srgbClr val="C00000"/>
                </a:solidFill>
              </a:rPr>
              <a:t> Attribute Selectors</a:t>
            </a:r>
          </a:p>
          <a:p>
            <a:r>
              <a:rPr lang="en-US" sz="2000" dirty="0" err="1"/>
              <a:t>jQuery</a:t>
            </a:r>
            <a:r>
              <a:rPr lang="en-US" sz="2000" dirty="0"/>
              <a:t> uses XPath expressions to select elements with given attributes.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$("[href]") </a:t>
            </a:r>
            <a:r>
              <a:rPr lang="en-US" sz="1600" dirty="0"/>
              <a:t>select all elements with an href attribute.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$("[href='#']") </a:t>
            </a:r>
            <a:r>
              <a:rPr lang="en-US" sz="1600" dirty="0"/>
              <a:t>select all elements with an href value equal to "#".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$("[href!='#']") </a:t>
            </a:r>
            <a:r>
              <a:rPr lang="en-US" sz="1600" dirty="0"/>
              <a:t>select all elements with an href attribute NOT equal to "#".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$("[href$='.jpg']") </a:t>
            </a:r>
            <a:r>
              <a:rPr lang="en-US" sz="1600" dirty="0"/>
              <a:t>select all elements with an href attribute that ends with ".jpg".</a:t>
            </a:r>
          </a:p>
          <a:p>
            <a:r>
              <a:rPr lang="en-US" sz="2000" b="1" dirty="0" err="1">
                <a:solidFill>
                  <a:srgbClr val="C00000"/>
                </a:solidFill>
              </a:rPr>
              <a:t>jQuery</a:t>
            </a:r>
            <a:r>
              <a:rPr lang="en-US" sz="2000" b="1" dirty="0">
                <a:solidFill>
                  <a:srgbClr val="C00000"/>
                </a:solidFill>
              </a:rPr>
              <a:t> CSS Selectors</a:t>
            </a:r>
          </a:p>
          <a:p>
            <a:r>
              <a:rPr lang="en-US" sz="2000" dirty="0" err="1"/>
              <a:t>jQuery</a:t>
            </a:r>
            <a:r>
              <a:rPr lang="en-US" sz="2000" dirty="0"/>
              <a:t> CSS selectors can be used to change CSS properties for HTML elements.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$(Selector).css(“property", "value”)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$("p").css("background-color","yellow"); </a:t>
            </a:r>
          </a:p>
          <a:p>
            <a:r>
              <a:rPr lang="en-US" sz="2000" dirty="0"/>
              <a:t>changes the background-color of all p elements to yellow:</a:t>
            </a:r>
          </a:p>
          <a:p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Selectors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09600" y="2057400"/>
          <a:ext cx="89154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070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$(this)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HTML element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$("p")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&lt;p&gt; elements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$("p.intro")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&lt;p&gt; elements with class="intro"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$(".intro")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 elements with class="intro"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$("#intro")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 element with id="intro"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$("ul li:first")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The first &lt;li&gt; element of each &lt;ul&gt;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$("[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$='.jpg']")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elements with an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 attribute that ends with ".jpg"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752599"/>
            <a:ext cx="8877300" cy="4876801"/>
          </a:xfrm>
        </p:spPr>
        <p:txBody>
          <a:bodyPr>
            <a:normAutofit fontScale="85000" lnSpcReduction="20000"/>
          </a:bodyPr>
          <a:lstStyle/>
          <a:p>
            <a:r>
              <a:rPr lang="en-US" sz="2000" b="1" dirty="0" err="1">
                <a:solidFill>
                  <a:srgbClr val="C00000"/>
                </a:solidFill>
              </a:rPr>
              <a:t>jQuery</a:t>
            </a:r>
            <a:r>
              <a:rPr lang="en-US" sz="2000" b="1" dirty="0">
                <a:solidFill>
                  <a:srgbClr val="C00000"/>
                </a:solidFill>
              </a:rPr>
              <a:t> Event Functions</a:t>
            </a:r>
          </a:p>
          <a:p>
            <a:r>
              <a:rPr lang="en-US" sz="2000" dirty="0"/>
              <a:t>The </a:t>
            </a:r>
            <a:r>
              <a:rPr lang="en-US" sz="2000" dirty="0" err="1"/>
              <a:t>jQuery</a:t>
            </a:r>
            <a:r>
              <a:rPr lang="en-US" sz="2000" dirty="0"/>
              <a:t> event handling methods are core functions in </a:t>
            </a:r>
            <a:r>
              <a:rPr lang="en-US" sz="2000" dirty="0" err="1"/>
              <a:t>jQuery</a:t>
            </a:r>
            <a:r>
              <a:rPr lang="en-US" sz="2000" dirty="0"/>
              <a:t>.</a:t>
            </a:r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r>
              <a:rPr lang="en-US" sz="2000" dirty="0"/>
              <a:t>Event handlers are method that are called when "something happens" in HTML. </a:t>
            </a:r>
            <a:endParaRPr lang="en-US" sz="2000" b="1" dirty="0">
              <a:solidFill>
                <a:srgbClr val="0000FF"/>
              </a:solidFill>
              <a:latin typeface="Courier New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dirty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/>
              </a:rPr>
              <a:t>src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="Scripts/jquery-1.4.1.js" </a:t>
            </a:r>
            <a:r>
              <a:rPr lang="en-US" sz="20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"&gt;&lt;/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script </a:t>
            </a:r>
            <a:r>
              <a:rPr lang="en-US" sz="2000" b="1" dirty="0">
                <a:solidFill>
                  <a:srgbClr val="FF0000"/>
                </a:solidFill>
                <a:latin typeface="Courier New"/>
              </a:rPr>
              <a:t>type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="text/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</a:rPr>
              <a:t>javascript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"&gt;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$(document).ready(function ()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$(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"#b1").click(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function () {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            alert(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"Hello world!!!");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urier New"/>
              </a:rPr>
              <a:t>            });</a:t>
            </a:r>
          </a:p>
          <a:p>
            <a:endParaRPr lang="en-US" sz="2000" b="1" dirty="0">
              <a:solidFill>
                <a:srgbClr val="800000"/>
              </a:solidFill>
              <a:latin typeface="Courier New"/>
            </a:endParaRPr>
          </a:p>
          <a:p>
            <a:r>
              <a:rPr lang="en-US" sz="2000" b="1" dirty="0">
                <a:solidFill>
                  <a:srgbClr val="800000"/>
                </a:solidFill>
                <a:latin typeface="Courier New"/>
              </a:rPr>
              <a:t>        });</a:t>
            </a:r>
          </a:p>
          <a:p>
            <a:r>
              <a:rPr lang="en-US" sz="2000" b="1" dirty="0">
                <a:solidFill>
                  <a:srgbClr val="800000"/>
                </a:solidFill>
                <a:latin typeface="Courier New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script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&lt;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div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    &lt;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</a:rPr>
              <a:t>asp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</a:rPr>
              <a:t>:</a:t>
            </a:r>
            <a:r>
              <a:rPr lang="en-US" sz="2000" b="1" dirty="0" err="1">
                <a:solidFill>
                  <a:srgbClr val="800000"/>
                </a:solidFill>
                <a:latin typeface="Courier New"/>
              </a:rPr>
              <a:t>Button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/>
              </a:rPr>
              <a:t>ID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="b1" </a:t>
            </a:r>
            <a:r>
              <a:rPr lang="en-US" sz="2000" b="1" dirty="0" err="1">
                <a:solidFill>
                  <a:srgbClr val="FF0000"/>
                </a:solidFill>
                <a:latin typeface="Courier New"/>
              </a:rPr>
              <a:t>runat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="server" </a:t>
            </a:r>
            <a:r>
              <a:rPr lang="en-US" sz="2000" b="1" dirty="0">
                <a:solidFill>
                  <a:srgbClr val="FF0000"/>
                </a:solidFill>
                <a:latin typeface="Courier New"/>
              </a:rPr>
              <a:t>Text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="</a:t>
            </a:r>
            <a:r>
              <a:rPr lang="en-US" sz="2000" b="1" dirty="0" err="1">
                <a:solidFill>
                  <a:srgbClr val="0000FF"/>
                </a:solidFill>
                <a:latin typeface="Courier New"/>
              </a:rPr>
              <a:t>clickme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" /&gt;</a:t>
            </a:r>
          </a:p>
          <a:p>
            <a:r>
              <a:rPr lang="en-US" sz="2000" b="1" dirty="0">
                <a:solidFill>
                  <a:srgbClr val="0000FF"/>
                </a:solidFill>
                <a:latin typeface="Courier New"/>
              </a:rPr>
              <a:t>&lt;/</a:t>
            </a:r>
            <a:r>
              <a:rPr lang="en-US" sz="2000" b="1" dirty="0">
                <a:solidFill>
                  <a:srgbClr val="800000"/>
                </a:solidFill>
                <a:latin typeface="Courier New"/>
              </a:rPr>
              <a:t>div</a:t>
            </a:r>
            <a:r>
              <a:rPr lang="en-US" sz="2000" b="1" dirty="0">
                <a:solidFill>
                  <a:srgbClr val="0000FF"/>
                </a:solidFill>
                <a:latin typeface="Courier New"/>
              </a:rPr>
              <a:t>&gt;</a:t>
            </a:r>
          </a:p>
          <a:p>
            <a:endParaRPr lang="en-US" sz="2000" dirty="0">
              <a:solidFill>
                <a:srgbClr val="0000FF"/>
              </a:solidFill>
              <a:latin typeface="Courier New"/>
            </a:endParaRPr>
          </a:p>
          <a:p>
            <a:pPr>
              <a:buNone/>
            </a:pPr>
            <a:endParaRPr lang="en-US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5193</TotalTime>
  <Words>1704</Words>
  <Application>Microsoft Office PowerPoint</Application>
  <PresentationFormat>A4 Paper (210x297 mm)</PresentationFormat>
  <Paragraphs>209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Consolas</vt:lpstr>
      <vt:lpstr>Courier New</vt:lpstr>
      <vt:lpstr>Tw Cen MT</vt:lpstr>
      <vt:lpstr>verdana</vt:lpstr>
      <vt:lpstr>Wingdings</vt:lpstr>
      <vt:lpstr>Wingdings 2</vt:lpstr>
      <vt:lpstr>Wingdings 3</vt:lpstr>
      <vt:lpstr>Median</vt:lpstr>
      <vt:lpstr>Jquery Overview</vt:lpstr>
      <vt:lpstr>Jquery Overview</vt:lpstr>
      <vt:lpstr>Jquery Overview</vt:lpstr>
      <vt:lpstr>PowerPoint Presentation</vt:lpstr>
      <vt:lpstr>PowerPoint Presentation</vt:lpstr>
      <vt:lpstr>Jquery Selectors</vt:lpstr>
      <vt:lpstr>Jquery Selectors</vt:lpstr>
      <vt:lpstr>Jquery Selectors</vt:lpstr>
      <vt:lpstr>PowerPoint Presentation</vt:lpstr>
      <vt:lpstr>Jquery Functions</vt:lpstr>
      <vt:lpstr>Jquery Effects</vt:lpstr>
      <vt:lpstr>Jquery Effects</vt:lpstr>
      <vt:lpstr>Jquery Effects</vt:lpstr>
      <vt:lpstr>JQuery Effects</vt:lpstr>
      <vt:lpstr>Fade Effect</vt:lpstr>
      <vt:lpstr>Jquery Ajax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Santhosh Kumar</cp:lastModifiedBy>
  <cp:revision>85</cp:revision>
  <dcterms:created xsi:type="dcterms:W3CDTF">2006-08-16T00:00:00Z</dcterms:created>
  <dcterms:modified xsi:type="dcterms:W3CDTF">2025-05-27T16:19:05Z</dcterms:modified>
</cp:coreProperties>
</file>