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1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2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0A5F8-5424-85FD-FD19-B08DA33A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218CC-7BA1-E5D8-70B0-14035C467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4AAD4-F888-626D-4904-DD755E016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F41E-C55E-32FB-6A5C-F595309B37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9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712B-9B91-66AC-1FDC-ADD0DD5F3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82EC8-EF31-3AC1-9159-7974BF841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B585F-593B-03F7-BE26-32421C2AE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BF12A-5C38-E4F0-E4D9-9562DC3EB9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F330E-5FDD-8446-C581-DCEE2702A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44402-69BA-6416-A421-35081049E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87B90-BAA4-B086-1F38-67BEED42D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8D3F7-9974-B580-3CD1-513D2DB97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Log4net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log4net</a:t>
            </a:r>
            <a:r>
              <a:rPr lang="en-US" sz="1800" dirty="0"/>
              <a:t> is a flexible and widely used logging library for .NET applications.</a:t>
            </a:r>
          </a:p>
          <a:p>
            <a:r>
              <a:rPr lang="en-US" sz="1800" dirty="0"/>
              <a:t>It allows developers to log:</a:t>
            </a:r>
          </a:p>
          <a:p>
            <a:r>
              <a:rPr lang="en-US" sz="1800" dirty="0"/>
              <a:t>Debug info</a:t>
            </a:r>
          </a:p>
          <a:p>
            <a:r>
              <a:rPr lang="en-US" sz="1800" dirty="0"/>
              <a:t>Errors</a:t>
            </a:r>
          </a:p>
          <a:p>
            <a:r>
              <a:rPr lang="en-US" sz="1800" dirty="0"/>
              <a:t>Warnings</a:t>
            </a:r>
          </a:p>
          <a:p>
            <a:r>
              <a:rPr lang="en-US" sz="1800" dirty="0"/>
              <a:t>Application flow</a:t>
            </a:r>
          </a:p>
          <a:p>
            <a:r>
              <a:rPr lang="fr-FR" sz="1800" dirty="0"/>
              <a:t>Messages to </a:t>
            </a:r>
            <a:r>
              <a:rPr lang="fr-FR" sz="1800" dirty="0" err="1"/>
              <a:t>different</a:t>
            </a:r>
            <a:r>
              <a:rPr lang="fr-FR" sz="1800" dirty="0"/>
              <a:t> outputs (console, file, </a:t>
            </a:r>
            <a:r>
              <a:rPr lang="fr-FR" sz="1800" dirty="0" err="1"/>
              <a:t>database</a:t>
            </a:r>
            <a:r>
              <a:rPr lang="fr-FR" sz="1800" dirty="0"/>
              <a:t>, email, etc.)</a:t>
            </a:r>
            <a:endParaRPr lang="en-US" sz="1800" dirty="0"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 Levels in log4net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Segoe UI" panose="020B0502040204020203" pitchFamily="34" charset="0"/>
              </a:rPr>
              <a:t>Log4net has different log levels for classifying and prioritizing the log messages.</a:t>
            </a:r>
          </a:p>
          <a:p>
            <a:r>
              <a:rPr lang="en-US" sz="2000" dirty="0">
                <a:cs typeface="Segoe UI" panose="020B0502040204020203" pitchFamily="34" charset="0"/>
              </a:rPr>
              <a:t>We can classify the logs based on their priority, severity, etc.</a:t>
            </a:r>
          </a:p>
          <a:p>
            <a:r>
              <a:rPr lang="en-US" sz="2000" b="1" dirty="0">
                <a:cs typeface="Segoe UI" panose="020B0502040204020203" pitchFamily="34" charset="0"/>
              </a:rPr>
              <a:t>DEBUG: </a:t>
            </a:r>
            <a:r>
              <a:rPr lang="en-US" sz="2000" dirty="0">
                <a:cs typeface="Segoe UI" panose="020B0502040204020203" pitchFamily="34" charset="0"/>
              </a:rPr>
              <a:t>We can use the method </a:t>
            </a:r>
            <a:r>
              <a:rPr lang="en-US" sz="2000" b="1" dirty="0" err="1">
                <a:solidFill>
                  <a:srgbClr val="C00000"/>
                </a:solidFill>
                <a:cs typeface="Segoe UI" panose="020B0502040204020203" pitchFamily="34" charset="0"/>
              </a:rPr>
              <a:t>ILog.Debug</a:t>
            </a:r>
            <a:r>
              <a:rPr lang="en-US" sz="2000" b="1" dirty="0">
                <a:solidFill>
                  <a:srgbClr val="C00000"/>
                </a:solidFill>
                <a:cs typeface="Segoe UI" panose="020B0502040204020203" pitchFamily="34" charset="0"/>
              </a:rPr>
              <a:t>() </a:t>
            </a:r>
            <a:r>
              <a:rPr lang="en-US" sz="2000" dirty="0">
                <a:cs typeface="Segoe UI" panose="020B0502040204020203" pitchFamily="34" charset="0"/>
              </a:rPr>
              <a:t>for writing a log with debug level which is mainly used for debugging purposes. This is a good solution if we want to provide detailed information about the application’s execution during debugging and testing phases.</a:t>
            </a:r>
          </a:p>
          <a:p>
            <a:r>
              <a:rPr lang="en-US" sz="2000" b="1" dirty="0">
                <a:cs typeface="Segoe UI" panose="020B0502040204020203" pitchFamily="34" charset="0"/>
              </a:rPr>
              <a:t>INFO</a:t>
            </a:r>
            <a:r>
              <a:rPr lang="en-US" sz="2000" dirty="0">
                <a:cs typeface="Segoe UI" panose="020B0502040204020203" pitchFamily="34" charset="0"/>
              </a:rPr>
              <a:t>: The </a:t>
            </a:r>
            <a:r>
              <a:rPr lang="en-US" sz="2000" dirty="0" err="1">
                <a:solidFill>
                  <a:srgbClr val="C00000"/>
                </a:solidFill>
                <a:cs typeface="Segoe UI" panose="020B0502040204020203" pitchFamily="34" charset="0"/>
              </a:rPr>
              <a:t>ILog.Info</a:t>
            </a:r>
            <a:r>
              <a:rPr lang="en-US" sz="2000" dirty="0">
                <a:solidFill>
                  <a:srgbClr val="C00000"/>
                </a:solidFill>
                <a:cs typeface="Segoe UI" panose="020B0502040204020203" pitchFamily="34" charset="0"/>
              </a:rPr>
              <a:t>() </a:t>
            </a:r>
            <a:r>
              <a:rPr lang="en-US" sz="2000" dirty="0">
                <a:cs typeface="Segoe UI" panose="020B0502040204020203" pitchFamily="34" charset="0"/>
              </a:rPr>
              <a:t>method allows us to write a log with information level. This log level is best suited for logging any information about the application as it runs.</a:t>
            </a:r>
          </a:p>
          <a:p>
            <a:r>
              <a:rPr lang="en-US" sz="2000" b="1" dirty="0">
                <a:cs typeface="Segoe UI" panose="020B0502040204020203" pitchFamily="34" charset="0"/>
              </a:rPr>
              <a:t>WARN: </a:t>
            </a:r>
            <a:r>
              <a:rPr lang="en-US" sz="2000" dirty="0">
                <a:cs typeface="Segoe UI" panose="020B0502040204020203" pitchFamily="34" charset="0"/>
              </a:rPr>
              <a:t>A warning level log is the best option when we want to indicate that something unexpected has happened, but the application can continue running. For writing a warning-level log, we use the </a:t>
            </a:r>
            <a:r>
              <a:rPr lang="en-US" sz="2000" b="1" dirty="0" err="1">
                <a:solidFill>
                  <a:srgbClr val="C00000"/>
                </a:solidFill>
                <a:cs typeface="Segoe UI" panose="020B0502040204020203" pitchFamily="34" charset="0"/>
              </a:rPr>
              <a:t>ILog.Warn</a:t>
            </a:r>
            <a:r>
              <a:rPr lang="en-US" sz="2000" b="1" dirty="0">
                <a:solidFill>
                  <a:srgbClr val="C00000"/>
                </a:solidFill>
                <a:cs typeface="Segoe UI" panose="020B0502040204020203" pitchFamily="34" charset="0"/>
              </a:rPr>
              <a:t>() </a:t>
            </a:r>
            <a:r>
              <a:rPr lang="en-US" sz="2000" dirty="0">
                <a:cs typeface="Segoe UI" panose="020B0502040204020203" pitchFamily="34" charset="0"/>
              </a:rPr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418809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 Levels in log4net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cs typeface="Segoe UI" panose="020B0502040204020203" pitchFamily="34" charset="0"/>
              </a:rPr>
              <a:t>ERROR: </a:t>
            </a:r>
            <a:r>
              <a:rPr lang="en-US" sz="2000" dirty="0">
                <a:cs typeface="Segoe UI" panose="020B0502040204020203" pitchFamily="34" charset="0"/>
              </a:rPr>
              <a:t>We can use error level logs to indicate that some error has occurred and the application failed to perform some tasks. For writing an error log, we can use the </a:t>
            </a:r>
            <a:r>
              <a:rPr lang="en-US" sz="2000" b="1" dirty="0" err="1">
                <a:solidFill>
                  <a:srgbClr val="C00000"/>
                </a:solidFill>
                <a:cs typeface="Segoe UI" panose="020B0502040204020203" pitchFamily="34" charset="0"/>
              </a:rPr>
              <a:t>ILog.Error</a:t>
            </a:r>
            <a:r>
              <a:rPr lang="en-US" sz="2000" b="1" dirty="0">
                <a:solidFill>
                  <a:srgbClr val="C00000"/>
                </a:solidFill>
                <a:cs typeface="Segoe UI" panose="020B0502040204020203" pitchFamily="34" charset="0"/>
              </a:rPr>
              <a:t>() </a:t>
            </a:r>
            <a:r>
              <a:rPr lang="en-US" sz="2000" dirty="0">
                <a:cs typeface="Segoe UI" panose="020B0502040204020203" pitchFamily="34" charset="0"/>
              </a:rPr>
              <a:t>method.</a:t>
            </a:r>
          </a:p>
          <a:p>
            <a:endParaRPr lang="en-US" sz="2000" dirty="0">
              <a:cs typeface="Segoe UI" panose="020B0502040204020203" pitchFamily="34" charset="0"/>
            </a:endParaRPr>
          </a:p>
          <a:p>
            <a:r>
              <a:rPr lang="en-US" sz="2000" b="1" dirty="0">
                <a:cs typeface="Segoe UI" panose="020B0502040204020203" pitchFamily="34" charset="0"/>
              </a:rPr>
              <a:t>FATAL: </a:t>
            </a:r>
            <a:r>
              <a:rPr lang="en-US" sz="2000" dirty="0">
                <a:cs typeface="Segoe UI" panose="020B0502040204020203" pitchFamily="34" charset="0"/>
              </a:rPr>
              <a:t>Sometimes some critical errors can occur in our application which can make it crash or become unresponsive. During these times, we can use the </a:t>
            </a:r>
            <a:r>
              <a:rPr lang="en-US" sz="2000" b="1" dirty="0" err="1">
                <a:solidFill>
                  <a:srgbClr val="C00000"/>
                </a:solidFill>
                <a:cs typeface="Segoe UI" panose="020B0502040204020203" pitchFamily="34" charset="0"/>
              </a:rPr>
              <a:t>ILog.Fatal</a:t>
            </a:r>
            <a:r>
              <a:rPr lang="en-US" sz="2000" b="1" dirty="0">
                <a:solidFill>
                  <a:srgbClr val="C00000"/>
                </a:solidFill>
                <a:cs typeface="Segoe UI" panose="020B0502040204020203" pitchFamily="34" charset="0"/>
              </a:rPr>
              <a:t>() </a:t>
            </a:r>
            <a:r>
              <a:rPr lang="en-US" sz="2000" dirty="0">
                <a:cs typeface="Segoe UI" panose="020B0502040204020203" pitchFamily="34" charset="0"/>
              </a:rPr>
              <a:t>method to indicate that a fatal error has occurred.</a:t>
            </a:r>
          </a:p>
        </p:txBody>
      </p:sp>
    </p:spTree>
    <p:extLst>
      <p:ext uri="{BB962C8B-B14F-4D97-AF65-F5344CB8AC3E}">
        <p14:creationId xmlns:p14="http://schemas.microsoft.com/office/powerpoint/2010/main" val="150905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 </a:t>
            </a:r>
            <a:r>
              <a:rPr lang="en-US" b="1" dirty="0" err="1"/>
              <a:t>Appenders</a:t>
            </a:r>
            <a:r>
              <a:rPr lang="en-US" b="1" dirty="0"/>
              <a:t> in log4net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r>
              <a:rPr lang="en-US" sz="1800" dirty="0">
                <a:cs typeface="Segoe UI" panose="020B0502040204020203" pitchFamily="34" charset="0"/>
              </a:rPr>
              <a:t>In log4net, the </a:t>
            </a:r>
            <a:r>
              <a:rPr lang="en-US" sz="1800" dirty="0" err="1">
                <a:cs typeface="Segoe UI" panose="020B0502040204020203" pitchFamily="34" charset="0"/>
              </a:rPr>
              <a:t>appenders</a:t>
            </a:r>
            <a:r>
              <a:rPr lang="en-US" sz="1800" dirty="0">
                <a:cs typeface="Segoe UI" panose="020B0502040204020203" pitchFamily="34" charset="0"/>
              </a:rPr>
              <a:t> are responsible for controlling how to write log messages to various destinations, such as a file, console, database, email, </a:t>
            </a:r>
            <a:r>
              <a:rPr lang="en-US" sz="1800" dirty="0" err="1">
                <a:cs typeface="Segoe UI" panose="020B0502040204020203" pitchFamily="34" charset="0"/>
              </a:rPr>
              <a:t>etc</a:t>
            </a:r>
            <a:endParaRPr lang="en-US" sz="1800" dirty="0">
              <a:cs typeface="Segoe UI" panose="020B0502040204020203" pitchFamily="34" charset="0"/>
            </a:endParaRPr>
          </a:p>
          <a:p>
            <a:r>
              <a:rPr lang="en-US" sz="1800" dirty="0">
                <a:cs typeface="Segoe UI" panose="020B0502040204020203" pitchFamily="34" charset="0"/>
              </a:rPr>
              <a:t>We can control how and where the log messages are stored, as well as the message format using </a:t>
            </a:r>
            <a:r>
              <a:rPr lang="en-US" sz="1800" dirty="0" err="1">
                <a:cs typeface="Segoe UI" panose="020B0502040204020203" pitchFamily="34" charset="0"/>
              </a:rPr>
              <a:t>appenders</a:t>
            </a:r>
            <a:r>
              <a:rPr lang="en-US" sz="1800" dirty="0">
                <a:cs typeface="Segoe UI" panose="020B0502040204020203" pitchFamily="34" charset="0"/>
              </a:rPr>
              <a:t>.</a:t>
            </a:r>
          </a:p>
          <a:p>
            <a:r>
              <a:rPr lang="en-US" sz="1800" dirty="0">
                <a:cs typeface="Segoe UI" panose="020B0502040204020203" pitchFamily="34" charset="0"/>
              </a:rPr>
              <a:t>Some of the </a:t>
            </a:r>
            <a:r>
              <a:rPr lang="en-US" sz="1800" dirty="0" err="1">
                <a:cs typeface="Segoe UI" panose="020B0502040204020203" pitchFamily="34" charset="0"/>
              </a:rPr>
              <a:t>appenders</a:t>
            </a:r>
            <a:r>
              <a:rPr lang="en-US" sz="1800" dirty="0">
                <a:cs typeface="Segoe UI" panose="020B0502040204020203" pitchFamily="34" charset="0"/>
              </a:rPr>
              <a:t> that log4net supports include:</a:t>
            </a:r>
          </a:p>
          <a:p>
            <a:pPr lvl="1"/>
            <a:r>
              <a:rPr lang="en-US" sz="1800" b="1" dirty="0" err="1">
                <a:cs typeface="Segoe UI" panose="020B0502040204020203" pitchFamily="34" charset="0"/>
              </a:rPr>
              <a:t>ConsoleAppender</a:t>
            </a:r>
            <a:r>
              <a:rPr lang="en-US" sz="1800" b="1" dirty="0">
                <a:cs typeface="Segoe UI" panose="020B0502040204020203" pitchFamily="34" charset="0"/>
              </a:rPr>
              <a:t>: </a:t>
            </a:r>
            <a:r>
              <a:rPr lang="en-US" sz="1800" dirty="0">
                <a:cs typeface="Segoe UI" panose="020B0502040204020203" pitchFamily="34" charset="0"/>
              </a:rPr>
              <a:t>This writes log messages to the console output.</a:t>
            </a:r>
          </a:p>
          <a:p>
            <a:pPr lvl="1"/>
            <a:r>
              <a:rPr lang="en-US" sz="1800" b="1" dirty="0" err="1">
                <a:cs typeface="Segoe UI" panose="020B0502040204020203" pitchFamily="34" charset="0"/>
              </a:rPr>
              <a:t>FileAppender</a:t>
            </a:r>
            <a:r>
              <a:rPr lang="en-US" sz="1800" b="1" dirty="0">
                <a:cs typeface="Segoe UI" panose="020B0502040204020203" pitchFamily="34" charset="0"/>
              </a:rPr>
              <a:t>: </a:t>
            </a:r>
            <a:r>
              <a:rPr lang="en-US" sz="1800" dirty="0">
                <a:cs typeface="Segoe UI" panose="020B0502040204020203" pitchFamily="34" charset="0"/>
              </a:rPr>
              <a:t>A file </a:t>
            </a:r>
            <a:r>
              <a:rPr lang="en-US" sz="1800" dirty="0" err="1">
                <a:cs typeface="Segoe UI" panose="020B0502040204020203" pitchFamily="34" charset="0"/>
              </a:rPr>
              <a:t>appender</a:t>
            </a:r>
            <a:r>
              <a:rPr lang="en-US" sz="1800" dirty="0">
                <a:cs typeface="Segoe UI" panose="020B0502040204020203" pitchFamily="34" charset="0"/>
              </a:rPr>
              <a:t> writes log messages to a file.</a:t>
            </a:r>
          </a:p>
          <a:p>
            <a:pPr lvl="1"/>
            <a:r>
              <a:rPr lang="en-US" sz="1800" b="1" dirty="0" err="1">
                <a:cs typeface="Segoe UI" panose="020B0502040204020203" pitchFamily="34" charset="0"/>
              </a:rPr>
              <a:t>RollingFileAppender</a:t>
            </a:r>
            <a:r>
              <a:rPr lang="en-US" sz="1800" b="1" dirty="0">
                <a:cs typeface="Segoe UI" panose="020B0502040204020203" pitchFamily="34" charset="0"/>
              </a:rPr>
              <a:t>: </a:t>
            </a:r>
            <a:r>
              <a:rPr lang="en-US" sz="1800" dirty="0">
                <a:cs typeface="Segoe UI" panose="020B0502040204020203" pitchFamily="34" charset="0"/>
              </a:rPr>
              <a:t>This </a:t>
            </a:r>
            <a:r>
              <a:rPr lang="en-US" sz="1800" dirty="0" err="1">
                <a:cs typeface="Segoe UI" panose="020B0502040204020203" pitchFamily="34" charset="0"/>
              </a:rPr>
              <a:t>appender</a:t>
            </a:r>
            <a:r>
              <a:rPr lang="en-US" sz="1800" dirty="0">
                <a:cs typeface="Segoe UI" panose="020B0502040204020203" pitchFamily="34" charset="0"/>
              </a:rPr>
              <a:t> writes log messages to a file and can automatically switch to a new file when it reaches a certain size or date.</a:t>
            </a:r>
          </a:p>
          <a:p>
            <a:pPr lvl="1"/>
            <a:r>
              <a:rPr lang="en-US" sz="1800" b="1" dirty="0" err="1">
                <a:cs typeface="Segoe UI" panose="020B0502040204020203" pitchFamily="34" charset="0"/>
              </a:rPr>
              <a:t>AdoNetAppender</a:t>
            </a:r>
            <a:r>
              <a:rPr lang="en-US" sz="1800" b="1" dirty="0">
                <a:cs typeface="Segoe UI" panose="020B0502040204020203" pitchFamily="34" charset="0"/>
              </a:rPr>
              <a:t>: </a:t>
            </a:r>
            <a:r>
              <a:rPr lang="en-US" sz="1800" dirty="0">
                <a:cs typeface="Segoe UI" panose="020B0502040204020203" pitchFamily="34" charset="0"/>
              </a:rPr>
              <a:t>We can use this </a:t>
            </a:r>
            <a:r>
              <a:rPr lang="en-US" sz="1800" dirty="0" err="1">
                <a:cs typeface="Segoe UI" panose="020B0502040204020203" pitchFamily="34" charset="0"/>
              </a:rPr>
              <a:t>appender</a:t>
            </a:r>
            <a:r>
              <a:rPr lang="en-US" sz="1800" dirty="0">
                <a:cs typeface="Segoe UI" panose="020B0502040204020203" pitchFamily="34" charset="0"/>
              </a:rPr>
              <a:t> to write log messages to a database.</a:t>
            </a:r>
          </a:p>
          <a:p>
            <a:pPr lvl="1"/>
            <a:r>
              <a:rPr lang="en-US" sz="1800" b="1" dirty="0" err="1">
                <a:cs typeface="Segoe UI" panose="020B0502040204020203" pitchFamily="34" charset="0"/>
              </a:rPr>
              <a:t>SmtpAppender</a:t>
            </a:r>
            <a:r>
              <a:rPr lang="en-US" sz="1800" b="1" dirty="0">
                <a:cs typeface="Segoe UI" panose="020B0502040204020203" pitchFamily="34" charset="0"/>
              </a:rPr>
              <a:t>: </a:t>
            </a:r>
            <a:r>
              <a:rPr lang="en-US" sz="1800" dirty="0">
                <a:cs typeface="Segoe UI" panose="020B0502040204020203" pitchFamily="34" charset="0"/>
              </a:rPr>
              <a:t>This </a:t>
            </a:r>
            <a:r>
              <a:rPr lang="en-US" sz="1800" dirty="0" err="1">
                <a:cs typeface="Segoe UI" panose="020B0502040204020203" pitchFamily="34" charset="0"/>
              </a:rPr>
              <a:t>appender</a:t>
            </a:r>
            <a:r>
              <a:rPr lang="en-US" sz="1800" dirty="0">
                <a:cs typeface="Segoe UI" panose="020B0502040204020203" pitchFamily="34" charset="0"/>
              </a:rPr>
              <a:t> can send log messages via email.</a:t>
            </a:r>
          </a:p>
          <a:p>
            <a:r>
              <a:rPr lang="en-US" sz="1800" dirty="0">
                <a:cs typeface="Segoe UI" panose="020B0502040204020203" pitchFamily="34" charset="0"/>
              </a:rPr>
              <a:t>Note: Log4net supports logging messages to multiple destinations simultaneously using multiple </a:t>
            </a:r>
            <a:r>
              <a:rPr lang="en-US" sz="1800" dirty="0" err="1">
                <a:cs typeface="Segoe UI" panose="020B0502040204020203" pitchFamily="34" charset="0"/>
              </a:rPr>
              <a:t>appenders</a:t>
            </a:r>
            <a:r>
              <a:rPr lang="en-US" sz="1800" dirty="0">
                <a:cs typeface="Segoe UI" panose="020B0502040204020203" pitchFamily="34" charset="0"/>
              </a:rPr>
              <a:t> as well. We just need to define multiple </a:t>
            </a:r>
            <a:r>
              <a:rPr lang="en-US" sz="1800" dirty="0" err="1">
                <a:cs typeface="Segoe UI" panose="020B0502040204020203" pitchFamily="34" charset="0"/>
              </a:rPr>
              <a:t>appenders</a:t>
            </a:r>
            <a:r>
              <a:rPr lang="en-US" sz="1800" dirty="0">
                <a:cs typeface="Segoe UI" panose="020B0502040204020203" pitchFamily="34" charset="0"/>
              </a:rPr>
              <a:t> in the config file and specify them in the root section.</a:t>
            </a:r>
          </a:p>
        </p:txBody>
      </p:sp>
    </p:spTree>
    <p:extLst>
      <p:ext uri="{BB962C8B-B14F-4D97-AF65-F5344CB8AC3E}">
        <p14:creationId xmlns:p14="http://schemas.microsoft.com/office/powerpoint/2010/main" val="282369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5916C-C049-C97E-2C37-DBDD8FF7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99A85A-3F12-E1D5-9AF3-9190C86D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Key Features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0F6761F-BE1F-6BC3-CACA-98887AB26B6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65479922"/>
              </p:ext>
            </p:extLst>
          </p:nvPr>
        </p:nvGraphicFramePr>
        <p:xfrm>
          <a:off x="612775" y="1600200"/>
          <a:ext cx="81533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425">
                  <a:extLst>
                    <a:ext uri="{9D8B030D-6E8A-4147-A177-3AD203B41FA5}">
                      <a16:colId xmlns:a16="http://schemas.microsoft.com/office/drawing/2014/main" val="3673657872"/>
                    </a:ext>
                  </a:extLst>
                </a:gridCol>
                <a:gridCol w="5260973">
                  <a:extLst>
                    <a:ext uri="{9D8B030D-6E8A-4147-A177-3AD203B41FA5}">
                      <a16:colId xmlns:a16="http://schemas.microsoft.com/office/drawing/2014/main" val="2344079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35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Multiple Appenders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Write logs to console, files, DB, SMTP, Event Log,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97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Log Level Filtering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Trace, Debug, Info, Warn, Error, Fatal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79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Configurable Output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XML or programmatic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53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Thread-safe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Safe for multithreaded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Rolling Logs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Automatically archive or roll logs by size or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5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F39F-B95C-E35B-B48E-F5ACB8A9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20FC7-2CD2-AF83-BC8C-0B1C8375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log4net vs Microsoft Logging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FC95E4E-4A6A-A008-F3B1-FCA1D54FC14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4483449"/>
              </p:ext>
            </p:extLst>
          </p:nvPr>
        </p:nvGraphicFramePr>
        <p:xfrm>
          <a:off x="612775" y="1600200"/>
          <a:ext cx="8153399" cy="3200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024">
                  <a:extLst>
                    <a:ext uri="{9D8B030D-6E8A-4147-A177-3AD203B41FA5}">
                      <a16:colId xmlns:a16="http://schemas.microsoft.com/office/drawing/2014/main" val="3673657872"/>
                    </a:ext>
                  </a:extLst>
                </a:gridCol>
                <a:gridCol w="2135024">
                  <a:extLst>
                    <a:ext uri="{9D8B030D-6E8A-4147-A177-3AD203B41FA5}">
                      <a16:colId xmlns:a16="http://schemas.microsoft.com/office/drawing/2014/main" val="3033162354"/>
                    </a:ext>
                  </a:extLst>
                </a:gridCol>
                <a:gridCol w="3883351">
                  <a:extLst>
                    <a:ext uri="{9D8B030D-6E8A-4147-A177-3AD203B41FA5}">
                      <a16:colId xmlns:a16="http://schemas.microsoft.com/office/drawing/2014/main" val="2344079826"/>
                    </a:ext>
                  </a:extLst>
                </a:gridCol>
              </a:tblGrid>
              <a:tr h="4767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log4net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Microsoft ILogger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356279"/>
                  </a:ext>
                </a:extLst>
              </a:tr>
              <a:tr h="4767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Built-in in .NET Core?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 (External)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973556"/>
                  </a:ext>
                </a:extLst>
              </a:tr>
              <a:tr h="4767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Configuration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XML (log4net.config)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appsettings.json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79022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(many appenders)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535260"/>
                  </a:ext>
                </a:extLst>
              </a:tr>
              <a:tr h="4767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Integration with 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 Not 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Native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49859"/>
                  </a:ext>
                </a:extLst>
              </a:tr>
              <a:tr h="4702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Community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Stable, but 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Actively maintained by Microsoft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557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5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D1F6D-7921-AAB7-D970-6F6981826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071C68-1B42-9F7C-5967-C36B3BB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When to Use log4net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F35BED-37A3-B7AC-07D8-A5C3A6A3FD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Autofit/>
          </a:bodyPr>
          <a:lstStyle/>
          <a:p>
            <a:r>
              <a:rPr lang="en-US" sz="1800" dirty="0"/>
              <a:t>Use </a:t>
            </a:r>
            <a:r>
              <a:rPr lang="en-US" sz="1800" b="1" dirty="0"/>
              <a:t>log4net</a:t>
            </a:r>
            <a:r>
              <a:rPr lang="en-US" sz="1800" dirty="0"/>
              <a:t> if you:</a:t>
            </a:r>
          </a:p>
          <a:p>
            <a:r>
              <a:rPr lang="en-US" sz="1800" dirty="0"/>
              <a:t>Are migrating from legacy .NET Framework apps</a:t>
            </a:r>
          </a:p>
          <a:p>
            <a:r>
              <a:rPr lang="en-US" sz="1800" dirty="0"/>
              <a:t>Need complex file logging or advanced </a:t>
            </a:r>
            <a:r>
              <a:rPr lang="en-US" sz="1800" dirty="0" err="1"/>
              <a:t>appenders</a:t>
            </a:r>
            <a:endParaRPr lang="en-US" sz="1800" dirty="0"/>
          </a:p>
          <a:p>
            <a:r>
              <a:rPr lang="en-US" sz="1800" dirty="0"/>
              <a:t>Want fine-grained XML control over log behavior</a:t>
            </a:r>
          </a:p>
          <a:p>
            <a:r>
              <a:rPr lang="en-US" sz="1800" dirty="0"/>
              <a:t>For </a:t>
            </a:r>
            <a:r>
              <a:rPr lang="en-US" sz="1800" b="1" dirty="0"/>
              <a:t>new ASP.NET Core apps</a:t>
            </a:r>
            <a:r>
              <a:rPr lang="en-US" sz="1800" dirty="0"/>
              <a:t>, consider:</a:t>
            </a:r>
          </a:p>
          <a:p>
            <a:r>
              <a:rPr lang="en-US" sz="1800" dirty="0" err="1"/>
              <a:t>Microsoft.Extensions.Logging</a:t>
            </a:r>
            <a:r>
              <a:rPr lang="en-US" sz="1800" dirty="0"/>
              <a:t> (built-in)</a:t>
            </a:r>
          </a:p>
          <a:p>
            <a:r>
              <a:rPr lang="en-US" sz="1800" dirty="0" err="1">
                <a:cs typeface="Segoe UI" panose="020B0502040204020203" pitchFamily="34" charset="0"/>
              </a:rPr>
              <a:t>Serilog</a:t>
            </a:r>
            <a:r>
              <a:rPr lang="en-US" sz="1800" dirty="0">
                <a:cs typeface="Segoe UI" panose="020B0502040204020203" pitchFamily="34" charset="0"/>
              </a:rPr>
              <a:t> </a:t>
            </a:r>
            <a:r>
              <a:rPr lang="en-US" sz="1800" dirty="0"/>
              <a:t>(modern, better .NET Core support)</a:t>
            </a:r>
            <a:endParaRPr lang="en-US" sz="18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24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13638</TotalTime>
  <Words>648</Words>
  <Application>Microsoft Office PowerPoint</Application>
  <PresentationFormat>On-screen Show (4:3)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Tw Cen MT</vt:lpstr>
      <vt:lpstr>Wingdings</vt:lpstr>
      <vt:lpstr>Wingdings 2</vt:lpstr>
      <vt:lpstr>Median</vt:lpstr>
      <vt:lpstr> Log4net</vt:lpstr>
      <vt:lpstr> Log Levels in log4net</vt:lpstr>
      <vt:lpstr> Log Levels in log4net</vt:lpstr>
      <vt:lpstr> Log Appenders in log4net</vt:lpstr>
      <vt:lpstr> Key Features</vt:lpstr>
      <vt:lpstr> log4net vs Microsoft Logging</vt:lpstr>
      <vt:lpstr> When to Use log4net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Santhosh Kumar</cp:lastModifiedBy>
  <cp:revision>133</cp:revision>
  <dcterms:created xsi:type="dcterms:W3CDTF">2006-08-16T00:00:00Z</dcterms:created>
  <dcterms:modified xsi:type="dcterms:W3CDTF">2025-07-23T15:34:07Z</dcterms:modified>
</cp:coreProperties>
</file>