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65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Delicious Handraw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vHbom+7Q64775fCkyZw7RGYO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DeliciousHandraw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abd25e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abd25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Diapositiva inicial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2f19af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2" name="Google Shape;232;g2742f19af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abd25e3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9" name="Google Shape;239;g2b4abd25e3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abd25e3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46" name="Google Shape;246;g2b4abd25e3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abd25e3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53" name="Google Shape;253;g2b4abd25e3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abd25e3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abd25e3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4abd25e3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65" name="Google Shape;265;g2b4abd25e3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4abd25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272" name="Google Shape;272;g2b4abd25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abd25e3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4abd25e3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d8ad9087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</a:p>
        </p:txBody>
      </p:sp>
      <p:sp>
        <p:nvSpPr>
          <p:cNvPr id="294" name="Google Shape;294;g28d8ad9087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4abd25e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01" name="Google Shape;301;g2b4abd25e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abd25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</a:p>
        </p:txBody>
      </p:sp>
      <p:sp>
        <p:nvSpPr>
          <p:cNvPr id="104" name="Google Shape;104;g2b4abd25e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4abd25e3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14" name="Google Shape;314;g2b4abd25e3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42f19afeb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742f19af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2f19af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10" name="Google Shape;110;g2742f19af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abd25e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g2b4abd25e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4abd25e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4abd25e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Crianza con Conciencia+ consta de tres partes 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abd25e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4abd25e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abd25e3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4abd25e3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abd25e3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abd25e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2f19af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5" name="Google Shape;225;g2742f19af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42f19afeb_0_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42f19afeb_0_2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742f19afeb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42f19afeb_0_2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742f19afeb_0_2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742f19afeb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2f19afeb_0_2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742f19afeb_0_217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g2742f19afeb_0_2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742f19afeb_0_2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742f19afeb_0_2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8ad90870_1_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d8ad90870_1_7"/>
          <p:cNvSpPr/>
          <p:nvPr/>
        </p:nvSpPr>
        <p:spPr>
          <a:xfrm>
            <a:off x="8907236" y="0"/>
            <a:ext cx="236700" cy="51435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8d8ad90870_1_7"/>
          <p:cNvSpPr/>
          <p:nvPr/>
        </p:nvSpPr>
        <p:spPr>
          <a:xfrm>
            <a:off x="0" y="0"/>
            <a:ext cx="236700" cy="7104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 and description">
  <p:cSld name="1_Section title and 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742f19afeb_0_1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g2742f19afeb_0_1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g2742f19afeb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28d8ad90870_1_13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8d8ad90870_1_13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8d8ad90870_1_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28d8ad90870_1_13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Diagram or Organization Chart">
  <p:cSld name="1_Title and Diagram or Organization Char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42f19afeb_0_1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2742f19afeb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42f19afeb_0_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742f19afeb_0_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742f19afeb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2f19afeb_0_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742f19afeb_0_1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742f19afeb_0_1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742f19afeb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742f19afeb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742f19afeb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742f19afeb_0_1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742f19afeb_0_1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742f19afeb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42f19afeb_0_1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742f19afeb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42f19afeb_0_20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742f19afeb_0_2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742f19afeb_0_2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742f19afeb_0_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742f19afeb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42f19afeb_0_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42f19afeb_0_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742f19afeb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8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8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38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8d8ad90870_1_0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8d8ad90870_1_0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8d8ad90870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28d8ad90870_1_0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2b4abd25e35_0_302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2b4abd25e35_0_302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2b4abd25e35_0_302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2b4abd25e35_0_3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b4abd25e35_0_0"/>
          <p:cNvPicPr preferRelativeResize="0"/>
          <p:nvPr/>
        </p:nvPicPr>
        <p:blipFill rotWithShape="1">
          <a:blip r:embed="rId3">
            <a:alphaModFix/>
          </a:blip>
          <a:srcRect b="21793" l="0" r="0" t="5611"/>
          <a:stretch/>
        </p:blipFill>
        <p:spPr>
          <a:xfrm>
            <a:off x="0" y="-193150"/>
            <a:ext cx="9144000" cy="41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4abd25e35_0_0"/>
          <p:cNvSpPr txBox="1"/>
          <p:nvPr/>
        </p:nvSpPr>
        <p:spPr>
          <a:xfrm>
            <a:off x="293597" y="3256075"/>
            <a:ext cx="318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>
                <a:solidFill>
                  <a:srgbClr val="F9AF00"/>
                </a:solidFill>
              </a:defRPr>
            </a:pPr>
            <a:r>
              <a:t>Mes Año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4abd25e35_0_0"/>
          <p:cNvSpPr txBox="1"/>
          <p:nvPr/>
        </p:nvSpPr>
        <p:spPr>
          <a:xfrm>
            <a:off x="293600" y="1700250"/>
            <a:ext cx="23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2200">
                <a:solidFill>
                  <a:schemeClr val="lt1"/>
                </a:solidFill>
              </a:defRPr>
            </a:pPr>
            <a:r>
              <a:t>Sesión de Integración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4abd25e35_0_0"/>
          <p:cNvSpPr txBox="1"/>
          <p:nvPr/>
        </p:nvSpPr>
        <p:spPr>
          <a:xfrm>
            <a:off x="293591" y="2607165"/>
            <a:ext cx="368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  <a:defRPr sz="2100">
                <a:solidFill>
                  <a:schemeClr val="lt1"/>
                </a:solidFill>
              </a:defRPr>
            </a:pPr>
            <a:r>
              <a:t>Nombre del Facilitador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b4abd25e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163" y="4077262"/>
            <a:ext cx="2260174" cy="9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b4abd25e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62" y="4028697"/>
            <a:ext cx="1833226" cy="99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b4abd25e35_0_0"/>
          <p:cNvPicPr preferRelativeResize="0"/>
          <p:nvPr/>
        </p:nvPicPr>
        <p:blipFill rotWithShape="1">
          <a:blip r:embed="rId6">
            <a:alphaModFix/>
          </a:blip>
          <a:srcRect b="1066" l="0" r="0" t="1076"/>
          <a:stretch/>
        </p:blipFill>
        <p:spPr>
          <a:xfrm>
            <a:off x="3034929" y="4202852"/>
            <a:ext cx="2647194" cy="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4abd25e3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11" y="312531"/>
            <a:ext cx="2533826" cy="1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2f19afeb_0_81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742f19afeb_0_8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742f19afeb_0_81"/>
          <p:cNvSpPr txBox="1"/>
          <p:nvPr/>
        </p:nvSpPr>
        <p:spPr>
          <a:xfrm>
            <a:off x="269600" y="972071"/>
            <a:ext cx="8199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Entrar al chatbot de </a:t>
            </a:r>
            <a:r>
              <a:t>Crianza con Conciencia+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Guarda el </a:t>
            </a:r>
            <a:r>
              <a:rPr>
                <a:solidFill>
                  <a:srgbClr val="123D5D"/>
                </a:solidFill>
              </a:rPr>
              <a:t>número de teléfono de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Crianza con Conciencia+ (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) como contacto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Abre WhatsApp → Busca '</a:t>
            </a:r>
            <a:r>
              <a: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Crianza con Conciencia+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' → Escribe 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para iniciar el chat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Escribe tu nombre y apellidos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Escoge tu género 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abd25e35_0_366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4abd25e35_0_366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4abd25e35_0_366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[AGREGA EL VÍDEO DE INTEGRACIÓN A LA EMPRESA AQUÍ]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abd25e35_0_372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4abd25e35_0_372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4abd25e35_0_372"/>
          <p:cNvSpPr txBox="1"/>
          <p:nvPr/>
        </p:nvSpPr>
        <p:spPr>
          <a:xfrm>
            <a:off x="269600" y="972071"/>
            <a:ext cx="819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Entrar al chatbot de </a:t>
            </a:r>
            <a:r>
              <a:t>Crianza con Conciencia+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Escoge cómo quieres recibir los mensajes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Texto, Imágenes y Videos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Texto, Imágenes y Audio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Solo Texto e Imágenes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Escoge tu situación sentimental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Escribe el nombre de tu niña o niño.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Género de la niña o del niño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Fecha de nacimiento de la niña o del niño </a:t>
            </a:r>
            <a:endParaRPr sz="1500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abd25e35_0_378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4abd25e35_0_378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4abd25e35_0_378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[AGREGA EL VÍDEO DE AUTOCUIDADO]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abd25e35_0_384"/>
          <p:cNvSpPr txBox="1"/>
          <p:nvPr/>
        </p:nvSpPr>
        <p:spPr>
          <a:xfrm>
            <a:off x="320050" y="3642450"/>
            <a:ext cx="7821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chemeClr val="lt1"/>
                </a:solidFill>
              </a:defRPr>
            </a:pPr>
            <a:r>
              <a:t>¿Tienes preguntas?</a:t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abd25e35_0_395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4abd25e35_0_39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4abd25e35_0_395"/>
          <p:cNvSpPr txBox="1"/>
          <p:nvPr/>
        </p:nvSpPr>
        <p:spPr>
          <a:xfrm>
            <a:off x="241800" y="861446"/>
            <a:ext cx="819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¿Te atoraste en Crianza con Conciencia+? </a:t>
            </a:r>
            <a:endParaRPr b="1" sz="1600">
              <a:solidFill>
                <a:srgbClr val="DB36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Si no aparece el botón "SIGUIENTE", escribe SIGUIENTE en el chatbot </a:t>
            </a:r>
            <a:endParaRPr sz="1600">
              <a:solidFill>
                <a:srgbClr val="0C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t>¿Cómo acceder al Menú Principal?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Para tener acceso al Menú Principal en cualquier momento, escribe y manda la palabra MENÚ.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Explora las opciones disponibles como seguir el progreso, ajustar la configuración, volver revisar la sesión de integración o buscar tips de navegación.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¿En caso de emergencia? 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Escribe y manda AYUDA para obtener recursos y contactos relacionados con violencia familiar, violencia sexual, la salud mental u otras situaciones urgentes.</a:t>
            </a:r>
            <a:endParaRPr b="1" sz="1600">
              <a:solidFill>
                <a:srgbClr val="DB361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abd25e35_0_40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4abd25e35_0_40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Más Adelante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4abd25e35_0_401"/>
          <p:cNvSpPr txBox="1"/>
          <p:nvPr/>
        </p:nvSpPr>
        <p:spPr>
          <a:xfrm>
            <a:off x="341525" y="1755896"/>
            <a:ext cx="8199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Establezcamos algunas REGLAS GENERALES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4abd25e35_0_40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4abd25e35_0_40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4abd25e35_0_40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4abd25e35_0_40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4abd25e35_0_40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4abd25e35_0_40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abd25e35_0_309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4abd25e35_0_309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Más Adelante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89" name="Google Shape;289;g2b4abd25e35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4abd25e35_0_309"/>
          <p:cNvSpPr txBox="1"/>
          <p:nvPr/>
        </p:nvSpPr>
        <p:spPr>
          <a:xfrm>
            <a:off x="505050" y="1075775"/>
            <a:ext cx="574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g2b4abd25e35_0_309"/>
          <p:cNvSpPr txBox="1"/>
          <p:nvPr/>
        </p:nvSpPr>
        <p:spPr>
          <a:xfrm>
            <a:off x="248350" y="991175"/>
            <a:ext cx="8089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t>A lo largo de Crianza con Conciencia+, yo: </a:t>
            </a: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De vez en cuando y hasta que finalice el curso, saluda y pregunta cómo van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Asegúrate de que todos sigan las reglas generales que ya se discutieron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Plantea preguntas sobre la crianza que puedan discutirse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Denuncia cualquier caso de abuso hacia niñas, niños, adolescentes y adultos.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Sal del grupo una vez terminado el programa. Sin embargo, puedes seguir aprendiendo a través de Crianza con Conciencia+. </a:t>
            </a:r>
            <a:endParaRPr>
              <a:solidFill>
                <a:srgbClr val="123D5D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  <a:defRPr b="1">
                <a:solidFill>
                  <a:srgbClr val="123D5D"/>
                </a:solidFill>
              </a:defRPr>
            </a:pPr>
            <a:r>
              <a:t>A finales de año, habrá nuevos cursos de Crianza con Conciencia+. </a:t>
            </a:r>
            <a:endParaRPr b="1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d8ad90870_1_19"/>
          <p:cNvSpPr/>
          <p:nvPr/>
        </p:nvSpPr>
        <p:spPr>
          <a:xfrm rot="-5400000">
            <a:off x="1218301" y="-1017075"/>
            <a:ext cx="480900" cy="2917500"/>
          </a:xfrm>
          <a:prstGeom prst="round2SameRect">
            <a:avLst>
              <a:gd fmla="val 0" name="adj1"/>
              <a:gd fmla="val 3351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8d8ad90870_1_19"/>
          <p:cNvSpPr txBox="1"/>
          <p:nvPr/>
        </p:nvSpPr>
        <p:spPr>
          <a:xfrm>
            <a:off x="286226" y="1975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Más Adelante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8d8ad90870_1_19"/>
          <p:cNvSpPr txBox="1"/>
          <p:nvPr/>
        </p:nvSpPr>
        <p:spPr>
          <a:xfrm>
            <a:off x="269600" y="972071"/>
            <a:ext cx="8199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Tienes alguna pregunta sobre: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Usar el </a:t>
            </a:r>
            <a:r>
              <a:t>Crianza con Conciencia+ chatbot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Participar en los Grupos de Apoyo de WhatsApp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t>¿Algo más?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abd25e35_0_42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b4abd25e35_0_42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Más Adelante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b4abd25e35_0_421"/>
          <p:cNvSpPr txBox="1"/>
          <p:nvPr/>
        </p:nvSpPr>
        <p:spPr>
          <a:xfrm>
            <a:off x="1239625" y="1371150"/>
            <a:ext cx="695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Conectarse a Formando Conciencia+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b4abd25e35_0_42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b4abd25e35_0_42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4abd25e35_0_42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b4abd25e35_0_42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b4abd25e35_0_42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b4abd25e35_0_42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abd25e35_0_62"/>
          <p:cNvSpPr txBox="1"/>
          <p:nvPr/>
        </p:nvSpPr>
        <p:spPr>
          <a:xfrm>
            <a:off x="1544911" y="1058713"/>
            <a:ext cx="58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4500">
                <a:solidFill>
                  <a:srgbClr val="FF5E00"/>
                </a:solidFill>
                <a:latin typeface="Delicious Handrawn"/>
                <a:ea typeface="Delicious Handrawn"/>
                <a:cs typeface="Delicious Handrawn"/>
                <a:sym typeface="Delicious Handrawn"/>
              </a:defRPr>
            </a:pPr>
            <a:r>
              <a:t>TE DAMOS LA BIENVENIDA A</a:t>
            </a:r>
            <a:endParaRPr b="1" i="0" sz="4500" u="none" cap="none" strike="noStrike">
              <a:solidFill>
                <a:srgbClr val="FF5E00"/>
              </a:solidFill>
              <a:latin typeface="Delicious Handrawn"/>
              <a:ea typeface="Delicious Handrawn"/>
              <a:cs typeface="Delicious Handrawn"/>
              <a:sym typeface="Delicious Handrawn"/>
            </a:endParaRPr>
          </a:p>
        </p:txBody>
      </p:sp>
      <p:pic>
        <p:nvPicPr>
          <p:cNvPr id="107" name="Google Shape;107;g2b4abd25e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37" y="1699963"/>
            <a:ext cx="4884127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abd25e35_0_433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b4abd25e35_0_43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Más Adelante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4abd25e35_0_433"/>
          <p:cNvSpPr txBox="1"/>
          <p:nvPr/>
        </p:nvSpPr>
        <p:spPr>
          <a:xfrm>
            <a:off x="1239625" y="1454100"/>
            <a:ext cx="6951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Comparte una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¡afirmación!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4abd25e35_0_433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4abd25e35_0_433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b4abd25e35_0_433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b4abd25e35_0_433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b4abd25e35_0_433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b4abd25e35_0_433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742f19afeb_0_410"/>
          <p:cNvPicPr preferRelativeResize="0"/>
          <p:nvPr/>
        </p:nvPicPr>
        <p:blipFill rotWithShape="1">
          <a:blip r:embed="rId3">
            <a:alphaModFix/>
          </a:blip>
          <a:srcRect b="8602" l="0" r="0" t="8602"/>
          <a:stretch/>
        </p:blipFill>
        <p:spPr>
          <a:xfrm>
            <a:off x="0" y="0"/>
            <a:ext cx="9144000" cy="4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42f19afeb_0_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97" y="518810"/>
            <a:ext cx="3302674" cy="8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742f19afeb_0_410"/>
          <p:cNvSpPr txBox="1"/>
          <p:nvPr/>
        </p:nvSpPr>
        <p:spPr>
          <a:xfrm>
            <a:off x="540475" y="1836225"/>
            <a:ext cx="191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Gracias</a:t>
            </a: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t>¿Alguna pregunta?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2f19afeb_0_45"/>
          <p:cNvSpPr/>
          <p:nvPr/>
        </p:nvSpPr>
        <p:spPr>
          <a:xfrm rot="-5400000">
            <a:off x="874953" y="-673726"/>
            <a:ext cx="480900" cy="22308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742f19afeb_0_4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 damos la bienvenida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742f19afeb_0_45"/>
          <p:cNvSpPr txBox="1"/>
          <p:nvPr/>
        </p:nvSpPr>
        <p:spPr>
          <a:xfrm>
            <a:off x="867450" y="1691850"/>
            <a:ext cx="7514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Vamos a conocer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entre sí 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42f19afeb_0_45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42f19afeb_0_45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742f19afeb_0_45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42f19afeb_0_45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42f19afeb_0_45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742f19afeb_0_45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abd25e35_0_194"/>
          <p:cNvSpPr/>
          <p:nvPr/>
        </p:nvSpPr>
        <p:spPr>
          <a:xfrm rot="-5400000">
            <a:off x="2925294" y="-2724075"/>
            <a:ext cx="480900" cy="63315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4abd25e35_0_194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Sobre 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4abd25e35_0_194"/>
          <p:cNvSpPr txBox="1"/>
          <p:nvPr/>
        </p:nvSpPr>
        <p:spPr>
          <a:xfrm>
            <a:off x="234525" y="825250"/>
            <a:ext cx="47685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¿A quién va dirigido </a:t>
            </a:r>
            <a:r>
              <a:rPr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Crianza con Conciencia+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t>Ti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, personas como tú con niños, niñas y adolescentes de 2 a </a:t>
            </a:r>
            <a:r>
              <a:t>17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años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b="1"/>
              <a:t>Tú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y la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Crianza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incluye a todos los cuidadores que son responsables del bienestar de tu niño, niña o adolescente. Entre los cuidadores se incluyen personas que no tienen una relación biológica </a:t>
            </a:r>
            <a:r>
              <a:t>Tú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como tías, tíos, hermanos, hermanas, primos, primas, allegados </a:t>
            </a:r>
            <a:r>
              <a:t>Tú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>
                <a:solidFill>
                  <a:srgbClr val="DB3614"/>
                </a:solidFill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defRPr>
            </a:pPr>
            <a:r>
              <a:t>¿Cuál es el objetivo de Crianza con Conciencia+? </a:t>
            </a:r>
            <a:endParaRPr b="1">
              <a:solidFill>
                <a:srgbClr val="DB3614"/>
              </a:solidFill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defRPr>
            </a:pPr>
            <a:r>
              <a:t>Construir relaciones llenas de cariño, transparencia y confianza entre los cuidadores y sus niños y niñas.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defRPr>
            </a:pPr>
            <a:r>
              <a:t>Apoyar unas relaciones sanas y positivas para mantener a salvo a los niños y favorecer su desarrollo.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123D5D"/>
              </a:solidFill>
            </a:endParaRPr>
          </a:p>
        </p:txBody>
      </p:sp>
      <p:pic>
        <p:nvPicPr>
          <p:cNvPr id="128" name="Google Shape;128;g2b4abd25e35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72" y="1440775"/>
            <a:ext cx="3419776" cy="1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abd25e35_0_201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4abd25e35_0_201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Sobre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g2b4abd25e35_0_201"/>
          <p:cNvSpPr txBox="1"/>
          <p:nvPr/>
        </p:nvSpPr>
        <p:spPr>
          <a:xfrm>
            <a:off x="231525" y="2272875"/>
            <a:ext cx="75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pPr>
            <a:r>
              <a:t>Pregunta de Referencia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" name="Google Shape;136;g2b4abd25e35_0_201"/>
          <p:cNvSpPr/>
          <p:nvPr/>
        </p:nvSpPr>
        <p:spPr>
          <a:xfrm>
            <a:off x="702350" y="1426188"/>
            <a:ext cx="2291100" cy="2291100"/>
          </a:xfrm>
          <a:prstGeom prst="ellipse">
            <a:avLst/>
          </a:prstGeom>
          <a:solidFill>
            <a:srgbClr val="FCA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7" name="Google Shape;137;g2b4abd25e35_0_201"/>
          <p:cNvSpPr/>
          <p:nvPr/>
        </p:nvSpPr>
        <p:spPr>
          <a:xfrm>
            <a:off x="34644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8" name="Google Shape;138;g2b4abd25e35_0_201"/>
          <p:cNvSpPr/>
          <p:nvPr/>
        </p:nvSpPr>
        <p:spPr>
          <a:xfrm>
            <a:off x="6226600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39" name="Google Shape;139;g2b4abd25e35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25" y="1974625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4abd25e35_0_201"/>
          <p:cNvSpPr txBox="1"/>
          <p:nvPr/>
        </p:nvSpPr>
        <p:spPr>
          <a:xfrm>
            <a:off x="1191500" y="2690775"/>
            <a:ext cx="13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rgbClr val="1B3055"/>
                </a:solidFill>
              </a:defRPr>
            </a:pPr>
            <a:r>
              <a:t>Sesión presencial de integración</a:t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1" name="Google Shape;141;g2b4abd25e35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9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b4abd25e35_0_201"/>
          <p:cNvSpPr txBox="1"/>
          <p:nvPr/>
        </p:nvSpPr>
        <p:spPr>
          <a:xfrm>
            <a:off x="39788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Aprendiendo en el chatbot de Crianza con Conciencia+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3" name="Google Shape;143;g2b4abd25e35_0_201"/>
          <p:cNvPicPr preferRelativeResize="0"/>
          <p:nvPr/>
        </p:nvPicPr>
        <p:blipFill rotWithShape="1">
          <a:blip r:embed="rId5">
            <a:alphaModFix/>
          </a:blip>
          <a:srcRect b="2606" l="0" r="0" t="2606"/>
          <a:stretch/>
        </p:blipFill>
        <p:spPr>
          <a:xfrm>
            <a:off x="7116350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4abd25e35_0_201"/>
          <p:cNvSpPr txBox="1"/>
          <p:nvPr/>
        </p:nvSpPr>
        <p:spPr>
          <a:xfrm>
            <a:off x="6428500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Apoyo y Colaboración en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abd25e35_0_22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4abd25e35_0_22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Sobre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1" name="Google Shape;151;g2b4abd25e35_0_22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g2b4abd25e35_0_227"/>
          <p:cNvSpPr txBox="1"/>
          <p:nvPr/>
        </p:nvSpPr>
        <p:spPr>
          <a:xfrm>
            <a:off x="3329175" y="891550"/>
            <a:ext cx="5401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Recibirás tips diarios sobre crianza por WhatsApp para ayudarte en la relación con tu niña, niño o adolescente (solo te tomará 5 minutos al día). Recibirás 5 sesiones sobre cómo mejorar la relación con tu niño, niña o adolescente: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Pasar Tiempo Uno a Uno con Mi Niña o Niño/Adolescente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Dar Reconocimiento y Halagar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Crear una Rutina para el Tiempo Uno a Uno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Identificar Emociones y Sentimientos durante el Tiempo Uno a Uno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Mantener la calma cuando hay estrés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Al finalizar los 5 días, recibirás un certificado de crianza positiva. </a:t>
            </a:r>
            <a:endParaRPr sz="1500">
              <a:solidFill>
                <a:srgbClr val="123D5D"/>
              </a:solidFill>
            </a:endParaRPr>
          </a:p>
        </p:txBody>
      </p:sp>
      <p:sp>
        <p:nvSpPr>
          <p:cNvPr id="153" name="Google Shape;153;g2b4abd25e35_0_227"/>
          <p:cNvSpPr/>
          <p:nvPr/>
        </p:nvSpPr>
        <p:spPr>
          <a:xfrm>
            <a:off x="5526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54" name="Google Shape;154;g2b4abd25e35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1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4abd25e35_0_227"/>
          <p:cNvSpPr txBox="1"/>
          <p:nvPr/>
        </p:nvSpPr>
        <p:spPr>
          <a:xfrm>
            <a:off x="10670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Aprendiendo en el chatbot de Crianza con Conciencia+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abd25e35_0_23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4abd25e35_0_23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Sobre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2" name="Google Shape;162;g2b4abd25e35_0_23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g2b4abd25e35_0_237"/>
          <p:cNvSpPr txBox="1"/>
          <p:nvPr/>
        </p:nvSpPr>
        <p:spPr>
          <a:xfrm>
            <a:off x="3104450" y="1232700"/>
            <a:ext cx="5745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Participarás en sesiones de chat de WhatsApp y aprenderás a cuidar de tu salud mental para apoyarte a ti mismo y a tus familias.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También puedes compartir tus propias experiencias relacionadas con las sesiones ofrecidas a través del chatbot Crianza con Conciencia+.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Hay tres sesiones de chat: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Después de la sesión de integración: Bienvenida y presentaciones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Día 3: Diálogo Interno: Sesión de chat de WhatsApp sobre el diálogo interno y el estrés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Día 4: Despedirse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g2b4abd25e35_0_237"/>
          <p:cNvSpPr/>
          <p:nvPr/>
        </p:nvSpPr>
        <p:spPr>
          <a:xfrm>
            <a:off x="574675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65" name="Google Shape;165;g2b4abd25e35_0_237"/>
          <p:cNvPicPr preferRelativeResize="0"/>
          <p:nvPr/>
        </p:nvPicPr>
        <p:blipFill rotWithShape="1">
          <a:blip r:embed="rId3">
            <a:alphaModFix/>
          </a:blip>
          <a:srcRect b="2606" l="0" r="0" t="2606"/>
          <a:stretch/>
        </p:blipFill>
        <p:spPr>
          <a:xfrm>
            <a:off x="1464425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4abd25e35_0_237"/>
          <p:cNvSpPr txBox="1"/>
          <p:nvPr/>
        </p:nvSpPr>
        <p:spPr>
          <a:xfrm>
            <a:off x="776575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Apoyo y Colaboración en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abd25e35_0_247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4abd25e35_0_247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La Travesía de los Padres, Madres y Cuidadores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g2b4abd25e35_0_247"/>
          <p:cNvSpPr/>
          <p:nvPr/>
        </p:nvSpPr>
        <p:spPr>
          <a:xfrm>
            <a:off x="76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Día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2b4abd25e35_0_247"/>
          <p:cNvSpPr/>
          <p:nvPr/>
        </p:nvSpPr>
        <p:spPr>
          <a:xfrm>
            <a:off x="1879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Día 2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5" name="Google Shape;175;g2b4abd25e35_0_247"/>
          <p:cNvSpPr/>
          <p:nvPr/>
        </p:nvSpPr>
        <p:spPr>
          <a:xfrm>
            <a:off x="3682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Día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2b4abd25e35_0_247"/>
          <p:cNvSpPr/>
          <p:nvPr/>
        </p:nvSpPr>
        <p:spPr>
          <a:xfrm>
            <a:off x="5485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Día 4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7" name="Google Shape;177;g2b4abd25e35_0_247"/>
          <p:cNvSpPr/>
          <p:nvPr/>
        </p:nvSpPr>
        <p:spPr>
          <a:xfrm>
            <a:off x="7288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Día 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g2b4abd25e35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4abd25e35_0_247"/>
          <p:cNvSpPr txBox="1"/>
          <p:nvPr/>
        </p:nvSpPr>
        <p:spPr>
          <a:xfrm>
            <a:off x="507300" y="326787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Sesión 1: </a:t>
            </a:r>
            <a:r>
              <a:t>Pasar tiempo uno a uno </a:t>
            </a:r>
          </a:p>
        </p:txBody>
      </p:sp>
      <p:sp>
        <p:nvSpPr>
          <p:cNvPr id="180" name="Google Shape;180;g2b4abd25e35_0_247"/>
          <p:cNvSpPr txBox="1"/>
          <p:nvPr/>
        </p:nvSpPr>
        <p:spPr>
          <a:xfrm>
            <a:off x="226995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Sesión 2: </a:t>
            </a:r>
            <a:r>
              <a:t>Dar reconocimiento </a:t>
            </a:r>
          </a:p>
        </p:txBody>
      </p:sp>
      <p:sp>
        <p:nvSpPr>
          <p:cNvPr id="181" name="Google Shape;181;g2b4abd25e35_0_247"/>
          <p:cNvSpPr txBox="1"/>
          <p:nvPr/>
        </p:nvSpPr>
        <p:spPr>
          <a:xfrm>
            <a:off x="411330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Sesión 3: </a:t>
            </a:r>
            <a:r>
              <a:t>Crear rutinas</a:t>
            </a:r>
          </a:p>
        </p:txBody>
      </p:sp>
      <p:sp>
        <p:nvSpPr>
          <p:cNvPr id="182" name="Google Shape;182;g2b4abd25e35_0_247"/>
          <p:cNvSpPr txBox="1"/>
          <p:nvPr/>
        </p:nvSpPr>
        <p:spPr>
          <a:xfrm>
            <a:off x="59163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Sesión 4: </a:t>
            </a:r>
            <a:r>
              <a:t>Identificar emociones </a:t>
            </a:r>
          </a:p>
        </p:txBody>
      </p:sp>
      <p:sp>
        <p:nvSpPr>
          <p:cNvPr id="183" name="Google Shape;183;g2b4abd25e35_0_247"/>
          <p:cNvSpPr txBox="1"/>
          <p:nvPr/>
        </p:nvSpPr>
        <p:spPr>
          <a:xfrm>
            <a:off x="77704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Sesión 5: </a:t>
            </a:r>
            <a:r>
              <a:t>Mantener la calma cuando hay estrés </a:t>
            </a:r>
            <a:r>
              <a:rPr i="1"/>
              <a:t>+ Certificado</a:t>
            </a:r>
            <a:endParaRPr i="1"/>
          </a:p>
        </p:txBody>
      </p:sp>
      <p:sp>
        <p:nvSpPr>
          <p:cNvPr id="184" name="Google Shape;184;g2b4abd25e35_0_247"/>
          <p:cNvSpPr txBox="1"/>
          <p:nvPr/>
        </p:nvSpPr>
        <p:spPr>
          <a:xfrm>
            <a:off x="4177863" y="3344150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Diálogo Interno</a:t>
            </a:r>
          </a:p>
        </p:txBody>
      </p:sp>
      <p:sp>
        <p:nvSpPr>
          <p:cNvPr id="185" name="Google Shape;185;g2b4abd25e35_0_247"/>
          <p:cNvSpPr txBox="1"/>
          <p:nvPr/>
        </p:nvSpPr>
        <p:spPr>
          <a:xfrm>
            <a:off x="7848423" y="3267875"/>
            <a:ext cx="1106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Cierre</a:t>
            </a:r>
          </a:p>
        </p:txBody>
      </p:sp>
      <p:sp>
        <p:nvSpPr>
          <p:cNvPr id="186" name="Google Shape;186;g2b4abd25e35_0_247"/>
          <p:cNvSpPr txBox="1"/>
          <p:nvPr/>
        </p:nvSpPr>
        <p:spPr>
          <a:xfrm>
            <a:off x="456163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Integración + Formación en Alfabetización Digital</a:t>
            </a:r>
          </a:p>
        </p:txBody>
      </p:sp>
      <p:sp>
        <p:nvSpPr>
          <p:cNvPr id="187" name="Google Shape;187;g2b4abd25e35_0_247"/>
          <p:cNvSpPr txBox="1"/>
          <p:nvPr/>
        </p:nvSpPr>
        <p:spPr>
          <a:xfrm>
            <a:off x="6584755" y="439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Sesión Presencial con el Facilitador</a:t>
            </a:r>
          </a:p>
        </p:txBody>
      </p:sp>
      <p:sp>
        <p:nvSpPr>
          <p:cNvPr id="188" name="Google Shape;188;g2b4abd25e35_0_247"/>
          <p:cNvSpPr txBox="1"/>
          <p:nvPr/>
        </p:nvSpPr>
        <p:spPr>
          <a:xfrm>
            <a:off x="6584749" y="491075"/>
            <a:ext cx="2326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Aprendizaje a distancia a través de </a:t>
            </a:r>
            <a:r>
              <a:rPr b="1"/>
              <a:t>Crianza con Conciencia+</a:t>
            </a:r>
            <a:endParaRPr b="1"/>
          </a:p>
        </p:txBody>
      </p:sp>
      <p:sp>
        <p:nvSpPr>
          <p:cNvPr id="189" name="Google Shape;189;g2b4abd25e35_0_247"/>
          <p:cNvSpPr txBox="1"/>
          <p:nvPr/>
        </p:nvSpPr>
        <p:spPr>
          <a:xfrm>
            <a:off x="6584755" y="10345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Grupos de chat de WhatsApp con el Facilitador </a:t>
            </a:r>
          </a:p>
        </p:txBody>
      </p:sp>
      <p:grpSp>
        <p:nvGrpSpPr>
          <p:cNvPr id="190" name="Google Shape;190;g2b4abd25e35_0_247"/>
          <p:cNvGrpSpPr/>
          <p:nvPr/>
        </p:nvGrpSpPr>
        <p:grpSpPr>
          <a:xfrm>
            <a:off x="6166865" y="140342"/>
            <a:ext cx="372300" cy="372300"/>
            <a:chOff x="6166865" y="140342"/>
            <a:chExt cx="372300" cy="372300"/>
          </a:xfrm>
        </p:grpSpPr>
        <p:sp>
          <p:nvSpPr>
            <p:cNvPr id="191" name="Google Shape;191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g2b4abd25e35_0_247"/>
          <p:cNvGrpSpPr/>
          <p:nvPr/>
        </p:nvGrpSpPr>
        <p:grpSpPr>
          <a:xfrm>
            <a:off x="76165" y="2145742"/>
            <a:ext cx="372300" cy="372300"/>
            <a:chOff x="6166865" y="140342"/>
            <a:chExt cx="372300" cy="372300"/>
          </a:xfrm>
        </p:grpSpPr>
        <p:sp>
          <p:nvSpPr>
            <p:cNvPr id="194" name="Google Shape;194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g2b4abd25e35_0_247"/>
          <p:cNvGrpSpPr/>
          <p:nvPr/>
        </p:nvGrpSpPr>
        <p:grpSpPr>
          <a:xfrm>
            <a:off x="6172071" y="582117"/>
            <a:ext cx="372300" cy="372300"/>
            <a:chOff x="6172071" y="582117"/>
            <a:chExt cx="372300" cy="372300"/>
          </a:xfrm>
        </p:grpSpPr>
        <p:sp>
          <p:nvSpPr>
            <p:cNvPr id="197" name="Google Shape;197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g2b4abd25e35_0_247"/>
          <p:cNvGrpSpPr/>
          <p:nvPr/>
        </p:nvGrpSpPr>
        <p:grpSpPr>
          <a:xfrm>
            <a:off x="1904721" y="2145742"/>
            <a:ext cx="372300" cy="372300"/>
            <a:chOff x="6172071" y="582117"/>
            <a:chExt cx="372300" cy="372300"/>
          </a:xfrm>
        </p:grpSpPr>
        <p:sp>
          <p:nvSpPr>
            <p:cNvPr id="200" name="Google Shape;200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g2b4abd25e35_0_247"/>
          <p:cNvGrpSpPr/>
          <p:nvPr/>
        </p:nvGrpSpPr>
        <p:grpSpPr>
          <a:xfrm>
            <a:off x="3720508" y="2145742"/>
            <a:ext cx="372300" cy="372300"/>
            <a:chOff x="6172071" y="582117"/>
            <a:chExt cx="372300" cy="372300"/>
          </a:xfrm>
        </p:grpSpPr>
        <p:sp>
          <p:nvSpPr>
            <p:cNvPr id="203" name="Google Shape;203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g2b4abd25e35_0_247"/>
          <p:cNvGrpSpPr/>
          <p:nvPr/>
        </p:nvGrpSpPr>
        <p:grpSpPr>
          <a:xfrm>
            <a:off x="5504383" y="2145742"/>
            <a:ext cx="372300" cy="372300"/>
            <a:chOff x="6172071" y="582117"/>
            <a:chExt cx="372300" cy="372300"/>
          </a:xfrm>
        </p:grpSpPr>
        <p:sp>
          <p:nvSpPr>
            <p:cNvPr id="206" name="Google Shape;206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g2b4abd25e35_0_247"/>
          <p:cNvGrpSpPr/>
          <p:nvPr/>
        </p:nvGrpSpPr>
        <p:grpSpPr>
          <a:xfrm>
            <a:off x="7364821" y="2130817"/>
            <a:ext cx="372300" cy="372300"/>
            <a:chOff x="6172071" y="582117"/>
            <a:chExt cx="372300" cy="372300"/>
          </a:xfrm>
        </p:grpSpPr>
        <p:sp>
          <p:nvSpPr>
            <p:cNvPr id="209" name="Google Shape;209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g2b4abd25e35_0_247"/>
          <p:cNvGrpSpPr/>
          <p:nvPr/>
        </p:nvGrpSpPr>
        <p:grpSpPr>
          <a:xfrm>
            <a:off x="76221" y="3305142"/>
            <a:ext cx="372300" cy="372300"/>
            <a:chOff x="6172071" y="582117"/>
            <a:chExt cx="372300" cy="372300"/>
          </a:xfrm>
        </p:grpSpPr>
        <p:sp>
          <p:nvSpPr>
            <p:cNvPr id="212" name="Google Shape;212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b4abd25e35_0_247"/>
          <p:cNvGrpSpPr/>
          <p:nvPr/>
        </p:nvGrpSpPr>
        <p:grpSpPr>
          <a:xfrm>
            <a:off x="6192365" y="1098867"/>
            <a:ext cx="372300" cy="372300"/>
            <a:chOff x="6192365" y="1098867"/>
            <a:chExt cx="372300" cy="372300"/>
          </a:xfrm>
        </p:grpSpPr>
        <p:sp>
          <p:nvSpPr>
            <p:cNvPr id="215" name="Google Shape;215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b4abd25e35_0_247"/>
          <p:cNvGrpSpPr/>
          <p:nvPr/>
        </p:nvGrpSpPr>
        <p:grpSpPr>
          <a:xfrm>
            <a:off x="3784165" y="3305142"/>
            <a:ext cx="372300" cy="372300"/>
            <a:chOff x="6192365" y="1098867"/>
            <a:chExt cx="372300" cy="372300"/>
          </a:xfrm>
        </p:grpSpPr>
        <p:sp>
          <p:nvSpPr>
            <p:cNvPr id="218" name="Google Shape;218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g2b4abd25e35_0_247"/>
          <p:cNvGrpSpPr/>
          <p:nvPr/>
        </p:nvGrpSpPr>
        <p:grpSpPr>
          <a:xfrm>
            <a:off x="7371940" y="3228867"/>
            <a:ext cx="372300" cy="372300"/>
            <a:chOff x="6192365" y="1098867"/>
            <a:chExt cx="372300" cy="372300"/>
          </a:xfrm>
        </p:grpSpPr>
        <p:sp>
          <p:nvSpPr>
            <p:cNvPr id="221" name="Google Shape;221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42f19afeb_0_63"/>
          <p:cNvSpPr/>
          <p:nvPr/>
        </p:nvSpPr>
        <p:spPr>
          <a:xfrm rot="-5400000">
            <a:off x="4052700" y="-3851475"/>
            <a:ext cx="480900" cy="85863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42f19afeb_0_6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Primeros pasos para el chatbot de </a:t>
            </a:r>
            <a:r>
              <a:t>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42f19afeb_0_63"/>
          <p:cNvSpPr txBox="1"/>
          <p:nvPr/>
        </p:nvSpPr>
        <p:spPr>
          <a:xfrm>
            <a:off x="269600" y="972071"/>
            <a:ext cx="8199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800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Uso del teléfono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8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Prender y apagar 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Ajustes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Ajustes de WhatsApp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Carga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Paquete de datos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Almacenamiento interno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Conciencia digital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Evita daños al teléfono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