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2" r:id="rId4"/>
    <p:sldMasterId id="2147483665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Delicious Handrawn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gvHbom+7Q64775fCkyZw7RGYO9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DeliciousHandrawn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4abd25e3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b4abd25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Opening slide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42f19af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2" name="Google Shape;232;g2742f19af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b4abd25e35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39" name="Google Shape;239;g2b4abd25e35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b4abd25e35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46" name="Google Shape;246;g2b4abd25e35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4abd25e35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53" name="Google Shape;253;g2b4abd25e35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4abd25e3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b4abd25e3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4abd25e35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200" u="sng">
              <a:solidFill>
                <a:schemeClr val="dk1"/>
              </a:solidFill>
            </a:endParaRPr>
          </a:p>
        </p:txBody>
      </p:sp>
      <p:sp>
        <p:nvSpPr>
          <p:cNvPr id="265" name="Google Shape;265;g2b4abd25e35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b4abd25e3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72" name="Google Shape;272;g2b4abd25e3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4abd25e35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b4abd25e35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d8ad9087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294" name="Google Shape;294;g28d8ad9087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4abd25e35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01" name="Google Shape;301;g2b4abd25e35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b4abd25e3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2b4abd25e3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b4abd25e35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4" name="Google Shape;314;g2b4abd25e35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742f19afeb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2742f19afeb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2f19af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0" name="Google Shape;110;g2742f19af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4abd25e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g2b4abd25e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4abd25e3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b4abd25e3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There are three parts to Crianza con ConCiencia+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4abd25e35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4abd25e35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4abd25e35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b4abd25e35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4abd25e35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b4abd25e35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42f19afe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742f19afe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742f19afeb_0_2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742f19afeb_0_20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g2742f19afeb_0_2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742f19afeb_0_2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g2742f19afeb_0_2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g2742f19afeb_0_2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2f19afeb_0_21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g2742f19afeb_0_217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3" name="Google Shape;53;g2742f19afeb_0_2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2742f19afeb_0_2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742f19afeb_0_217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d8ad90870_1_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8d8ad90870_1_7"/>
          <p:cNvSpPr/>
          <p:nvPr/>
        </p:nvSpPr>
        <p:spPr>
          <a:xfrm>
            <a:off x="8907236" y="0"/>
            <a:ext cx="236700" cy="51435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28d8ad90870_1_7"/>
          <p:cNvSpPr/>
          <p:nvPr/>
        </p:nvSpPr>
        <p:spPr>
          <a:xfrm>
            <a:off x="0" y="0"/>
            <a:ext cx="236700" cy="710400"/>
          </a:xfrm>
          <a:prstGeom prst="rect">
            <a:avLst/>
          </a:prstGeom>
          <a:solidFill>
            <a:srgbClr val="1B305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title and description">
  <p:cSld name="1_Section title and 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742f19afeb_0_17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g2742f19afeb_0_17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g2742f19afeb_0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 showMasterSp="0">
  <p:cSld name="Title &amp; Bullets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g28d8ad90870_1_13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28d8ad90870_1_13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8d8ad90870_1_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g28d8ad90870_1_13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Diagram or Organization Chart">
  <p:cSld name="1_Title and Diagram or Organization Char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742f19afeb_0_1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g2742f19afeb_0_1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742f19afeb_0_1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742f19afeb_0_1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742f19afeb_0_1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742f19afeb_0_1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g2742f19afeb_0_18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g2742f19afeb_0_18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2742f19afeb_0_1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742f19afeb_0_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g2742f19afeb_0_1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742f19afeb_0_1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g2742f19afeb_0_1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g2742f19afeb_0_1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42f19afeb_0_19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g2742f19afeb_0_1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742f19afeb_0_20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742f19afeb_0_20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g2742f19afeb_0_20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g2742f19afeb_0_20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g2742f19afeb_0_2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742f19afeb_0_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742f19afeb_0_1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742f19afeb_0_1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38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38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38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1" name="Google Shape;61;p3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2"/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g28d8ad90870_1_0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g28d8ad90870_1_0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g28d8ad90870_1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68234" y="4624571"/>
            <a:ext cx="499409" cy="4206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g28d8ad90870_1_0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g2b4abd25e35_0_302"/>
          <p:cNvCxnSpPr/>
          <p:nvPr/>
        </p:nvCxnSpPr>
        <p:spPr>
          <a:xfrm flipH="1">
            <a:off x="0" y="4816973"/>
            <a:ext cx="8077200" cy="1170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g2b4abd25e35_0_302"/>
          <p:cNvSpPr txBox="1"/>
          <p:nvPr/>
        </p:nvSpPr>
        <p:spPr>
          <a:xfrm>
            <a:off x="6280602" y="4861798"/>
            <a:ext cx="2743200" cy="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C3F6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C3F6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g2b4abd25e35_0_302"/>
          <p:cNvCxnSpPr/>
          <p:nvPr/>
        </p:nvCxnSpPr>
        <p:spPr>
          <a:xfrm rot="10800000">
            <a:off x="8521800" y="4828880"/>
            <a:ext cx="622200" cy="0"/>
          </a:xfrm>
          <a:prstGeom prst="straightConnector1">
            <a:avLst/>
          </a:prstGeom>
          <a:noFill/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7" name="Google Shape;87;g2b4abd25e35_0_30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97460" y="4610201"/>
            <a:ext cx="424318" cy="4350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2b4abd25e35_0_0"/>
          <p:cNvPicPr preferRelativeResize="0"/>
          <p:nvPr/>
        </p:nvPicPr>
        <p:blipFill rotWithShape="1">
          <a:blip r:embed="rId3">
            <a:alphaModFix/>
          </a:blip>
          <a:srcRect b="21793" l="0" r="0" t="5611"/>
          <a:stretch/>
        </p:blipFill>
        <p:spPr>
          <a:xfrm>
            <a:off x="0" y="-193150"/>
            <a:ext cx="9144000" cy="41043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b4abd25e35_0_0"/>
          <p:cNvSpPr txBox="1"/>
          <p:nvPr/>
        </p:nvSpPr>
        <p:spPr>
          <a:xfrm>
            <a:off x="293597" y="3256075"/>
            <a:ext cx="318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>
                <a:solidFill>
                  <a:srgbClr val="F9AF00"/>
                </a:solidFill>
              </a:rPr>
              <a:t>Month Year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b4abd25e35_0_0"/>
          <p:cNvSpPr txBox="1"/>
          <p:nvPr/>
        </p:nvSpPr>
        <p:spPr>
          <a:xfrm>
            <a:off x="293600" y="1700250"/>
            <a:ext cx="23307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>
                <a:solidFill>
                  <a:schemeClr val="lt1"/>
                </a:solidFill>
              </a:rPr>
              <a:t>Onboarding Session </a:t>
            </a:r>
            <a:endParaRPr b="1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b4abd25e35_0_0"/>
          <p:cNvSpPr txBox="1"/>
          <p:nvPr/>
        </p:nvSpPr>
        <p:spPr>
          <a:xfrm>
            <a:off x="293591" y="2607165"/>
            <a:ext cx="3682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46"/>
              <a:buFont typeface="Arial"/>
              <a:buNone/>
            </a:pPr>
            <a:r>
              <a:rPr lang="en-US" sz="2100">
                <a:solidFill>
                  <a:schemeClr val="lt1"/>
                </a:solidFill>
              </a:rPr>
              <a:t>Name of the Facilitator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b4abd25e3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8163" y="4077262"/>
            <a:ext cx="2260174" cy="9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b4abd25e35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662" y="4028697"/>
            <a:ext cx="1833226" cy="997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2b4abd25e35_0_0"/>
          <p:cNvPicPr preferRelativeResize="0"/>
          <p:nvPr/>
        </p:nvPicPr>
        <p:blipFill rotWithShape="1">
          <a:blip r:embed="rId6">
            <a:alphaModFix/>
          </a:blip>
          <a:srcRect b="1066" l="0" r="0" t="1076"/>
          <a:stretch/>
        </p:blipFill>
        <p:spPr>
          <a:xfrm>
            <a:off x="3034929" y="4202852"/>
            <a:ext cx="2647194" cy="6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2b4abd25e35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6811" y="312531"/>
            <a:ext cx="2533826" cy="10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42f19afeb_0_81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742f19afeb_0_8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lang="en-US" sz="2400">
                <a:solidFill>
                  <a:schemeClr val="lt1"/>
                </a:solidFill>
              </a:rP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742f19afeb_0_81"/>
          <p:cNvSpPr txBox="1"/>
          <p:nvPr/>
        </p:nvSpPr>
        <p:spPr>
          <a:xfrm>
            <a:off x="269600" y="972071"/>
            <a:ext cx="81996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</a:rPr>
              <a:t>Getting into </a:t>
            </a:r>
            <a:r>
              <a:rPr b="1" lang="en-US" sz="1600">
                <a:solidFill>
                  <a:srgbClr val="DB3614"/>
                </a:solidFill>
              </a:rPr>
              <a:t>Crianza con Conciencia+ chatbot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Save the </a:t>
            </a:r>
            <a:r>
              <a:rPr lang="en-US" sz="1500">
                <a:solidFill>
                  <a:srgbClr val="123D5D"/>
                </a:solidFill>
              </a:rPr>
              <a:t>Crianza con Conciencia+ chatbot</a:t>
            </a:r>
            <a:r>
              <a:rPr b="0" i="0" lang="en-US" sz="15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phone number (</a:t>
            </a:r>
            <a:r>
              <a:rPr b="1" lang="en-US" sz="1500">
                <a:solidFill>
                  <a:srgbClr val="DB3614"/>
                </a:solidFill>
              </a:rPr>
              <a:t>TBD</a:t>
            </a:r>
            <a:r>
              <a:rPr b="0" i="0" lang="en-US" sz="15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) as a contact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Open WhatsApp → Search for ‘</a:t>
            </a:r>
            <a:r>
              <a:rPr lang="en-US" sz="1500"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Crianza con Conciencia+</a:t>
            </a:r>
            <a:r>
              <a:rPr b="0" i="0" lang="en-US" sz="15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’ → Type </a:t>
            </a:r>
            <a:r>
              <a:rPr b="1" lang="en-US" sz="1500">
                <a:solidFill>
                  <a:srgbClr val="DB3614"/>
                </a:solidFill>
              </a:rPr>
              <a:t>TBD</a:t>
            </a:r>
            <a:r>
              <a:rPr b="0" i="0" lang="en-US" sz="15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to start the chat</a:t>
            </a:r>
            <a:endParaRPr b="0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Type your first and last name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Choose your gender 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4abd25e35_0_366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b4abd25e35_0_366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lang="en-US" sz="2400">
                <a:solidFill>
                  <a:schemeClr val="lt1"/>
                </a:solidFill>
              </a:rP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2b4abd25e35_0_366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b="1" lang="en-US" sz="1600">
                <a:solidFill>
                  <a:srgbClr val="DB3614"/>
                </a:solidFill>
              </a:rPr>
              <a:t>[ADD THE INTRODUCTION ONBOARDING VIDEO HERE]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4abd25e35_0_372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4abd25e35_0_372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lang="en-US" sz="2400">
                <a:solidFill>
                  <a:schemeClr val="lt1"/>
                </a:solidFill>
              </a:rP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b4abd25e35_0_372"/>
          <p:cNvSpPr txBox="1"/>
          <p:nvPr/>
        </p:nvSpPr>
        <p:spPr>
          <a:xfrm>
            <a:off x="269600" y="972071"/>
            <a:ext cx="8199600" cy="3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</a:rPr>
              <a:t>Getting into </a:t>
            </a:r>
            <a:r>
              <a:rPr b="1" lang="en-US" sz="1600">
                <a:solidFill>
                  <a:srgbClr val="DB3614"/>
                </a:solidFill>
              </a:rPr>
              <a:t>Crianza con Conciencia+ chatbot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Choose how you would like to receive the messages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</a:pPr>
            <a:r>
              <a:rPr lang="en-US" sz="1500">
                <a:solidFill>
                  <a:srgbClr val="123D5D"/>
                </a:solidFill>
              </a:rPr>
              <a:t>Text, Images, and Videos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</a:pPr>
            <a:r>
              <a:rPr lang="en-US" sz="1500">
                <a:solidFill>
                  <a:srgbClr val="123D5D"/>
                </a:solidFill>
              </a:rPr>
              <a:t>Text, Images, and Audio </a:t>
            </a:r>
            <a:endParaRPr sz="1500">
              <a:solidFill>
                <a:srgbClr val="123D5D"/>
              </a:solidFill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○"/>
            </a:pPr>
            <a:r>
              <a:rPr lang="en-US" sz="1500">
                <a:solidFill>
                  <a:srgbClr val="123D5D"/>
                </a:solidFill>
              </a:rPr>
              <a:t>Text and Images Only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Choose your relationship status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Type your girl or boy’s name.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Girl or boy’s Gender </a:t>
            </a:r>
            <a:endParaRPr sz="1500">
              <a:solidFill>
                <a:srgbClr val="123D5D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lang="en-US" sz="1500">
                <a:solidFill>
                  <a:srgbClr val="123D5D"/>
                </a:solidFill>
              </a:rPr>
              <a:t>Girl or boy’s date of birth </a:t>
            </a:r>
            <a:endParaRPr sz="1500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b4abd25e35_0_378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4abd25e35_0_378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lang="en-US" sz="2400">
                <a:solidFill>
                  <a:schemeClr val="lt1"/>
                </a:solidFill>
              </a:rP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4abd25e35_0_378"/>
          <p:cNvSpPr txBox="1"/>
          <p:nvPr/>
        </p:nvSpPr>
        <p:spPr>
          <a:xfrm>
            <a:off x="269600" y="972071"/>
            <a:ext cx="819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500"/>
              <a:buChar char="●"/>
            </a:pPr>
            <a:r>
              <a:rPr b="1" lang="en-US" sz="1600">
                <a:solidFill>
                  <a:srgbClr val="DB3614"/>
                </a:solidFill>
              </a:rPr>
              <a:t>[</a:t>
            </a:r>
            <a:r>
              <a:rPr b="1" lang="en-US" sz="1600">
                <a:solidFill>
                  <a:srgbClr val="DB3614"/>
                </a:solidFill>
              </a:rPr>
              <a:t>ADD THE SELF-CARE VIDEO]</a:t>
            </a:r>
            <a:endParaRPr b="1" i="0" sz="15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b4abd25e35_0_384"/>
          <p:cNvSpPr txBox="1"/>
          <p:nvPr/>
        </p:nvSpPr>
        <p:spPr>
          <a:xfrm>
            <a:off x="320050" y="3642450"/>
            <a:ext cx="78213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lt1"/>
                </a:solidFill>
              </a:rPr>
              <a:t>Questions?</a:t>
            </a:r>
            <a:endParaRPr b="1" sz="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b4abd25e35_0_395"/>
          <p:cNvSpPr/>
          <p:nvPr/>
        </p:nvSpPr>
        <p:spPr>
          <a:xfrm rot="-5400000">
            <a:off x="4101150" y="-3899925"/>
            <a:ext cx="480900" cy="8683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b4abd25e35_0_39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lang="en-US" sz="2400">
                <a:solidFill>
                  <a:schemeClr val="lt1"/>
                </a:solidFill>
              </a:rP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g2b4abd25e35_0_395"/>
          <p:cNvSpPr txBox="1"/>
          <p:nvPr/>
        </p:nvSpPr>
        <p:spPr>
          <a:xfrm>
            <a:off x="241800" y="861446"/>
            <a:ext cx="819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B3614"/>
                </a:solidFill>
              </a:rPr>
              <a:t>Stuck in Crianza con Conciencia+? </a:t>
            </a:r>
            <a:endParaRPr b="1" sz="1600">
              <a:solidFill>
                <a:srgbClr val="DB361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4061"/>
                </a:solidFill>
              </a:rPr>
              <a:t>If ‘SIGUIENTE’ button doesn’t appear, type </a:t>
            </a:r>
            <a:r>
              <a:rPr lang="en-US" sz="1600">
                <a:solidFill>
                  <a:srgbClr val="0C4061"/>
                </a:solidFill>
              </a:rPr>
              <a:t>SIGUIENTE</a:t>
            </a:r>
            <a:r>
              <a:rPr lang="en-US" sz="1600">
                <a:solidFill>
                  <a:srgbClr val="0C4061"/>
                </a:solidFill>
              </a:rPr>
              <a:t> in the chatbot </a:t>
            </a:r>
            <a:endParaRPr sz="1600">
              <a:solidFill>
                <a:srgbClr val="0C406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rgbClr val="DB3614"/>
                </a:solidFill>
              </a:rPr>
              <a:t>How to access Main Menu?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4061"/>
                </a:solidFill>
              </a:rPr>
              <a:t>To access Main Menu, type MENU anytime.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4061"/>
                </a:solidFill>
              </a:rPr>
              <a:t>Explore options like tracking progress, adjusting settings, rewatching onboarding, or seeking navigation tips.</a:t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C406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B3614"/>
                </a:solidFill>
              </a:rPr>
              <a:t>In an emergency? </a:t>
            </a:r>
            <a:endParaRPr b="1" sz="1600">
              <a:solidFill>
                <a:srgbClr val="DB361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C4061"/>
                </a:solidFill>
              </a:rPr>
              <a:t>Type HELP for resources and contacts related to family violence, sexual violence, mental health, or other urgent situations.</a:t>
            </a:r>
            <a:endParaRPr b="1" sz="1600">
              <a:solidFill>
                <a:srgbClr val="DB361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4abd25e35_0_40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2b4abd25e35_0_40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b4abd25e35_0_401"/>
          <p:cNvSpPr txBox="1"/>
          <p:nvPr/>
        </p:nvSpPr>
        <p:spPr>
          <a:xfrm>
            <a:off x="341525" y="1755896"/>
            <a:ext cx="81996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5000" u="none" cap="none" strike="noStrike">
                <a:solidFill>
                  <a:srgbClr val="019FE4"/>
                </a:solidFill>
                <a:latin typeface="Arial"/>
                <a:ea typeface="Arial"/>
                <a:cs typeface="Arial"/>
                <a:sym typeface="Arial"/>
              </a:rPr>
              <a:t>Let us set up some GROUND RULES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b4abd25e35_0_40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4abd25e35_0_40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4abd25e35_0_40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4abd25e35_0_40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2b4abd25e35_0_40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2b4abd25e35_0_40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b4abd25e35_0_309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b4abd25e35_0_309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Moving Forward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pic>
        <p:nvPicPr>
          <p:cNvPr id="289" name="Google Shape;289;g2b4abd25e35_0_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b4abd25e35_0_309"/>
          <p:cNvSpPr txBox="1"/>
          <p:nvPr/>
        </p:nvSpPr>
        <p:spPr>
          <a:xfrm>
            <a:off x="505050" y="1075775"/>
            <a:ext cx="5745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91" name="Google Shape;291;g2b4abd25e35_0_309"/>
          <p:cNvSpPr txBox="1"/>
          <p:nvPr/>
        </p:nvSpPr>
        <p:spPr>
          <a:xfrm>
            <a:off x="248350" y="991175"/>
            <a:ext cx="8089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>
                <a:solidFill>
                  <a:srgbClr val="DB3614"/>
                </a:solidFill>
              </a:rPr>
              <a:t>Throughout Crianza con Conciencia+, I will: </a:t>
            </a: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123D5D"/>
                </a:solidFill>
              </a:rPr>
              <a:t>Check in every few days till the end of the course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123D5D"/>
                </a:solidFill>
              </a:rPr>
              <a:t>Make sure all the you are following the ground rules discussed earlier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123D5D"/>
                </a:solidFill>
              </a:rPr>
              <a:t>Pose questions on parenting for discussion 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123D5D"/>
                </a:solidFill>
              </a:rPr>
              <a:t>Report any case of abuse of girls, boys, adolescents, and adults.</a:t>
            </a:r>
            <a:endParaRPr>
              <a:solidFill>
                <a:srgbClr val="123D5D"/>
              </a:solidFill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123D5D"/>
                </a:solidFill>
              </a:rPr>
              <a:t>Leave once the programme is completed. However, you can continue learning through Crianza con Conciencia+. </a:t>
            </a:r>
            <a:endParaRPr>
              <a:solidFill>
                <a:srgbClr val="123D5D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solidFill>
                  <a:srgbClr val="123D5D"/>
                </a:solidFill>
              </a:rPr>
              <a:t>By the end of the year, there will be new courses on Crianza con Conciencia+. </a:t>
            </a:r>
            <a:endParaRPr b="1">
              <a:solidFill>
                <a:srgbClr val="123D5D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8d8ad90870_1_19"/>
          <p:cNvSpPr/>
          <p:nvPr/>
        </p:nvSpPr>
        <p:spPr>
          <a:xfrm rot="-5400000">
            <a:off x="1218301" y="-1017075"/>
            <a:ext cx="480900" cy="2917500"/>
          </a:xfrm>
          <a:prstGeom prst="round2SameRect">
            <a:avLst>
              <a:gd fmla="val 0" name="adj1"/>
              <a:gd fmla="val 3351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8d8ad90870_1_19"/>
          <p:cNvSpPr txBox="1"/>
          <p:nvPr/>
        </p:nvSpPr>
        <p:spPr>
          <a:xfrm>
            <a:off x="286226" y="197500"/>
            <a:ext cx="274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Moving </a:t>
            </a:r>
            <a:r>
              <a:rPr b="1" lang="en-US" sz="2400">
                <a:solidFill>
                  <a:schemeClr val="lt1"/>
                </a:solidFill>
              </a:rPr>
              <a:t>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8d8ad90870_1_19"/>
          <p:cNvSpPr txBox="1"/>
          <p:nvPr/>
        </p:nvSpPr>
        <p:spPr>
          <a:xfrm>
            <a:off x="269600" y="972071"/>
            <a:ext cx="81996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rPr>
              <a:t>Do you have any questions about: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700">
                <a:solidFill>
                  <a:srgbClr val="0D3959"/>
                </a:solidFill>
              </a:rPr>
              <a:t>Crianza con Conciencia+ chatbot</a:t>
            </a:r>
            <a:r>
              <a:rPr b="0" i="0" lang="en-US" sz="1700" u="none" cap="none" strike="noStrike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rPr>
              <a:t>Participating in the WhatsApp Support Groups </a:t>
            </a:r>
            <a:endParaRPr b="0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3959"/>
              </a:buClr>
              <a:buSzPts val="1700"/>
              <a:buFont typeface="Arial"/>
              <a:buChar char="●"/>
            </a:pPr>
            <a:r>
              <a:rPr lang="en-US" sz="1700">
                <a:solidFill>
                  <a:srgbClr val="0D3959"/>
                </a:solidFill>
              </a:rPr>
              <a:t>Anything else?</a:t>
            </a:r>
            <a:r>
              <a:rPr b="0" i="0" lang="en-US" sz="1700" u="none" cap="none" strike="noStrike">
                <a:solidFill>
                  <a:srgbClr val="0D3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7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4abd25e35_0_421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2b4abd25e35_0_421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b4abd25e35_0_421"/>
          <p:cNvSpPr txBox="1"/>
          <p:nvPr/>
        </p:nvSpPr>
        <p:spPr>
          <a:xfrm>
            <a:off x="1239625" y="1371150"/>
            <a:ext cx="695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5000">
                <a:solidFill>
                  <a:srgbClr val="019FE4"/>
                </a:solidFill>
              </a:rPr>
              <a:t>Connecting to Formando Conciencia+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b4abd25e35_0_421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2b4abd25e35_0_421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b4abd25e35_0_421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b4abd25e35_0_421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b4abd25e35_0_421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2b4abd25e35_0_421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4abd25e35_0_62"/>
          <p:cNvSpPr txBox="1"/>
          <p:nvPr/>
        </p:nvSpPr>
        <p:spPr>
          <a:xfrm>
            <a:off x="1544911" y="1058713"/>
            <a:ext cx="5843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4500">
                <a:solidFill>
                  <a:srgbClr val="FF5E00"/>
                </a:solidFill>
                <a:latin typeface="Delicious Handrawn"/>
                <a:ea typeface="Delicious Handrawn"/>
                <a:cs typeface="Delicious Handrawn"/>
                <a:sym typeface="Delicious Handrawn"/>
              </a:rPr>
              <a:t>WELCOME TO</a:t>
            </a:r>
            <a:endParaRPr b="1" i="0" sz="4500" u="none" cap="none" strike="noStrike">
              <a:solidFill>
                <a:srgbClr val="FF5E00"/>
              </a:solidFill>
              <a:latin typeface="Delicious Handrawn"/>
              <a:ea typeface="Delicious Handrawn"/>
              <a:cs typeface="Delicious Handrawn"/>
              <a:sym typeface="Delicious Handrawn"/>
            </a:endParaRPr>
          </a:p>
        </p:txBody>
      </p:sp>
      <p:pic>
        <p:nvPicPr>
          <p:cNvPr id="107" name="Google Shape;107;g2b4abd25e35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5337" y="1699963"/>
            <a:ext cx="4884127" cy="23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4abd25e35_0_433"/>
          <p:cNvSpPr/>
          <p:nvPr/>
        </p:nvSpPr>
        <p:spPr>
          <a:xfrm rot="-5400000">
            <a:off x="1935147" y="-1733925"/>
            <a:ext cx="480900" cy="43512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2b4abd25e35_0_43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Moving Forward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b4abd25e35_0_433"/>
          <p:cNvSpPr txBox="1"/>
          <p:nvPr/>
        </p:nvSpPr>
        <p:spPr>
          <a:xfrm>
            <a:off x="1239625" y="1454100"/>
            <a:ext cx="69510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5000">
                <a:solidFill>
                  <a:srgbClr val="019FE4"/>
                </a:solidFill>
              </a:rPr>
              <a:t>Share an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5000">
                <a:solidFill>
                  <a:srgbClr val="019FE4"/>
                </a:solidFill>
              </a:rPr>
              <a:t>affirmation!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4abd25e35_0_433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b4abd25e35_0_433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b4abd25e35_0_433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b4abd25e35_0_433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b4abd25e35_0_433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b4abd25e35_0_433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2742f19afeb_0_410"/>
          <p:cNvPicPr preferRelativeResize="0"/>
          <p:nvPr/>
        </p:nvPicPr>
        <p:blipFill rotWithShape="1">
          <a:blip r:embed="rId3">
            <a:alphaModFix/>
          </a:blip>
          <a:srcRect b="8602" l="0" r="0" t="8602"/>
          <a:stretch/>
        </p:blipFill>
        <p:spPr>
          <a:xfrm>
            <a:off x="0" y="0"/>
            <a:ext cx="9144000" cy="425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2742f19afeb_0_4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897" y="518810"/>
            <a:ext cx="3302674" cy="82867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2742f19afeb_0_410"/>
          <p:cNvSpPr txBox="1"/>
          <p:nvPr/>
        </p:nvSpPr>
        <p:spPr>
          <a:xfrm>
            <a:off x="540475" y="1836225"/>
            <a:ext cx="19155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42f19afeb_0_45"/>
          <p:cNvSpPr/>
          <p:nvPr/>
        </p:nvSpPr>
        <p:spPr>
          <a:xfrm rot="-5400000">
            <a:off x="874953" y="-673726"/>
            <a:ext cx="480900" cy="22308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742f19afeb_0_45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Welcome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742f19afeb_0_45"/>
          <p:cNvSpPr txBox="1"/>
          <p:nvPr/>
        </p:nvSpPr>
        <p:spPr>
          <a:xfrm>
            <a:off x="867450" y="1691850"/>
            <a:ext cx="7514400" cy="17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5000">
                <a:solidFill>
                  <a:srgbClr val="019FE4"/>
                </a:solidFill>
              </a:rPr>
              <a:t>Let’s get to know </a:t>
            </a:r>
            <a:endParaRPr b="1" sz="5000">
              <a:solidFill>
                <a:srgbClr val="019FE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5000">
                <a:solidFill>
                  <a:srgbClr val="019FE4"/>
                </a:solidFill>
              </a:rPr>
              <a:t>each other </a:t>
            </a:r>
            <a:endParaRPr b="1" i="0" sz="5000" u="none" cap="none" strike="noStrike">
              <a:solidFill>
                <a:srgbClr val="019FE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742f19afeb_0_45"/>
          <p:cNvSpPr/>
          <p:nvPr/>
        </p:nvSpPr>
        <p:spPr>
          <a:xfrm rot="-7214535">
            <a:off x="858228" y="1179130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742f19afeb_0_45"/>
          <p:cNvSpPr/>
          <p:nvPr/>
        </p:nvSpPr>
        <p:spPr>
          <a:xfrm rot="-7214535">
            <a:off x="344724" y="1478837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742f19afeb_0_45"/>
          <p:cNvSpPr/>
          <p:nvPr/>
        </p:nvSpPr>
        <p:spPr>
          <a:xfrm rot="-7214535">
            <a:off x="863425" y="1757707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742f19afeb_0_45"/>
          <p:cNvSpPr/>
          <p:nvPr/>
        </p:nvSpPr>
        <p:spPr>
          <a:xfrm rot="3585465">
            <a:off x="7408521" y="3246432"/>
            <a:ext cx="522975" cy="522975"/>
          </a:xfrm>
          <a:prstGeom prst="ellipse">
            <a:avLst/>
          </a:prstGeom>
          <a:solidFill>
            <a:srgbClr val="DB36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742f19afeb_0_45"/>
          <p:cNvSpPr/>
          <p:nvPr/>
        </p:nvSpPr>
        <p:spPr>
          <a:xfrm rot="3585465">
            <a:off x="7922025" y="2946724"/>
            <a:ext cx="522975" cy="522975"/>
          </a:xfrm>
          <a:prstGeom prst="ellipse">
            <a:avLst/>
          </a:prstGeom>
          <a:solidFill>
            <a:srgbClr val="0094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742f19afeb_0_45"/>
          <p:cNvSpPr/>
          <p:nvPr/>
        </p:nvSpPr>
        <p:spPr>
          <a:xfrm rot="3585465">
            <a:off x="7403324" y="2667855"/>
            <a:ext cx="522975" cy="522975"/>
          </a:xfrm>
          <a:prstGeom prst="ellipse">
            <a:avLst/>
          </a:prstGeom>
          <a:solidFill>
            <a:srgbClr val="FCAD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4abd25e35_0_194"/>
          <p:cNvSpPr/>
          <p:nvPr/>
        </p:nvSpPr>
        <p:spPr>
          <a:xfrm rot="-5400000">
            <a:off x="2925294" y="-2724075"/>
            <a:ext cx="480900" cy="63315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b4abd25e35_0_194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About Crianza con ConCiencia+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b4abd25e35_0_194"/>
          <p:cNvSpPr txBox="1"/>
          <p:nvPr/>
        </p:nvSpPr>
        <p:spPr>
          <a:xfrm>
            <a:off x="234525" y="825250"/>
            <a:ext cx="47685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Who is </a:t>
            </a:r>
            <a:r>
              <a:rPr b="1" lang="en-US">
                <a:solidFill>
                  <a:srgbClr val="DB3614"/>
                </a:solidFill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Crianza con ConCiencia+</a:t>
            </a:r>
            <a:r>
              <a:rPr b="1" i="0" lang="en-US" sz="1400" u="none" cap="none" strike="noStrike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 for?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  <a:extLst>
                <a:ext uri="http://customooxmlschemas.google.com/">
                  <go:slidesCustomData xmlns:go="http://customooxmlschemas.google.com/" textRoundtripDataId="3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>
                <a:solidFill>
                  <a:srgbClr val="123D5D"/>
                </a:solidFill>
              </a:rPr>
              <a:t>You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, like you, with children 2 to </a:t>
            </a:r>
            <a:r>
              <a:rPr lang="en-US">
                <a:solidFill>
                  <a:srgbClr val="123D5D"/>
                </a:solidFill>
              </a:rPr>
              <a:t>17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4"/>
                  </a:ext>
                </a:extLst>
              </a:rPr>
              <a:t> years old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Font typeface="Arial"/>
              <a:buChar char="●"/>
            </a:pPr>
            <a:r>
              <a:rPr b="1" lang="en-US">
                <a:solidFill>
                  <a:srgbClr val="123D5D"/>
                </a:solidFill>
              </a:rPr>
              <a:t>You</a:t>
            </a:r>
            <a:r>
              <a:rPr b="1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Parenting 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includes all caregivers responsible for your child’s well-being. Caregivers include non-biological </a:t>
            </a:r>
            <a:r>
              <a:rPr lang="en-US">
                <a:solidFill>
                  <a:srgbClr val="123D5D"/>
                </a:solidFill>
              </a:rPr>
              <a:t>You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 like aunts, uncles, siblings, cousins, foster </a:t>
            </a:r>
            <a:r>
              <a:rPr lang="en-US">
                <a:solidFill>
                  <a:srgbClr val="123D5D"/>
                </a:solidFill>
              </a:rPr>
              <a:t>You</a:t>
            </a:r>
            <a:r>
              <a:rPr b="0" i="0" lang="en-US" sz="14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DB3614"/>
                </a:solidFill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What is the goal of Crianza con Conciencia+? </a:t>
            </a:r>
            <a:endParaRPr b="1">
              <a:solidFill>
                <a:srgbClr val="DB3614"/>
              </a:solidFill>
              <a:extLst>
                <a:ext uri="http://customooxmlschemas.google.com/">
                  <go:slidesCustomData xmlns:go="http://customooxmlschemas.google.com/" textRoundtripDataId="6"/>
                </a:ext>
              </a:extLs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</a:pPr>
            <a:r>
              <a:rPr lang="en-US"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Build open, caring, and trusting relationships between caregivers and children.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9"/>
                </a:ext>
              </a:extLst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400"/>
              <a:buChar char="●"/>
            </a:pPr>
            <a:r>
              <a:rPr lang="en-US">
                <a:solidFill>
                  <a:srgbClr val="123D5D"/>
                </a:solidFill>
                <a:extLst>
                  <a:ext uri="http://customooxmlschemas.google.com/">
                    <go:slidesCustomData xmlns:go="http://customooxmlschemas.google.com/" textRoundtripDataId="10"/>
                  </a:ext>
                </a:extLst>
              </a:rPr>
              <a:t>Support healthy and positive relations to keep children safe and support their development.</a:t>
            </a:r>
            <a:endParaRPr>
              <a:solidFill>
                <a:srgbClr val="123D5D"/>
              </a:solidFill>
              <a:extLst>
                <a:ext uri="http://customooxmlschemas.google.com/">
                  <go:slidesCustomData xmlns:go="http://customooxmlschemas.google.com/" textRoundtripDataId="11"/>
                </a:ext>
              </a:extLs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123D5D"/>
              </a:solidFill>
            </a:endParaRPr>
          </a:p>
        </p:txBody>
      </p:sp>
      <p:pic>
        <p:nvPicPr>
          <p:cNvPr id="128" name="Google Shape;128;g2b4abd25e35_0_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572" y="1440775"/>
            <a:ext cx="3419776" cy="16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4abd25e35_0_201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b4abd25e35_0_201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5" name="Google Shape;135;g2b4abd25e35_0_201"/>
          <p:cNvSpPr txBox="1"/>
          <p:nvPr/>
        </p:nvSpPr>
        <p:spPr>
          <a:xfrm>
            <a:off x="231525" y="2272875"/>
            <a:ext cx="7596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</a:rPr>
              <a:t>Baseline Question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6" name="Google Shape;136;g2b4abd25e35_0_201"/>
          <p:cNvSpPr/>
          <p:nvPr/>
        </p:nvSpPr>
        <p:spPr>
          <a:xfrm>
            <a:off x="702350" y="1426188"/>
            <a:ext cx="2291100" cy="2291100"/>
          </a:xfrm>
          <a:prstGeom prst="ellipse">
            <a:avLst/>
          </a:prstGeom>
          <a:solidFill>
            <a:srgbClr val="FCA20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</p:txBody>
      </p:sp>
      <p:sp>
        <p:nvSpPr>
          <p:cNvPr id="137" name="Google Shape;137;g2b4abd25e35_0_201"/>
          <p:cNvSpPr/>
          <p:nvPr/>
        </p:nvSpPr>
        <p:spPr>
          <a:xfrm>
            <a:off x="34644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</p:txBody>
      </p:sp>
      <p:sp>
        <p:nvSpPr>
          <p:cNvPr id="138" name="Google Shape;138;g2b4abd25e35_0_201"/>
          <p:cNvSpPr/>
          <p:nvPr/>
        </p:nvSpPr>
        <p:spPr>
          <a:xfrm>
            <a:off x="6226600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</p:txBody>
      </p:sp>
      <p:pic>
        <p:nvPicPr>
          <p:cNvPr id="139" name="Google Shape;139;g2b4abd25e35_0_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825" y="1974625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4abd25e35_0_201"/>
          <p:cNvSpPr txBox="1"/>
          <p:nvPr/>
        </p:nvSpPr>
        <p:spPr>
          <a:xfrm>
            <a:off x="1191500" y="2690775"/>
            <a:ext cx="13128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B3055"/>
                </a:solidFill>
              </a:rPr>
              <a:t>In-person onboarding session</a:t>
            </a: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g2b4abd25e35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19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b4abd25e35_0_201"/>
          <p:cNvSpPr txBox="1"/>
          <p:nvPr/>
        </p:nvSpPr>
        <p:spPr>
          <a:xfrm>
            <a:off x="39788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Learning on </a:t>
            </a:r>
            <a:r>
              <a:rPr b="1" lang="en-US">
                <a:solidFill>
                  <a:schemeClr val="lt1"/>
                </a:solidFill>
              </a:rPr>
              <a:t>Crianza con Conciencia+ chatbot</a:t>
            </a:r>
            <a:r>
              <a:rPr b="1" lang="en-US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g2b4abd25e35_0_201"/>
          <p:cNvPicPr preferRelativeResize="0"/>
          <p:nvPr/>
        </p:nvPicPr>
        <p:blipFill rotWithShape="1">
          <a:blip r:embed="rId5">
            <a:alphaModFix/>
          </a:blip>
          <a:srcRect b="2606" l="0" r="0" t="2606"/>
          <a:stretch/>
        </p:blipFill>
        <p:spPr>
          <a:xfrm>
            <a:off x="7116350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b4abd25e35_0_201"/>
          <p:cNvSpPr txBox="1"/>
          <p:nvPr/>
        </p:nvSpPr>
        <p:spPr>
          <a:xfrm>
            <a:off x="6428500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Support &amp; Engagement on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4abd25e35_0_22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4abd25e35_0_22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1" name="Google Shape;151;g2b4abd25e35_0_22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4abd25e35_0_227"/>
          <p:cNvSpPr txBox="1"/>
          <p:nvPr/>
        </p:nvSpPr>
        <p:spPr>
          <a:xfrm>
            <a:off x="3329175" y="891550"/>
            <a:ext cx="5401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You will</a:t>
            </a:r>
            <a:r>
              <a:rPr lang="en-US" sz="1300">
                <a:solidFill>
                  <a:schemeClr val="dk1"/>
                </a:solidFill>
              </a:rPr>
              <a:t> receive daily parenting tips via WhatsApp to help you with their relationship with you girl, boy, or teen (requiring only 5 minutes per day). You will receive 5 lessons on improving your relationship with their girl, boy, or teen: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Spend One-on-one Time with My Girl or Boy/Teen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Give Praise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Create a Routine for One-on-one Time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Noticing Feelings During One-on-one Time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Keeping Calm When We Are Stressed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At the end of the 5 days, you will receive a positive parenting certificate. </a:t>
            </a:r>
            <a:endParaRPr sz="1500">
              <a:solidFill>
                <a:srgbClr val="123D5D"/>
              </a:solidFill>
            </a:endParaRPr>
          </a:p>
        </p:txBody>
      </p:sp>
      <p:sp>
        <p:nvSpPr>
          <p:cNvPr id="153" name="Google Shape;153;g2b4abd25e35_0_227"/>
          <p:cNvSpPr/>
          <p:nvPr/>
        </p:nvSpPr>
        <p:spPr>
          <a:xfrm>
            <a:off x="552675" y="1426188"/>
            <a:ext cx="2291100" cy="2291100"/>
          </a:xfrm>
          <a:prstGeom prst="ellipse">
            <a:avLst/>
          </a:prstGeom>
          <a:solidFill>
            <a:srgbClr val="0096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</p:txBody>
      </p:sp>
      <p:pic>
        <p:nvPicPr>
          <p:cNvPr id="154" name="Google Shape;154;g2b4abd25e35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150" y="1914800"/>
            <a:ext cx="716150" cy="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b4abd25e35_0_227"/>
          <p:cNvSpPr txBox="1"/>
          <p:nvPr/>
        </p:nvSpPr>
        <p:spPr>
          <a:xfrm>
            <a:off x="1067025" y="2630950"/>
            <a:ext cx="13632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</a:rPr>
              <a:t>Learning on </a:t>
            </a:r>
            <a:r>
              <a:rPr b="1" lang="en-US">
                <a:solidFill>
                  <a:schemeClr val="lt1"/>
                </a:solidFill>
              </a:rPr>
              <a:t>Crianza con Conciencia+ chatbot</a:t>
            </a:r>
            <a:r>
              <a:rPr b="1" lang="en-US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b4abd25e35_0_237"/>
          <p:cNvSpPr/>
          <p:nvPr/>
        </p:nvSpPr>
        <p:spPr>
          <a:xfrm rot="-5400000">
            <a:off x="2810425" y="-2578375"/>
            <a:ext cx="475200" cy="60960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2b4abd25e35_0_237"/>
          <p:cNvSpPr txBox="1"/>
          <p:nvPr/>
        </p:nvSpPr>
        <p:spPr>
          <a:xfrm>
            <a:off x="286210" y="2286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</a:rPr>
              <a:t>About Crianza con ConCiencia+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62" name="Google Shape;162;g2b4abd25e35_0_237"/>
          <p:cNvSpPr txBox="1"/>
          <p:nvPr/>
        </p:nvSpPr>
        <p:spPr>
          <a:xfrm>
            <a:off x="4094575" y="1402775"/>
            <a:ext cx="508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b4abd25e35_0_237"/>
          <p:cNvSpPr txBox="1"/>
          <p:nvPr/>
        </p:nvSpPr>
        <p:spPr>
          <a:xfrm>
            <a:off x="3104450" y="1232700"/>
            <a:ext cx="5745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You</a:t>
            </a:r>
            <a:r>
              <a:rPr lang="en-US" sz="1200">
                <a:solidFill>
                  <a:schemeClr val="dk1"/>
                </a:solidFill>
              </a:rPr>
              <a:t> will participate in WhatsApp chat sessions to learn how to take care of your mental health to support yourself and your families.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You</a:t>
            </a:r>
            <a:r>
              <a:rPr lang="en-US" sz="1200">
                <a:solidFill>
                  <a:schemeClr val="dk1"/>
                </a:solidFill>
              </a:rPr>
              <a:t> can also share your experiences around the lessons offered via the Crianza con Conciencia+ chatbot.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There are three chat sessions: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After the onboarding session: Welcome and introductions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Day 3: Self-talk: WhatsApp Chat session on self-talk and stress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Day 4: Saying Goodbye 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64" name="Google Shape;164;g2b4abd25e35_0_237"/>
          <p:cNvSpPr/>
          <p:nvPr/>
        </p:nvSpPr>
        <p:spPr>
          <a:xfrm>
            <a:off x="574675" y="1426188"/>
            <a:ext cx="2291100" cy="2291100"/>
          </a:xfrm>
          <a:prstGeom prst="ellipse">
            <a:avLst/>
          </a:prstGeom>
          <a:solidFill>
            <a:srgbClr val="E4027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1B3055"/>
              </a:solidFill>
            </a:endParaRPr>
          </a:p>
        </p:txBody>
      </p:sp>
      <p:pic>
        <p:nvPicPr>
          <p:cNvPr id="165" name="Google Shape;165;g2b4abd25e35_0_237"/>
          <p:cNvPicPr preferRelativeResize="0"/>
          <p:nvPr/>
        </p:nvPicPr>
        <p:blipFill rotWithShape="1">
          <a:blip r:embed="rId3">
            <a:alphaModFix/>
          </a:blip>
          <a:srcRect b="2606" l="0" r="0" t="2606"/>
          <a:stretch/>
        </p:blipFill>
        <p:spPr>
          <a:xfrm>
            <a:off x="1464425" y="1973300"/>
            <a:ext cx="599150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2b4abd25e35_0_237"/>
          <p:cNvSpPr txBox="1"/>
          <p:nvPr/>
        </p:nvSpPr>
        <p:spPr>
          <a:xfrm>
            <a:off x="776575" y="2551875"/>
            <a:ext cx="18873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</a:rPr>
              <a:t>Support &amp; Engagement on WhatsApp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b4abd25e35_0_247"/>
          <p:cNvSpPr/>
          <p:nvPr/>
        </p:nvSpPr>
        <p:spPr>
          <a:xfrm rot="-5400000">
            <a:off x="1506000" y="-1310450"/>
            <a:ext cx="506700" cy="3518700"/>
          </a:xfrm>
          <a:prstGeom prst="round2SameRect">
            <a:avLst>
              <a:gd fmla="val 0" name="adj1"/>
              <a:gd fmla="val 50000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b4abd25e35_0_247"/>
          <p:cNvSpPr txBox="1"/>
          <p:nvPr/>
        </p:nvSpPr>
        <p:spPr>
          <a:xfrm>
            <a:off x="57625" y="216750"/>
            <a:ext cx="355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</a:rPr>
              <a:t>The </a:t>
            </a:r>
            <a:r>
              <a:rPr b="1" lang="en-US" sz="2400">
                <a:solidFill>
                  <a:schemeClr val="lt1"/>
                </a:solidFill>
              </a:rPr>
              <a:t>Parent</a:t>
            </a:r>
            <a:r>
              <a:rPr b="1" i="0" lang="en-US" sz="2400" u="none" cap="none" strike="noStrike">
                <a:solidFill>
                  <a:schemeClr val="lt1"/>
                </a:solidFill>
              </a:rPr>
              <a:t> </a:t>
            </a:r>
            <a:r>
              <a:rPr b="1" lang="en-US" sz="2400">
                <a:solidFill>
                  <a:schemeClr val="lt1"/>
                </a:solidFill>
              </a:rPr>
              <a:t>J</a:t>
            </a:r>
            <a:r>
              <a:rPr b="1" i="0" lang="en-US" sz="2400" u="none" cap="none" strike="noStrike">
                <a:solidFill>
                  <a:schemeClr val="lt1"/>
                </a:solidFill>
              </a:rPr>
              <a:t>ourney 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173" name="Google Shape;173;g2b4abd25e35_0_247"/>
          <p:cNvSpPr/>
          <p:nvPr/>
        </p:nvSpPr>
        <p:spPr>
          <a:xfrm>
            <a:off x="76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Day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g2b4abd25e35_0_247"/>
          <p:cNvSpPr/>
          <p:nvPr/>
        </p:nvSpPr>
        <p:spPr>
          <a:xfrm>
            <a:off x="1879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F62"/>
                </a:solidFill>
              </a:rPr>
              <a:t>Day 2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5" name="Google Shape;175;g2b4abd25e35_0_247"/>
          <p:cNvSpPr/>
          <p:nvPr/>
        </p:nvSpPr>
        <p:spPr>
          <a:xfrm>
            <a:off x="3682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Day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g2b4abd25e35_0_247"/>
          <p:cNvSpPr/>
          <p:nvPr/>
        </p:nvSpPr>
        <p:spPr>
          <a:xfrm>
            <a:off x="5485200" y="1765125"/>
            <a:ext cx="1803000" cy="208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C3F62"/>
                </a:solidFill>
              </a:rPr>
              <a:t>Day 4</a:t>
            </a:r>
            <a:endParaRPr>
              <a:solidFill>
                <a:srgbClr val="0C3F62"/>
              </a:solidFill>
            </a:endParaRPr>
          </a:p>
        </p:txBody>
      </p:sp>
      <p:sp>
        <p:nvSpPr>
          <p:cNvPr id="177" name="Google Shape;177;g2b4abd25e35_0_247"/>
          <p:cNvSpPr/>
          <p:nvPr/>
        </p:nvSpPr>
        <p:spPr>
          <a:xfrm>
            <a:off x="7288200" y="1765125"/>
            <a:ext cx="1803000" cy="208800"/>
          </a:xfrm>
          <a:prstGeom prst="rect">
            <a:avLst/>
          </a:prstGeom>
          <a:solidFill>
            <a:srgbClr val="113D5C"/>
          </a:solidFill>
          <a:ln cap="flat" cmpd="sng" w="9525">
            <a:solidFill>
              <a:srgbClr val="0C3F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Day 5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78" name="Google Shape;178;g2b4abd25e35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60" y="805618"/>
            <a:ext cx="270162" cy="27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b4abd25e35_0_247"/>
          <p:cNvSpPr txBox="1"/>
          <p:nvPr/>
        </p:nvSpPr>
        <p:spPr>
          <a:xfrm>
            <a:off x="507300" y="326787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3D5C"/>
                </a:solidFill>
              </a:rPr>
              <a:t>Lesson 1: </a:t>
            </a:r>
            <a:r>
              <a:rPr lang="en-US" sz="1200">
                <a:solidFill>
                  <a:srgbClr val="013D5C"/>
                </a:solidFill>
              </a:rPr>
              <a:t>Pasar tiempo uno a uno </a:t>
            </a:r>
            <a:endParaRPr/>
          </a:p>
        </p:txBody>
      </p:sp>
      <p:sp>
        <p:nvSpPr>
          <p:cNvPr id="180" name="Google Shape;180;g2b4abd25e35_0_247"/>
          <p:cNvSpPr txBox="1"/>
          <p:nvPr/>
        </p:nvSpPr>
        <p:spPr>
          <a:xfrm>
            <a:off x="226995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3D5C"/>
                </a:solidFill>
              </a:rPr>
              <a:t>Lesson 2: </a:t>
            </a:r>
            <a:r>
              <a:rPr lang="en-US" sz="1200">
                <a:solidFill>
                  <a:srgbClr val="013D5C"/>
                </a:solidFill>
              </a:rPr>
              <a:t>Dar reconocimiento </a:t>
            </a:r>
            <a:endParaRPr/>
          </a:p>
        </p:txBody>
      </p:sp>
      <p:sp>
        <p:nvSpPr>
          <p:cNvPr id="181" name="Google Shape;181;g2b4abd25e35_0_247"/>
          <p:cNvSpPr txBox="1"/>
          <p:nvPr/>
        </p:nvSpPr>
        <p:spPr>
          <a:xfrm>
            <a:off x="4113300" y="20946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3D5C"/>
                </a:solidFill>
              </a:rPr>
              <a:t>Lesson 3: </a:t>
            </a:r>
            <a:r>
              <a:rPr lang="en-US" sz="1200">
                <a:solidFill>
                  <a:srgbClr val="013D5C"/>
                </a:solidFill>
              </a:rPr>
              <a:t>Crear rutinas</a:t>
            </a:r>
            <a:endParaRPr/>
          </a:p>
        </p:txBody>
      </p:sp>
      <p:sp>
        <p:nvSpPr>
          <p:cNvPr id="182" name="Google Shape;182;g2b4abd25e35_0_247"/>
          <p:cNvSpPr txBox="1"/>
          <p:nvPr/>
        </p:nvSpPr>
        <p:spPr>
          <a:xfrm>
            <a:off x="59163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3D5C"/>
                </a:solidFill>
              </a:rPr>
              <a:t>Lesson 4: </a:t>
            </a:r>
            <a:r>
              <a:rPr lang="en-US" sz="1200">
                <a:solidFill>
                  <a:srgbClr val="013D5C"/>
                </a:solidFill>
              </a:rPr>
              <a:t>Identificar emociones </a:t>
            </a:r>
            <a:endParaRPr/>
          </a:p>
        </p:txBody>
      </p:sp>
      <p:sp>
        <p:nvSpPr>
          <p:cNvPr id="183" name="Google Shape;183;g2b4abd25e35_0_247"/>
          <p:cNvSpPr txBox="1"/>
          <p:nvPr/>
        </p:nvSpPr>
        <p:spPr>
          <a:xfrm>
            <a:off x="7770425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13D5C"/>
                </a:solidFill>
              </a:rPr>
              <a:t>Lesson 5: </a:t>
            </a:r>
            <a:r>
              <a:rPr lang="en-US" sz="1200">
                <a:solidFill>
                  <a:srgbClr val="013D5C"/>
                </a:solidFill>
              </a:rPr>
              <a:t>Mantener la calma cuando hay estrés </a:t>
            </a:r>
            <a:r>
              <a:rPr i="1" lang="en-US" sz="1200">
                <a:solidFill>
                  <a:srgbClr val="013D5C"/>
                </a:solidFill>
              </a:rPr>
              <a:t>+ Certificate</a:t>
            </a:r>
            <a:endParaRPr i="1"/>
          </a:p>
        </p:txBody>
      </p:sp>
      <p:sp>
        <p:nvSpPr>
          <p:cNvPr id="184" name="Google Shape;184;g2b4abd25e35_0_247"/>
          <p:cNvSpPr txBox="1"/>
          <p:nvPr/>
        </p:nvSpPr>
        <p:spPr>
          <a:xfrm>
            <a:off x="4177863" y="3344150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3D5C"/>
                </a:solidFill>
              </a:rPr>
              <a:t>Self-talk</a:t>
            </a:r>
            <a:endParaRPr/>
          </a:p>
        </p:txBody>
      </p:sp>
      <p:sp>
        <p:nvSpPr>
          <p:cNvPr id="185" name="Google Shape;185;g2b4abd25e35_0_247"/>
          <p:cNvSpPr txBox="1"/>
          <p:nvPr/>
        </p:nvSpPr>
        <p:spPr>
          <a:xfrm>
            <a:off x="7848423" y="3267875"/>
            <a:ext cx="1106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3D5C"/>
                </a:solidFill>
              </a:rPr>
              <a:t>Closing</a:t>
            </a:r>
            <a:endParaRPr/>
          </a:p>
        </p:txBody>
      </p:sp>
      <p:sp>
        <p:nvSpPr>
          <p:cNvPr id="186" name="Google Shape;186;g2b4abd25e35_0_247"/>
          <p:cNvSpPr txBox="1"/>
          <p:nvPr/>
        </p:nvSpPr>
        <p:spPr>
          <a:xfrm>
            <a:off x="456163" y="2057425"/>
            <a:ext cx="12621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3D5C"/>
                </a:solidFill>
              </a:rPr>
              <a:t>Onboarding + Digital Literacy Training</a:t>
            </a:r>
            <a:endParaRPr/>
          </a:p>
        </p:txBody>
      </p:sp>
      <p:sp>
        <p:nvSpPr>
          <p:cNvPr id="187" name="Google Shape;187;g2b4abd25e35_0_247"/>
          <p:cNvSpPr txBox="1"/>
          <p:nvPr/>
        </p:nvSpPr>
        <p:spPr>
          <a:xfrm>
            <a:off x="6584755" y="439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3D5C"/>
                </a:solidFill>
              </a:rPr>
              <a:t>In-Person Session with Facilitator</a:t>
            </a:r>
            <a:endParaRPr/>
          </a:p>
        </p:txBody>
      </p:sp>
      <p:sp>
        <p:nvSpPr>
          <p:cNvPr id="188" name="Google Shape;188;g2b4abd25e35_0_247"/>
          <p:cNvSpPr txBox="1"/>
          <p:nvPr/>
        </p:nvSpPr>
        <p:spPr>
          <a:xfrm>
            <a:off x="6584749" y="491075"/>
            <a:ext cx="23262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3D5C"/>
                </a:solidFill>
              </a:rPr>
              <a:t>Remote learning via </a:t>
            </a:r>
            <a:r>
              <a:rPr b="1" lang="en-US" sz="1200">
                <a:solidFill>
                  <a:srgbClr val="013D5C"/>
                </a:solidFill>
              </a:rPr>
              <a:t>Crianza con Conciencia</a:t>
            </a:r>
            <a:endParaRPr b="1"/>
          </a:p>
        </p:txBody>
      </p:sp>
      <p:sp>
        <p:nvSpPr>
          <p:cNvPr id="189" name="Google Shape;189;g2b4abd25e35_0_247"/>
          <p:cNvSpPr txBox="1"/>
          <p:nvPr/>
        </p:nvSpPr>
        <p:spPr>
          <a:xfrm>
            <a:off x="6584755" y="1034542"/>
            <a:ext cx="19467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13D5C"/>
                </a:solidFill>
              </a:rPr>
              <a:t>WhatsApp chat groups with Facilitator </a:t>
            </a:r>
            <a:endParaRPr/>
          </a:p>
        </p:txBody>
      </p:sp>
      <p:grpSp>
        <p:nvGrpSpPr>
          <p:cNvPr id="190" name="Google Shape;190;g2b4abd25e35_0_247"/>
          <p:cNvGrpSpPr/>
          <p:nvPr/>
        </p:nvGrpSpPr>
        <p:grpSpPr>
          <a:xfrm>
            <a:off x="6166865" y="140342"/>
            <a:ext cx="372300" cy="372300"/>
            <a:chOff x="6166865" y="140342"/>
            <a:chExt cx="372300" cy="372300"/>
          </a:xfrm>
        </p:grpSpPr>
        <p:sp>
          <p:nvSpPr>
            <p:cNvPr id="191" name="Google Shape;191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" name="Google Shape;192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" name="Google Shape;193;g2b4abd25e35_0_247"/>
          <p:cNvGrpSpPr/>
          <p:nvPr/>
        </p:nvGrpSpPr>
        <p:grpSpPr>
          <a:xfrm>
            <a:off x="76165" y="2145742"/>
            <a:ext cx="372300" cy="372300"/>
            <a:chOff x="6166865" y="140342"/>
            <a:chExt cx="372300" cy="372300"/>
          </a:xfrm>
        </p:grpSpPr>
        <p:sp>
          <p:nvSpPr>
            <p:cNvPr id="194" name="Google Shape;194;g2b4abd25e35_0_247"/>
            <p:cNvSpPr/>
            <p:nvPr/>
          </p:nvSpPr>
          <p:spPr>
            <a:xfrm>
              <a:off x="6166865" y="140342"/>
              <a:ext cx="372300" cy="372300"/>
            </a:xfrm>
            <a:prstGeom prst="ellipse">
              <a:avLst/>
            </a:prstGeom>
            <a:solidFill>
              <a:srgbClr val="FBAD1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5" name="Google Shape;195;g2b4abd25e35_0_24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53825" y="222075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g2b4abd25e35_0_247"/>
          <p:cNvGrpSpPr/>
          <p:nvPr/>
        </p:nvGrpSpPr>
        <p:grpSpPr>
          <a:xfrm>
            <a:off x="6172071" y="582117"/>
            <a:ext cx="372300" cy="372300"/>
            <a:chOff x="6172071" y="582117"/>
            <a:chExt cx="372300" cy="372300"/>
          </a:xfrm>
        </p:grpSpPr>
        <p:sp>
          <p:nvSpPr>
            <p:cNvPr id="197" name="Google Shape;197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8" name="Google Shape;198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" name="Google Shape;199;g2b4abd25e35_0_247"/>
          <p:cNvGrpSpPr/>
          <p:nvPr/>
        </p:nvGrpSpPr>
        <p:grpSpPr>
          <a:xfrm>
            <a:off x="1904721" y="2145742"/>
            <a:ext cx="372300" cy="372300"/>
            <a:chOff x="6172071" y="582117"/>
            <a:chExt cx="372300" cy="372300"/>
          </a:xfrm>
        </p:grpSpPr>
        <p:sp>
          <p:nvSpPr>
            <p:cNvPr id="200" name="Google Shape;200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g2b4abd25e35_0_247"/>
          <p:cNvGrpSpPr/>
          <p:nvPr/>
        </p:nvGrpSpPr>
        <p:grpSpPr>
          <a:xfrm>
            <a:off x="3720508" y="2145742"/>
            <a:ext cx="372300" cy="372300"/>
            <a:chOff x="6172071" y="582117"/>
            <a:chExt cx="372300" cy="372300"/>
          </a:xfrm>
        </p:grpSpPr>
        <p:sp>
          <p:nvSpPr>
            <p:cNvPr id="203" name="Google Shape;203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" name="Google Shape;204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" name="Google Shape;205;g2b4abd25e35_0_247"/>
          <p:cNvGrpSpPr/>
          <p:nvPr/>
        </p:nvGrpSpPr>
        <p:grpSpPr>
          <a:xfrm>
            <a:off x="5504383" y="2145742"/>
            <a:ext cx="372300" cy="372300"/>
            <a:chOff x="6172071" y="582117"/>
            <a:chExt cx="372300" cy="372300"/>
          </a:xfrm>
        </p:grpSpPr>
        <p:sp>
          <p:nvSpPr>
            <p:cNvPr id="206" name="Google Shape;206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7" name="Google Shape;207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g2b4abd25e35_0_247"/>
          <p:cNvGrpSpPr/>
          <p:nvPr/>
        </p:nvGrpSpPr>
        <p:grpSpPr>
          <a:xfrm>
            <a:off x="7364821" y="2130817"/>
            <a:ext cx="372300" cy="372300"/>
            <a:chOff x="6172071" y="582117"/>
            <a:chExt cx="372300" cy="372300"/>
          </a:xfrm>
        </p:grpSpPr>
        <p:sp>
          <p:nvSpPr>
            <p:cNvPr id="209" name="Google Shape;209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" name="Google Shape;210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g2b4abd25e35_0_247"/>
          <p:cNvGrpSpPr/>
          <p:nvPr/>
        </p:nvGrpSpPr>
        <p:grpSpPr>
          <a:xfrm>
            <a:off x="76221" y="3305142"/>
            <a:ext cx="372300" cy="372300"/>
            <a:chOff x="6172071" y="582117"/>
            <a:chExt cx="372300" cy="372300"/>
          </a:xfrm>
        </p:grpSpPr>
        <p:sp>
          <p:nvSpPr>
            <p:cNvPr id="212" name="Google Shape;212;g2b4abd25e35_0_247"/>
            <p:cNvSpPr/>
            <p:nvPr/>
          </p:nvSpPr>
          <p:spPr>
            <a:xfrm>
              <a:off x="6172071" y="582117"/>
              <a:ext cx="372300" cy="372300"/>
            </a:xfrm>
            <a:prstGeom prst="ellipse">
              <a:avLst/>
            </a:prstGeom>
            <a:solidFill>
              <a:srgbClr val="0096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3" name="Google Shape;213;g2b4abd25e35_0_2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23138" y="633188"/>
              <a:ext cx="270177" cy="2701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g2b4abd25e35_0_247"/>
          <p:cNvGrpSpPr/>
          <p:nvPr/>
        </p:nvGrpSpPr>
        <p:grpSpPr>
          <a:xfrm>
            <a:off x="6192365" y="1098867"/>
            <a:ext cx="372300" cy="372300"/>
            <a:chOff x="6192365" y="1098867"/>
            <a:chExt cx="372300" cy="372300"/>
          </a:xfrm>
        </p:grpSpPr>
        <p:sp>
          <p:nvSpPr>
            <p:cNvPr id="215" name="Google Shape;215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6" name="Google Shape;216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7" name="Google Shape;217;g2b4abd25e35_0_247"/>
          <p:cNvGrpSpPr/>
          <p:nvPr/>
        </p:nvGrpSpPr>
        <p:grpSpPr>
          <a:xfrm>
            <a:off x="3784165" y="3305142"/>
            <a:ext cx="372300" cy="372300"/>
            <a:chOff x="6192365" y="1098867"/>
            <a:chExt cx="372300" cy="372300"/>
          </a:xfrm>
        </p:grpSpPr>
        <p:sp>
          <p:nvSpPr>
            <p:cNvPr id="218" name="Google Shape;218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9" name="Google Shape;219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g2b4abd25e35_0_247"/>
          <p:cNvGrpSpPr/>
          <p:nvPr/>
        </p:nvGrpSpPr>
        <p:grpSpPr>
          <a:xfrm>
            <a:off x="7371940" y="3228867"/>
            <a:ext cx="372300" cy="372300"/>
            <a:chOff x="6192365" y="1098867"/>
            <a:chExt cx="372300" cy="372300"/>
          </a:xfrm>
        </p:grpSpPr>
        <p:sp>
          <p:nvSpPr>
            <p:cNvPr id="221" name="Google Shape;221;g2b4abd25e35_0_247"/>
            <p:cNvSpPr/>
            <p:nvPr/>
          </p:nvSpPr>
          <p:spPr>
            <a:xfrm>
              <a:off x="6192365" y="1098867"/>
              <a:ext cx="372300" cy="372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2" name="Google Shape;222;g2b4abd25e35_0_247"/>
            <p:cNvPicPr preferRelativeResize="0"/>
            <p:nvPr/>
          </p:nvPicPr>
          <p:blipFill rotWithShape="1">
            <a:blip r:embed="rId6">
              <a:alphaModFix/>
            </a:blip>
            <a:srcRect b="2606" l="0" r="0" t="2606"/>
            <a:stretch/>
          </p:blipFill>
          <p:spPr>
            <a:xfrm>
              <a:off x="6282297" y="1180612"/>
              <a:ext cx="208800" cy="208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742f19afeb_0_63"/>
          <p:cNvSpPr/>
          <p:nvPr/>
        </p:nvSpPr>
        <p:spPr>
          <a:xfrm rot="-5400000">
            <a:off x="4052700" y="-3851475"/>
            <a:ext cx="480900" cy="8586300"/>
          </a:xfrm>
          <a:prstGeom prst="round2SameRect">
            <a:avLst>
              <a:gd fmla="val 0" name="adj1"/>
              <a:gd fmla="val 44431" name="adj2"/>
            </a:avLst>
          </a:prstGeom>
          <a:solidFill>
            <a:srgbClr val="123D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2742f19afeb_0_63"/>
          <p:cNvSpPr txBox="1"/>
          <p:nvPr/>
        </p:nvSpPr>
        <p:spPr>
          <a:xfrm>
            <a:off x="286222" y="197506"/>
            <a:ext cx="885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Getting Started with </a:t>
            </a:r>
            <a:r>
              <a:rPr b="1" lang="en-US" sz="2400">
                <a:solidFill>
                  <a:schemeClr val="lt1"/>
                </a:solidFill>
              </a:rPr>
              <a:t>Crianza con Conciencia+ chatbot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742f19afeb_0_63"/>
          <p:cNvSpPr txBox="1"/>
          <p:nvPr/>
        </p:nvSpPr>
        <p:spPr>
          <a:xfrm>
            <a:off x="269600" y="972071"/>
            <a:ext cx="81996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800" u="none" cap="none" strike="noStrike">
                <a:solidFill>
                  <a:srgbClr val="DB3614"/>
                </a:solidFill>
                <a:latin typeface="Arial"/>
                <a:ea typeface="Arial"/>
                <a:cs typeface="Arial"/>
                <a:sym typeface="Arial"/>
              </a:rPr>
              <a:t>Phone Use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3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Switch on and off the phone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Phone settings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WhatsApp settings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Phone charging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Data bundle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Internal phone storage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Digital awareness 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123D5D"/>
              </a:buClr>
              <a:buSzPts val="1700"/>
              <a:buFont typeface="Arial"/>
              <a:buChar char="●"/>
            </a:pPr>
            <a:r>
              <a:rPr b="0" i="0" lang="en-US" sz="1700" u="none" cap="none" strike="noStrike">
                <a:solidFill>
                  <a:srgbClr val="123D5D"/>
                </a:solidFill>
                <a:latin typeface="Arial"/>
                <a:ea typeface="Arial"/>
                <a:cs typeface="Arial"/>
                <a:sym typeface="Arial"/>
              </a:rPr>
              <a:t>Prevent damage to the phone</a:t>
            </a:r>
            <a:endParaRPr b="0" i="0" sz="1700" u="none" cap="none" strike="noStrike">
              <a:solidFill>
                <a:srgbClr val="123D5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PLH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0B1F0"/>
      </a:accent1>
      <a:accent2>
        <a:srgbClr val="FCA203"/>
      </a:accent2>
      <a:accent3>
        <a:srgbClr val="222299"/>
      </a:accent3>
      <a:accent4>
        <a:srgbClr val="D60066"/>
      </a:accent4>
      <a:accent5>
        <a:srgbClr val="0B4060"/>
      </a:accent5>
      <a:accent6>
        <a:srgbClr val="999999"/>
      </a:accent6>
      <a:hlink>
        <a:srgbClr val="30FFF5"/>
      </a:hlink>
      <a:folHlink>
        <a:srgbClr val="FF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