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2paKkTzWO/+gJMPQt8HB/NPn0b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ARAH ZEEHAN BINTI MOHD NADZRI / FEM"/>
  <p:cmAuthor clrIdx="1" id="1" initials="" lastIdx="1" name="Deepali Barapat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3T06:21:14.802">
    <p:pos x="180" y="1515"/>
    <p:text>@durgesh@parentingforlifelonghealth.org 
We noticed that we have different versions of goals in other documents..maybe we can choose the best version and use only that consistently
Version 1 (Faci Manual)
Objectives: To help sustain nurturing, happy, healthy and supportive families. 
Version 2 (Faci Manual)
To provide parents with the skills to promote healthy child development, learning, and wellbeing. 
Version 3 (Concept Note MOH)
1. Fostering Relationship Building
2. Promoting Positive Reinforcement
3. Alleviating Parental Stress
Version 4 (Slide)
1. Build open, caring, and trusting relationships between caregivers and children.
2. Support healthy and positive relations to keep children safe and support their development.
3. Promote positive skills for parents to help them teach their children responsible and respectful behavior and instil parenting values
_Reassigned to Durgesh Rajandiran_</p:text>
    <p:extLst>
      <p:ext uri="{C676402C-5697-4E1C-873F-D02D1690AC5C}">
        <p15:threadingInfo timeZoneBias="0"/>
      </p:ext>
      <p:ext uri="http://customooxmlschemas.google.com/">
        <go:slidesCustomData xmlns:go="http://customooxmlschemas.google.com/" commentPostId="AAAA6Z21xHA"/>
      </p:ext>
    </p:extLst>
  </p:cm>
  <p:cm authorId="1" idx="1" dt="2023-10-03T06:21:14.802">
    <p:pos x="180" y="1515"/>
    <p:text>Let me know which version you would prefer. Generally, the goals for documents for parents have simplified language compared to other documents (for eg, for MOH).</p:text>
    <p:extLst>
      <p:ext uri="{C676402C-5697-4E1C-873F-D02D1690AC5C}">
        <p15:threadingInfo timeZoneBias="0">
          <p15:parentCm authorId="0" idx="1"/>
        </p15:threadingInfo>
      </p:ext>
      <p:ext uri="http://customooxmlschemas.google.com/">
        <go:slidesCustomData xmlns:go="http://customooxmlschemas.google.com/" commentPostId="AAAA6ZkW2Y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FEn8TPaaIEZBc6d-DnCeNATEtKGemVVa/edit#slide=id.g28d831eca76_0_116"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2f19afe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42f19afeb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Opening slide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2f19afe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US">
                <a:solidFill>
                  <a:schemeClr val="dk1"/>
                </a:solidFill>
              </a:rPr>
              <a:t>4. User information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Tell participants to follow the ParentText prompts. ParentText will ask them to:</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pPr>
            <a:r>
              <a:rPr lang="en-US">
                <a:solidFill>
                  <a:schemeClr val="dk1"/>
                </a:solidFill>
              </a:rPr>
              <a:t>Answer short questions about yourself and your family so ParentText can send tailored content (child name, age, gender, and caregiver relationship status)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5. Taking a pause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Taking a pause is a short relaxation exercise that participants can use whenever they feel stressed or angry. This is a great parenting tool and life skill.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Tell participants to follow the ParentText prompts. ParentText will ask them to:</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pPr>
            <a:r>
              <a:rPr lang="en-US">
                <a:solidFill>
                  <a:schemeClr val="dk1"/>
                </a:solidFill>
              </a:rPr>
              <a:t>Do the Take a Pause exercise.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6. Select first goal and go through first skill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Participants are now ready to start their first Goal in  ParentText.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Tell participants to follow the ParentText prompts. ParentText will ask them to:</a:t>
            </a:r>
            <a:endParaRPr b="1">
              <a:solidFill>
                <a:schemeClr val="dk1"/>
              </a:solidFill>
            </a:endParaRPr>
          </a:p>
          <a:p>
            <a:pPr indent="-298450" lvl="0" marL="450000" rtl="0" algn="just">
              <a:lnSpc>
                <a:spcPct val="115000"/>
              </a:lnSpc>
              <a:spcBef>
                <a:spcPts val="1000"/>
              </a:spcBef>
              <a:spcAft>
                <a:spcPts val="0"/>
              </a:spcAft>
              <a:buClr>
                <a:schemeClr val="dk1"/>
              </a:buClr>
              <a:buSzPts val="1100"/>
              <a:buChar char="●"/>
            </a:pPr>
            <a:r>
              <a:rPr lang="en-US">
                <a:solidFill>
                  <a:schemeClr val="dk1"/>
                </a:solidFill>
              </a:rPr>
              <a:t>Start Goal 1 (“Improve My Relationship with My Child”).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lang="en-US">
                <a:solidFill>
                  <a:schemeClr val="dk1"/>
                </a:solidFill>
              </a:rPr>
              <a:t>For the onboarding session all participants will work on Goal 1 so they can share their experiences and questions. After having completed this first goal, parents can complete any goal they like.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lang="en-US">
                <a:solidFill>
                  <a:schemeClr val="dk1"/>
                </a:solidFill>
              </a:rPr>
              <a:t>If a participant has selected a different Goal, tell them to type MENU and guide them on how they can change their goal: MENU &gt; Track my progress &gt; View Goals to Start &gt; Start a new goal and leave my current goal incomplete.</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pPr>
            <a:r>
              <a:rPr lang="en-US">
                <a:solidFill>
                  <a:schemeClr val="dk1"/>
                </a:solidFill>
              </a:rPr>
              <a:t>Complete the first 5-minute Skill (“Spending One-on-One Time with My Child”) within this Goal.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Tell participants that ParentText will remind them to do their next Skill tomorrow (and daily afterwards until they have completed the programme).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Ask participants if they have any questions after completing Goal 1. You can prompt them by asking the following:</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How was your experience interacting with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Do you have any questions about how to interact with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Do you have any concerns with how you will interact with ParentText when you are at home?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pPr>
            <a:r>
              <a:rPr lang="en-US">
                <a:solidFill>
                  <a:schemeClr val="dk1"/>
                </a:solidFill>
              </a:rPr>
              <a:t>Praise participants for completing their first ParentText activities!</a:t>
            </a:r>
            <a:endParaRPr/>
          </a:p>
        </p:txBody>
      </p:sp>
      <p:sp>
        <p:nvSpPr>
          <p:cNvPr id="181" name="Google Shape;181;g2742f19af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42f19afeb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US">
                <a:solidFill>
                  <a:schemeClr val="dk1"/>
                </a:solidFill>
              </a:rPr>
              <a:t>💡</a:t>
            </a:r>
            <a:r>
              <a:rPr b="1" lang="en-US" sz="1200" u="sng">
                <a:solidFill>
                  <a:schemeClr val="dk1"/>
                </a:solidFill>
              </a:rPr>
              <a:t>Overview</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a:solidFill>
                  <a:schemeClr val="dk1"/>
                </a:solidFill>
              </a:rPr>
              <a:t>Briefly introduce the main goal of the core lesson to the parents. You can say something like:</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ctr">
              <a:lnSpc>
                <a:spcPct val="115000"/>
              </a:lnSpc>
              <a:spcBef>
                <a:spcPts val="1000"/>
              </a:spcBef>
              <a:spcAft>
                <a:spcPts val="0"/>
              </a:spcAft>
              <a:buClr>
                <a:schemeClr val="dk1"/>
              </a:buClr>
              <a:buSzPts val="1100"/>
              <a:buFont typeface="Arial"/>
              <a:buNone/>
            </a:pPr>
            <a:r>
              <a:rPr lang="en-US">
                <a:solidFill>
                  <a:schemeClr val="dk1"/>
                </a:solidFill>
              </a:rPr>
              <a:t>“Today’s main goal in ParentText was to learn how we can build positive relationships with our children through One-on-One Time. Let’s look at a story…”</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a:solidFill>
                  <a:schemeClr val="dk1"/>
                </a:solidFill>
              </a:rPr>
              <a:t>Then move on to the comics.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Guided discussion for One-on-One Time comic:</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Help the parents identify the following skills from the comic that they should use during One-on-One Time: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Get down to your child’s level</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Look at your child and notice what s/he is doing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Use your child’s name when you speak to him or her</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Accept what your child wants to do as long as it is a safe activity</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Follow your child’s lead during One-on-One Time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Use words to describe what your child is doing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Block 1 introduces the parents to how to introduce One-on-One Time to children. Use questions to guide parents to notice how the mother introduces One-on-One Time to Mira by saying to her, “I have 5 minutes to spend One-on-One Time with you, what would you like to do?”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Ask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How does the mother introduce One-on-One Time to Mira? What does she say to Mira? How long is One-on-One Time?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(Possible answers from the parents: She says Mira’s name. She is at the same level as Mira. She is looking at Mira. She asks her what she wants to do. She allows Mira to choose the activity.)</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How does Mira know how long is One-on-One Time? Why should the mother tell her how long One-on-One Time is?</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(Possible answers from the parents: The mother tells her she has 5 minutes to spend with her. The mother might have other things to do).</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Blocks 2 to Block 3 also show how mother allows Mira to take the lead. Ask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What does the mother do physically to show that she is paying attention to Mira?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(Possible answers from the parents: She is looking at Mira. She says her name).</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How does the mother allow Mira to be the leader in the activity?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(Possible answers from the parents: She allows Mira to choose the activity. She accepts Mira’s proposals. She observes what Mira is doing. She sits back and lets Mira direct what happens in One-on-One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Block 3 also demonstrates how parents can use words to describe what their children are doing. Ask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What does the mother say when Mira puts on her dress by herself?</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(Possible answer from the parents: She uses words to describe what she sees Mira doing.)</a:t>
            </a:r>
            <a:endParaRPr i="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Block 4 (and all of the other blocks) show how children might respond to spending One-on- One Time with their parents. Ask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How does Mira feel when spending One-on-One Time with her mother?</a:t>
            </a:r>
            <a:endParaRPr>
              <a:solidFill>
                <a:schemeClr val="dk1"/>
              </a:solidFill>
            </a:endParaRPr>
          </a:p>
          <a:p>
            <a:pPr indent="0" lvl="0" marL="457200" rtl="0" algn="just">
              <a:lnSpc>
                <a:spcPct val="115000"/>
              </a:lnSpc>
              <a:spcBef>
                <a:spcPts val="1000"/>
              </a:spcBef>
              <a:spcAft>
                <a:spcPts val="1000"/>
              </a:spcAft>
              <a:buClr>
                <a:schemeClr val="dk1"/>
              </a:buClr>
              <a:buSzPts val="1100"/>
              <a:buFont typeface="Arial"/>
              <a:buNone/>
            </a:pPr>
            <a:r>
              <a:rPr i="1" lang="en-US">
                <a:solidFill>
                  <a:schemeClr val="dk1"/>
                </a:solidFill>
              </a:rPr>
              <a:t>(Possible answers from the parents: Mira is happy. She feels loved. She feels important. She feels appreciated. She feels confident. Mira feels close to her mother).</a:t>
            </a:r>
            <a:endParaRPr/>
          </a:p>
        </p:txBody>
      </p:sp>
      <p:sp>
        <p:nvSpPr>
          <p:cNvPr id="188" name="Google Shape;188;g2742f19afe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2f19afeb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a:solidFill>
                  <a:schemeClr val="dk1"/>
                </a:solidFill>
              </a:rPr>
              <a:t>Lead participants in a group discussion about the benefits of spending One-on- One Time with their children. Useful questions include: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Why would you want to have a positive relationship with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How would spending One-on-One Time help you develop a positive relationship with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How would your child benefit from the One-on-One Time with you? What would s/he learn?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i="1" lang="en-US">
                <a:solidFill>
                  <a:schemeClr val="dk1"/>
                </a:solidFill>
              </a:rPr>
              <a:t>Write down parents’ ideas, and praise them for sharing.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Here are some benefits of spending one-on-one time with your child: </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Children feel that they are valuable and loved.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Shows your child that you think that what they are doing is important.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Helps children feel safe and secure.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Builds language and observation skills.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Builds learning skills and problem-solving.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Increases trust and improves communication with you and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Helps children develop and explore the world.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Shows your child that you are present and focused on what the child is doing.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Children become more willing to help around the house.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Parents/caregivers feel like their hard work in the house is more valued.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Listening carefully to children and valuing their ideas encourages them to think for themselves and take the lead.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Gives you a chance to learn a lot about your child's interests and abilities.</a:t>
            </a:r>
            <a:endParaRPr>
              <a:solidFill>
                <a:schemeClr val="dk1"/>
              </a:solidFill>
            </a:endParaRPr>
          </a:p>
          <a:p>
            <a:pPr indent="0" lvl="0" marL="0" rtl="0" algn="just">
              <a:lnSpc>
                <a:spcPct val="115000"/>
              </a:lnSpc>
              <a:spcBef>
                <a:spcPts val="1000"/>
              </a:spcBef>
              <a:spcAft>
                <a:spcPts val="0"/>
              </a:spcAft>
              <a:buNone/>
            </a:pPr>
            <a:r>
              <a:t/>
            </a:r>
            <a:endParaRPr>
              <a:solidFill>
                <a:schemeClr val="dk1"/>
              </a:solidFill>
            </a:endParaRPr>
          </a:p>
          <a:p>
            <a:pPr indent="0" lvl="0" marL="0" rtl="0" algn="just">
              <a:lnSpc>
                <a:spcPct val="115000"/>
              </a:lnSpc>
              <a:spcBef>
                <a:spcPts val="1000"/>
              </a:spcBef>
              <a:spcAft>
                <a:spcPts val="0"/>
              </a:spcAft>
              <a:buNone/>
            </a:pPr>
            <a:r>
              <a:rPr lang="en-US">
                <a:solidFill>
                  <a:schemeClr val="dk1"/>
                </a:solidFill>
              </a:rPr>
              <a:t>Note: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The list above is just a suggestion. It is okay if they do not identify all of them. They may also provide other reasons about why spending One-on-One time with children would help improve their behaviour and development. This is wonderful!!</a:t>
            </a:r>
            <a:endParaRPr>
              <a:solidFill>
                <a:schemeClr val="dk1"/>
              </a:solidFill>
            </a:endParaRPr>
          </a:p>
          <a:p>
            <a:pPr indent="0" lvl="0" marL="0" rtl="0" algn="just">
              <a:lnSpc>
                <a:spcPct val="115000"/>
              </a:lnSpc>
              <a:spcBef>
                <a:spcPts val="1000"/>
              </a:spcBef>
              <a:spcAft>
                <a:spcPts val="1000"/>
              </a:spcAft>
              <a:buNone/>
            </a:pPr>
            <a:r>
              <a:t/>
            </a:r>
            <a:endParaRPr>
              <a:solidFill>
                <a:schemeClr val="dk1"/>
              </a:solidFill>
            </a:endParaRPr>
          </a:p>
        </p:txBody>
      </p:sp>
      <p:sp>
        <p:nvSpPr>
          <p:cNvPr id="205" name="Google Shape;205;g2742f19afe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42f19afeb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a:solidFill>
                  <a:schemeClr val="dk1"/>
                </a:solidFill>
              </a:rPr>
              <a:t>Ask parents to think of activities that they could do with their child. These could be things that they know their child likes to do.</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Allow parents to first share in pairs. Each pair should come up with at at least 3 different activities that they can do with their children.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Allow parents to talk in pairs for about a minute or two. Then share in a big group.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Write the suggestions on the flipchart!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Possible activities may include:</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Playing with a ball or doll if the child has one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Dressing up in fun clothes or in adult clothes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Hide and seek – outside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Shopping game in the house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Jigsaw puzzles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Singing a song together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Telling a story</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Encouraging the child to tell a story</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Doing the laundry together</a:t>
            </a:r>
            <a:endParaRPr>
              <a:solidFill>
                <a:schemeClr val="dk1"/>
              </a:solidFill>
            </a:endParaRPr>
          </a:p>
          <a:p>
            <a:pPr indent="0" lvl="0" marL="0" rtl="0" algn="l">
              <a:lnSpc>
                <a:spcPct val="100000"/>
              </a:lnSpc>
              <a:spcBef>
                <a:spcPts val="1000"/>
              </a:spcBef>
              <a:spcAft>
                <a:spcPts val="0"/>
              </a:spcAft>
              <a:buSzPts val="1100"/>
              <a:buNone/>
            </a:pPr>
            <a:r>
              <a:t/>
            </a:r>
            <a:endParaRPr/>
          </a:p>
        </p:txBody>
      </p:sp>
      <p:sp>
        <p:nvSpPr>
          <p:cNvPr id="218" name="Google Shape;218;g2742f19afe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2f19afeb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US">
                <a:solidFill>
                  <a:schemeClr val="dk1"/>
                </a:solidFill>
              </a:rPr>
              <a:t>DAY, PLAY, and STAY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This is the first group practice when parents practise what they will be asked to do during Home Activities.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Group Practices allow parents to try out their home activities in the safe environment of the group. Parents/caregivers also have the opportunity to act in roles as “parents” and “children.”</a:t>
            </a:r>
            <a:endParaRPr>
              <a:solidFill>
                <a:schemeClr val="dk1"/>
              </a:solidFill>
            </a:endParaRPr>
          </a:p>
          <a:p>
            <a:pPr indent="0" lvl="0" marL="0" rtl="0" algn="just">
              <a:lnSpc>
                <a:spcPct val="115000"/>
              </a:lnSpc>
              <a:spcBef>
                <a:spcPts val="1000"/>
              </a:spcBef>
              <a:spcAft>
                <a:spcPts val="0"/>
              </a:spcAft>
              <a:buSzPts val="1100"/>
              <a:buNone/>
            </a:pPr>
            <a:r>
              <a:rPr lang="en-US">
                <a:solidFill>
                  <a:schemeClr val="dk1"/>
                </a:solidFill>
              </a:rPr>
              <a:t>Being the child in a practice helps parents see the world through their child’s eyes.</a:t>
            </a:r>
            <a:endParaRPr>
              <a:solidFill>
                <a:schemeClr val="dk1"/>
              </a:solidFill>
            </a:endParaRPr>
          </a:p>
          <a:p>
            <a:pPr indent="0" lvl="0" marL="0" rtl="0" algn="just">
              <a:lnSpc>
                <a:spcPct val="115000"/>
              </a:lnSpc>
              <a:spcBef>
                <a:spcPts val="1000"/>
              </a:spcBef>
              <a:spcAft>
                <a:spcPts val="0"/>
              </a:spcAft>
              <a:buSzPts val="1100"/>
              <a:buNone/>
            </a:pPr>
            <a:r>
              <a:t/>
            </a:r>
            <a:endParaRPr>
              <a:solidFill>
                <a:schemeClr val="dk1"/>
              </a:solidFill>
            </a:endParaRPr>
          </a:p>
          <a:p>
            <a:pPr indent="0" lvl="0" marL="0" rtl="0" algn="l">
              <a:spcBef>
                <a:spcPts val="1000"/>
              </a:spcBef>
              <a:spcAft>
                <a:spcPts val="0"/>
              </a:spcAft>
              <a:buSzPts val="1100"/>
              <a:buNone/>
            </a:pPr>
            <a:r>
              <a:rPr b="1" lang="en-US">
                <a:solidFill>
                  <a:schemeClr val="dk1"/>
                </a:solidFill>
              </a:rPr>
              <a:t>🔍Spotlighting Accessibility</a:t>
            </a:r>
            <a:endParaRPr b="1">
              <a:solidFill>
                <a:schemeClr val="dk1"/>
              </a:solidFill>
            </a:endParaRPr>
          </a:p>
          <a:p>
            <a:pPr indent="0" lvl="0" marL="0" rtl="0" algn="l">
              <a:spcBef>
                <a:spcPts val="0"/>
              </a:spcBef>
              <a:spcAft>
                <a:spcPts val="0"/>
              </a:spcAft>
              <a:buSzPts val="1100"/>
              <a:buNone/>
            </a:pPr>
            <a:r>
              <a:t/>
            </a:r>
            <a:endParaRPr b="1">
              <a:solidFill>
                <a:schemeClr val="dk1"/>
              </a:solidFill>
            </a:endParaRPr>
          </a:p>
          <a:p>
            <a:pPr indent="0" lvl="0" marL="269999" marR="281175" rtl="0" algn="just">
              <a:lnSpc>
                <a:spcPct val="115000"/>
              </a:lnSpc>
              <a:spcBef>
                <a:spcPts val="0"/>
              </a:spcBef>
              <a:spcAft>
                <a:spcPts val="0"/>
              </a:spcAft>
              <a:buSzPts val="1100"/>
              <a:buNone/>
            </a:pPr>
            <a:r>
              <a:rPr b="1" lang="en-US">
                <a:solidFill>
                  <a:schemeClr val="dk1"/>
                </a:solidFill>
              </a:rPr>
              <a:t>If any of the parents has a child with disabilities, make sure the group practice includes a child with disabilities.</a:t>
            </a:r>
            <a:endParaRPr b="1">
              <a:solidFill>
                <a:schemeClr val="dk1"/>
              </a:solidFill>
            </a:endParaRPr>
          </a:p>
          <a:p>
            <a:pPr indent="0" lvl="0" marL="0" rtl="0" algn="just">
              <a:lnSpc>
                <a:spcPct val="115000"/>
              </a:lnSpc>
              <a:spcBef>
                <a:spcPts val="1000"/>
              </a:spcBef>
              <a:spcAft>
                <a:spcPts val="0"/>
              </a:spcAft>
              <a:buSzPts val="1100"/>
              <a:buNone/>
            </a:pPr>
            <a:r>
              <a:rPr b="1" lang="en-US">
                <a:solidFill>
                  <a:schemeClr val="dk1"/>
                </a:solidFill>
              </a:rPr>
              <a:t>✏️Instructions </a:t>
            </a:r>
            <a:endParaRPr b="1">
              <a:solidFill>
                <a:schemeClr val="dk1"/>
              </a:solidFill>
            </a:endParaRPr>
          </a:p>
          <a:p>
            <a:pPr indent="0" lvl="0" marL="0" rtl="0" algn="just">
              <a:lnSpc>
                <a:spcPct val="115000"/>
              </a:lnSpc>
              <a:spcBef>
                <a:spcPts val="1000"/>
              </a:spcBef>
              <a:spcAft>
                <a:spcPts val="0"/>
              </a:spcAft>
              <a:buSzPts val="1100"/>
              <a:buNone/>
            </a:pPr>
            <a:r>
              <a:rPr b="1" lang="en-US">
                <a:solidFill>
                  <a:schemeClr val="dk1"/>
                </a:solidFill>
              </a:rPr>
              <a:t>Format for leading the group practice: </a:t>
            </a:r>
            <a:endParaRPr b="1">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Introduction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Introduce that parents are now going to practise allowing their children to take the lead and saying what they see during One-on- One Time.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Explain that practising now will make it easier to do the activities at home, especially since Letting Your Child Lead and Say What You See are new skills.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Explain that everyone will get a chance to practise new skills before using them at home.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Group Practice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Choose a participant to be the “Parent” and another to be the “Child”.</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Be specific about the age of the Child. Ask the Child to be well behaved during the role-play.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The Parent should introduce One-on-One Time to his/her child by saying the following words:</a:t>
            </a:r>
            <a:endParaRPr>
              <a:solidFill>
                <a:schemeClr val="dk1"/>
              </a:solidFill>
            </a:endParaRPr>
          </a:p>
          <a:p>
            <a:pPr indent="0" lvl="0" marL="914400" rtl="0" algn="just">
              <a:lnSpc>
                <a:spcPct val="115000"/>
              </a:lnSpc>
              <a:spcBef>
                <a:spcPts val="1000"/>
              </a:spcBef>
              <a:spcAft>
                <a:spcPts val="0"/>
              </a:spcAft>
              <a:buSzPts val="1100"/>
              <a:buNone/>
            </a:pPr>
            <a:r>
              <a:rPr b="1" i="1" lang="en-US">
                <a:solidFill>
                  <a:schemeClr val="dk1"/>
                </a:solidFill>
              </a:rPr>
              <a:t>“I have 5 minutes to spend One-on-One Time with you, what would you like to do?”</a:t>
            </a:r>
            <a:endParaRPr b="1" i="1">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Child gives a simple suggestion: “Let’s play with my toy.”</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Parent practices using words to describe what the Child is doing while following the Child’s lead.</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Stay physically close to the Parent to give support if necessary. You may need to whisper words that the Parent can use to describe what the child is doing.</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The Parent may need extra support in allowing the Child to be the leader in the activity. Be like a guardian angel!</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Allow the practice to happen for about 1 minute.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Ask the parents who practised about what the experience felt like both as a Child and as a Parent.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Praise the Parent/Child enthusiastically for being the first to do a Practice!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b="1" lang="en-US">
                <a:solidFill>
                  <a:schemeClr val="dk1"/>
                </a:solidFill>
              </a:rPr>
              <a:t>Practice in Pairs </a:t>
            </a:r>
            <a:endParaRPr b="1">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Divide parents into pairs and ask them to practise letting the child take the lead during One-on-One Time.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Each person should practise both the role of the parent and of the child. Remind the children to behave well!</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Both facilitators should move around the room helping parents out.</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Tell parents to switch roles after about one minute each. Bring the group back together for a discussion.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Ask for feedback from each pair in a group discussion on how the practice went.</a:t>
            </a:r>
            <a:endParaRPr b="1">
              <a:solidFill>
                <a:schemeClr val="dk1"/>
              </a:solidFill>
            </a:endParaRPr>
          </a:p>
          <a:p>
            <a:pPr indent="0" lvl="0" marL="0" marR="281175" rtl="0" algn="just">
              <a:lnSpc>
                <a:spcPct val="115000"/>
              </a:lnSpc>
              <a:spcBef>
                <a:spcPts val="1000"/>
              </a:spcBef>
              <a:spcAft>
                <a:spcPts val="0"/>
              </a:spcAft>
              <a:buSzPts val="1100"/>
              <a:buNone/>
            </a:pPr>
            <a:r>
              <a:t/>
            </a:r>
            <a:endParaRPr b="1">
              <a:solidFill>
                <a:schemeClr val="dk1"/>
              </a:solidFill>
            </a:endParaRPr>
          </a:p>
          <a:p>
            <a:pPr indent="0" lvl="0" marL="0" rtl="0" algn="just">
              <a:lnSpc>
                <a:spcPct val="115000"/>
              </a:lnSpc>
              <a:spcBef>
                <a:spcPts val="1000"/>
              </a:spcBef>
              <a:spcAft>
                <a:spcPts val="1000"/>
              </a:spcAft>
              <a:buClr>
                <a:schemeClr val="dk1"/>
              </a:buClr>
              <a:buSzPts val="1100"/>
              <a:buFont typeface="Arial"/>
              <a:buNone/>
            </a:pPr>
            <a:r>
              <a:t/>
            </a:r>
            <a:endParaRPr>
              <a:solidFill>
                <a:schemeClr val="dk1"/>
              </a:solidFill>
            </a:endParaRPr>
          </a:p>
        </p:txBody>
      </p:sp>
      <p:sp>
        <p:nvSpPr>
          <p:cNvPr id="231" name="Google Shape;231;g2742f19afe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42f19afeb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a:solidFill>
                  <a:schemeClr val="dk1"/>
                </a:solidFill>
              </a:rPr>
              <a:t>✏️</a:t>
            </a:r>
            <a:r>
              <a:rPr b="1" lang="en-US">
                <a:solidFill>
                  <a:schemeClr val="dk1"/>
                </a:solidFill>
              </a:rPr>
              <a:t>Instructions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Review the following tips for On-on-One Time with your child with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b="1" lang="en-US">
                <a:solidFill>
                  <a:schemeClr val="dk1"/>
                </a:solidFill>
              </a:rPr>
              <a:t>DAY: </a:t>
            </a:r>
            <a:r>
              <a:rPr lang="en-US">
                <a:solidFill>
                  <a:schemeClr val="dk1"/>
                </a:solidFill>
              </a:rPr>
              <a:t>Set aside a specific time to spend One-on-One Time with your child each day.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lang="en-US">
                <a:solidFill>
                  <a:schemeClr val="dk1"/>
                </a:solidFill>
              </a:rPr>
              <a:t>Choose a time when you are unlikely to be interrupted and when your child does not have something else that they want to do, like watching TV or playing with smartphones. </a:t>
            </a:r>
            <a:r>
              <a:rPr b="1" i="1" lang="en-US">
                <a:solidFill>
                  <a:schemeClr val="dk1"/>
                </a:solidFill>
              </a:rPr>
              <a:t>Switch off the television and put away smartphones.</a:t>
            </a:r>
            <a:r>
              <a:rPr lang="en-US">
                <a:solidFill>
                  <a:schemeClr val="dk1"/>
                </a:solidFill>
              </a:rPr>
              <a:t>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lang="en-US">
                <a:solidFill>
                  <a:schemeClr val="dk1"/>
                </a:solidFill>
              </a:rPr>
              <a:t>Tell your child that you would like to watch them play and that they can choose what to do. Your child might think this is weird at first but gradually will come to enjoy having this dedicated time with you!</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b="1" lang="en-US">
                <a:solidFill>
                  <a:schemeClr val="dk1"/>
                </a:solidFill>
              </a:rPr>
              <a:t>PLAY: </a:t>
            </a:r>
            <a:r>
              <a:rPr lang="en-US">
                <a:solidFill>
                  <a:schemeClr val="dk1"/>
                </a:solidFill>
              </a:rPr>
              <a:t>Try to do something different than watching TV or playing with a tablet/phone.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lang="en-US">
                <a:solidFill>
                  <a:schemeClr val="dk1"/>
                </a:solidFill>
              </a:rPr>
              <a:t>This is a lot more useful and enjoyable for your child than just sitting together in front of the television or playing with a smartphone. Sometimes, it may be just enough to watch your child’s favourite TV programme with him/her. S/he may feel comfortable doing other activities with time.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b="1" lang="en-US">
                <a:solidFill>
                  <a:schemeClr val="dk1"/>
                </a:solidFill>
              </a:rPr>
              <a:t>STAY: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b="1" lang="en-US">
                <a:solidFill>
                  <a:schemeClr val="dk1"/>
                </a:solidFill>
              </a:rPr>
              <a:t>Give your child all your attention.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lang="en-US">
                <a:solidFill>
                  <a:schemeClr val="dk1"/>
                </a:solidFill>
              </a:rPr>
              <a:t>Make sure that you will not be distracted by other children or other responsibilities so that you can give all of your attention to your child.</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b="1" lang="en-US">
                <a:solidFill>
                  <a:schemeClr val="dk1"/>
                </a:solidFill>
              </a:rPr>
              <a:t>Give as few instructions or directions as possible.</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lang="en-US">
                <a:solidFill>
                  <a:schemeClr val="dk1"/>
                </a:solidFill>
              </a:rPr>
              <a:t>When you are spending One-on-One Time with your child, s/he or she should lead the activity.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b="1" lang="en-US">
                <a:solidFill>
                  <a:schemeClr val="dk1"/>
                </a:solidFill>
              </a:rPr>
              <a:t>Listen</a:t>
            </a:r>
            <a:r>
              <a:rPr lang="en-US">
                <a:solidFill>
                  <a:schemeClr val="dk1"/>
                </a:solidFill>
              </a:rPr>
              <a:t> to what your child is saying and </a:t>
            </a:r>
            <a:r>
              <a:rPr b="1" lang="en-US">
                <a:solidFill>
                  <a:schemeClr val="dk1"/>
                </a:solidFill>
              </a:rPr>
              <a:t>watch</a:t>
            </a:r>
            <a:r>
              <a:rPr lang="en-US">
                <a:solidFill>
                  <a:schemeClr val="dk1"/>
                </a:solidFill>
              </a:rPr>
              <a:t> them.</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lang="en-US">
                <a:solidFill>
                  <a:schemeClr val="dk1"/>
                </a:solidFill>
              </a:rPr>
              <a:t>Listening to your child is more important than talking to them at this time. If your child asks a question, you can answer, but do not let them put you in a position of telling them what to do. Put the choice back to the child: “That is an interesting question, what do you think?”</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b="1" lang="en-US">
                <a:solidFill>
                  <a:schemeClr val="dk1"/>
                </a:solidFill>
              </a:rPr>
              <a:t>Reflect back what your child says to you.</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lang="en-US">
                <a:solidFill>
                  <a:schemeClr val="dk1"/>
                </a:solidFill>
              </a:rPr>
              <a:t>Repeat back what your child says when s/he speaks to you. You can use different words to show that you are really listening to your child. E.g., Child, “This math problem is really hard.” Parent, “Yeah, I see that you are finding it difficult.”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b="1" lang="en-US">
                <a:solidFill>
                  <a:schemeClr val="dk1"/>
                </a:solidFill>
              </a:rPr>
              <a:t>Make only positive comments and avoid critical comments.</a:t>
            </a:r>
            <a:endParaRPr b="1">
              <a:solidFill>
                <a:schemeClr val="dk1"/>
              </a:solidFill>
            </a:endParaRPr>
          </a:p>
          <a:p>
            <a:pPr indent="0" lvl="0" marL="457200" rtl="0" algn="just">
              <a:lnSpc>
                <a:spcPct val="115000"/>
              </a:lnSpc>
              <a:spcBef>
                <a:spcPts val="1000"/>
              </a:spcBef>
              <a:spcAft>
                <a:spcPts val="1000"/>
              </a:spcAft>
              <a:buClr>
                <a:schemeClr val="dk1"/>
              </a:buClr>
              <a:buSzPts val="1100"/>
              <a:buFont typeface="Arial"/>
              <a:buNone/>
            </a:pPr>
            <a:r>
              <a:rPr lang="en-US">
                <a:solidFill>
                  <a:schemeClr val="dk1"/>
                </a:solidFill>
              </a:rPr>
              <a:t>Remember this is your child's activity. Can you think how you have felt recently when someone has been critical of you? There is no right or wrong during One-on-One Time. Your job is to show an interest and say something nice.</a:t>
            </a:r>
            <a:endParaRPr/>
          </a:p>
        </p:txBody>
      </p:sp>
      <p:sp>
        <p:nvSpPr>
          <p:cNvPr id="246" name="Google Shape;246;g2742f19afe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42f19afeb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a:solidFill>
                  <a:schemeClr val="dk1"/>
                </a:solidFill>
              </a:rPr>
              <a:t>The Home Activity for the module is to to spend at least 5 to 15 minutes of One-on-One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Time with your child each day. Make sure that each parent has identified a specific</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goal for his/herself for One-on-One Time. Make sure they go home knowing the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following: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Where will they spend One-on-One Time with their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When will they spend One-on-One Time with their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What types of activities could they do during One-on-One Time with their child?</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i="1" lang="en-US">
                <a:solidFill>
                  <a:schemeClr val="dk1"/>
                </a:solidFill>
              </a:rPr>
              <a:t>Write each parent’s home activity on a large piece of paper. </a:t>
            </a:r>
            <a:endParaRPr i="1">
              <a:solidFill>
                <a:schemeClr val="dk1"/>
              </a:solidFill>
            </a:endParaRPr>
          </a:p>
          <a:p>
            <a:pPr indent="0" lvl="0" marL="0" rtl="0" algn="l">
              <a:lnSpc>
                <a:spcPct val="100000"/>
              </a:lnSpc>
              <a:spcBef>
                <a:spcPts val="1000"/>
              </a:spcBef>
              <a:spcAft>
                <a:spcPts val="0"/>
              </a:spcAft>
              <a:buSzPts val="1100"/>
              <a:buNone/>
            </a:pPr>
            <a:r>
              <a:t/>
            </a:r>
            <a:endParaRPr/>
          </a:p>
        </p:txBody>
      </p:sp>
      <p:sp>
        <p:nvSpPr>
          <p:cNvPr id="258" name="Google Shape;258;g2742f19afe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d8ad908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rPr>
              <a:t>💡</a:t>
            </a:r>
            <a:r>
              <a:rPr b="1" lang="en-US">
                <a:solidFill>
                  <a:schemeClr val="dk1"/>
                </a:solidFill>
              </a:rPr>
              <a:t>Overview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a:solidFill>
                  <a:schemeClr val="dk1"/>
                </a:solidFill>
              </a:rPr>
              <a:t>Reflect with parents on any specific areas of the Naungan Kasih Program that require support.</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a:solidFill>
                  <a:schemeClr val="dk1"/>
                </a:solidFill>
              </a:rPr>
              <a:t>Encourage parents by using open ended questions, like, “Is there anything specific about using the ParentText chatbot that you'd like to know more about?" or "What are your initial thoughts on participating in the WhatsApp Support Groups?"</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a:solidFill>
                  <a:schemeClr val="dk1"/>
                </a:solidFill>
              </a:rPr>
              <a:t>To respond to parents' questions, offer clear and concise information. Provide step-by-step guidance if necessary.</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a:solidFill>
                  <a:schemeClr val="dk1"/>
                </a:solidFill>
              </a:rPr>
              <a:t>✏️</a:t>
            </a:r>
            <a:r>
              <a:rPr b="1" lang="en-US">
                <a:solidFill>
                  <a:schemeClr val="dk1"/>
                </a:solidFill>
              </a:rPr>
              <a:t>Instructions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a:solidFill>
                  <a:schemeClr val="dk1"/>
                </a:solidFill>
              </a:rPr>
              <a:t>Ask the parents if they have any questions about: </a:t>
            </a:r>
            <a:endParaRPr>
              <a:solidFill>
                <a:schemeClr val="dk1"/>
              </a:solidFill>
            </a:endParaRPr>
          </a:p>
          <a:p>
            <a:pPr indent="-298450" lvl="0" marL="457200" rtl="0" algn="l">
              <a:lnSpc>
                <a:spcPct val="115000"/>
              </a:lnSpc>
              <a:spcBef>
                <a:spcPts val="1000"/>
              </a:spcBef>
              <a:spcAft>
                <a:spcPts val="0"/>
              </a:spcAft>
              <a:buClr>
                <a:schemeClr val="dk1"/>
              </a:buClr>
              <a:buSzPts val="1100"/>
              <a:buChar char="●"/>
            </a:pPr>
            <a:r>
              <a:rPr lang="en-US">
                <a:solidFill>
                  <a:schemeClr val="dk1"/>
                </a:solidFill>
              </a:rPr>
              <a:t>Using the ParentText Chatbot </a:t>
            </a:r>
            <a:endParaRPr>
              <a:solidFill>
                <a:schemeClr val="dk1"/>
              </a:solidFill>
            </a:endParaRPr>
          </a:p>
          <a:p>
            <a:pPr indent="-298450" lvl="0" marL="457200" rtl="0" algn="l">
              <a:lnSpc>
                <a:spcPct val="115000"/>
              </a:lnSpc>
              <a:spcBef>
                <a:spcPts val="1000"/>
              </a:spcBef>
              <a:spcAft>
                <a:spcPts val="0"/>
              </a:spcAft>
              <a:buClr>
                <a:schemeClr val="dk1"/>
              </a:buClr>
              <a:buSzPts val="1100"/>
              <a:buChar char="●"/>
            </a:pPr>
            <a:r>
              <a:rPr lang="en-US">
                <a:solidFill>
                  <a:schemeClr val="dk1"/>
                </a:solidFill>
              </a:rPr>
              <a:t>Participating in the WhatsApp Support Groups. Remind the participants that you would be sharing prompts for discussion later in the week. </a:t>
            </a:r>
            <a:endParaRPr>
              <a:solidFill>
                <a:schemeClr val="dk1"/>
              </a:solidFill>
            </a:endParaRPr>
          </a:p>
          <a:p>
            <a:pPr indent="-298450" lvl="0" marL="457200" rtl="0" algn="l">
              <a:lnSpc>
                <a:spcPct val="115000"/>
              </a:lnSpc>
              <a:spcBef>
                <a:spcPts val="1000"/>
              </a:spcBef>
              <a:spcAft>
                <a:spcPts val="0"/>
              </a:spcAft>
              <a:buClr>
                <a:schemeClr val="dk1"/>
              </a:buClr>
              <a:buSzPts val="1100"/>
              <a:buChar char="●"/>
            </a:pPr>
            <a:r>
              <a:rPr lang="en-US">
                <a:solidFill>
                  <a:schemeClr val="dk1"/>
                </a:solidFill>
              </a:rPr>
              <a:t>Spending One-on-One Time with their child </a:t>
            </a:r>
            <a:endParaRPr>
              <a:solidFill>
                <a:schemeClr val="dk1"/>
              </a:solidFill>
            </a:endParaRPr>
          </a:p>
          <a:p>
            <a:pPr indent="-298450" lvl="0" marL="457200" rtl="0" algn="l">
              <a:lnSpc>
                <a:spcPct val="115000"/>
              </a:lnSpc>
              <a:spcBef>
                <a:spcPts val="1000"/>
              </a:spcBef>
              <a:spcAft>
                <a:spcPts val="1000"/>
              </a:spcAft>
              <a:buClr>
                <a:schemeClr val="dk1"/>
              </a:buClr>
              <a:buSzPts val="1100"/>
              <a:buChar char="●"/>
            </a:pPr>
            <a:r>
              <a:rPr lang="en-US">
                <a:solidFill>
                  <a:schemeClr val="dk1"/>
                </a:solidFill>
              </a:rPr>
              <a:t>Home Activity </a:t>
            </a:r>
            <a:endParaRPr/>
          </a:p>
        </p:txBody>
      </p:sp>
      <p:sp>
        <p:nvSpPr>
          <p:cNvPr id="265" name="Google Shape;265;g28d8ad908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abf8806e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pPr>
            <a:r>
              <a:rPr lang="en-US">
                <a:solidFill>
                  <a:schemeClr val="dk1"/>
                </a:solidFill>
              </a:rPr>
              <a:t>Explain to the parents that they selected their first goal, Improve My Relationship with My Child, and completed the first skill, Spending One-on-One Time with My Child.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In the upcoming days, ParentText will guide them through the remaining skills within this goal. Once all 5 skills are accomplished, ParentText will then prompt them to choose their next parenting goal.</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Ask the parents to think about which goal would they like to practice next in the Naungan Kasih </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Noto Sans Symbols"/>
              <a:buChar char="●"/>
            </a:pPr>
            <a:r>
              <a:rPr lang="en-US">
                <a:solidFill>
                  <a:schemeClr val="dk1"/>
                </a:solidFill>
              </a:rPr>
              <a:t>Reassure participants that it may take some time for them to realise their goals. Encourage them to continue to interact with the ParentText chatbot, participate in  WhatsApp Support Group, and do home activities!</a:t>
            </a:r>
            <a:endParaRPr>
              <a:solidFill>
                <a:schemeClr val="dk1"/>
              </a:solidFill>
            </a:endParaRPr>
          </a:p>
          <a:p>
            <a:pPr indent="0" lvl="0" marL="0" rtl="0" algn="l">
              <a:lnSpc>
                <a:spcPct val="100000"/>
              </a:lnSpc>
              <a:spcBef>
                <a:spcPts val="1000"/>
              </a:spcBef>
              <a:spcAft>
                <a:spcPts val="0"/>
              </a:spcAft>
              <a:buSzPts val="1100"/>
              <a:buNone/>
            </a:pPr>
            <a:r>
              <a:t/>
            </a:r>
            <a:endParaRPr/>
          </a:p>
        </p:txBody>
      </p:sp>
      <p:sp>
        <p:nvSpPr>
          <p:cNvPr id="272" name="Google Shape;272;g283abf8806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42f19afeb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742f19afe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a:solidFill>
                  <a:schemeClr val="dk1"/>
                </a:solidFill>
              </a:rPr>
              <a:t>Close with a goodbye activity. Allow participants to decide how they would like to end the session. This may be a prayer or a group clap.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✏️Instructions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Remind the participants to: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Complete their home activities.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Lookout for the next ParentText module.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Sharing their experiences and challenges on the WhatsApp Support Group.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pPr>
            <a:r>
              <a:rPr lang="en-US">
                <a:solidFill>
                  <a:schemeClr val="dk1"/>
                </a:solidFill>
              </a:rPr>
              <a:t>Thank participants for the commitment they have made to each other by coming to the group!</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2f19afe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Start by outlining the structure of today’s workshop. The workshop begins with a warm welcome and introductions to set the tone for the day. The first session will focus on ‘Getting Started with ParentText’ where they will explore the phone functionality, onboard on ParentText, and complete the first module. After that, </a:t>
            </a:r>
            <a:r>
              <a:rPr lang="en-US"/>
              <a:t>there</a:t>
            </a:r>
            <a:r>
              <a:rPr lang="en-US"/>
              <a:t> is a short break to recharge. Following the break, the workshop will delve into the first skill, “Spending One-on-One time with your children”, discussing practicial strategies and </a:t>
            </a:r>
            <a:r>
              <a:rPr lang="en-US"/>
              <a:t>activities</a:t>
            </a:r>
            <a:r>
              <a:rPr lang="en-US"/>
              <a:t>. Finally, the workshop will wrap up with a closing session. Encourage the parents to engage throughout the workshop, ask questions, and share their experiences. </a:t>
            </a:r>
            <a:endParaRPr/>
          </a:p>
          <a:p>
            <a:pPr indent="0" lvl="0" marL="0" rtl="0" algn="l">
              <a:lnSpc>
                <a:spcPct val="100000"/>
              </a:lnSpc>
              <a:spcBef>
                <a:spcPts val="0"/>
              </a:spcBef>
              <a:spcAft>
                <a:spcPts val="0"/>
              </a:spcAft>
              <a:buSzPts val="1100"/>
              <a:buNone/>
            </a:pPr>
            <a:r>
              <a:t/>
            </a:r>
            <a:endParaRPr/>
          </a:p>
        </p:txBody>
      </p:sp>
      <p:sp>
        <p:nvSpPr>
          <p:cNvPr id="99" name="Google Shape;99;g2742f19af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d831eca76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8d831eca7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US"/>
              <a:t>Opening slide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d831eca7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a:solidFill>
                  <a:schemeClr val="dk1"/>
                </a:solidFill>
              </a:rPr>
              <a:t>Welcome each parent warmly and enthusiastically when they arrive at the session. </a:t>
            </a:r>
            <a:endParaRPr>
              <a:solidFill>
                <a:schemeClr val="dk1"/>
              </a:solidFill>
            </a:endParaRPr>
          </a:p>
          <a:p>
            <a:pPr indent="0" lvl="0" marL="0" rtl="0" algn="just">
              <a:lnSpc>
                <a:spcPct val="115000"/>
              </a:lnSpc>
              <a:spcBef>
                <a:spcPts val="1000"/>
              </a:spcBef>
              <a:spcAft>
                <a:spcPts val="0"/>
              </a:spcAft>
              <a:buSzPts val="1100"/>
              <a:buNone/>
            </a:pPr>
            <a:r>
              <a:rPr lang="en-US">
                <a:solidFill>
                  <a:schemeClr val="dk1"/>
                </a:solidFill>
              </a:rPr>
              <a:t>When you start the session, praise the group for coming to the session and congratulate them for making it to the final group session for Naungan Kasih!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pPr>
            <a:r>
              <a:rPr lang="en-US">
                <a:solidFill>
                  <a:schemeClr val="dk1"/>
                </a:solidFill>
              </a:rPr>
              <a:t>Share the agenda for the closing session – the session will begin with a collaborative art activity, followed by a story and discussion on keeping the momentum going. At the end of the session, we will do a short awareness activity and </a:t>
            </a:r>
            <a:r>
              <a:rPr lang="en-US">
                <a:solidFill>
                  <a:schemeClr val="dk1"/>
                </a:solidFill>
              </a:rPr>
              <a:t>receive</a:t>
            </a:r>
            <a:r>
              <a:rPr lang="en-US">
                <a:solidFill>
                  <a:schemeClr val="dk1"/>
                </a:solidFill>
              </a:rPr>
              <a:t> our certificates. </a:t>
            </a:r>
            <a:endParaRPr>
              <a:solidFill>
                <a:schemeClr val="dk1"/>
              </a:solidFill>
            </a:endParaRPr>
          </a:p>
        </p:txBody>
      </p:sp>
      <p:sp>
        <p:nvSpPr>
          <p:cNvPr id="319" name="Google Shape;319;g28d831ec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831eca7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a:solidFill>
                  <a:schemeClr val="dk1"/>
                </a:solidFill>
              </a:rPr>
              <a:t>💡</a:t>
            </a:r>
            <a:r>
              <a:rPr b="1" lang="en-US">
                <a:solidFill>
                  <a:schemeClr val="dk1"/>
                </a:solidFill>
              </a:rPr>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Take a Pause with the participants. You can make it brief (about a minute).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Use the below text as a guide to leading parents in Taking a Pause.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You should pause for about 5 seconds at each [Pause] in the text. It will be more meaningful if you Take a Pause at the same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a:t>
            </a:r>
            <a:r>
              <a:rPr b="1" lang="en-US">
                <a:solidFill>
                  <a:schemeClr val="dk1"/>
                </a:solidFill>
              </a:rPr>
              <a:t>Instructions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u="sng">
                <a:solidFill>
                  <a:schemeClr val="dk1"/>
                </a:solidFill>
              </a:rPr>
              <a:t>Step 1: Preparation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Find a comfortable sitting position, your feet flat on the floor, your hands resting in your lap.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Close your eyes if you feel comfortable.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u="sng">
                <a:solidFill>
                  <a:schemeClr val="dk1"/>
                </a:solidFill>
              </a:rPr>
              <a:t>Step 2: Becoming Aware</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Ask yourself, “What is my experience at this moment?”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Notice what thoughts you are experiencing. Notice if they are negative or positive.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Notice how you feel emotionally. Notice if your feelings are pleasant or unpleasant.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Notice how your body feels. Notice any discomfort or tension.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u="sng">
                <a:solidFill>
                  <a:schemeClr val="dk1"/>
                </a:solidFill>
              </a:rPr>
              <a:t>Step 3: Gathering Attention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Bring your focus to your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You may want to place one hand on your stomach and feel it rise and fall with each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Follow your breath all the way in, how it pauses, and how it exhales out.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If you notice that you have started to think about something, this is completely natural.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If you notice that you are feeling very stressed, you may want to reassure yourself by saying “It’s okay. Whatever it is, I am okay.”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Then bring your awareness back to the feeling of your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Keep your focus on your breath for a few moments.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u="sng">
                <a:solidFill>
                  <a:schemeClr val="dk1"/>
                </a:solidFill>
              </a:rPr>
              <a:t>Step 4: Expanding Awareness</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Allow your focus to expand to the whole body.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Allow your focus to expand to the sounds in the room.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u="sng">
                <a:solidFill>
                  <a:schemeClr val="dk1"/>
                </a:solidFill>
              </a:rPr>
              <a:t>Step 5: Reflecting</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Taking a moment to reflect whether you feel any different from before Taking a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When you are ready, open your eyes. [Pause]</a:t>
            </a:r>
            <a:endParaRPr>
              <a:solidFill>
                <a:schemeClr val="dk1"/>
              </a:solidFill>
            </a:endParaRPr>
          </a:p>
          <a:p>
            <a:pPr indent="0" lvl="0" marL="0" rtl="0" algn="l">
              <a:lnSpc>
                <a:spcPct val="100000"/>
              </a:lnSpc>
              <a:spcBef>
                <a:spcPts val="1000"/>
              </a:spcBef>
              <a:spcAft>
                <a:spcPts val="0"/>
              </a:spcAft>
              <a:buSzPts val="1100"/>
              <a:buNone/>
            </a:pPr>
            <a:r>
              <a:t/>
            </a:r>
            <a:endParaRPr/>
          </a:p>
        </p:txBody>
      </p:sp>
      <p:sp>
        <p:nvSpPr>
          <p:cNvPr id="326" name="Google Shape;326;g28d831ec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e4ace205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a:solidFill>
                  <a:schemeClr val="dk1"/>
                </a:solidFill>
              </a:rPr>
              <a:t>First take the participants through the entire programme as a review to help parents remember key moments and experiences that they may have had: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Ask parents to close their eyes and sit in a comfortable position.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Ask them to recall what their lives and children were like before the programme began.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Guide parents through each goal of ParentText: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Improving My Relationship with My Child: We started with focusing on improving our relationship with our children by spending one-on-one time, giving praise, talking about our feelings and values.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Prepare My Child for Success in School: In this goal, we prepared our children for success in school by supporting them in reading and Math.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Understand Child Development: Next, we learnt how to support our children’s healthy growth and development through play and learning from experiences.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Give My Child Structure: We also learnt how to give our children structure by creating routines and rules.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Supporting Positive Child Behaviour: Now, we also have skills to manage our children’s misbehaviours by redirecting them, ignoring demanding behaviour, and managing consequences.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Keep My Child Safe and Healthy: We focused on safe touch, community safety, responding to risks, and being safe online.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Have a Healthy Relationship with My Child: We built healthy relationships with our spouses by focusing on respect, responsibilities and conflict resolution.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pPr>
            <a:r>
              <a:rPr lang="en-US">
                <a:solidFill>
                  <a:schemeClr val="dk1"/>
                </a:solidFill>
              </a:rPr>
              <a:t>Build a Family Budget: Lastly, we built a family budget by understanding our needs and wants, and making a monthly saving plan.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Ask parents to think about their experiences during the sessions and when they were practising the skills at home.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Remind the parents that it is okay if they have not finished all the goals yet.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Ask them to think about how they have changed, how their children and their children’s behaviours have changed, and how their families have changed.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Participants should also be invited to think about what they thought worked well during the programme, and how the programme has impacted their lives and homes.</a:t>
            </a:r>
            <a:endParaRPr>
              <a:solidFill>
                <a:schemeClr val="dk1"/>
              </a:solidFill>
            </a:endParaRPr>
          </a:p>
          <a:p>
            <a:pPr indent="0" lvl="0" marL="0" rtl="0" algn="l">
              <a:lnSpc>
                <a:spcPct val="100000"/>
              </a:lnSpc>
              <a:spcBef>
                <a:spcPts val="1000"/>
              </a:spcBef>
              <a:spcAft>
                <a:spcPts val="0"/>
              </a:spcAft>
              <a:buSzPts val="1100"/>
              <a:buNone/>
            </a:pPr>
            <a:r>
              <a:t/>
            </a:r>
            <a:endParaRPr/>
          </a:p>
        </p:txBody>
      </p:sp>
      <p:sp>
        <p:nvSpPr>
          <p:cNvPr id="341" name="Google Shape;341;g27e4ace20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d831eca7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US" sz="1200" u="sng">
                <a:solidFill>
                  <a:schemeClr val="dk1"/>
                </a:solidFill>
              </a:rPr>
              <a:t>Art Activity (⏱️15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pPr>
            <a:r>
              <a:rPr lang="en-US">
                <a:solidFill>
                  <a:schemeClr val="dk1"/>
                </a:solidFill>
              </a:rPr>
              <a:t>After the reflection, distribute paper and crayons for the Art Activity. </a:t>
            </a:r>
            <a:endParaRPr>
              <a:solidFill>
                <a:schemeClr val="dk1"/>
              </a:solidFill>
            </a:endParaRPr>
          </a:p>
          <a:p>
            <a:pPr indent="-298450" lvl="0" marL="457200" rtl="0" algn="l">
              <a:lnSpc>
                <a:spcPct val="115000"/>
              </a:lnSpc>
              <a:spcBef>
                <a:spcPts val="1000"/>
              </a:spcBef>
              <a:spcAft>
                <a:spcPts val="0"/>
              </a:spcAft>
              <a:buClr>
                <a:schemeClr val="dk1"/>
              </a:buClr>
              <a:buSzPts val="1100"/>
              <a:buChar char="●"/>
            </a:pPr>
            <a:r>
              <a:rPr lang="en-US">
                <a:solidFill>
                  <a:schemeClr val="dk1"/>
                </a:solidFill>
              </a:rPr>
              <a:t>Ask the participants to draw pictures that relate to some of the following questions:</a:t>
            </a:r>
            <a:endParaRPr>
              <a:solidFill>
                <a:schemeClr val="dk1"/>
              </a:solidFill>
            </a:endParaRPr>
          </a:p>
          <a:p>
            <a:pPr indent="-298450" lvl="1" marL="914400" rtl="0" algn="l">
              <a:lnSpc>
                <a:spcPct val="115000"/>
              </a:lnSpc>
              <a:spcBef>
                <a:spcPts val="1000"/>
              </a:spcBef>
              <a:spcAft>
                <a:spcPts val="0"/>
              </a:spcAft>
              <a:buClr>
                <a:schemeClr val="dk1"/>
              </a:buClr>
              <a:buSzPts val="1100"/>
              <a:buChar char="○"/>
            </a:pPr>
            <a:r>
              <a:rPr lang="en-US">
                <a:solidFill>
                  <a:schemeClr val="dk1"/>
                </a:solidFill>
              </a:rPr>
              <a:t> What was their relationship with their child like before the programme?</a:t>
            </a:r>
            <a:endParaRPr>
              <a:solidFill>
                <a:schemeClr val="dk1"/>
              </a:solidFill>
            </a:endParaRPr>
          </a:p>
          <a:p>
            <a:pPr indent="-298450" lvl="1" marL="914400" rtl="0" algn="l">
              <a:lnSpc>
                <a:spcPct val="115000"/>
              </a:lnSpc>
              <a:spcBef>
                <a:spcPts val="1000"/>
              </a:spcBef>
              <a:spcAft>
                <a:spcPts val="0"/>
              </a:spcAft>
              <a:buClr>
                <a:schemeClr val="dk1"/>
              </a:buClr>
              <a:buSzPts val="1100"/>
              <a:buChar char="○"/>
            </a:pPr>
            <a:r>
              <a:rPr lang="en-US">
                <a:solidFill>
                  <a:schemeClr val="dk1"/>
                </a:solidFill>
              </a:rPr>
              <a:t> How has the relationship changed? How have you changed? Your child? Your family?</a:t>
            </a:r>
            <a:endParaRPr>
              <a:solidFill>
                <a:schemeClr val="dk1"/>
              </a:solidFill>
            </a:endParaRPr>
          </a:p>
          <a:p>
            <a:pPr indent="-298450" lvl="1" marL="914400" rtl="0" algn="l">
              <a:lnSpc>
                <a:spcPct val="115000"/>
              </a:lnSpc>
              <a:spcBef>
                <a:spcPts val="1000"/>
              </a:spcBef>
              <a:spcAft>
                <a:spcPts val="0"/>
              </a:spcAft>
              <a:buClr>
                <a:schemeClr val="dk1"/>
              </a:buClr>
              <a:buSzPts val="1100"/>
              <a:buChar char="○"/>
            </a:pPr>
            <a:r>
              <a:rPr lang="en-US">
                <a:solidFill>
                  <a:schemeClr val="dk1"/>
                </a:solidFill>
              </a:rPr>
              <a:t>What was the most important/significant thing that you learned? Why was this significant?</a:t>
            </a:r>
            <a:endParaRPr>
              <a:solidFill>
                <a:schemeClr val="dk1"/>
              </a:solidFill>
            </a:endParaRPr>
          </a:p>
          <a:p>
            <a:pPr indent="0" lvl="0" marL="0" rtl="0" algn="l">
              <a:lnSpc>
                <a:spcPct val="100000"/>
              </a:lnSpc>
              <a:spcBef>
                <a:spcPts val="1000"/>
              </a:spcBef>
              <a:spcAft>
                <a:spcPts val="0"/>
              </a:spcAft>
              <a:buSzPts val="1100"/>
              <a:buNone/>
            </a:pPr>
            <a:r>
              <a:t/>
            </a:r>
            <a:endParaRPr/>
          </a:p>
        </p:txBody>
      </p:sp>
      <p:sp>
        <p:nvSpPr>
          <p:cNvPr id="356" name="Google Shape;356;g28d831eca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3abf8806e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US" sz="1200" u="sng">
                <a:solidFill>
                  <a:schemeClr val="dk1"/>
                </a:solidFill>
              </a:rPr>
              <a:t>Sharing (⏱️30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pPr>
            <a:r>
              <a:rPr lang="en-US">
                <a:solidFill>
                  <a:schemeClr val="dk1"/>
                </a:solidFill>
              </a:rPr>
              <a:t>Ask the participants to share their drawings in the larger group. </a:t>
            </a:r>
            <a:endParaRPr>
              <a:solidFill>
                <a:schemeClr val="dk1"/>
              </a:solidFill>
            </a:endParaRPr>
          </a:p>
          <a:p>
            <a:pPr indent="-298450" lvl="0" marL="457200" rtl="0" algn="l">
              <a:lnSpc>
                <a:spcPct val="115000"/>
              </a:lnSpc>
              <a:spcBef>
                <a:spcPts val="1000"/>
              </a:spcBef>
              <a:spcAft>
                <a:spcPts val="0"/>
              </a:spcAft>
              <a:buClr>
                <a:schemeClr val="dk1"/>
              </a:buClr>
              <a:buSzPts val="1100"/>
              <a:buChar char="●"/>
            </a:pPr>
            <a:r>
              <a:rPr lang="en-US">
                <a:solidFill>
                  <a:schemeClr val="dk1"/>
                </a:solidFill>
              </a:rPr>
              <a:t>After each participant shares, s/he places his/her picture in the middle of the circle to show the communal vision of positive parenting. </a:t>
            </a:r>
            <a:endParaRPr>
              <a:solidFill>
                <a:schemeClr val="dk1"/>
              </a:solidFill>
            </a:endParaRPr>
          </a:p>
          <a:p>
            <a:pPr indent="0" lvl="0" marL="0" rtl="0" algn="l">
              <a:lnSpc>
                <a:spcPct val="115000"/>
              </a:lnSpc>
              <a:spcBef>
                <a:spcPts val="1000"/>
              </a:spcBef>
              <a:spcAft>
                <a:spcPts val="0"/>
              </a:spcAft>
              <a:buNone/>
            </a:pPr>
            <a:r>
              <a:rPr b="1" lang="en-US">
                <a:solidFill>
                  <a:schemeClr val="dk1"/>
                </a:solidFill>
              </a:rPr>
              <a:t>⭐Note</a:t>
            </a:r>
            <a:endParaRPr b="1">
              <a:solidFill>
                <a:schemeClr val="dk1"/>
              </a:solidFill>
            </a:endParaRPr>
          </a:p>
          <a:p>
            <a:pPr indent="0" lvl="0" marL="0" rtl="0" algn="l">
              <a:lnSpc>
                <a:spcPct val="115000"/>
              </a:lnSpc>
              <a:spcBef>
                <a:spcPts val="1000"/>
              </a:spcBef>
              <a:spcAft>
                <a:spcPts val="1000"/>
              </a:spcAft>
              <a:buNone/>
            </a:pPr>
            <a:r>
              <a:rPr b="1" lang="en-US">
                <a:solidFill>
                  <a:schemeClr val="dk1"/>
                </a:solidFill>
              </a:rPr>
              <a:t>Allow every participant to share but try to keep the sharing brief (1-2 minutes each).You can draw a picture and share too!</a:t>
            </a:r>
            <a:endParaRPr b="1">
              <a:solidFill>
                <a:schemeClr val="dk1"/>
              </a:solidFill>
            </a:endParaRPr>
          </a:p>
        </p:txBody>
      </p:sp>
      <p:sp>
        <p:nvSpPr>
          <p:cNvPr id="363" name="Google Shape;363;g283abf8806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d831eca7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a:solidFill>
                  <a:schemeClr val="dk1"/>
                </a:solidFill>
              </a:rPr>
              <a:t>💡</a:t>
            </a:r>
            <a:r>
              <a:rPr b="1" lang="en-US">
                <a:solidFill>
                  <a:schemeClr val="dk1"/>
                </a:solidFill>
              </a:rPr>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At this point in the session, the focus shifts to the future. The programme ending can be a very emotional time for parents.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Many may feel anxiety about the next chapter in their lives. It is important to provide parents with some support and encouragement.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The next activities help parents identify ways of continuing to support one another.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“Stone Soup” is a story about community building that is shared with the parents to help them take ownership of their own skills, knowledge, and wisdom.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a:t>
            </a:r>
            <a:r>
              <a:rPr b="1" lang="en-US">
                <a:solidFill>
                  <a:schemeClr val="dk1"/>
                </a:solidFill>
              </a:rPr>
              <a:t>Instruction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Recite the following story: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b="1" i="1" lang="en-US">
                <a:solidFill>
                  <a:schemeClr val="dk1"/>
                </a:solidFill>
              </a:rPr>
              <a:t>Stone Soup - </a:t>
            </a:r>
            <a:r>
              <a:rPr i="1" lang="en-US">
                <a:solidFill>
                  <a:schemeClr val="dk1"/>
                </a:solidFill>
              </a:rPr>
              <a:t>(traditional tale as narrated by Jamie McLaren Lachman)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There was once a beautiful village. The people of this village were always happy because they never needed anything. They had livestock, fruits, and vegetables, as theirs was a very fertile village. They never knew suffering.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However, after some time there was drought. There was no more rain and their livestock was dying. Times became difficult because now there was hunger in the village. The people stopped talking to each other because everyone was focusing on their own problems.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One day an old woman came to this village carrying a big black pot on her head and a small brown bag. When she arrived in the middle of the village, she placed the big black pot on the ground and sat next to it to take a rest. No one saw this woman, except a little boy who was out playing that day.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When the boy saw this old woman, he asked her "Granny, what are you doing with that big black pot?"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"I am going to make some Stone Soup!" answered the old woman. This confused the boy. Who ever heard of such a thing as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Because he was a curious boy and always full of questions, he asked, "Can I please help you granny?"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The old woman was very happy when he asked to help. "Of course you can! Go and get some water and collect some wood, my child," she said.</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So the boy collected some wood in the nearby forest. As the old woman was busy making the fire, he went down to the river to fetch some water.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By the time the boy returned with water, the old woman had a large, warm fire burning. She placed the big black pot on the fire and poured in the water. She then opened her small brown bag and took out a shiny, round white stone. She placed it in the big black pot and began to stir, humming an old cooking song.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Soon, the water began to boil. The old woman licked her lips and said to the boy, “Mmmmm...this is going to be a delicious pot of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It wasn’t long when the others began to notice the fire burning in the middle of the village. One by one, they left their homes to see what was happening.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"What is going on here?" asked one man. The boy answered, "She is cooking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Those who were there exchanged looks as if they had never heard of such a thing.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The news spread fast and throughout the village. All the villagers left their homes to see this crazy old woman and her Stone Soup with their own eyes. As the people were arriving, the old woman continued to stir the pot while humming.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When she noticed that that there were many people gathered, she stopped stirring and tasted the watery soup. "Mmmmmmm... This is going to be the most delicious soup. It is just missing something. If only there were some onions...”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One woman had a few old onions that she had been saving. They were small and wrinkly but still good to eat. “I have some onions,” she offered. She fetched them from her home, chopped them up, and added them to the big black bubbling pot.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After a little while longer, the old woman tasted the soup again. “Yes, this soup is going to be so good. But it is missing something.... If only there were some more....”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“Vegetables!” said a voice from the crowd, “It needs more vegetables. I have some spinach. It’s not much but you can use it.” Another person brought a couple of old potatoes. Someone else had a cabbage. Another garlic. Carrots. A pumpkin. Salt. An old scrawny chicken. Some chilis. Spices.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[At this point, the storyteller can ask people for suggestions as to what to put in the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The smell of the soup filled the village. It reminded people of the old days. They began to talk to each other, exchanging stories and news, even jokes. Laughter was heard again for the first time in many years.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At last, the old woman stopped stirring. She tasted the soup and declared with a twinkle in her eye, “This Stone Soup is nearly ready. And so much to eat. I wonder if you will help me finish it please.”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Everyone went back to his or her homes and brought bowls and spoons. Even though there were so many people, there was just enough for each person. They ate the soup until they were all full. And it was the most delicious Stone Soup they had ever tasted.</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When they were done, the villagers brought out their drums and other musical instruments and began to sing songs and dance. They sang and danced until dusk. Then, the villages thanked the woman and returned to their homes chatting with each other. Once again, there was the sound of laughter and song in the air that evening.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As the evening stars began to shine, the old woman was left alone in the middle of the village. She gathered the white stone in her small brown bag and placed her big black pot on her head. Without a word of farewell, she slowly began to walk down the windy road that led out of the village.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Before she could leave, the boy saw her and ran to her. "Why are you leaving, granny?" he asked. “My work here is done,” the old woman replied. “But we need someone like you to help us,” said the boy.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She reached into her small brown bag and handed the boy the white stone. “You have all the ingredients that you need to make Stone Soup.” Then she slowly walked down the road. The boy watched and waved until he couldn’t see her any longer.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i="1" lang="en-US">
                <a:solidFill>
                  <a:schemeClr val="dk1"/>
                </a:solidFill>
              </a:rPr>
              <a:t>The villagers never saw that woman again. But life in the village continued to thrive – in the best of times and the worst of times they never lost their connection to each other again as they continued to make the most delicious Stone Soup.</a:t>
            </a:r>
            <a:endParaRPr i="1">
              <a:solidFill>
                <a:schemeClr val="dk1"/>
              </a:solidFill>
            </a:endParaRPr>
          </a:p>
          <a:p>
            <a:pPr indent="0" lvl="0" marL="457200" rtl="0" algn="just">
              <a:lnSpc>
                <a:spcPct val="115000"/>
              </a:lnSpc>
              <a:spcBef>
                <a:spcPts val="1000"/>
              </a:spcBef>
              <a:spcAft>
                <a:spcPts val="1000"/>
              </a:spcAft>
              <a:buClr>
                <a:schemeClr val="dk1"/>
              </a:buClr>
              <a:buSzPts val="1100"/>
              <a:buFont typeface="Arial"/>
              <a:buNone/>
            </a:pPr>
            <a:r>
              <a:rPr i="1" lang="en-US">
                <a:solidFill>
                  <a:schemeClr val="dk1"/>
                </a:solidFill>
              </a:rPr>
              <a:t>The end.</a:t>
            </a:r>
            <a:endParaRPr/>
          </a:p>
        </p:txBody>
      </p:sp>
      <p:sp>
        <p:nvSpPr>
          <p:cNvPr id="378" name="Google Shape;378;g28d831eca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3abf8806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a:solidFill>
                  <a:schemeClr val="dk1"/>
                </a:solidFill>
              </a:rPr>
              <a:t>Lead a discussion to help parents to identify specific ways in which they can continue to support their children’s development.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Useful questions to help prompt discussion may include: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What are some of the ingredients that we have in our community to continue supporting us as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In what ways can we continue to support our children’s development and our lives after the programme?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sz="1600">
                <a:solidFill>
                  <a:schemeClr val="dk1"/>
                </a:solidFill>
              </a:rPr>
              <a:t>📱</a:t>
            </a:r>
            <a:r>
              <a:rPr lang="en-US">
                <a:solidFill>
                  <a:schemeClr val="dk1"/>
                </a:solidFill>
              </a:rPr>
              <a:t>For parent-led WhatsApp Support groups, it is important to identify the following: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Two peer-group moderators to lead the WhatsApp Support Group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The moderators recieve the guidelines for leading the group.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You have had a guidance call with both the moderators to answer any questions.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Time and day that will best suit everyone to have weekly chats.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Reinforcing the ground rules for the WhatsApp Support Group.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sz="1800">
                <a:solidFill>
                  <a:srgbClr val="444746"/>
                </a:solidFill>
                <a:latin typeface="Roboto"/>
                <a:ea typeface="Roboto"/>
                <a:cs typeface="Roboto"/>
                <a:sym typeface="Roboto"/>
              </a:rPr>
              <a:t>👥</a:t>
            </a:r>
            <a:r>
              <a:rPr lang="en-US">
                <a:solidFill>
                  <a:schemeClr val="dk1"/>
                </a:solidFill>
              </a:rPr>
              <a:t>For parent-led in-person peer support groups, it is important to identify the following: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Person (or people) responsible for organising the support groups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Place where the parents can meet and if help can be provided from an organisation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Time and day that will best suit everyone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Whether facilitators can meet them from time to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u="sng">
                <a:solidFill>
                  <a:schemeClr val="dk1"/>
                </a:solidFill>
              </a:rPr>
              <a:t>Tips for Continuing Support for In-person or Online Peer Support Groups: </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Keep practising all the skills you learnt in ParentText.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There may be other parents who have done the Naungan Kasih programme in your neighbourhood. Start your own Naungan Kasih Support Group!</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Learn what services and support you can get in your community.</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Reiterate the ground rules to ensure a positive environment for all parents.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pPr>
            <a:r>
              <a:rPr lang="en-US">
                <a:solidFill>
                  <a:schemeClr val="dk1"/>
                </a:solidFill>
              </a:rPr>
              <a:t>Emphasise once more, in situations involving significant concerns regarding safeguarding or confidentiality, parents will remove the group member from the group immediately.</a:t>
            </a:r>
            <a:endParaRPr>
              <a:solidFill>
                <a:schemeClr val="dk1"/>
              </a:solidFill>
            </a:endParaRPr>
          </a:p>
          <a:p>
            <a:pPr indent="-298450" lvl="0" marL="457200" rtl="0" algn="just">
              <a:lnSpc>
                <a:spcPct val="115000"/>
              </a:lnSpc>
              <a:spcBef>
                <a:spcPts val="1000"/>
              </a:spcBef>
              <a:spcAft>
                <a:spcPts val="1000"/>
              </a:spcAft>
              <a:buClr>
                <a:schemeClr val="dk1"/>
              </a:buClr>
              <a:buSzPts val="1100"/>
              <a:buAutoNum type="arabicPeriod"/>
            </a:pPr>
            <a:r>
              <a:rPr lang="en-US">
                <a:solidFill>
                  <a:schemeClr val="dk1"/>
                </a:solidFill>
              </a:rPr>
              <a:t>Determine the topics, areas, or issues that you would like to explore and address during our upcoming session.</a:t>
            </a:r>
            <a:endParaRPr/>
          </a:p>
        </p:txBody>
      </p:sp>
      <p:sp>
        <p:nvSpPr>
          <p:cNvPr id="393" name="Google Shape;393;g283abf8806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d831eca76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a:solidFill>
                  <a:schemeClr val="dk1"/>
                </a:solidFill>
              </a:rPr>
              <a:t>💡</a:t>
            </a:r>
            <a:r>
              <a:rPr b="1" lang="en-US">
                <a:solidFill>
                  <a:schemeClr val="dk1"/>
                </a:solidFill>
              </a:rPr>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At the end of the session, parents learn one last stress reduction activity – a Loving Kindness exercise.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This activity helps participants connect with a sense of loving-kindness towards themselves and their families.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It brings closure to the culminating activity while reconnecting participants to a sense of wellbeing and calmness after all the excitement and anticipation for the closing.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Use the below text as a guide to leading the activity.</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a:t>
            </a:r>
            <a:r>
              <a:rPr b="1" lang="en-US">
                <a:solidFill>
                  <a:schemeClr val="dk1"/>
                </a:solidFill>
              </a:rPr>
              <a:t>Instruction </a:t>
            </a:r>
            <a:r>
              <a:rPr b="1" lang="en-US" u="sng">
                <a:solidFill>
                  <a:srgbClr val="1155CC"/>
                </a:solidFill>
                <a:hlinkClick r:id="rId2">
                  <a:extLst>
                    <a:ext uri="{A12FA001-AC4F-418D-AE19-62706E023703}">
                      <ahyp:hlinkClr val="tx"/>
                    </a:ext>
                  </a:extLst>
                </a:hlinkClick>
              </a:rPr>
              <a:t>(Slide 28)</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Just like Taking a Pause, you can pause for about 5 seconds at each [Pause] in the text. It is helpful to follow your own instructions during the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lang="en-US" u="sng">
                <a:solidFill>
                  <a:schemeClr val="dk1"/>
                </a:solidFill>
              </a:rPr>
              <a:t>Step 1: Preparation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Sometimes when we are experiencing stress, feeling alone, or just needing support, it can be helpful to send thoughts of loving kindness to ourselves.</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This exercise helps us to become more grounded and present – which increases well being and balance - helping us to manage stress, illness and difficulty.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Find a comfortable sitting position, your feet flat on the floor, your hands resting in your lap.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Close your eyes if you feel comfortable.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lang="en-US" u="sng">
                <a:solidFill>
                  <a:schemeClr val="dk1"/>
                </a:solidFill>
              </a:rPr>
              <a:t>Step 2: Becoming Aware</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Ask yourself, “What is my experience at this moment?”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Notice what thoughts you are experiencing. Notice if they are negative or positive.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Notice how you feel emotionally. Notice if your feelings are pleasant or unpleasant.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Notice how your body feels. Notice any discomfort or tension.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lang="en-US" u="sng">
                <a:solidFill>
                  <a:schemeClr val="dk1"/>
                </a:solidFill>
              </a:rPr>
              <a:t>Step 3: Opening to Loving Kindness</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Connect to your heart in a kind and gentle way. You may want to place one hand on your heart or chest.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You can then say the following words silently to yourself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pPr>
            <a:r>
              <a:rPr lang="en-US">
                <a:solidFill>
                  <a:schemeClr val="dk1"/>
                </a:solidFill>
              </a:rPr>
              <a:t>May I be peaceful.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pPr>
            <a:r>
              <a:rPr lang="en-US">
                <a:solidFill>
                  <a:schemeClr val="dk1"/>
                </a:solidFill>
              </a:rPr>
              <a:t>May I be safe.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pPr>
            <a:r>
              <a:rPr lang="en-US">
                <a:solidFill>
                  <a:schemeClr val="dk1"/>
                </a:solidFill>
              </a:rPr>
              <a:t>May I be healthy.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pPr>
            <a:r>
              <a:rPr lang="en-US">
                <a:solidFill>
                  <a:schemeClr val="dk1"/>
                </a:solidFill>
              </a:rPr>
              <a:t>May I be happy.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pPr>
            <a:r>
              <a:rPr lang="en-US">
                <a:solidFill>
                  <a:schemeClr val="dk1"/>
                </a:solidFill>
              </a:rPr>
              <a:t>May I feel loved.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pPr>
            <a:r>
              <a:rPr i="1" lang="en-US">
                <a:solidFill>
                  <a:schemeClr val="dk1"/>
                </a:solidFill>
              </a:rPr>
              <a:t>Repeat slowly once or twice taking your time between each phrase.</a:t>
            </a:r>
            <a:endParaRPr i="1">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If you feel comfortable, you can also send thoughts of loving-kindness to your child, your partner, your family, and anyone else who is close to you in your life.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pPr>
            <a:r>
              <a:rPr lang="en-US">
                <a:solidFill>
                  <a:schemeClr val="dk1"/>
                </a:solidFill>
              </a:rPr>
              <a:t>May you be peaceful.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pPr>
            <a:r>
              <a:rPr lang="en-US">
                <a:solidFill>
                  <a:schemeClr val="dk1"/>
                </a:solidFill>
              </a:rPr>
              <a:t>May you be safe.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pPr>
            <a:r>
              <a:rPr lang="en-US">
                <a:solidFill>
                  <a:schemeClr val="dk1"/>
                </a:solidFill>
              </a:rPr>
              <a:t>May you be healthy.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pPr>
            <a:r>
              <a:rPr lang="en-US">
                <a:solidFill>
                  <a:schemeClr val="dk1"/>
                </a:solidFill>
              </a:rPr>
              <a:t>May you be happy. [Pause] May you feel loved.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pPr>
            <a:r>
              <a:rPr i="1" lang="en-US">
                <a:solidFill>
                  <a:schemeClr val="dk1"/>
                </a:solidFill>
              </a:rPr>
              <a:t>Repeat slowly once or twice taking your time between each phrase.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lang="en-US" u="sng">
                <a:solidFill>
                  <a:schemeClr val="dk1"/>
                </a:solidFill>
              </a:rPr>
              <a:t>Step 4: Expanding Awareness</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Allow your focus to expand to the whole body.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Allow your focus to expand to the sounds in the room.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When you are ready, open your eyes.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lang="en-US" u="sng">
                <a:solidFill>
                  <a:schemeClr val="dk1"/>
                </a:solidFill>
              </a:rPr>
              <a:t>Step 5: Reflecting</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Take a moment to reflect on your experience.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When you are ready, open your eyes. [Pause]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pPr>
            <a:r>
              <a:rPr i="1" lang="en-US">
                <a:solidFill>
                  <a:schemeClr val="dk1"/>
                </a:solidFill>
              </a:rPr>
              <a:t>Remember that you can do this activity at any time whenever you feel like you need extra support.</a:t>
            </a:r>
            <a:endParaRPr/>
          </a:p>
        </p:txBody>
      </p:sp>
      <p:sp>
        <p:nvSpPr>
          <p:cNvPr id="400" name="Google Shape;400;g28d831eca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d831eca76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US" sz="1200" u="sng">
                <a:solidFill>
                  <a:schemeClr val="dk1"/>
                </a:solidFill>
              </a:rPr>
              <a:t>Certificates </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US">
                <a:solidFill>
                  <a:schemeClr val="dk1"/>
                </a:solidFill>
              </a:rPr>
              <a:t>Hand out certificates of completion to parents at the end of the session. This is a simple recognition for their accomplishment in finishing the programme.</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r>
              <a:t/>
            </a:r>
            <a:endParaRPr/>
          </a:p>
        </p:txBody>
      </p:sp>
      <p:sp>
        <p:nvSpPr>
          <p:cNvPr id="415" name="Google Shape;415;g28d831eca7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US" sz="1200" u="sng">
                <a:solidFill>
                  <a:schemeClr val="dk1"/>
                </a:solidFill>
              </a:rPr>
              <a:t>Name Game (⏱️5 min) </a:t>
            </a:r>
            <a:endParaRPr b="1" sz="1200" u="sng">
              <a:solidFill>
                <a:schemeClr val="dk1"/>
              </a:solidFill>
            </a:endParaRPr>
          </a:p>
          <a:p>
            <a:pPr indent="0" lvl="0" marL="0" rtl="0" algn="just">
              <a:lnSpc>
                <a:spcPct val="115000"/>
              </a:lnSpc>
              <a:spcBef>
                <a:spcPts val="1000"/>
              </a:spcBef>
              <a:spcAft>
                <a:spcPts val="0"/>
              </a:spcAft>
              <a:buNone/>
            </a:pPr>
            <a:r>
              <a:rPr lang="en-US">
                <a:solidFill>
                  <a:schemeClr val="dk1"/>
                </a:solidFill>
              </a:rPr>
              <a:t>💡</a:t>
            </a:r>
            <a:r>
              <a:rPr b="1" lang="en-US">
                <a:solidFill>
                  <a:schemeClr val="dk1"/>
                </a:solidFill>
              </a:rPr>
              <a:t>Overview </a:t>
            </a:r>
            <a:endParaRPr b="1">
              <a:solidFill>
                <a:schemeClr val="dk1"/>
              </a:solidFill>
            </a:endParaRPr>
          </a:p>
          <a:p>
            <a:pPr indent="0" lvl="0" marL="0" rtl="0" algn="just">
              <a:lnSpc>
                <a:spcPct val="115000"/>
              </a:lnSpc>
              <a:spcBef>
                <a:spcPts val="1000"/>
              </a:spcBef>
              <a:spcAft>
                <a:spcPts val="0"/>
              </a:spcAft>
              <a:buNone/>
            </a:pPr>
            <a:r>
              <a:rPr lang="en-US">
                <a:solidFill>
                  <a:schemeClr val="dk1"/>
                </a:solidFill>
              </a:rPr>
              <a:t>This game helps the participants get to know each other. </a:t>
            </a:r>
            <a:endParaRPr>
              <a:solidFill>
                <a:schemeClr val="dk1"/>
              </a:solidFill>
            </a:endParaRPr>
          </a:p>
          <a:p>
            <a:pPr indent="0" lvl="0" marL="0" rtl="0" algn="just">
              <a:lnSpc>
                <a:spcPct val="115000"/>
              </a:lnSpc>
              <a:spcBef>
                <a:spcPts val="1000"/>
              </a:spcBef>
              <a:spcAft>
                <a:spcPts val="0"/>
              </a:spcAft>
              <a:buNone/>
            </a:pPr>
            <a:r>
              <a:rPr lang="en-US">
                <a:solidFill>
                  <a:schemeClr val="dk1"/>
                </a:solidFill>
              </a:rPr>
              <a:t>✏️</a:t>
            </a:r>
            <a:r>
              <a:rPr b="1" lang="en-US">
                <a:solidFill>
                  <a:schemeClr val="dk1"/>
                </a:solidFill>
              </a:rPr>
              <a:t>Instructions </a:t>
            </a:r>
            <a:endParaRPr b="1">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pPr>
            <a:r>
              <a:rPr lang="en-US">
                <a:solidFill>
                  <a:schemeClr val="dk1"/>
                </a:solidFill>
              </a:rPr>
              <a:t>Group stands in a circle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pPr>
            <a:r>
              <a:rPr lang="en-US">
                <a:solidFill>
                  <a:schemeClr val="dk1"/>
                </a:solidFill>
              </a:rPr>
              <a:t>One person says his/her name and makes a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pPr>
            <a:r>
              <a:rPr lang="en-US">
                <a:solidFill>
                  <a:schemeClr val="dk1"/>
                </a:solidFill>
              </a:rPr>
              <a:t>The entire circle then repeats that person’s name and makes the same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pPr>
            <a:r>
              <a:rPr lang="en-US">
                <a:solidFill>
                  <a:schemeClr val="dk1"/>
                </a:solidFill>
              </a:rPr>
              <a:t>The person sitting next to them says their name and makes a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pPr>
            <a:r>
              <a:rPr lang="en-US">
                <a:solidFill>
                  <a:schemeClr val="dk1"/>
                </a:solidFill>
              </a:rPr>
              <a:t>Repeat for everyone in the circle!</a:t>
            </a:r>
            <a:endParaRPr>
              <a:solidFill>
                <a:schemeClr val="dk1"/>
              </a:solidFill>
            </a:endParaRPr>
          </a:p>
          <a:p>
            <a:pPr indent="0" lvl="0" marL="0" rtl="0" algn="l">
              <a:lnSpc>
                <a:spcPct val="100000"/>
              </a:lnSpc>
              <a:spcBef>
                <a:spcPts val="1000"/>
              </a:spcBef>
              <a:spcAft>
                <a:spcPts val="0"/>
              </a:spcAft>
              <a:buSzPts val="1100"/>
              <a:buNone/>
            </a:pPr>
            <a:r>
              <a:t/>
            </a:r>
            <a:endParaRPr/>
          </a:p>
        </p:txBody>
      </p:sp>
      <p:sp>
        <p:nvSpPr>
          <p:cNvPr id="106" name="Google Shape;10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8d831eca76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8d831eca76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US" sz="1200" u="sng">
                <a:solidFill>
                  <a:schemeClr val="dk1"/>
                </a:solidFill>
              </a:rPr>
              <a:t>Goodbye </a:t>
            </a:r>
            <a:endParaRPr b="1" sz="1200" u="sng">
              <a:solidFill>
                <a:schemeClr val="dk1"/>
              </a:solidFill>
            </a:endParaRPr>
          </a:p>
          <a:p>
            <a:pPr indent="0" lvl="0" marL="0" rtl="0" algn="l">
              <a:lnSpc>
                <a:spcPct val="115000"/>
              </a:lnSpc>
              <a:spcBef>
                <a:spcPts val="1000"/>
              </a:spcBef>
              <a:spcAft>
                <a:spcPts val="1000"/>
              </a:spcAft>
              <a:buClr>
                <a:schemeClr val="dk1"/>
              </a:buClr>
              <a:buSzPts val="1100"/>
              <a:buFont typeface="Arial"/>
              <a:buNone/>
            </a:pPr>
            <a:r>
              <a:rPr b="1" i="1" lang="en-US">
                <a:solidFill>
                  <a:schemeClr val="dk1"/>
                </a:solidFill>
              </a:rPr>
              <a:t>Thank and praise the parents for their commitment to loving and nurturing their children!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42f19af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pPr>
            <a:r>
              <a:rPr lang="en-US">
                <a:solidFill>
                  <a:schemeClr val="dk1"/>
                </a:solidFill>
              </a:rPr>
              <a:t>The Naungan Kasih programme is for parents who have children between 4 to 6 years old attending KEMAS pre-school.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Now, when we say ‘parents’ and ‘parenting’, we mean someone who is caring for the children, whether that person is their biological parent or not. This includes any person who is a primary caregiver, responsible for the wellbeing of the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The goal of Naungan Kasih is to help build open, caring and trusting relationships between caregivers and their children. When we have healthy and positive relations, they help parents to keep their children safe and support their growth and development. </a:t>
            </a:r>
            <a:endParaRPr>
              <a:solidFill>
                <a:schemeClr val="dk1"/>
              </a:solidFill>
            </a:endParaRPr>
          </a:p>
          <a:p>
            <a:pPr indent="-298450" lvl="0" marL="457200" rtl="0" algn="just">
              <a:lnSpc>
                <a:spcPct val="115000"/>
              </a:lnSpc>
              <a:spcBef>
                <a:spcPts val="1000"/>
              </a:spcBef>
              <a:spcAft>
                <a:spcPts val="1000"/>
              </a:spcAft>
              <a:buClr>
                <a:schemeClr val="dk1"/>
              </a:buClr>
              <a:buSzPts val="1100"/>
              <a:buChar char="●"/>
            </a:pPr>
            <a:r>
              <a:rPr lang="en-US">
                <a:solidFill>
                  <a:schemeClr val="dk1"/>
                </a:solidFill>
              </a:rPr>
              <a:t>Positive parenting also helps parents teach their children responsible behaviour, respectful behaviour and instil parenting values. </a:t>
            </a:r>
            <a:endParaRPr b="1">
              <a:solidFill>
                <a:schemeClr val="dk1"/>
              </a:solidFill>
            </a:endParaRPr>
          </a:p>
        </p:txBody>
      </p:sp>
      <p:sp>
        <p:nvSpPr>
          <p:cNvPr id="113" name="Google Shape;113;g2742f19a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2075de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US">
                <a:solidFill>
                  <a:schemeClr val="dk1"/>
                </a:solidFill>
              </a:rPr>
              <a:t>Main components of the Naungan Kasih Programme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Explain that participants will receive Naungan Kasih Hybrid content and support in three main ways: </a:t>
            </a:r>
            <a:endParaRPr>
              <a:solidFill>
                <a:schemeClr val="dk1"/>
              </a:solidFill>
            </a:endParaRPr>
          </a:p>
          <a:p>
            <a:pPr indent="-69850" lvl="0" marL="0" rtl="0" algn="just">
              <a:lnSpc>
                <a:spcPct val="115000"/>
              </a:lnSpc>
              <a:spcBef>
                <a:spcPts val="1000"/>
              </a:spcBef>
              <a:spcAft>
                <a:spcPts val="0"/>
              </a:spcAft>
              <a:buClr>
                <a:schemeClr val="dk1"/>
              </a:buClr>
              <a:buSzPts val="1100"/>
              <a:buAutoNum type="arabicPeriod"/>
            </a:pPr>
            <a:r>
              <a:rPr lang="en-US" sz="1600">
                <a:solidFill>
                  <a:schemeClr val="dk1"/>
                </a:solidFill>
              </a:rPr>
              <a:t>📱</a:t>
            </a:r>
            <a:r>
              <a:rPr b="1" lang="en-US">
                <a:solidFill>
                  <a:schemeClr val="dk1"/>
                </a:solidFill>
              </a:rPr>
              <a:t>ParentText chatbot</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pPr>
            <a:r>
              <a:rPr lang="en-US">
                <a:solidFill>
                  <a:schemeClr val="dk1"/>
                </a:solidFill>
              </a:rPr>
              <a:t>Parents receive daily parenting tips via WhatsApp to help them with their relationship with their child and families (requiring only 5 minutes per day). Parents can achieve the goals of Naungan Kasih in in any preferred order: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Improve My Relationship with My Child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Prepare My Child for Success in School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Understand Child Development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Give My Child Structure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Manage My Child’s Behaviour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Keep My Child Safe and Healthy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pPr>
            <a:r>
              <a:rPr lang="en-US">
                <a:solidFill>
                  <a:schemeClr val="dk1"/>
                </a:solidFill>
              </a:rPr>
              <a:t>Have a Healthy Relationship with My Spouse </a:t>
            </a:r>
            <a:endParaRPr>
              <a:solidFill>
                <a:schemeClr val="dk1"/>
              </a:solidFill>
            </a:endParaRPr>
          </a:p>
          <a:p>
            <a:pPr indent="-298450" lvl="0" marL="914400" rtl="0" algn="just">
              <a:lnSpc>
                <a:spcPct val="115000"/>
              </a:lnSpc>
              <a:spcBef>
                <a:spcPts val="1000"/>
              </a:spcBef>
              <a:spcAft>
                <a:spcPts val="1000"/>
              </a:spcAft>
              <a:buClr>
                <a:schemeClr val="dk1"/>
              </a:buClr>
              <a:buSzPts val="1100"/>
              <a:buChar char="●"/>
            </a:pPr>
            <a:r>
              <a:rPr lang="en-US">
                <a:solidFill>
                  <a:schemeClr val="dk1"/>
                </a:solidFill>
              </a:rPr>
              <a:t>Build a Family Budget</a:t>
            </a:r>
            <a:endParaRPr/>
          </a:p>
        </p:txBody>
      </p:sp>
      <p:sp>
        <p:nvSpPr>
          <p:cNvPr id="121" name="Google Shape;121;g2772075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abf8806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US" sz="1600">
                <a:solidFill>
                  <a:schemeClr val="dk1"/>
                </a:solidFill>
              </a:rPr>
              <a:t>📱</a:t>
            </a:r>
            <a:r>
              <a:rPr b="1" lang="en-US">
                <a:solidFill>
                  <a:schemeClr val="dk1"/>
                </a:solidFill>
              </a:rPr>
              <a:t>WhatsApp Support Group</a:t>
            </a:r>
            <a:endParaRPr b="1">
              <a:solidFill>
                <a:schemeClr val="dk1"/>
              </a:solidFill>
            </a:endParaRPr>
          </a:p>
          <a:p>
            <a:pPr indent="0" lvl="0" marL="457200" marR="784049" rtl="0" algn="just">
              <a:lnSpc>
                <a:spcPct val="115000"/>
              </a:lnSpc>
              <a:spcBef>
                <a:spcPts val="1000"/>
              </a:spcBef>
              <a:spcAft>
                <a:spcPts val="0"/>
              </a:spcAft>
              <a:buSzPts val="1100"/>
              <a:buNone/>
            </a:pPr>
            <a:r>
              <a:rPr lang="en-US">
                <a:solidFill>
                  <a:schemeClr val="dk1"/>
                </a:solidFill>
              </a:rPr>
              <a:t>Parents participate in WhatsApp chat sessions to share their experiences and solve challenges around the skills offered via the ParentText chatbot. </a:t>
            </a:r>
            <a:endParaRPr>
              <a:solidFill>
                <a:schemeClr val="dk1"/>
              </a:solidFill>
            </a:endParaRPr>
          </a:p>
          <a:p>
            <a:pPr indent="0" lvl="0" marL="457200" marR="784049" rtl="0" algn="just">
              <a:lnSpc>
                <a:spcPct val="115000"/>
              </a:lnSpc>
              <a:spcBef>
                <a:spcPts val="1000"/>
              </a:spcBef>
              <a:spcAft>
                <a:spcPts val="0"/>
              </a:spcAft>
              <a:buSzPts val="1100"/>
              <a:buNone/>
            </a:pPr>
            <a:r>
              <a:rPr lang="en-US">
                <a:solidFill>
                  <a:schemeClr val="dk1"/>
                </a:solidFill>
              </a:rPr>
              <a:t>The Facilitator will only share weekly discussion prompts in the WhatsApp Support group. Facilitators are </a:t>
            </a:r>
            <a:r>
              <a:rPr b="1" lang="en-US">
                <a:solidFill>
                  <a:schemeClr val="dk1"/>
                </a:solidFill>
              </a:rPr>
              <a:t>not moderators</a:t>
            </a:r>
            <a:r>
              <a:rPr lang="en-US">
                <a:solidFill>
                  <a:schemeClr val="dk1"/>
                </a:solidFill>
              </a:rPr>
              <a:t>, they will only interfere if the content discussed goes against positive parenting practices. </a:t>
            </a:r>
            <a:endParaRPr b="1">
              <a:solidFill>
                <a:schemeClr val="dk1"/>
              </a:solidFill>
            </a:endParaRPr>
          </a:p>
          <a:p>
            <a:pPr indent="-69850" lvl="0" marL="0" rtl="0" algn="just">
              <a:lnSpc>
                <a:spcPct val="115000"/>
              </a:lnSpc>
              <a:spcBef>
                <a:spcPts val="1000"/>
              </a:spcBef>
              <a:spcAft>
                <a:spcPts val="0"/>
              </a:spcAft>
              <a:buClr>
                <a:schemeClr val="dk1"/>
              </a:buClr>
              <a:buSzPts val="1100"/>
              <a:buAutoNum type="arabicPeriod"/>
            </a:pPr>
            <a:r>
              <a:rPr b="1" lang="en-US">
                <a:solidFill>
                  <a:schemeClr val="dk1"/>
                </a:solidFill>
              </a:rPr>
              <a:t>In-Person Session </a:t>
            </a:r>
            <a:endParaRPr b="1">
              <a:solidFill>
                <a:schemeClr val="dk1"/>
              </a:solidFill>
            </a:endParaRPr>
          </a:p>
          <a:p>
            <a:pPr indent="0" lvl="0" marL="450000" rtl="0" algn="just">
              <a:lnSpc>
                <a:spcPct val="115000"/>
              </a:lnSpc>
              <a:spcBef>
                <a:spcPts val="1000"/>
              </a:spcBef>
              <a:spcAft>
                <a:spcPts val="0"/>
              </a:spcAft>
              <a:buSzPts val="1100"/>
              <a:buNone/>
            </a:pPr>
            <a:r>
              <a:rPr lang="en-US">
                <a:solidFill>
                  <a:schemeClr val="dk1"/>
                </a:solidFill>
              </a:rPr>
              <a:t>Parents will participate in the two in-person sessions – one that they are currently participating in and one at the end of the programme to support parents to onboard to the Naungan Kasih programme and to reflect and celebrate the completion of the programme. </a:t>
            </a:r>
            <a:endParaRPr>
              <a:solidFill>
                <a:schemeClr val="dk1"/>
              </a:solidFill>
            </a:endParaRPr>
          </a:p>
          <a:p>
            <a:pPr indent="0" lvl="0" marL="450000" rtl="0" algn="just">
              <a:lnSpc>
                <a:spcPct val="115000"/>
              </a:lnSpc>
              <a:spcBef>
                <a:spcPts val="1000"/>
              </a:spcBef>
              <a:spcAft>
                <a:spcPts val="1000"/>
              </a:spcAft>
              <a:buSzPts val="1100"/>
              <a:buNone/>
            </a:pPr>
            <a:r>
              <a:rPr lang="en-US">
                <a:solidFill>
                  <a:schemeClr val="dk1"/>
                </a:solidFill>
              </a:rPr>
              <a:t>Parents will participate in two in-person sessions: one which they are currently attending and one at the end of the programme. These sessions serve to welcome parents into the Naungan Kasih programme, provide support for their onboarding process, and provide an opportunity for reflection and celebration upon completing the programme. </a:t>
            </a:r>
            <a:endParaRPr/>
          </a:p>
        </p:txBody>
      </p:sp>
      <p:sp>
        <p:nvSpPr>
          <p:cNvPr id="132" name="Google Shape;132;g283abf880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42f19afe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solidFill>
                  <a:schemeClr val="dk1"/>
                </a:solidFill>
              </a:rPr>
              <a:t>Ask the participants to think what is important to them to feel comfortable, respected, feel safe and supported in the group.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US">
                <a:solidFill>
                  <a:schemeClr val="dk1"/>
                </a:solidFill>
              </a:rPr>
              <a:t>Naungan Kasih is a special programme! It brings families together to learn and share common experiences with each other.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When discussing Ground Rules, you can use the following format:</a:t>
            </a:r>
            <a:endParaRPr b="1">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pPr>
            <a:r>
              <a:rPr lang="en-US">
                <a:solidFill>
                  <a:schemeClr val="dk1"/>
                </a:solidFill>
              </a:rPr>
              <a:t>Put up two flipchart papers and write at the top:</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pPr>
            <a:r>
              <a:rPr lang="en-US">
                <a:solidFill>
                  <a:schemeClr val="dk1"/>
                </a:solidFill>
              </a:rPr>
              <a:t>Ground rules for ParentText chatbot</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pPr>
            <a:r>
              <a:rPr lang="en-US">
                <a:solidFill>
                  <a:schemeClr val="dk1"/>
                </a:solidFill>
              </a:rPr>
              <a:t>Ground rules for WhatsApp support group</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Arial"/>
              <a:buChar char="●"/>
            </a:pPr>
            <a:r>
              <a:rPr lang="en-US">
                <a:solidFill>
                  <a:schemeClr val="dk1"/>
                </a:solidFill>
              </a:rPr>
              <a:t>Ask participants to share their suggestions.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pPr>
            <a:r>
              <a:rPr lang="en-US">
                <a:solidFill>
                  <a:schemeClr val="dk1"/>
                </a:solidFill>
              </a:rPr>
              <a:t>Writes rules and comments on the flip chart to keep for later reference.</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Noto Sans Symbols"/>
              <a:buChar char="●"/>
            </a:pPr>
            <a:r>
              <a:rPr b="1" lang="en-US">
                <a:solidFill>
                  <a:schemeClr val="dk1"/>
                </a:solidFill>
              </a:rPr>
              <a:t>Make sure Ground Rules describe a positive behaviour.</a:t>
            </a:r>
            <a:r>
              <a:rPr lang="en-US">
                <a:solidFill>
                  <a:schemeClr val="dk1"/>
                </a:solidFill>
              </a:rPr>
              <a:t>You can prompt for rules on specific issues like cell phone use, respect, etc.</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pPr>
            <a:r>
              <a:rPr lang="en-US">
                <a:solidFill>
                  <a:schemeClr val="dk1"/>
                </a:solidFill>
              </a:rPr>
              <a:t>You can repeat back what you hear and explore the rules to make sure everyone in the group agrees and understands.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pPr>
            <a:r>
              <a:rPr lang="en-US">
                <a:solidFill>
                  <a:schemeClr val="dk1"/>
                </a:solidFill>
              </a:rPr>
              <a:t>For example, if someone mentions “Respect”, ask what that means to her or him. What sort of behaviour shows “Respect”? </a:t>
            </a:r>
            <a:endParaRPr>
              <a:solidFill>
                <a:schemeClr val="dk1"/>
              </a:solidFill>
            </a:endParaRPr>
          </a:p>
          <a:p>
            <a:pPr indent="-298450" lvl="0" marL="540000" rtl="0" algn="just">
              <a:lnSpc>
                <a:spcPct val="115000"/>
              </a:lnSpc>
              <a:spcBef>
                <a:spcPts val="1000"/>
              </a:spcBef>
              <a:spcAft>
                <a:spcPts val="0"/>
              </a:spcAft>
              <a:buClr>
                <a:schemeClr val="dk1"/>
              </a:buClr>
              <a:buSzPts val="1100"/>
              <a:buFont typeface="Arial"/>
              <a:buChar char="●"/>
            </a:pPr>
            <a:r>
              <a:rPr lang="en-US">
                <a:solidFill>
                  <a:schemeClr val="dk1"/>
                </a:solidFill>
              </a:rPr>
              <a:t>Make sure everyone agrees and has the opportunity to contribute before moving on to another suggestion. </a:t>
            </a:r>
            <a:endParaRPr>
              <a:solidFill>
                <a:schemeClr val="dk1"/>
              </a:solidFill>
            </a:endParaRPr>
          </a:p>
          <a:p>
            <a:pPr indent="0" lvl="0" marL="0" rtl="0" algn="l">
              <a:lnSpc>
                <a:spcPct val="100000"/>
              </a:lnSpc>
              <a:spcBef>
                <a:spcPts val="1000"/>
              </a:spcBef>
              <a:spcAft>
                <a:spcPts val="0"/>
              </a:spcAft>
              <a:buSzPts val="1100"/>
              <a:buNone/>
            </a:pPr>
            <a:r>
              <a:t/>
            </a:r>
            <a:endParaRPr/>
          </a:p>
        </p:txBody>
      </p:sp>
      <p:sp>
        <p:nvSpPr>
          <p:cNvPr id="153" name="Google Shape;153;g2742f19af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42f19afe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a:solidFill>
                  <a:schemeClr val="dk1"/>
                </a:solidFill>
              </a:rPr>
              <a:t>To make this activity interactive, ask participants to demonstrate the following to the group (and correct/guide as needed):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1) Switching the phone on and off</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Show participants: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How to turn the phone on and off. Clearly point out the three buttons on the side (on/off, volume up/down).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Where and how to insert a sim card and ensure that it is properly working once the phone is switched on.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Talk about sim card PIN and how your sim card can get blocked if the PIN is not entered correctly.</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2) Navigating through the phone settings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Show participants: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How to increase and reduce phone brightness.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How to install and uninstall apps.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How to take and share screenshots (this is key when they experience technical issues).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3) Navigating through WhatsApp settings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Remind participants that they will receive their ParentText content via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Show participants:</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pPr>
            <a:r>
              <a:rPr lang="en-US">
                <a:solidFill>
                  <a:schemeClr val="dk1"/>
                </a:solidFill>
              </a:rPr>
              <a:t>How to find and open WhatsApp.</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pPr>
            <a:r>
              <a:rPr lang="en-US">
                <a:solidFill>
                  <a:schemeClr val="dk1"/>
                </a:solidFill>
              </a:rPr>
              <a:t>How to respond to messages/prompts from ParentText (in order to receive the next content).</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pPr>
            <a:r>
              <a:rPr lang="en-US">
                <a:solidFill>
                  <a:schemeClr val="dk1"/>
                </a:solidFill>
              </a:rPr>
              <a:t>How to open images.</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pPr>
            <a:r>
              <a:rPr lang="en-US">
                <a:solidFill>
                  <a:schemeClr val="dk1"/>
                </a:solidFill>
              </a:rPr>
              <a:t>How to open audio/video files.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4) Charging the phone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Show how to properly insert the phone charger to avoid breaking the charging system.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Emphasise the importance of disconnecting the phone from the charger once it is fully charged to avoid overcharging.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Use the original phone charger to charge the phone.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5) Switching data bundle on and off</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Show participants how to turn data on and off. Point out the change in the status bar when the data is on or off (the H+/3G/4G on the network bar).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Emphasise that data should not be left on non-stop, to minimise data bundle use and optimise battery 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Show participants how to check data bundle balance and/or data bundle usage.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6) Managing internal phone storage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Ensure participants understand that apps, videos, music, and images all take up space on a phone, and that their phone will not function properly when it is too full.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Show participants how to free up storage space if needed by:</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pPr>
            <a:r>
              <a:rPr lang="en-US">
                <a:solidFill>
                  <a:schemeClr val="dk1"/>
                </a:solidFill>
              </a:rPr>
              <a:t>Deleting files such as videos, audios, images, etc.</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pPr>
            <a:r>
              <a:rPr lang="en-US">
                <a:solidFill>
                  <a:schemeClr val="dk1"/>
                </a:solidFill>
              </a:rPr>
              <a:t>Uninstalling apps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7) Digital awareness: Internet safety</a:t>
            </a:r>
            <a:endParaRPr b="1">
              <a:solidFill>
                <a:schemeClr val="dk1"/>
              </a:solidFill>
            </a:endParaRPr>
          </a:p>
          <a:p>
            <a:pPr indent="0" lvl="0" marL="0" marR="0" rtl="0" algn="just">
              <a:lnSpc>
                <a:spcPct val="115000"/>
              </a:lnSpc>
              <a:spcBef>
                <a:spcPts val="1000"/>
              </a:spcBef>
              <a:spcAft>
                <a:spcPts val="0"/>
              </a:spcAft>
              <a:buClr>
                <a:schemeClr val="dk1"/>
              </a:buClr>
              <a:buSzPts val="1100"/>
              <a:buFont typeface="Arial"/>
              <a:buNone/>
            </a:pPr>
            <a:r>
              <a:rPr lang="en-US">
                <a:solidFill>
                  <a:schemeClr val="dk1"/>
                </a:solidFill>
              </a:rPr>
              <a:t>Discuss the risks of clicking on phishing and suspicious internet links. </a:t>
            </a:r>
            <a:endParaRPr>
              <a:solidFill>
                <a:schemeClr val="dk1"/>
              </a:solidFill>
            </a:endParaRPr>
          </a:p>
          <a:p>
            <a:pPr indent="0" lvl="0" marL="0" marR="0" rtl="0" algn="just">
              <a:lnSpc>
                <a:spcPct val="115000"/>
              </a:lnSpc>
              <a:spcBef>
                <a:spcPts val="1000"/>
              </a:spcBef>
              <a:spcAft>
                <a:spcPts val="0"/>
              </a:spcAft>
              <a:buClr>
                <a:schemeClr val="dk1"/>
              </a:buClr>
              <a:buSzPts val="1100"/>
              <a:buFont typeface="Arial"/>
              <a:buNone/>
            </a:pPr>
            <a:r>
              <a:rPr lang="en-US">
                <a:solidFill>
                  <a:schemeClr val="dk1"/>
                </a:solidFill>
              </a:rPr>
              <a:t>Ensure that participants understand that specific personal information should not be shared with unknown people or sources, for instance:</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pPr>
            <a:r>
              <a:rPr lang="en-US">
                <a:solidFill>
                  <a:schemeClr val="dk1"/>
                </a:solidFill>
              </a:rPr>
              <a:t>Passwords</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pPr>
            <a:r>
              <a:rPr lang="en-US">
                <a:solidFill>
                  <a:schemeClr val="dk1"/>
                </a:solidFill>
              </a:rPr>
              <a:t>Bank account information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pPr>
            <a:r>
              <a:rPr lang="en-US">
                <a:solidFill>
                  <a:schemeClr val="dk1"/>
                </a:solidFill>
              </a:rPr>
              <a:t>Locations</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pPr>
            <a:r>
              <a:rPr lang="en-US">
                <a:solidFill>
                  <a:schemeClr val="dk1"/>
                </a:solidFill>
              </a:rPr>
              <a:t>Personal or sensitive images/videos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8) How to prevent damaging your phone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Show participants how to access the password/pattern lock to secure their phone from other unauthorised users.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Discuss how phones should be handled with care, for example:</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pPr>
            <a:r>
              <a:rPr lang="en-US">
                <a:solidFill>
                  <a:schemeClr val="dk1"/>
                </a:solidFill>
              </a:rPr>
              <a:t>Keeping phones out of reach from their children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pPr>
            <a:r>
              <a:rPr lang="en-US">
                <a:solidFill>
                  <a:schemeClr val="dk1"/>
                </a:solidFill>
              </a:rPr>
              <a:t>Keeping phones away from direct sunlight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Keeping phones away from working stations that can cause damage to the phone for instance, water, fire etc.</a:t>
            </a:r>
            <a:endParaRPr>
              <a:solidFill>
                <a:schemeClr val="dk1"/>
              </a:solidFill>
            </a:endParaRPr>
          </a:p>
          <a:p>
            <a:pPr indent="0" lvl="0" marL="0" rtl="0" algn="l">
              <a:lnSpc>
                <a:spcPct val="100000"/>
              </a:lnSpc>
              <a:spcBef>
                <a:spcPts val="1000"/>
              </a:spcBef>
              <a:spcAft>
                <a:spcPts val="0"/>
              </a:spcAft>
              <a:buSzPts val="1100"/>
              <a:buNone/>
            </a:pPr>
            <a:r>
              <a:t/>
            </a:r>
            <a:endParaRPr/>
          </a:p>
        </p:txBody>
      </p:sp>
      <p:sp>
        <p:nvSpPr>
          <p:cNvPr id="167" name="Google Shape;167;g2742f19af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2f19afe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rPr>
              <a:t>🏅</a:t>
            </a:r>
            <a:r>
              <a:rPr b="1" lang="en-US" sz="1200" u="sng">
                <a:solidFill>
                  <a:schemeClr val="dk1"/>
                </a:solidFill>
              </a:rPr>
              <a:t>Getting into ParentText (⏱️20 min)</a:t>
            </a:r>
            <a:endParaRPr b="1" sz="1200" u="sng">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💡Overview</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Participants will now have their first interaction with the ParentText chatbot on their phones </a:t>
            </a:r>
            <a:endParaRPr>
              <a:solidFill>
                <a:schemeClr val="dk1"/>
              </a:solidFill>
            </a:endParaRPr>
          </a:p>
          <a:p>
            <a:pPr indent="0" lvl="0" marL="0" rtl="0" algn="just">
              <a:lnSpc>
                <a:spcPct val="115000"/>
              </a:lnSpc>
              <a:spcBef>
                <a:spcPts val="1000"/>
              </a:spcBef>
              <a:spcAft>
                <a:spcPts val="0"/>
              </a:spcAft>
              <a:buSzPts val="1100"/>
              <a:buNone/>
            </a:pPr>
            <a:r>
              <a:rPr b="1" lang="en-US">
                <a:solidFill>
                  <a:schemeClr val="dk1"/>
                </a:solidFill>
              </a:rPr>
              <a:t>✏️Instructions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Take them through the following steps and respond to any questions or challenges that come up. Ensure that everyone has completed the previous step before moving onto the next one.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1. Start a WhatsApp chat with ParentText</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Give participants the following instructions: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Open your phone</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Malgun Gothic"/>
              <a:buChar char="●"/>
            </a:pPr>
            <a:r>
              <a:rPr lang="en-US">
                <a:solidFill>
                  <a:schemeClr val="dk1"/>
                </a:solidFill>
              </a:rPr>
              <a:t>Save the ParentText phone number (+6-012-292-7434</a:t>
            </a:r>
            <a:r>
              <a:rPr lang="en-US">
                <a:solidFill>
                  <a:srgbClr val="222222"/>
                </a:solidFill>
                <a:highlight>
                  <a:srgbClr val="FFFFFF"/>
                </a:highlight>
              </a:rPr>
              <a:t>) </a:t>
            </a:r>
            <a:r>
              <a:rPr lang="en-US">
                <a:solidFill>
                  <a:schemeClr val="dk1"/>
                </a:solidFill>
              </a:rPr>
              <a:t>as a contact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pPr>
            <a:r>
              <a:rPr lang="en-US">
                <a:solidFill>
                  <a:schemeClr val="dk1"/>
                </a:solidFill>
              </a:rPr>
              <a:t>Open WhatsApp, search for ‘ParentText’ and start a chat by typing START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2. Settings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Tell participants to follow the ParentText prompts. ParentText will ask them to: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pPr>
            <a:r>
              <a:rPr lang="en-US">
                <a:solidFill>
                  <a:schemeClr val="dk1"/>
                </a:solidFill>
              </a:rPr>
              <a:t>Choose a language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pPr>
            <a:r>
              <a:rPr lang="en-US">
                <a:solidFill>
                  <a:schemeClr val="dk1"/>
                </a:solidFill>
              </a:rPr>
              <a:t>Choose how they would like to receive messages:</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pPr>
            <a:r>
              <a:rPr lang="en-US">
                <a:solidFill>
                  <a:schemeClr val="dk1"/>
                </a:solidFill>
              </a:rPr>
              <a:t>Text, images, and video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pPr>
            <a:r>
              <a:rPr lang="en-US">
                <a:solidFill>
                  <a:schemeClr val="dk1"/>
                </a:solidFill>
              </a:rPr>
              <a:t>Text, images, and audio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pPr>
            <a:r>
              <a:rPr lang="en-US">
                <a:solidFill>
                  <a:schemeClr val="dk1"/>
                </a:solidFill>
              </a:rPr>
              <a:t>Text and images only</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b="1" lang="en-US">
                <a:solidFill>
                  <a:schemeClr val="dk1"/>
                </a:solidFill>
              </a:rPr>
              <a:t>3. Introduction video</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Ask participants to watch the 5-minute introduction video explaining how ParentText works.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lang="en-US">
                <a:solidFill>
                  <a:schemeClr val="dk1"/>
                </a:solidFill>
              </a:rPr>
              <a:t>Ask participants if they have any questions.</a:t>
            </a:r>
            <a:endParaRPr>
              <a:solidFill>
                <a:schemeClr val="dk1"/>
              </a:solidFill>
            </a:endParaRPr>
          </a:p>
          <a:p>
            <a:pPr indent="0" lvl="0" marL="0" rtl="0" algn="l">
              <a:lnSpc>
                <a:spcPct val="100000"/>
              </a:lnSpc>
              <a:spcBef>
                <a:spcPts val="1000"/>
              </a:spcBef>
              <a:spcAft>
                <a:spcPts val="0"/>
              </a:spcAft>
              <a:buSzPts val="1100"/>
              <a:buNone/>
            </a:pPr>
            <a:r>
              <a:t/>
            </a:r>
            <a:endParaRPr/>
          </a:p>
        </p:txBody>
      </p:sp>
      <p:sp>
        <p:nvSpPr>
          <p:cNvPr id="174" name="Google Shape;174;g2742f19af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742f19afeb_0_20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742f19afeb_0_20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g2742f19afeb_0_20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g2742f19afeb_0_20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g2742f19afeb_0_2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742f19afeb_0_20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0" name="Google Shape;50;g2742f19afeb_0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742f19afeb_0_2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g2742f19afeb_0_2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4" name="Google Shape;54;g2742f19afeb_0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g2742f19afeb_0_2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2742f19afeb_0_2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g2742f19afeb_0_21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0" name="Google Shape;60;g2742f19afeb_0_2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g2742f19afeb_0_2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g2742f19afeb_0_2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 title and description">
    <p:spTree>
      <p:nvGrpSpPr>
        <p:cNvPr id="70" name="Shape 70"/>
        <p:cNvGrpSpPr/>
        <p:nvPr/>
      </p:nvGrpSpPr>
      <p:grpSpPr>
        <a:xfrm>
          <a:off x="0" y="0"/>
          <a:ext cx="0" cy="0"/>
          <a:chOff x="0" y="0"/>
          <a:chExt cx="0" cy="0"/>
        </a:xfrm>
      </p:grpSpPr>
      <p:sp>
        <p:nvSpPr>
          <p:cNvPr id="71" name="Google Shape;71;g28d8ad90870_1_7"/>
          <p:cNvSpPr txBox="1"/>
          <p:nvPr>
            <p:ph idx="12" type="sldNum"/>
          </p:nvPr>
        </p:nvSpPr>
        <p:spPr>
          <a:xfrm>
            <a:off x="8472457"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28d8ad90870_1_7"/>
          <p:cNvSpPr/>
          <p:nvPr/>
        </p:nvSpPr>
        <p:spPr>
          <a:xfrm>
            <a:off x="8907236" y="0"/>
            <a:ext cx="236700" cy="51435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3" name="Google Shape;73;g28d8ad90870_1_7"/>
          <p:cNvSpPr/>
          <p:nvPr/>
        </p:nvSpPr>
        <p:spPr>
          <a:xfrm>
            <a:off x="0" y="0"/>
            <a:ext cx="236700" cy="7104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and description">
  <p:cSld name="1_Section title and description">
    <p:spTree>
      <p:nvGrpSpPr>
        <p:cNvPr id="74" name="Shape 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bg>
      <p:bgPr>
        <a:solidFill>
          <a:schemeClr val="lt1"/>
        </a:solidFill>
      </p:bgPr>
    </p:bg>
    <p:spTree>
      <p:nvGrpSpPr>
        <p:cNvPr id="76" name="Shape 76"/>
        <p:cNvGrpSpPr/>
        <p:nvPr/>
      </p:nvGrpSpPr>
      <p:grpSpPr>
        <a:xfrm>
          <a:off x="0" y="0"/>
          <a:ext cx="0" cy="0"/>
          <a:chOff x="0" y="0"/>
          <a:chExt cx="0" cy="0"/>
        </a:xfrm>
      </p:grpSpPr>
      <p:cxnSp>
        <p:nvCxnSpPr>
          <p:cNvPr id="77" name="Google Shape;77;g28d8ad90870_1_13"/>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8" name="Google Shape;78;g28d8ad90870_1_13"/>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79" name="Google Shape;79;g28d8ad90870_1_13"/>
          <p:cNvPicPr preferRelativeResize="0"/>
          <p:nvPr/>
        </p:nvPicPr>
        <p:blipFill rotWithShape="1">
          <a:blip r:embed="rId2">
            <a:alphaModFix/>
          </a:blip>
          <a:srcRect b="0" l="0" r="0" t="0"/>
          <a:stretch/>
        </p:blipFill>
        <p:spPr>
          <a:xfrm>
            <a:off x="8068234" y="4624571"/>
            <a:ext cx="499409" cy="420664"/>
          </a:xfrm>
          <a:prstGeom prst="rect">
            <a:avLst/>
          </a:prstGeom>
          <a:noFill/>
          <a:ln>
            <a:noFill/>
          </a:ln>
        </p:spPr>
      </p:pic>
      <p:cxnSp>
        <p:nvCxnSpPr>
          <p:cNvPr id="80" name="Google Shape;80;g28d8ad90870_1_13"/>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Diagram or Organization Chart">
  <p:cSld name="1_Title and Diagram or Organization Chart">
    <p:spTree>
      <p:nvGrpSpPr>
        <p:cNvPr id="81" name="Shape 81"/>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2742f19afeb_0_1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g2742f19afeb_0_17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 name="Google Shape;19;g2742f19afeb_0_1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742f19afeb_0_18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g2742f19afeb_0_1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742f19afeb_0_18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g2742f19afeb_0_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g2742f19afeb_0_1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2742f19afeb_0_18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g2742f19afeb_0_1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g2742f19afeb_0_1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2742f19afeb_0_1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742f19afeb_0_19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g2742f19afeb_0_1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2742f19afeb_0_19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g2742f19afeb_0_19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g2742f19afeb_0_1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742f19afeb_0_19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g2742f19afeb_0_1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38"/>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 name="Google Shape;7;p38"/>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cxnSp>
        <p:nvCxnSpPr>
          <p:cNvPr id="8" name="Google Shape;8;p38"/>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pic>
        <p:nvPicPr>
          <p:cNvPr id="9" name="Google Shape;9;p38"/>
          <p:cNvPicPr preferRelativeResize="0"/>
          <p:nvPr/>
        </p:nvPicPr>
        <p:blipFill rotWithShape="1">
          <a:blip r:embed="rId1">
            <a:alphaModFix/>
          </a:blip>
          <a:srcRect b="0" l="0" r="0" t="0"/>
          <a:stretch/>
        </p:blipFill>
        <p:spPr>
          <a:xfrm>
            <a:off x="8097460" y="4610201"/>
            <a:ext cx="424318" cy="4350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 name="Shape 12"/>
        <p:cNvGrpSpPr/>
        <p:nvPr/>
      </p:nvGrpSpPr>
      <p:grpSpPr>
        <a:xfrm>
          <a:off x="0" y="0"/>
          <a:ext cx="0" cy="0"/>
          <a:chOff x="0" y="0"/>
          <a:chExt cx="0" cy="0"/>
        </a:xfrm>
      </p:grpSpPr>
      <p:sp>
        <p:nvSpPr>
          <p:cNvPr id="13" name="Google Shape;13;g2742f19afeb_0_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 name="Google Shape;14;g2742f19afeb_0_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5" name="Google Shape;15;g2742f19afeb_0_1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cxnSp>
        <p:nvCxnSpPr>
          <p:cNvPr id="64" name="Google Shape;64;g28d8ad90870_1_0"/>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65" name="Google Shape;65;g28d8ad90870_1_0"/>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66" name="Google Shape;66;g28d8ad90870_1_0"/>
          <p:cNvPicPr preferRelativeResize="0"/>
          <p:nvPr/>
        </p:nvPicPr>
        <p:blipFill rotWithShape="1">
          <a:blip r:embed="rId1">
            <a:alphaModFix/>
          </a:blip>
          <a:srcRect b="0" l="0" r="0" t="0"/>
          <a:stretch/>
        </p:blipFill>
        <p:spPr>
          <a:xfrm>
            <a:off x="8068234" y="4624571"/>
            <a:ext cx="499409" cy="420664"/>
          </a:xfrm>
          <a:prstGeom prst="rect">
            <a:avLst/>
          </a:prstGeom>
          <a:noFill/>
          <a:ln>
            <a:noFill/>
          </a:ln>
        </p:spPr>
      </p:pic>
      <p:cxnSp>
        <p:nvCxnSpPr>
          <p:cNvPr id="67" name="Google Shape;67;g28d8ad90870_1_0"/>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2742f19afeb_0_160"/>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87" name="Google Shape;87;g2742f19afeb_0_160"/>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US" sz="2100">
                <a:solidFill>
                  <a:srgbClr val="F9AF00"/>
                </a:solidFill>
              </a:rPr>
              <a:t>Month Year</a:t>
            </a:r>
            <a:endParaRPr b="0" i="0" sz="2100" u="none" cap="none" strike="noStrike">
              <a:solidFill>
                <a:srgbClr val="000000"/>
              </a:solidFill>
              <a:latin typeface="Arial"/>
              <a:ea typeface="Arial"/>
              <a:cs typeface="Arial"/>
              <a:sym typeface="Arial"/>
            </a:endParaRPr>
          </a:p>
        </p:txBody>
      </p:sp>
      <p:sp>
        <p:nvSpPr>
          <p:cNvPr id="88" name="Google Shape;88;g2742f19afeb_0_160"/>
          <p:cNvSpPr txBox="1"/>
          <p:nvPr/>
        </p:nvSpPr>
        <p:spPr>
          <a:xfrm>
            <a:off x="293600" y="1531813"/>
            <a:ext cx="3342000" cy="144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200">
                <a:solidFill>
                  <a:schemeClr val="lt1"/>
                </a:solidFill>
              </a:rPr>
              <a:t>Naungan Kasih Hybrid Parenting Programme</a:t>
            </a:r>
            <a:br>
              <a:rPr b="1" lang="en-US" sz="2200">
                <a:solidFill>
                  <a:schemeClr val="lt1"/>
                </a:solidFill>
              </a:rPr>
            </a:br>
            <a:br>
              <a:rPr b="1" lang="en-US" sz="2200">
                <a:solidFill>
                  <a:schemeClr val="lt1"/>
                </a:solidFill>
              </a:rPr>
            </a:br>
            <a:r>
              <a:rPr b="1" lang="en-US" sz="2200">
                <a:solidFill>
                  <a:schemeClr val="lt1"/>
                </a:solidFill>
              </a:rPr>
              <a:t>Onboarding</a:t>
            </a:r>
            <a:endParaRPr b="1" sz="2100">
              <a:solidFill>
                <a:schemeClr val="lt1"/>
              </a:solidFill>
            </a:endParaRPr>
          </a:p>
        </p:txBody>
      </p:sp>
      <p:pic>
        <p:nvPicPr>
          <p:cNvPr descr="Universiti Putra Malaysia | Facebook" id="89" name="Google Shape;89;g2742f19afeb_0_160"/>
          <p:cNvPicPr preferRelativeResize="0"/>
          <p:nvPr/>
        </p:nvPicPr>
        <p:blipFill rotWithShape="1">
          <a:blip r:embed="rId4">
            <a:alphaModFix/>
          </a:blip>
          <a:srcRect b="26501" l="0" r="0" t="22514"/>
          <a:stretch/>
        </p:blipFill>
        <p:spPr>
          <a:xfrm>
            <a:off x="2495041" y="4392038"/>
            <a:ext cx="1298122" cy="661850"/>
          </a:xfrm>
          <a:prstGeom prst="rect">
            <a:avLst/>
          </a:prstGeom>
          <a:noFill/>
          <a:ln>
            <a:noFill/>
          </a:ln>
        </p:spPr>
      </p:pic>
      <p:pic>
        <p:nvPicPr>
          <p:cNvPr id="90" name="Google Shape;90;g2742f19afeb_0_160"/>
          <p:cNvPicPr preferRelativeResize="0"/>
          <p:nvPr/>
        </p:nvPicPr>
        <p:blipFill rotWithShape="1">
          <a:blip r:embed="rId5">
            <a:alphaModFix/>
          </a:blip>
          <a:srcRect b="0" l="0" r="0" t="0"/>
          <a:stretch/>
        </p:blipFill>
        <p:spPr>
          <a:xfrm>
            <a:off x="1495345" y="4422187"/>
            <a:ext cx="601575" cy="601575"/>
          </a:xfrm>
          <a:prstGeom prst="rect">
            <a:avLst/>
          </a:prstGeom>
          <a:noFill/>
          <a:ln>
            <a:noFill/>
          </a:ln>
        </p:spPr>
      </p:pic>
      <p:pic>
        <p:nvPicPr>
          <p:cNvPr id="91" name="Google Shape;91;g2742f19afeb_0_160"/>
          <p:cNvPicPr preferRelativeResize="0"/>
          <p:nvPr/>
        </p:nvPicPr>
        <p:blipFill rotWithShape="1">
          <a:blip r:embed="rId6">
            <a:alphaModFix/>
          </a:blip>
          <a:srcRect b="0" l="0" r="0" t="0"/>
          <a:stretch/>
        </p:blipFill>
        <p:spPr>
          <a:xfrm>
            <a:off x="7636500" y="4433725"/>
            <a:ext cx="1072150" cy="578471"/>
          </a:xfrm>
          <a:prstGeom prst="rect">
            <a:avLst/>
          </a:prstGeom>
          <a:noFill/>
          <a:ln>
            <a:noFill/>
          </a:ln>
        </p:spPr>
      </p:pic>
      <p:pic>
        <p:nvPicPr>
          <p:cNvPr id="92" name="Google Shape;92;g2742f19afeb_0_160"/>
          <p:cNvPicPr preferRelativeResize="0"/>
          <p:nvPr/>
        </p:nvPicPr>
        <p:blipFill rotWithShape="1">
          <a:blip r:embed="rId7">
            <a:alphaModFix/>
          </a:blip>
          <a:srcRect b="0" l="0" r="0" t="0"/>
          <a:stretch/>
        </p:blipFill>
        <p:spPr>
          <a:xfrm>
            <a:off x="4191284" y="4373438"/>
            <a:ext cx="661850" cy="661850"/>
          </a:xfrm>
          <a:prstGeom prst="rect">
            <a:avLst/>
          </a:prstGeom>
          <a:noFill/>
          <a:ln>
            <a:noFill/>
          </a:ln>
        </p:spPr>
      </p:pic>
      <p:pic>
        <p:nvPicPr>
          <p:cNvPr id="93" name="Google Shape;93;g2742f19afeb_0_160"/>
          <p:cNvPicPr preferRelativeResize="0"/>
          <p:nvPr/>
        </p:nvPicPr>
        <p:blipFill>
          <a:blip r:embed="rId8">
            <a:alphaModFix/>
          </a:blip>
          <a:stretch>
            <a:fillRect/>
          </a:stretch>
        </p:blipFill>
        <p:spPr>
          <a:xfrm>
            <a:off x="5251254" y="4570726"/>
            <a:ext cx="1987125" cy="267274"/>
          </a:xfrm>
          <a:prstGeom prst="rect">
            <a:avLst/>
          </a:prstGeom>
          <a:noFill/>
          <a:ln>
            <a:noFill/>
          </a:ln>
        </p:spPr>
      </p:pic>
      <p:pic>
        <p:nvPicPr>
          <p:cNvPr id="94" name="Google Shape;94;g2742f19afeb_0_160"/>
          <p:cNvPicPr preferRelativeResize="0"/>
          <p:nvPr/>
        </p:nvPicPr>
        <p:blipFill>
          <a:blip r:embed="rId9">
            <a:alphaModFix/>
          </a:blip>
          <a:stretch>
            <a:fillRect/>
          </a:stretch>
        </p:blipFill>
        <p:spPr>
          <a:xfrm>
            <a:off x="372550" y="175650"/>
            <a:ext cx="1361475" cy="1326849"/>
          </a:xfrm>
          <a:prstGeom prst="rect">
            <a:avLst/>
          </a:prstGeom>
          <a:noFill/>
          <a:ln>
            <a:noFill/>
          </a:ln>
        </p:spPr>
      </p:pic>
      <p:sp>
        <p:nvSpPr>
          <p:cNvPr id="95" name="Google Shape;95;g2742f19afeb_0_160"/>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pPr>
            <a:r>
              <a:rPr lang="en-US" sz="2100">
                <a:solidFill>
                  <a:schemeClr val="lt1"/>
                </a:solidFill>
              </a:rPr>
              <a:t>Name of the Facilitators</a:t>
            </a:r>
            <a:endParaRPr b="0" i="0" sz="2100" u="none" cap="none" strike="noStrike">
              <a:solidFill>
                <a:srgbClr val="000000"/>
              </a:solidFill>
              <a:latin typeface="Arial"/>
              <a:ea typeface="Arial"/>
              <a:cs typeface="Arial"/>
              <a:sym typeface="Arial"/>
            </a:endParaRPr>
          </a:p>
        </p:txBody>
      </p:sp>
      <p:pic>
        <p:nvPicPr>
          <p:cNvPr id="96" name="Google Shape;96;g2742f19afeb_0_160"/>
          <p:cNvPicPr preferRelativeResize="0"/>
          <p:nvPr/>
        </p:nvPicPr>
        <p:blipFill>
          <a:blip r:embed="rId10">
            <a:alphaModFix/>
          </a:blip>
          <a:stretch>
            <a:fillRect/>
          </a:stretch>
        </p:blipFill>
        <p:spPr>
          <a:xfrm>
            <a:off x="435375" y="4381873"/>
            <a:ext cx="661850" cy="6450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42f19afeb_0_9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84" name="Google Shape;184;g2742f19afeb_0_9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Getting Started with ParentText</a:t>
            </a:r>
            <a:endParaRPr b="0" i="0" sz="1400" u="none" cap="none" strike="noStrike">
              <a:solidFill>
                <a:srgbClr val="000000"/>
              </a:solidFill>
              <a:latin typeface="Arial"/>
              <a:ea typeface="Arial"/>
              <a:cs typeface="Arial"/>
              <a:sym typeface="Arial"/>
            </a:endParaRPr>
          </a:p>
        </p:txBody>
      </p:sp>
      <p:sp>
        <p:nvSpPr>
          <p:cNvPr id="185" name="Google Shape;185;g2742f19afeb_0_91"/>
          <p:cNvSpPr txBox="1"/>
          <p:nvPr/>
        </p:nvSpPr>
        <p:spPr>
          <a:xfrm>
            <a:off x="269600" y="972071"/>
            <a:ext cx="8199600" cy="24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sz="1700">
                <a:solidFill>
                  <a:srgbClr val="DB3614"/>
                </a:solidFill>
              </a:rPr>
              <a:t>Prompts ParentText will ask: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D3959"/>
              </a:solidFill>
              <a:latin typeface="Arial"/>
              <a:ea typeface="Arial"/>
              <a:cs typeface="Arial"/>
              <a:sym typeface="Arial"/>
            </a:endParaRPr>
          </a:p>
          <a:p>
            <a:pPr indent="-330200" lvl="0" marL="457200" marR="0" rtl="0" algn="l">
              <a:lnSpc>
                <a:spcPct val="150000"/>
              </a:lnSpc>
              <a:spcBef>
                <a:spcPts val="0"/>
              </a:spcBef>
              <a:spcAft>
                <a:spcPts val="0"/>
              </a:spcAft>
              <a:buClr>
                <a:srgbClr val="123D5D"/>
              </a:buClr>
              <a:buSzPts val="1600"/>
              <a:buChar char="●"/>
            </a:pPr>
            <a:r>
              <a:rPr lang="en-US" sz="1600">
                <a:solidFill>
                  <a:srgbClr val="123D5D"/>
                </a:solidFill>
                <a:extLst>
                  <a:ext uri="http://customooxmlschemas.google.com/">
                    <go:slidesCustomData xmlns:go="http://customooxmlschemas.google.com/" textRoundtripDataId="25"/>
                  </a:ext>
                </a:extLst>
              </a:rPr>
              <a:t>User information </a:t>
            </a:r>
            <a:r>
              <a:rPr lang="en-US" sz="1600">
                <a:solidFill>
                  <a:srgbClr val="123D5D"/>
                </a:solidFill>
              </a:rPr>
              <a:t> </a:t>
            </a:r>
            <a:r>
              <a:rPr lang="en-US" sz="1600">
                <a:solidFill>
                  <a:srgbClr val="123D5D"/>
                </a:solidFill>
                <a:extLst>
                  <a:ext uri="http://customooxmlschemas.google.com/">
                    <go:slidesCustomData xmlns:go="http://customooxmlschemas.google.com/" textRoundtripDataId="26"/>
                  </a:ext>
                </a:extLst>
              </a:rPr>
              <a:t>(E.g. Age of your child, your gender, your child’s gender)</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pPr>
            <a:r>
              <a:rPr lang="en-US" sz="1600">
                <a:solidFill>
                  <a:srgbClr val="123D5D"/>
                </a:solidFill>
              </a:rPr>
              <a:t>Taking a pause </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pPr>
            <a:r>
              <a:rPr lang="en-US" sz="1600">
                <a:solidFill>
                  <a:srgbClr val="123D5D"/>
                </a:solidFill>
              </a:rPr>
              <a:t>Select your first goal “</a:t>
            </a:r>
            <a:r>
              <a:rPr b="1" lang="en-US" sz="1600">
                <a:solidFill>
                  <a:srgbClr val="123D5D"/>
                </a:solidFill>
              </a:rPr>
              <a:t>Improve My Relationship with My Child</a:t>
            </a:r>
            <a:r>
              <a:rPr lang="en-US" sz="1600">
                <a:solidFill>
                  <a:srgbClr val="123D5D"/>
                </a:solidFill>
              </a:rPr>
              <a:t>”</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pPr>
            <a:r>
              <a:rPr lang="en-US" sz="1600">
                <a:solidFill>
                  <a:srgbClr val="123D5D"/>
                </a:solidFill>
              </a:rPr>
              <a:t>Your first skill </a:t>
            </a:r>
            <a:r>
              <a:rPr b="1" lang="en-US" sz="1600">
                <a:solidFill>
                  <a:srgbClr val="123D5D"/>
                </a:solidFill>
              </a:rPr>
              <a:t>“Spending One-on-One Time with My Child”</a:t>
            </a:r>
            <a:endParaRPr b="1" sz="1600">
              <a:solidFill>
                <a:srgbClr val="123D5D"/>
              </a:solidFill>
            </a:endParaRPr>
          </a:p>
          <a:p>
            <a:pPr indent="0" lvl="0" marL="0" marR="0" rtl="0" algn="l">
              <a:lnSpc>
                <a:spcPct val="150000"/>
              </a:lnSpc>
              <a:spcBef>
                <a:spcPts val="1000"/>
              </a:spcBef>
              <a:spcAft>
                <a:spcPts val="1000"/>
              </a:spcAft>
              <a:buNone/>
            </a:pPr>
            <a:r>
              <a:rPr b="1" lang="en-US" sz="1600">
                <a:solidFill>
                  <a:srgbClr val="123D5D"/>
                </a:solidFill>
              </a:rPr>
              <a:t>Any questions about using ParentText? </a:t>
            </a:r>
            <a:endParaRPr b="1" sz="1600">
              <a:solidFill>
                <a:srgbClr val="123D5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42f19afeb_0_22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91" name="Google Shape;191;g2742f19afeb_0_2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Spending One-on-One Time with My Child</a:t>
            </a:r>
            <a:endParaRPr b="0" i="0" sz="1400" u="none" cap="none" strike="noStrike">
              <a:solidFill>
                <a:srgbClr val="000000"/>
              </a:solidFill>
              <a:latin typeface="Arial"/>
              <a:ea typeface="Arial"/>
              <a:cs typeface="Arial"/>
              <a:sym typeface="Arial"/>
            </a:endParaRPr>
          </a:p>
        </p:txBody>
      </p:sp>
      <p:pic>
        <p:nvPicPr>
          <p:cNvPr id="192" name="Google Shape;192;g2742f19afeb_0_226"/>
          <p:cNvPicPr preferRelativeResize="0"/>
          <p:nvPr/>
        </p:nvPicPr>
        <p:blipFill>
          <a:blip r:embed="rId3">
            <a:alphaModFix/>
          </a:blip>
          <a:stretch>
            <a:fillRect/>
          </a:stretch>
        </p:blipFill>
        <p:spPr>
          <a:xfrm>
            <a:off x="106525" y="812150"/>
            <a:ext cx="2079299" cy="1822674"/>
          </a:xfrm>
          <a:prstGeom prst="rect">
            <a:avLst/>
          </a:prstGeom>
          <a:noFill/>
          <a:ln>
            <a:noFill/>
          </a:ln>
        </p:spPr>
      </p:pic>
      <p:sp>
        <p:nvSpPr>
          <p:cNvPr id="193" name="Google Shape;193;g2742f19afeb_0_226"/>
          <p:cNvSpPr txBox="1"/>
          <p:nvPr/>
        </p:nvSpPr>
        <p:spPr>
          <a:xfrm>
            <a:off x="156550" y="2764850"/>
            <a:ext cx="2034900" cy="12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050">
                <a:solidFill>
                  <a:srgbClr val="444746"/>
                </a:solidFill>
              </a:rPr>
              <a:t>Farah</a:t>
            </a:r>
            <a:r>
              <a:rPr lang="en-US" sz="1050">
                <a:solidFill>
                  <a:srgbClr val="444746"/>
                </a:solidFill>
              </a:rPr>
              <a:t>: I have 5 minutes of one-on-one time to spend with you, </a:t>
            </a:r>
            <a:r>
              <a:rPr lang="en-US" sz="1050">
                <a:solidFill>
                  <a:srgbClr val="444746"/>
                </a:solidFill>
              </a:rPr>
              <a:t>Mira</a:t>
            </a:r>
            <a:r>
              <a:rPr lang="en-US" sz="1050">
                <a:solidFill>
                  <a:srgbClr val="444746"/>
                </a:solidFill>
              </a:rPr>
              <a:t>. What would you like to do?</a:t>
            </a:r>
            <a:endParaRPr sz="1050">
              <a:solidFill>
                <a:srgbClr val="444746"/>
              </a:solidFill>
            </a:endParaRPr>
          </a:p>
          <a:p>
            <a:pPr indent="0" lvl="0" marL="0" rtl="0" algn="l">
              <a:lnSpc>
                <a:spcPct val="115000"/>
              </a:lnSpc>
              <a:spcBef>
                <a:spcPts val="0"/>
              </a:spcBef>
              <a:spcAft>
                <a:spcPts val="0"/>
              </a:spcAft>
              <a:buNone/>
            </a:pPr>
            <a:br>
              <a:rPr lang="en-US" sz="1050">
                <a:solidFill>
                  <a:srgbClr val="444746"/>
                </a:solidFill>
              </a:rPr>
            </a:br>
            <a:r>
              <a:rPr b="1" lang="en-US" sz="1050">
                <a:solidFill>
                  <a:srgbClr val="444746"/>
                </a:solidFill>
              </a:rPr>
              <a:t>Mira</a:t>
            </a:r>
            <a:r>
              <a:rPr lang="en-US" sz="1050">
                <a:solidFill>
                  <a:srgbClr val="444746"/>
                </a:solidFill>
              </a:rPr>
              <a:t>: I want to play dress up!</a:t>
            </a:r>
            <a:endParaRPr sz="1000">
              <a:solidFill>
                <a:schemeClr val="dk1"/>
              </a:solidFill>
              <a:highlight>
                <a:srgbClr val="F3F3F3"/>
              </a:highlight>
            </a:endParaRPr>
          </a:p>
        </p:txBody>
      </p:sp>
      <p:cxnSp>
        <p:nvCxnSpPr>
          <p:cNvPr id="194" name="Google Shape;194;g2742f19afeb_0_226"/>
          <p:cNvCxnSpPr/>
          <p:nvPr/>
        </p:nvCxnSpPr>
        <p:spPr>
          <a:xfrm>
            <a:off x="2291875"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5" name="Google Shape;195;g2742f19afeb_0_226"/>
          <p:cNvPicPr preferRelativeResize="0"/>
          <p:nvPr/>
        </p:nvPicPr>
        <p:blipFill>
          <a:blip r:embed="rId4">
            <a:alphaModFix/>
          </a:blip>
          <a:stretch>
            <a:fillRect/>
          </a:stretch>
        </p:blipFill>
        <p:spPr>
          <a:xfrm>
            <a:off x="2377075" y="812150"/>
            <a:ext cx="2079299" cy="1822670"/>
          </a:xfrm>
          <a:prstGeom prst="rect">
            <a:avLst/>
          </a:prstGeom>
          <a:noFill/>
          <a:ln>
            <a:noFill/>
          </a:ln>
        </p:spPr>
      </p:pic>
      <p:sp>
        <p:nvSpPr>
          <p:cNvPr id="196" name="Google Shape;196;g2742f19afeb_0_226"/>
          <p:cNvSpPr txBox="1"/>
          <p:nvPr/>
        </p:nvSpPr>
        <p:spPr>
          <a:xfrm>
            <a:off x="2392288" y="2764850"/>
            <a:ext cx="20793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050">
                <a:solidFill>
                  <a:srgbClr val="444746"/>
                </a:solidFill>
              </a:rPr>
              <a:t>Mira</a:t>
            </a:r>
            <a:r>
              <a:rPr lang="en-US" sz="1050">
                <a:solidFill>
                  <a:srgbClr val="444746"/>
                </a:solidFill>
              </a:rPr>
              <a:t>: Ibu, it’s for you.</a:t>
            </a:r>
            <a:endParaRPr sz="1050">
              <a:solidFill>
                <a:srgbClr val="444746"/>
              </a:solidFill>
            </a:endParaRPr>
          </a:p>
          <a:p>
            <a:pPr indent="0" lvl="0" marL="0" rtl="0" algn="l">
              <a:lnSpc>
                <a:spcPct val="115000"/>
              </a:lnSpc>
              <a:spcBef>
                <a:spcPts val="0"/>
              </a:spcBef>
              <a:spcAft>
                <a:spcPts val="0"/>
              </a:spcAft>
              <a:buNone/>
            </a:pPr>
            <a:r>
              <a:t/>
            </a:r>
            <a:endParaRPr sz="1050">
              <a:solidFill>
                <a:srgbClr val="444746"/>
              </a:solidFill>
            </a:endParaRPr>
          </a:p>
          <a:p>
            <a:pPr indent="0" lvl="0" marL="0" rtl="0" algn="l">
              <a:lnSpc>
                <a:spcPct val="115000"/>
              </a:lnSpc>
              <a:spcBef>
                <a:spcPts val="0"/>
              </a:spcBef>
              <a:spcAft>
                <a:spcPts val="0"/>
              </a:spcAft>
              <a:buNone/>
            </a:pPr>
            <a:r>
              <a:rPr b="1" lang="en-US" sz="1050">
                <a:solidFill>
                  <a:srgbClr val="444746"/>
                </a:solidFill>
              </a:rPr>
              <a:t>Farah</a:t>
            </a:r>
            <a:r>
              <a:rPr lang="en-US" sz="1050">
                <a:solidFill>
                  <a:srgbClr val="444746"/>
                </a:solidFill>
              </a:rPr>
              <a:t>: Thank you, I love it!</a:t>
            </a:r>
            <a:endParaRPr sz="1050">
              <a:solidFill>
                <a:srgbClr val="444746"/>
              </a:solidFill>
            </a:endParaRPr>
          </a:p>
          <a:p>
            <a:pPr indent="0" lvl="0" marL="0" rtl="0" algn="l">
              <a:lnSpc>
                <a:spcPct val="115000"/>
              </a:lnSpc>
              <a:spcBef>
                <a:spcPts val="0"/>
              </a:spcBef>
              <a:spcAft>
                <a:spcPts val="0"/>
              </a:spcAft>
              <a:buNone/>
            </a:pPr>
            <a:r>
              <a:t/>
            </a:r>
            <a:endParaRPr sz="1050">
              <a:solidFill>
                <a:srgbClr val="444746"/>
              </a:solidFill>
            </a:endParaRPr>
          </a:p>
          <a:p>
            <a:pPr indent="0" lvl="0" marL="0" rtl="0" algn="l">
              <a:lnSpc>
                <a:spcPct val="115000"/>
              </a:lnSpc>
              <a:spcBef>
                <a:spcPts val="0"/>
              </a:spcBef>
              <a:spcAft>
                <a:spcPts val="0"/>
              </a:spcAft>
              <a:buNone/>
            </a:pPr>
            <a:r>
              <a:rPr b="1" lang="en-US" sz="1050">
                <a:solidFill>
                  <a:srgbClr val="444746"/>
                </a:solidFill>
              </a:rPr>
              <a:t>Mira</a:t>
            </a:r>
            <a:r>
              <a:rPr lang="en-US" sz="1050">
                <a:solidFill>
                  <a:srgbClr val="444746"/>
                </a:solidFill>
              </a:rPr>
              <a:t>: Wear it Ibu!</a:t>
            </a:r>
            <a:endParaRPr sz="1050">
              <a:solidFill>
                <a:srgbClr val="444746"/>
              </a:solidFill>
            </a:endParaRPr>
          </a:p>
        </p:txBody>
      </p:sp>
      <p:cxnSp>
        <p:nvCxnSpPr>
          <p:cNvPr id="197" name="Google Shape;197;g2742f19afeb_0_226"/>
          <p:cNvCxnSpPr/>
          <p:nvPr/>
        </p:nvCxnSpPr>
        <p:spPr>
          <a:xfrm>
            <a:off x="4572000" y="812150"/>
            <a:ext cx="0" cy="3838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g2742f19afeb_0_226"/>
          <p:cNvCxnSpPr/>
          <p:nvPr/>
        </p:nvCxnSpPr>
        <p:spPr>
          <a:xfrm>
            <a:off x="6870450"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9" name="Google Shape;199;g2742f19afeb_0_226"/>
          <p:cNvPicPr preferRelativeResize="0"/>
          <p:nvPr/>
        </p:nvPicPr>
        <p:blipFill>
          <a:blip r:embed="rId5">
            <a:alphaModFix/>
          </a:blip>
          <a:stretch>
            <a:fillRect/>
          </a:stretch>
        </p:blipFill>
        <p:spPr>
          <a:xfrm>
            <a:off x="4687625" y="831325"/>
            <a:ext cx="2079299" cy="1822674"/>
          </a:xfrm>
          <a:prstGeom prst="rect">
            <a:avLst/>
          </a:prstGeom>
          <a:noFill/>
          <a:ln>
            <a:noFill/>
          </a:ln>
        </p:spPr>
      </p:pic>
      <p:sp>
        <p:nvSpPr>
          <p:cNvPr id="200" name="Google Shape;200;g2742f19afeb_0_226"/>
          <p:cNvSpPr txBox="1"/>
          <p:nvPr/>
        </p:nvSpPr>
        <p:spPr>
          <a:xfrm>
            <a:off x="4687625" y="2764850"/>
            <a:ext cx="20793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050">
                <a:solidFill>
                  <a:srgbClr val="444746"/>
                </a:solidFill>
              </a:rPr>
              <a:t>Farah</a:t>
            </a:r>
            <a:r>
              <a:rPr lang="en-US" sz="1050">
                <a:solidFill>
                  <a:srgbClr val="444746"/>
                </a:solidFill>
              </a:rPr>
              <a:t>: Wonderful idea, Mira! I see you are taking out the yellow scarf with blue stripes on it. </a:t>
            </a:r>
            <a:endParaRPr/>
          </a:p>
        </p:txBody>
      </p:sp>
      <p:pic>
        <p:nvPicPr>
          <p:cNvPr id="201" name="Google Shape;201;g2742f19afeb_0_226"/>
          <p:cNvPicPr preferRelativeResize="0"/>
          <p:nvPr/>
        </p:nvPicPr>
        <p:blipFill>
          <a:blip r:embed="rId6">
            <a:alphaModFix/>
          </a:blip>
          <a:stretch>
            <a:fillRect/>
          </a:stretch>
        </p:blipFill>
        <p:spPr>
          <a:xfrm>
            <a:off x="6953125" y="831325"/>
            <a:ext cx="2079299" cy="1822674"/>
          </a:xfrm>
          <a:prstGeom prst="rect">
            <a:avLst/>
          </a:prstGeom>
          <a:noFill/>
          <a:ln>
            <a:noFill/>
          </a:ln>
        </p:spPr>
      </p:pic>
      <p:sp>
        <p:nvSpPr>
          <p:cNvPr id="202" name="Google Shape;202;g2742f19afeb_0_226"/>
          <p:cNvSpPr txBox="1"/>
          <p:nvPr/>
        </p:nvSpPr>
        <p:spPr>
          <a:xfrm>
            <a:off x="6982950" y="2764850"/>
            <a:ext cx="20349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050">
                <a:solidFill>
                  <a:srgbClr val="444746"/>
                </a:solidFill>
              </a:rPr>
              <a:t>Farah</a:t>
            </a:r>
            <a:r>
              <a:rPr lang="en-US" sz="1050">
                <a:solidFill>
                  <a:srgbClr val="444746"/>
                </a:solidFill>
              </a:rPr>
              <a:t>: What a big girl you are, Mira to get dressed by yourself!</a:t>
            </a:r>
            <a:endParaRPr sz="1050">
              <a:solidFill>
                <a:srgbClr val="44474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42f19afeb_0_242"/>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08" name="Google Shape;208;g2742f19afeb_0_24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Spending One-on-One Time with My Child</a:t>
            </a:r>
            <a:endParaRPr b="0" i="0" sz="1400" u="none" cap="none" strike="noStrike">
              <a:solidFill>
                <a:srgbClr val="000000"/>
              </a:solidFill>
              <a:latin typeface="Arial"/>
              <a:ea typeface="Arial"/>
              <a:cs typeface="Arial"/>
              <a:sym typeface="Arial"/>
            </a:endParaRPr>
          </a:p>
        </p:txBody>
      </p:sp>
      <p:sp>
        <p:nvSpPr>
          <p:cNvPr id="209" name="Google Shape;209;g2742f19afeb_0_242"/>
          <p:cNvSpPr txBox="1"/>
          <p:nvPr/>
        </p:nvSpPr>
        <p:spPr>
          <a:xfrm>
            <a:off x="341525" y="1473746"/>
            <a:ext cx="8199600" cy="219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lang="en-US" sz="4000">
                <a:solidFill>
                  <a:srgbClr val="FBAD14"/>
                </a:solidFill>
              </a:rPr>
              <a:t>What are some of the </a:t>
            </a:r>
            <a:endParaRPr b="1" sz="4000">
              <a:solidFill>
                <a:srgbClr val="FBAD14"/>
              </a:solidFill>
            </a:endParaRPr>
          </a:p>
          <a:p>
            <a:pPr indent="0" lvl="0" marL="0" marR="0" rtl="0" algn="ctr">
              <a:lnSpc>
                <a:spcPct val="100000"/>
              </a:lnSpc>
              <a:spcBef>
                <a:spcPts val="1000"/>
              </a:spcBef>
              <a:spcAft>
                <a:spcPts val="0"/>
              </a:spcAft>
              <a:buClr>
                <a:srgbClr val="000000"/>
              </a:buClr>
              <a:buSzPts val="1400"/>
              <a:buFont typeface="Arial"/>
              <a:buNone/>
            </a:pPr>
            <a:r>
              <a:rPr b="1" lang="en-US" sz="4000">
                <a:solidFill>
                  <a:srgbClr val="FBAD14"/>
                </a:solidFill>
              </a:rPr>
              <a:t>benefits of </a:t>
            </a:r>
            <a:endParaRPr b="1" sz="4000">
              <a:solidFill>
                <a:srgbClr val="FBAD14"/>
              </a:solidFill>
            </a:endParaRPr>
          </a:p>
          <a:p>
            <a:pPr indent="0" lvl="0" marL="0" marR="0" rtl="0" algn="ctr">
              <a:lnSpc>
                <a:spcPct val="100000"/>
              </a:lnSpc>
              <a:spcBef>
                <a:spcPts val="1000"/>
              </a:spcBef>
              <a:spcAft>
                <a:spcPts val="1000"/>
              </a:spcAft>
              <a:buClr>
                <a:srgbClr val="000000"/>
              </a:buClr>
              <a:buSzPts val="1400"/>
              <a:buFont typeface="Arial"/>
              <a:buNone/>
            </a:pPr>
            <a:r>
              <a:rPr b="1" lang="en-US" sz="4000">
                <a:solidFill>
                  <a:srgbClr val="FBAD14"/>
                </a:solidFill>
              </a:rPr>
              <a:t>One-on-One Time?</a:t>
            </a:r>
            <a:endParaRPr b="1" sz="4000">
              <a:solidFill>
                <a:srgbClr val="FBAD14"/>
              </a:solidFill>
            </a:endParaRPr>
          </a:p>
        </p:txBody>
      </p:sp>
      <p:sp>
        <p:nvSpPr>
          <p:cNvPr id="210" name="Google Shape;210;g2742f19afeb_0_24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1" name="Google Shape;211;g2742f19afeb_0_24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2" name="Google Shape;212;g2742f19afeb_0_24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3" name="Google Shape;213;g2742f19afeb_0_24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4" name="Google Shape;214;g2742f19afeb_0_24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15" name="Google Shape;215;g2742f19afeb_0_24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42f19afeb_0_261"/>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21" name="Google Shape;221;g2742f19afeb_0_26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Spending One-on-One Time with My Child</a:t>
            </a:r>
            <a:endParaRPr b="0" i="0" sz="1400" u="none" cap="none" strike="noStrike">
              <a:solidFill>
                <a:srgbClr val="000000"/>
              </a:solidFill>
              <a:latin typeface="Arial"/>
              <a:ea typeface="Arial"/>
              <a:cs typeface="Arial"/>
              <a:sym typeface="Arial"/>
            </a:endParaRPr>
          </a:p>
        </p:txBody>
      </p:sp>
      <p:sp>
        <p:nvSpPr>
          <p:cNvPr id="222" name="Google Shape;222;g2742f19afeb_0_261"/>
          <p:cNvSpPr txBox="1"/>
          <p:nvPr/>
        </p:nvSpPr>
        <p:spPr>
          <a:xfrm>
            <a:off x="341525" y="1473746"/>
            <a:ext cx="8199600" cy="187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lang="en-US" sz="3300">
                <a:solidFill>
                  <a:srgbClr val="DB3614"/>
                </a:solidFill>
              </a:rPr>
              <a:t>What activities can you do </a:t>
            </a:r>
            <a:endParaRPr b="1" sz="3300">
              <a:solidFill>
                <a:srgbClr val="DB3614"/>
              </a:solidFill>
            </a:endParaRPr>
          </a:p>
          <a:p>
            <a:pPr indent="0" lvl="0" marL="0" marR="0" rtl="0" algn="ctr">
              <a:lnSpc>
                <a:spcPct val="100000"/>
              </a:lnSpc>
              <a:spcBef>
                <a:spcPts val="1000"/>
              </a:spcBef>
              <a:spcAft>
                <a:spcPts val="0"/>
              </a:spcAft>
              <a:buClr>
                <a:srgbClr val="000000"/>
              </a:buClr>
              <a:buSzPts val="1400"/>
              <a:buFont typeface="Arial"/>
              <a:buNone/>
            </a:pPr>
            <a:r>
              <a:rPr b="1" lang="en-US" sz="3300">
                <a:solidFill>
                  <a:srgbClr val="DB3614"/>
                </a:solidFill>
              </a:rPr>
              <a:t>with your child </a:t>
            </a:r>
            <a:endParaRPr b="1" sz="3300">
              <a:solidFill>
                <a:srgbClr val="DB3614"/>
              </a:solidFill>
            </a:endParaRPr>
          </a:p>
          <a:p>
            <a:pPr indent="0" lvl="0" marL="0" marR="0" rtl="0" algn="ctr">
              <a:lnSpc>
                <a:spcPct val="100000"/>
              </a:lnSpc>
              <a:spcBef>
                <a:spcPts val="1000"/>
              </a:spcBef>
              <a:spcAft>
                <a:spcPts val="1000"/>
              </a:spcAft>
              <a:buClr>
                <a:srgbClr val="000000"/>
              </a:buClr>
              <a:buSzPts val="1400"/>
              <a:buFont typeface="Arial"/>
              <a:buNone/>
            </a:pPr>
            <a:r>
              <a:rPr b="1" lang="en-US" sz="3300">
                <a:solidFill>
                  <a:srgbClr val="DB3614"/>
                </a:solidFill>
              </a:rPr>
              <a:t>during One-on-One Time?</a:t>
            </a:r>
            <a:endParaRPr b="1" sz="3300">
              <a:solidFill>
                <a:srgbClr val="DB3614"/>
              </a:solidFill>
            </a:endParaRPr>
          </a:p>
        </p:txBody>
      </p:sp>
      <p:sp>
        <p:nvSpPr>
          <p:cNvPr id="223" name="Google Shape;223;g2742f19afeb_0_261"/>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24" name="Google Shape;224;g2742f19afeb_0_261"/>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25" name="Google Shape;225;g2742f19afeb_0_261"/>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26" name="Google Shape;226;g2742f19afeb_0_261"/>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27" name="Google Shape;227;g2742f19afeb_0_261"/>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28" name="Google Shape;228;g2742f19afeb_0_261"/>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742f19afeb_0_279"/>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34" name="Google Shape;234;g2742f19afeb_0_27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Spending One-on-One Time with My Child</a:t>
            </a:r>
            <a:endParaRPr b="0" i="0" sz="1400" u="none" cap="none" strike="noStrike">
              <a:solidFill>
                <a:srgbClr val="000000"/>
              </a:solidFill>
              <a:latin typeface="Arial"/>
              <a:ea typeface="Arial"/>
              <a:cs typeface="Arial"/>
              <a:sym typeface="Arial"/>
            </a:endParaRPr>
          </a:p>
        </p:txBody>
      </p:sp>
      <p:sp>
        <p:nvSpPr>
          <p:cNvPr id="235" name="Google Shape;235;g2742f19afeb_0_279"/>
          <p:cNvSpPr txBox="1"/>
          <p:nvPr/>
        </p:nvSpPr>
        <p:spPr>
          <a:xfrm>
            <a:off x="472200" y="1656321"/>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lang="en-US" sz="5000">
                <a:solidFill>
                  <a:srgbClr val="019FE4"/>
                </a:solidFill>
              </a:rPr>
              <a:t>Let’s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pPr>
            <a:r>
              <a:rPr b="1" lang="en-US" sz="5000">
                <a:solidFill>
                  <a:srgbClr val="019FE4"/>
                </a:solidFill>
              </a:rPr>
              <a:t>Practice!</a:t>
            </a:r>
            <a:endParaRPr b="1" sz="5000">
              <a:solidFill>
                <a:srgbClr val="019FE4"/>
              </a:solidFill>
            </a:endParaRPr>
          </a:p>
        </p:txBody>
      </p:sp>
      <p:grpSp>
        <p:nvGrpSpPr>
          <p:cNvPr id="236" name="Google Shape;236;g2742f19afeb_0_279"/>
          <p:cNvGrpSpPr/>
          <p:nvPr/>
        </p:nvGrpSpPr>
        <p:grpSpPr>
          <a:xfrm>
            <a:off x="1859965" y="1373847"/>
            <a:ext cx="1128726" cy="1179651"/>
            <a:chOff x="505440" y="1141672"/>
            <a:chExt cx="1128726" cy="1179651"/>
          </a:xfrm>
        </p:grpSpPr>
        <p:sp>
          <p:nvSpPr>
            <p:cNvPr id="237" name="Google Shape;237;g2742f19afeb_0_27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38" name="Google Shape;238;g2742f19afeb_0_27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39" name="Google Shape;239;g2742f19afeb_0_27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grpSp>
        <p:nvGrpSpPr>
          <p:cNvPr id="240" name="Google Shape;240;g2742f19afeb_0_279"/>
          <p:cNvGrpSpPr/>
          <p:nvPr/>
        </p:nvGrpSpPr>
        <p:grpSpPr>
          <a:xfrm>
            <a:off x="6249852" y="2647122"/>
            <a:ext cx="1033339" cy="1122534"/>
            <a:chOff x="7227252" y="2547222"/>
            <a:chExt cx="1033339" cy="1122534"/>
          </a:xfrm>
        </p:grpSpPr>
        <p:sp>
          <p:nvSpPr>
            <p:cNvPr id="241" name="Google Shape;241;g2742f19afeb_0_27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42" name="Google Shape;242;g2742f19afeb_0_27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243" name="Google Shape;243;g2742f19afeb_0_27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42f19afeb_0_29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49" name="Google Shape;249;g2742f19afeb_0_29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Spending One-on-One Time with My Child</a:t>
            </a:r>
            <a:endParaRPr b="0" i="0" sz="1400" u="none" cap="none" strike="noStrike">
              <a:solidFill>
                <a:srgbClr val="000000"/>
              </a:solidFill>
              <a:latin typeface="Arial"/>
              <a:ea typeface="Arial"/>
              <a:cs typeface="Arial"/>
              <a:sym typeface="Arial"/>
            </a:endParaRPr>
          </a:p>
        </p:txBody>
      </p:sp>
      <p:sp>
        <p:nvSpPr>
          <p:cNvPr id="250" name="Google Shape;250;g2742f19afeb_0_296"/>
          <p:cNvSpPr/>
          <p:nvPr/>
        </p:nvSpPr>
        <p:spPr>
          <a:xfrm>
            <a:off x="107875" y="1339216"/>
            <a:ext cx="2906700" cy="3259200"/>
          </a:xfrm>
          <a:prstGeom prst="roundRect">
            <a:avLst>
              <a:gd fmla="val 16667" name="adj"/>
            </a:avLst>
          </a:prstGeom>
          <a:solidFill>
            <a:srgbClr val="D60066"/>
          </a:solidFill>
          <a:ln cap="flat" cmpd="sng" w="9525">
            <a:solidFill>
              <a:srgbClr val="D600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US" sz="1100">
                <a:solidFill>
                  <a:schemeClr val="lt1"/>
                </a:solidFill>
              </a:rPr>
              <a:t>Set aside a specific time to spend One-on-One Time with your child each day.</a:t>
            </a:r>
            <a:endParaRPr sz="1100">
              <a:solidFill>
                <a:schemeClr val="lt1"/>
              </a:solidFill>
            </a:endParaRPr>
          </a:p>
          <a:p>
            <a:pPr indent="0" lvl="0" marL="0" rtl="0" algn="just">
              <a:lnSpc>
                <a:spcPct val="150000"/>
              </a:lnSpc>
              <a:spcBef>
                <a:spcPts val="1000"/>
              </a:spcBef>
              <a:spcAft>
                <a:spcPts val="0"/>
              </a:spcAft>
              <a:buNone/>
            </a:pPr>
            <a:r>
              <a:rPr lang="en-US" sz="1100">
                <a:solidFill>
                  <a:schemeClr val="lt1"/>
                </a:solidFill>
              </a:rPr>
              <a:t>Switch off the television and put away smartphones. </a:t>
            </a:r>
            <a:endParaRPr sz="1100">
              <a:solidFill>
                <a:schemeClr val="lt1"/>
              </a:solidFill>
            </a:endParaRPr>
          </a:p>
          <a:p>
            <a:pPr indent="0" lvl="0" marL="0" rtl="0" algn="just">
              <a:lnSpc>
                <a:spcPct val="150000"/>
              </a:lnSpc>
              <a:spcBef>
                <a:spcPts val="1000"/>
              </a:spcBef>
              <a:spcAft>
                <a:spcPts val="0"/>
              </a:spcAft>
              <a:buNone/>
            </a:pPr>
            <a:r>
              <a:rPr lang="en-US" sz="1100">
                <a:solidFill>
                  <a:schemeClr val="lt1"/>
                </a:solidFill>
              </a:rPr>
              <a:t>Choose a time when you are unlikely to be interrupted. </a:t>
            </a:r>
            <a:endParaRPr sz="1100">
              <a:solidFill>
                <a:schemeClr val="lt1"/>
              </a:solidFill>
            </a:endParaRPr>
          </a:p>
          <a:p>
            <a:pPr indent="0" lvl="0" marL="0" rtl="0" algn="just">
              <a:lnSpc>
                <a:spcPct val="150000"/>
              </a:lnSpc>
              <a:spcBef>
                <a:spcPts val="1000"/>
              </a:spcBef>
              <a:spcAft>
                <a:spcPts val="0"/>
              </a:spcAft>
              <a:buClr>
                <a:schemeClr val="dk1"/>
              </a:buClr>
              <a:buSzPts val="1100"/>
              <a:buFont typeface="Arial"/>
              <a:buNone/>
            </a:pPr>
            <a:r>
              <a:rPr lang="en-US" sz="1100">
                <a:solidFill>
                  <a:schemeClr val="lt1"/>
                </a:solidFill>
              </a:rPr>
              <a:t>Choose a time when your child does not have something else that they want to do.</a:t>
            </a:r>
            <a:endParaRPr sz="1100">
              <a:solidFill>
                <a:schemeClr val="lt1"/>
              </a:solidFill>
            </a:endParaRPr>
          </a:p>
          <a:p>
            <a:pPr indent="0" lvl="0" marL="0" rtl="0" algn="l">
              <a:spcBef>
                <a:spcPts val="1000"/>
              </a:spcBef>
              <a:spcAft>
                <a:spcPts val="0"/>
              </a:spcAft>
              <a:buNone/>
            </a:pPr>
            <a:r>
              <a:t/>
            </a:r>
            <a:endParaRPr sz="1100">
              <a:solidFill>
                <a:srgbClr val="FFFFFF"/>
              </a:solidFill>
            </a:endParaRPr>
          </a:p>
        </p:txBody>
      </p:sp>
      <p:sp>
        <p:nvSpPr>
          <p:cNvPr id="251" name="Google Shape;251;g2742f19afeb_0_296"/>
          <p:cNvSpPr/>
          <p:nvPr/>
        </p:nvSpPr>
        <p:spPr>
          <a:xfrm>
            <a:off x="3083418" y="1339166"/>
            <a:ext cx="2906700" cy="3259200"/>
          </a:xfrm>
          <a:prstGeom prst="roundRect">
            <a:avLst>
              <a:gd fmla="val 16667" name="adj"/>
            </a:avLst>
          </a:prstGeom>
          <a:solidFill>
            <a:srgbClr val="FCA203"/>
          </a:solidFill>
          <a:ln cap="flat" cmpd="sng" w="9525">
            <a:solidFill>
              <a:srgbClr val="FCA20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US" sz="1100">
                <a:solidFill>
                  <a:schemeClr val="dk1"/>
                </a:solidFill>
              </a:rPr>
              <a:t>Try to do something different than watching TV or playing with a tablet/phone.</a:t>
            </a:r>
            <a:endParaRPr sz="1100">
              <a:solidFill>
                <a:schemeClr val="dk1"/>
              </a:solidFill>
            </a:endParaRPr>
          </a:p>
          <a:p>
            <a:pPr indent="0" lvl="0" marL="0" rtl="0" algn="just">
              <a:lnSpc>
                <a:spcPct val="150000"/>
              </a:lnSpc>
              <a:spcBef>
                <a:spcPts val="1000"/>
              </a:spcBef>
              <a:spcAft>
                <a:spcPts val="0"/>
              </a:spcAft>
              <a:buNone/>
            </a:pPr>
            <a:r>
              <a:rPr lang="en-US" sz="1100">
                <a:solidFill>
                  <a:schemeClr val="dk1"/>
                </a:solidFill>
              </a:rPr>
              <a:t>Sometimes, it may be just enough to watch your child’s favourite TV programme with him/her. </a:t>
            </a:r>
            <a:endParaRPr sz="1100">
              <a:solidFill>
                <a:schemeClr val="dk1"/>
              </a:solidFill>
            </a:endParaRPr>
          </a:p>
          <a:p>
            <a:pPr indent="0" lvl="0" marL="0" rtl="0" algn="just">
              <a:lnSpc>
                <a:spcPct val="150000"/>
              </a:lnSpc>
              <a:spcBef>
                <a:spcPts val="1000"/>
              </a:spcBef>
              <a:spcAft>
                <a:spcPts val="0"/>
              </a:spcAft>
              <a:buClr>
                <a:schemeClr val="dk1"/>
              </a:buClr>
              <a:buSzPts val="1100"/>
              <a:buFont typeface="Arial"/>
              <a:buNone/>
            </a:pPr>
            <a:r>
              <a:rPr lang="en-US" sz="1100">
                <a:solidFill>
                  <a:schemeClr val="dk1"/>
                </a:solidFill>
              </a:rPr>
              <a:t>S/he may feel comfortable doing other activities with time.</a:t>
            </a:r>
            <a:endParaRPr sz="1100">
              <a:solidFill>
                <a:schemeClr val="dk1"/>
              </a:solidFill>
            </a:endParaRPr>
          </a:p>
          <a:p>
            <a:pPr indent="0" lvl="0" marL="0" rtl="0" algn="just">
              <a:lnSpc>
                <a:spcPct val="150000"/>
              </a:lnSpc>
              <a:spcBef>
                <a:spcPts val="1000"/>
              </a:spcBef>
              <a:spcAft>
                <a:spcPts val="0"/>
              </a:spcAft>
              <a:buNone/>
            </a:pPr>
            <a:r>
              <a:t/>
            </a:r>
            <a:endParaRPr sz="1100">
              <a:solidFill>
                <a:schemeClr val="dk1"/>
              </a:solidFill>
            </a:endParaRPr>
          </a:p>
          <a:p>
            <a:pPr indent="0" lvl="0" marL="0" rtl="0" algn="just">
              <a:lnSpc>
                <a:spcPct val="150000"/>
              </a:lnSpc>
              <a:spcBef>
                <a:spcPts val="1000"/>
              </a:spcBef>
              <a:spcAft>
                <a:spcPts val="0"/>
              </a:spcAft>
              <a:buNone/>
            </a:pPr>
            <a:r>
              <a:t/>
            </a:r>
            <a:endParaRPr sz="1100">
              <a:solidFill>
                <a:schemeClr val="lt1"/>
              </a:solidFill>
            </a:endParaRPr>
          </a:p>
          <a:p>
            <a:pPr indent="0" lvl="0" marL="457200" rtl="0" algn="l">
              <a:spcBef>
                <a:spcPts val="1000"/>
              </a:spcBef>
              <a:spcAft>
                <a:spcPts val="0"/>
              </a:spcAft>
              <a:buNone/>
            </a:pPr>
            <a:r>
              <a:t/>
            </a:r>
            <a:endParaRPr sz="1100">
              <a:solidFill>
                <a:srgbClr val="FFFFFF"/>
              </a:solidFill>
            </a:endParaRPr>
          </a:p>
        </p:txBody>
      </p:sp>
      <p:sp>
        <p:nvSpPr>
          <p:cNvPr id="252" name="Google Shape;252;g2742f19afeb_0_296"/>
          <p:cNvSpPr/>
          <p:nvPr/>
        </p:nvSpPr>
        <p:spPr>
          <a:xfrm>
            <a:off x="6058962" y="1339218"/>
            <a:ext cx="2906700" cy="3259200"/>
          </a:xfrm>
          <a:prstGeom prst="roundRect">
            <a:avLst>
              <a:gd fmla="val 16667" name="adj"/>
            </a:avLst>
          </a:prstGeom>
          <a:solidFill>
            <a:srgbClr val="00B1F0"/>
          </a:solidFill>
          <a:ln cap="flat" cmpd="sng" w="9525">
            <a:solidFill>
              <a:srgbClr val="00B1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100">
                <a:solidFill>
                  <a:srgbClr val="FFFFFF"/>
                </a:solidFill>
              </a:rPr>
              <a:t>Give your child all your attention. </a:t>
            </a:r>
            <a:endParaRPr sz="1100">
              <a:solidFill>
                <a:srgbClr val="FFFFFF"/>
              </a:solidFill>
            </a:endParaRPr>
          </a:p>
          <a:p>
            <a:pPr indent="0" lvl="0" marL="0" rtl="0" algn="l">
              <a:spcBef>
                <a:spcPts val="0"/>
              </a:spcBef>
              <a:spcAft>
                <a:spcPts val="0"/>
              </a:spcAft>
              <a:buNone/>
            </a:pPr>
            <a:r>
              <a:t/>
            </a:r>
            <a:endParaRPr sz="1100">
              <a:solidFill>
                <a:srgbClr val="FFFFFF"/>
              </a:solidFill>
            </a:endParaRPr>
          </a:p>
          <a:p>
            <a:pPr indent="0" lvl="0" marL="0" rtl="0" algn="just">
              <a:lnSpc>
                <a:spcPct val="150000"/>
              </a:lnSpc>
              <a:spcBef>
                <a:spcPts val="0"/>
              </a:spcBef>
              <a:spcAft>
                <a:spcPts val="0"/>
              </a:spcAft>
              <a:buNone/>
            </a:pPr>
            <a:r>
              <a:rPr lang="en-US" sz="1100">
                <a:solidFill>
                  <a:srgbClr val="FFFFFF"/>
                </a:solidFill>
              </a:rPr>
              <a:t>Give as few instructions or directions as possible.</a:t>
            </a:r>
            <a:endParaRPr sz="1100">
              <a:solidFill>
                <a:srgbClr val="FFFFFF"/>
              </a:solidFill>
            </a:endParaRPr>
          </a:p>
          <a:p>
            <a:pPr indent="0" lvl="0" marL="0" rtl="0" algn="just">
              <a:lnSpc>
                <a:spcPct val="150000"/>
              </a:lnSpc>
              <a:spcBef>
                <a:spcPts val="1000"/>
              </a:spcBef>
              <a:spcAft>
                <a:spcPts val="0"/>
              </a:spcAft>
              <a:buNone/>
            </a:pPr>
            <a:r>
              <a:rPr b="1" lang="en-US" sz="1100">
                <a:solidFill>
                  <a:srgbClr val="FFFFFF"/>
                </a:solidFill>
              </a:rPr>
              <a:t>Listen</a:t>
            </a:r>
            <a:r>
              <a:rPr lang="en-US" sz="1100">
                <a:solidFill>
                  <a:srgbClr val="FFFFFF"/>
                </a:solidFill>
              </a:rPr>
              <a:t> to what your child is saying and </a:t>
            </a:r>
            <a:r>
              <a:rPr b="1" lang="en-US" sz="1100">
                <a:solidFill>
                  <a:srgbClr val="FFFFFF"/>
                </a:solidFill>
              </a:rPr>
              <a:t>watch</a:t>
            </a:r>
            <a:r>
              <a:rPr lang="en-US" sz="1100">
                <a:solidFill>
                  <a:srgbClr val="FFFFFF"/>
                </a:solidFill>
              </a:rPr>
              <a:t> them.</a:t>
            </a:r>
            <a:endParaRPr sz="1100">
              <a:solidFill>
                <a:srgbClr val="FFFFFF"/>
              </a:solidFill>
            </a:endParaRPr>
          </a:p>
          <a:p>
            <a:pPr indent="0" lvl="0" marL="0" rtl="0" algn="just">
              <a:lnSpc>
                <a:spcPct val="150000"/>
              </a:lnSpc>
              <a:spcBef>
                <a:spcPts val="1000"/>
              </a:spcBef>
              <a:spcAft>
                <a:spcPts val="0"/>
              </a:spcAft>
              <a:buNone/>
            </a:pPr>
            <a:r>
              <a:rPr lang="en-US" sz="1100">
                <a:solidFill>
                  <a:schemeClr val="lt1"/>
                </a:solidFill>
              </a:rPr>
              <a:t>Reflect back what your child says to you.</a:t>
            </a:r>
            <a:endParaRPr sz="1100">
              <a:solidFill>
                <a:schemeClr val="lt1"/>
              </a:solidFill>
            </a:endParaRPr>
          </a:p>
          <a:p>
            <a:pPr indent="0" lvl="0" marL="0" rtl="0" algn="just">
              <a:lnSpc>
                <a:spcPct val="150000"/>
              </a:lnSpc>
              <a:spcBef>
                <a:spcPts val="1000"/>
              </a:spcBef>
              <a:spcAft>
                <a:spcPts val="0"/>
              </a:spcAft>
              <a:buNone/>
            </a:pPr>
            <a:r>
              <a:rPr lang="en-US" sz="1100">
                <a:solidFill>
                  <a:schemeClr val="lt1"/>
                </a:solidFill>
              </a:rPr>
              <a:t>Make only positive comments and avoid critical comments.</a:t>
            </a:r>
            <a:endParaRPr sz="1100">
              <a:solidFill>
                <a:schemeClr val="lt1"/>
              </a:solidFill>
            </a:endParaRPr>
          </a:p>
          <a:p>
            <a:pPr indent="0" lvl="0" marL="0" rtl="0" algn="just">
              <a:lnSpc>
                <a:spcPct val="150000"/>
              </a:lnSpc>
              <a:spcBef>
                <a:spcPts val="1000"/>
              </a:spcBef>
              <a:spcAft>
                <a:spcPts val="0"/>
              </a:spcAft>
              <a:buNone/>
            </a:pPr>
            <a:r>
              <a:t/>
            </a:r>
            <a:endParaRPr sz="1100">
              <a:solidFill>
                <a:schemeClr val="lt1"/>
              </a:solidFill>
            </a:endParaRPr>
          </a:p>
          <a:p>
            <a:pPr indent="0" lvl="0" marL="0" rtl="0" algn="just">
              <a:lnSpc>
                <a:spcPct val="150000"/>
              </a:lnSpc>
              <a:spcBef>
                <a:spcPts val="1000"/>
              </a:spcBef>
              <a:spcAft>
                <a:spcPts val="0"/>
              </a:spcAft>
              <a:buNone/>
            </a:pPr>
            <a:r>
              <a:t/>
            </a:r>
            <a:endParaRPr sz="1100">
              <a:solidFill>
                <a:srgbClr val="FFFFFF"/>
              </a:solidFill>
            </a:endParaRPr>
          </a:p>
          <a:p>
            <a:pPr indent="0" lvl="0" marL="0" rtl="0" algn="just">
              <a:lnSpc>
                <a:spcPct val="150000"/>
              </a:lnSpc>
              <a:spcBef>
                <a:spcPts val="1000"/>
              </a:spcBef>
              <a:spcAft>
                <a:spcPts val="0"/>
              </a:spcAft>
              <a:buClr>
                <a:schemeClr val="dk1"/>
              </a:buClr>
              <a:buSzPts val="1100"/>
              <a:buFont typeface="Arial"/>
              <a:buNone/>
            </a:pPr>
            <a:r>
              <a:t/>
            </a:r>
            <a:endParaRPr sz="1100">
              <a:solidFill>
                <a:srgbClr val="FFFFFF"/>
              </a:solidFill>
            </a:endParaRPr>
          </a:p>
          <a:p>
            <a:pPr indent="0" lvl="0" marL="0" rtl="0" algn="l">
              <a:spcBef>
                <a:spcPts val="1000"/>
              </a:spcBef>
              <a:spcAft>
                <a:spcPts val="0"/>
              </a:spcAft>
              <a:buNone/>
            </a:pPr>
            <a:r>
              <a:t/>
            </a:r>
            <a:endParaRPr sz="1100">
              <a:solidFill>
                <a:srgbClr val="FFFFFF"/>
              </a:solidFill>
            </a:endParaRPr>
          </a:p>
        </p:txBody>
      </p:sp>
      <p:sp>
        <p:nvSpPr>
          <p:cNvPr id="253" name="Google Shape;253;g2742f19afeb_0_296"/>
          <p:cNvSpPr/>
          <p:nvPr/>
        </p:nvSpPr>
        <p:spPr>
          <a:xfrm>
            <a:off x="6058962" y="901351"/>
            <a:ext cx="2906700" cy="350400"/>
          </a:xfrm>
          <a:prstGeom prst="roundRect">
            <a:avLst>
              <a:gd fmla="val 16667" name="adj"/>
            </a:avLst>
          </a:prstGeom>
          <a:solidFill>
            <a:srgbClr val="FFFFFF"/>
          </a:solidFill>
          <a:ln cap="flat" cmpd="sng" w="28575">
            <a:solidFill>
              <a:srgbClr val="019F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rgbClr val="0B4060"/>
                </a:solidFill>
              </a:rPr>
              <a:t>STAY</a:t>
            </a:r>
            <a:endParaRPr b="1" sz="1100">
              <a:solidFill>
                <a:srgbClr val="0B4060"/>
              </a:solidFill>
            </a:endParaRPr>
          </a:p>
        </p:txBody>
      </p:sp>
      <p:sp>
        <p:nvSpPr>
          <p:cNvPr id="254" name="Google Shape;254;g2742f19afeb_0_296"/>
          <p:cNvSpPr/>
          <p:nvPr/>
        </p:nvSpPr>
        <p:spPr>
          <a:xfrm>
            <a:off x="107875" y="901351"/>
            <a:ext cx="2906700" cy="350400"/>
          </a:xfrm>
          <a:prstGeom prst="roundRect">
            <a:avLst>
              <a:gd fmla="val 16667" name="adj"/>
            </a:avLst>
          </a:prstGeom>
          <a:solidFill>
            <a:srgbClr val="FFFFFF"/>
          </a:solidFill>
          <a:ln cap="flat" cmpd="sng" w="28575">
            <a:solidFill>
              <a:srgbClr val="D600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rgbClr val="0B4060"/>
                </a:solidFill>
              </a:rPr>
              <a:t>DAY </a:t>
            </a:r>
            <a:endParaRPr b="1" sz="1100">
              <a:solidFill>
                <a:srgbClr val="0B4060"/>
              </a:solidFill>
            </a:endParaRPr>
          </a:p>
        </p:txBody>
      </p:sp>
      <p:sp>
        <p:nvSpPr>
          <p:cNvPr id="255" name="Google Shape;255;g2742f19afeb_0_296"/>
          <p:cNvSpPr/>
          <p:nvPr/>
        </p:nvSpPr>
        <p:spPr>
          <a:xfrm>
            <a:off x="3083418" y="901351"/>
            <a:ext cx="2906700" cy="350400"/>
          </a:xfrm>
          <a:prstGeom prst="roundRect">
            <a:avLst>
              <a:gd fmla="val 16667" name="adj"/>
            </a:avLst>
          </a:prstGeom>
          <a:solidFill>
            <a:srgbClr val="FFFFFF"/>
          </a:solidFill>
          <a:ln cap="flat" cmpd="sng" w="28575">
            <a:solidFill>
              <a:srgbClr val="FCA2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100">
                <a:solidFill>
                  <a:srgbClr val="0B4060"/>
                </a:solidFill>
              </a:rPr>
              <a:t>PLAY</a:t>
            </a:r>
            <a:endParaRPr b="1" sz="1100">
              <a:solidFill>
                <a:srgbClr val="0B4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42f19afeb_0_358"/>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1" name="Google Shape;261;g2742f19afeb_0_358"/>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Spending One-on-One Time with My Child</a:t>
            </a:r>
            <a:endParaRPr b="0" i="0" sz="1400" u="none" cap="none" strike="noStrike">
              <a:solidFill>
                <a:srgbClr val="000000"/>
              </a:solidFill>
              <a:latin typeface="Arial"/>
              <a:ea typeface="Arial"/>
              <a:cs typeface="Arial"/>
              <a:sym typeface="Arial"/>
            </a:endParaRPr>
          </a:p>
        </p:txBody>
      </p:sp>
      <p:sp>
        <p:nvSpPr>
          <p:cNvPr id="262" name="Google Shape;262;g2742f19afeb_0_358"/>
          <p:cNvSpPr txBox="1"/>
          <p:nvPr/>
        </p:nvSpPr>
        <p:spPr>
          <a:xfrm>
            <a:off x="269600" y="972071"/>
            <a:ext cx="8199600" cy="23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sz="1700">
                <a:solidFill>
                  <a:srgbClr val="DB3614"/>
                </a:solidFill>
              </a:rPr>
              <a:t>Home Activity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pPr>
            <a:r>
              <a:rPr b="1" lang="en-US" sz="1700">
                <a:solidFill>
                  <a:srgbClr val="0D3959"/>
                </a:solidFill>
              </a:rPr>
              <a:t>Spend at least 5 to 15 minutes of One-on-One Time with your child each day</a:t>
            </a:r>
            <a:endParaRPr b="1" sz="1700">
              <a:solidFill>
                <a:srgbClr val="0D3959"/>
              </a:solidFill>
            </a:endParaRPr>
          </a:p>
          <a:p>
            <a:pPr indent="0" lvl="0" marL="0" rtl="0" algn="ctr">
              <a:lnSpc>
                <a:spcPct val="150000"/>
              </a:lnSpc>
              <a:spcBef>
                <a:spcPts val="1000"/>
              </a:spcBef>
              <a:spcAft>
                <a:spcPts val="0"/>
              </a:spcAft>
              <a:buNone/>
            </a:pPr>
            <a:r>
              <a:rPr b="1" i="1" lang="en-US" sz="1500">
                <a:solidFill>
                  <a:srgbClr val="019FE4"/>
                </a:solidFill>
              </a:rPr>
              <a:t>Where</a:t>
            </a:r>
            <a:r>
              <a:rPr i="1" lang="en-US" sz="1500">
                <a:solidFill>
                  <a:srgbClr val="0D3959"/>
                </a:solidFill>
              </a:rPr>
              <a:t> will you spend One-on-One Time with your child?</a:t>
            </a:r>
            <a:endParaRPr i="1" sz="1500">
              <a:solidFill>
                <a:srgbClr val="0D3959"/>
              </a:solidFill>
            </a:endParaRPr>
          </a:p>
          <a:p>
            <a:pPr indent="0" lvl="0" marL="0" rtl="0" algn="ctr">
              <a:lnSpc>
                <a:spcPct val="150000"/>
              </a:lnSpc>
              <a:spcBef>
                <a:spcPts val="1000"/>
              </a:spcBef>
              <a:spcAft>
                <a:spcPts val="0"/>
              </a:spcAft>
              <a:buNone/>
            </a:pPr>
            <a:r>
              <a:rPr b="1" i="1" lang="en-US" sz="1500">
                <a:solidFill>
                  <a:srgbClr val="EE1651"/>
                </a:solidFill>
              </a:rPr>
              <a:t>When</a:t>
            </a:r>
            <a:r>
              <a:rPr i="1" lang="en-US" sz="1500">
                <a:solidFill>
                  <a:srgbClr val="0D3959"/>
                </a:solidFill>
              </a:rPr>
              <a:t> will you spend One-on-One Time with your child?</a:t>
            </a:r>
            <a:endParaRPr i="1" sz="1500">
              <a:solidFill>
                <a:srgbClr val="0D3959"/>
              </a:solidFill>
            </a:endParaRPr>
          </a:p>
          <a:p>
            <a:pPr indent="0" lvl="0" marL="0" rtl="0" algn="ctr">
              <a:lnSpc>
                <a:spcPct val="150000"/>
              </a:lnSpc>
              <a:spcBef>
                <a:spcPts val="1000"/>
              </a:spcBef>
              <a:spcAft>
                <a:spcPts val="1000"/>
              </a:spcAft>
              <a:buNone/>
            </a:pPr>
            <a:r>
              <a:rPr b="1" i="1" lang="en-US" sz="1500">
                <a:solidFill>
                  <a:srgbClr val="FCA203"/>
                </a:solidFill>
              </a:rPr>
              <a:t>What</a:t>
            </a:r>
            <a:r>
              <a:rPr i="1" lang="en-US" sz="1500">
                <a:solidFill>
                  <a:srgbClr val="0D3959"/>
                </a:solidFill>
              </a:rPr>
              <a:t> types of activities could you do during One-on-One Time with your child?</a:t>
            </a:r>
            <a:endParaRPr b="1" sz="1700">
              <a:solidFill>
                <a:srgbClr val="0D3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d8ad90870_1_19"/>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8" name="Google Shape;268;g28d8ad90870_1_19"/>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Closing</a:t>
            </a:r>
            <a:endParaRPr b="0" i="0" sz="1400" u="none" cap="none" strike="noStrike">
              <a:solidFill>
                <a:srgbClr val="000000"/>
              </a:solidFill>
              <a:latin typeface="Arial"/>
              <a:ea typeface="Arial"/>
              <a:cs typeface="Arial"/>
              <a:sym typeface="Arial"/>
            </a:endParaRPr>
          </a:p>
        </p:txBody>
      </p:sp>
      <p:sp>
        <p:nvSpPr>
          <p:cNvPr id="269" name="Google Shape;269;g28d8ad90870_1_19"/>
          <p:cNvSpPr txBox="1"/>
          <p:nvPr/>
        </p:nvSpPr>
        <p:spPr>
          <a:xfrm>
            <a:off x="269600" y="972071"/>
            <a:ext cx="8199600" cy="309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sz="1700">
                <a:solidFill>
                  <a:srgbClr val="DB3614"/>
                </a:solidFill>
              </a:rPr>
              <a:t>Reflections</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pPr>
            <a:r>
              <a:rPr b="1" lang="en-US" sz="1700">
                <a:solidFill>
                  <a:srgbClr val="0D3959"/>
                </a:solidFill>
              </a:rPr>
              <a:t>Do you have any questions about: </a:t>
            </a:r>
            <a:endParaRPr b="1" sz="1700">
              <a:solidFill>
                <a:srgbClr val="0D3959"/>
              </a:solidFill>
            </a:endParaRPr>
          </a:p>
          <a:p>
            <a:pPr indent="-336550" lvl="0" marL="457200" rtl="0" algn="just">
              <a:lnSpc>
                <a:spcPct val="150000"/>
              </a:lnSpc>
              <a:spcBef>
                <a:spcPts val="1000"/>
              </a:spcBef>
              <a:spcAft>
                <a:spcPts val="0"/>
              </a:spcAft>
              <a:buClr>
                <a:srgbClr val="0D3959"/>
              </a:buClr>
              <a:buSzPts val="1700"/>
              <a:buChar char="●"/>
            </a:pPr>
            <a:r>
              <a:rPr lang="en-US" sz="1700">
                <a:solidFill>
                  <a:srgbClr val="0D3959"/>
                </a:solidFill>
              </a:rPr>
              <a:t>Using ParentText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pPr>
            <a:r>
              <a:rPr lang="en-US" sz="1700">
                <a:solidFill>
                  <a:srgbClr val="0D3959"/>
                </a:solidFill>
              </a:rPr>
              <a:t>Participating in the WhatsApp Support Groups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pPr>
            <a:r>
              <a:rPr lang="en-US" sz="1700">
                <a:solidFill>
                  <a:srgbClr val="0D3959"/>
                </a:solidFill>
              </a:rPr>
              <a:t>Spending One-on-One Time with your child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pPr>
            <a:r>
              <a:rPr lang="en-US" sz="1700">
                <a:solidFill>
                  <a:srgbClr val="0D3959"/>
                </a:solidFill>
              </a:rPr>
              <a:t>Home Activity </a:t>
            </a:r>
            <a:endParaRPr sz="1700">
              <a:solidFill>
                <a:srgbClr val="0D3959"/>
              </a:solidFill>
            </a:endParaRPr>
          </a:p>
          <a:p>
            <a:pPr indent="0" lvl="0" marL="0" rtl="0" algn="l">
              <a:lnSpc>
                <a:spcPct val="150000"/>
              </a:lnSpc>
              <a:spcBef>
                <a:spcPts val="1000"/>
              </a:spcBef>
              <a:spcAft>
                <a:spcPts val="1000"/>
              </a:spcAft>
              <a:buNone/>
            </a:pPr>
            <a:r>
              <a:t/>
            </a:r>
            <a:endParaRPr b="1" sz="1700">
              <a:solidFill>
                <a:srgbClr val="0D3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g283abf8806e_0_184"/>
          <p:cNvCxnSpPr>
            <a:stCxn id="275" idx="4"/>
            <a:endCxn id="276" idx="0"/>
          </p:cNvCxnSpPr>
          <p:nvPr/>
        </p:nvCxnSpPr>
        <p:spPr>
          <a:xfrm>
            <a:off x="3612265" y="926060"/>
            <a:ext cx="0" cy="3160500"/>
          </a:xfrm>
          <a:prstGeom prst="straightConnector1">
            <a:avLst/>
          </a:prstGeom>
          <a:noFill/>
          <a:ln cap="flat" cmpd="sng" w="19050">
            <a:solidFill>
              <a:srgbClr val="123D5D"/>
            </a:solidFill>
            <a:prstDash val="solid"/>
            <a:round/>
            <a:headEnd len="sm" w="sm" type="none"/>
            <a:tailEnd len="sm" w="sm" type="none"/>
          </a:ln>
        </p:spPr>
      </p:cxnSp>
      <p:sp>
        <p:nvSpPr>
          <p:cNvPr id="277" name="Google Shape;277;g283abf8806e_0_184"/>
          <p:cNvSpPr/>
          <p:nvPr/>
        </p:nvSpPr>
        <p:spPr>
          <a:xfrm rot="5399637">
            <a:off x="2191916" y="2260153"/>
            <a:ext cx="2840700" cy="416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83abf8806e_0_184"/>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9" name="Google Shape;279;g283abf8806e_0_184"/>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Closing</a:t>
            </a:r>
            <a:endParaRPr b="0" i="0" sz="1400" u="none" cap="none" strike="noStrike">
              <a:solidFill>
                <a:srgbClr val="000000"/>
              </a:solidFill>
              <a:latin typeface="Arial"/>
              <a:ea typeface="Arial"/>
              <a:cs typeface="Arial"/>
              <a:sym typeface="Arial"/>
            </a:endParaRPr>
          </a:p>
        </p:txBody>
      </p:sp>
      <p:sp>
        <p:nvSpPr>
          <p:cNvPr id="280" name="Google Shape;280;g283abf8806e_0_184"/>
          <p:cNvSpPr txBox="1"/>
          <p:nvPr/>
        </p:nvSpPr>
        <p:spPr>
          <a:xfrm>
            <a:off x="3966605" y="1364316"/>
            <a:ext cx="1633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lang="en-US">
                <a:solidFill>
                  <a:srgbClr val="0C4061"/>
                </a:solidFill>
              </a:rPr>
              <a:t>Be Kind to Myself </a:t>
            </a:r>
            <a:endParaRPr b="0" i="0" sz="1400" u="none" cap="none" strike="noStrike">
              <a:solidFill>
                <a:srgbClr val="000000"/>
              </a:solidFill>
              <a:latin typeface="Arial"/>
              <a:ea typeface="Arial"/>
              <a:cs typeface="Arial"/>
              <a:sym typeface="Arial"/>
            </a:endParaRPr>
          </a:p>
        </p:txBody>
      </p:sp>
      <p:sp>
        <p:nvSpPr>
          <p:cNvPr id="281" name="Google Shape;281;g283abf8806e_0_184"/>
          <p:cNvSpPr txBox="1"/>
          <p:nvPr/>
        </p:nvSpPr>
        <p:spPr>
          <a:xfrm>
            <a:off x="3966590" y="2030740"/>
            <a:ext cx="32676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lang="en-US">
                <a:solidFill>
                  <a:srgbClr val="0C4061"/>
                </a:solidFill>
              </a:rPr>
              <a:t>Give Praise </a:t>
            </a:r>
            <a:endParaRPr b="0" i="0" sz="1400" u="none" cap="none" strike="noStrike">
              <a:solidFill>
                <a:srgbClr val="000000"/>
              </a:solidFill>
              <a:latin typeface="Arial"/>
              <a:ea typeface="Arial"/>
              <a:cs typeface="Arial"/>
              <a:sym typeface="Arial"/>
            </a:endParaRPr>
          </a:p>
        </p:txBody>
      </p:sp>
      <p:sp>
        <p:nvSpPr>
          <p:cNvPr id="282" name="Google Shape;282;g283abf8806e_0_184"/>
          <p:cNvSpPr txBox="1"/>
          <p:nvPr/>
        </p:nvSpPr>
        <p:spPr>
          <a:xfrm>
            <a:off x="3966593" y="2697164"/>
            <a:ext cx="2056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lang="en-US">
                <a:solidFill>
                  <a:srgbClr val="0C4061"/>
                </a:solidFill>
              </a:rPr>
              <a:t>Talk about feelings</a:t>
            </a:r>
            <a:endParaRPr b="0" i="0" sz="1400" u="none" cap="none" strike="noStrike">
              <a:solidFill>
                <a:srgbClr val="000000"/>
              </a:solidFill>
              <a:latin typeface="Arial"/>
              <a:ea typeface="Arial"/>
              <a:cs typeface="Arial"/>
              <a:sym typeface="Arial"/>
            </a:endParaRPr>
          </a:p>
        </p:txBody>
      </p:sp>
      <p:sp>
        <p:nvSpPr>
          <p:cNvPr id="283" name="Google Shape;283;g283abf8806e_0_184"/>
          <p:cNvSpPr txBox="1"/>
          <p:nvPr/>
        </p:nvSpPr>
        <p:spPr>
          <a:xfrm>
            <a:off x="3966602" y="3363588"/>
            <a:ext cx="3575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lang="en-US">
                <a:solidFill>
                  <a:srgbClr val="123D5D"/>
                </a:solidFill>
              </a:rPr>
              <a:t>Parenting Values and Spirituality</a:t>
            </a:r>
            <a:endParaRPr b="0" i="0" sz="1400" u="none" cap="none" strike="noStrike">
              <a:solidFill>
                <a:srgbClr val="123D5D"/>
              </a:solidFill>
              <a:latin typeface="Arial"/>
              <a:ea typeface="Arial"/>
              <a:cs typeface="Arial"/>
              <a:sym typeface="Arial"/>
            </a:endParaRPr>
          </a:p>
        </p:txBody>
      </p:sp>
      <p:grpSp>
        <p:nvGrpSpPr>
          <p:cNvPr id="284" name="Google Shape;284;g283abf8806e_0_184"/>
          <p:cNvGrpSpPr/>
          <p:nvPr/>
        </p:nvGrpSpPr>
        <p:grpSpPr>
          <a:xfrm>
            <a:off x="3966606" y="414400"/>
            <a:ext cx="4870076" cy="500100"/>
            <a:chOff x="-1126251" y="933433"/>
            <a:chExt cx="8997000" cy="500100"/>
          </a:xfrm>
        </p:grpSpPr>
        <p:sp>
          <p:nvSpPr>
            <p:cNvPr id="285" name="Google Shape;285;g283abf8806e_0_184"/>
            <p:cNvSpPr/>
            <p:nvPr/>
          </p:nvSpPr>
          <p:spPr>
            <a:xfrm>
              <a:off x="1088194" y="1134860"/>
              <a:ext cx="367500" cy="2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6" name="Google Shape;286;g283abf8806e_0_184"/>
            <p:cNvSpPr txBox="1"/>
            <p:nvPr/>
          </p:nvSpPr>
          <p:spPr>
            <a:xfrm>
              <a:off x="-1126251" y="933433"/>
              <a:ext cx="899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pPr>
              <a:r>
                <a:rPr b="1" lang="en-US">
                  <a:solidFill>
                    <a:srgbClr val="0C4061"/>
                  </a:solidFill>
                </a:rPr>
                <a:t>You are here!</a:t>
              </a:r>
              <a:r>
                <a:rPr lang="en-US">
                  <a:solidFill>
                    <a:srgbClr val="0C4061"/>
                  </a:solidFill>
                </a:rPr>
                <a:t> </a:t>
              </a:r>
              <a:endParaRPr>
                <a:solidFill>
                  <a:srgbClr val="0C4061"/>
                </a:solidFill>
              </a:endParaRPr>
            </a:p>
            <a:p>
              <a:pPr indent="0" lvl="0" marL="0" marR="0" rtl="0" algn="l">
                <a:lnSpc>
                  <a:spcPct val="100000"/>
                </a:lnSpc>
                <a:spcBef>
                  <a:spcPts val="0"/>
                </a:spcBef>
                <a:spcAft>
                  <a:spcPts val="0"/>
                </a:spcAft>
                <a:buClr>
                  <a:srgbClr val="000000"/>
                </a:buClr>
                <a:buSzPts val="1400"/>
                <a:buFont typeface="Arial"/>
                <a:buNone/>
              </a:pPr>
              <a:r>
                <a:rPr lang="en-US">
                  <a:solidFill>
                    <a:srgbClr val="0C4061"/>
                  </a:solidFill>
                </a:rPr>
                <a:t>Selected your first Goal &amp; Completed your first skill </a:t>
              </a:r>
              <a:endParaRPr b="0" i="0" sz="1400" u="none" cap="none" strike="noStrike">
                <a:solidFill>
                  <a:srgbClr val="000000"/>
                </a:solidFill>
                <a:latin typeface="Arial"/>
                <a:ea typeface="Arial"/>
                <a:cs typeface="Arial"/>
                <a:sym typeface="Arial"/>
              </a:endParaRPr>
            </a:p>
          </p:txBody>
        </p:sp>
      </p:grpSp>
      <p:sp>
        <p:nvSpPr>
          <p:cNvPr id="275" name="Google Shape;275;g283abf8806e_0_184"/>
          <p:cNvSpPr/>
          <p:nvPr/>
        </p:nvSpPr>
        <p:spPr>
          <a:xfrm>
            <a:off x="3350665" y="402860"/>
            <a:ext cx="523200" cy="523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87" name="Google Shape;287;g283abf8806e_0_184"/>
          <p:cNvSpPr/>
          <p:nvPr/>
        </p:nvSpPr>
        <p:spPr>
          <a:xfrm>
            <a:off x="3350674" y="4010646"/>
            <a:ext cx="523200" cy="5232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pic>
        <p:nvPicPr>
          <p:cNvPr descr="Chat with solid fill" id="276" name="Google Shape;276;g283abf8806e_0_184"/>
          <p:cNvPicPr preferRelativeResize="0"/>
          <p:nvPr/>
        </p:nvPicPr>
        <p:blipFill rotWithShape="1">
          <a:blip r:embed="rId3">
            <a:alphaModFix/>
          </a:blip>
          <a:srcRect b="0" l="0" r="0" t="0"/>
          <a:stretch/>
        </p:blipFill>
        <p:spPr>
          <a:xfrm>
            <a:off x="3426633" y="4086611"/>
            <a:ext cx="371296" cy="371296"/>
          </a:xfrm>
          <a:prstGeom prst="rect">
            <a:avLst/>
          </a:prstGeom>
          <a:noFill/>
          <a:ln>
            <a:noFill/>
          </a:ln>
        </p:spPr>
      </p:pic>
      <p:pic>
        <p:nvPicPr>
          <p:cNvPr id="288" name="Google Shape;288;g283abf8806e_0_184"/>
          <p:cNvPicPr preferRelativeResize="0"/>
          <p:nvPr/>
        </p:nvPicPr>
        <p:blipFill rotWithShape="1">
          <a:blip r:embed="rId4">
            <a:alphaModFix/>
          </a:blip>
          <a:srcRect b="0" l="0" r="0" t="0"/>
          <a:stretch/>
        </p:blipFill>
        <p:spPr>
          <a:xfrm>
            <a:off x="3426629" y="3252671"/>
            <a:ext cx="371300" cy="357678"/>
          </a:xfrm>
          <a:prstGeom prst="rect">
            <a:avLst/>
          </a:prstGeom>
          <a:noFill/>
          <a:ln>
            <a:noFill/>
          </a:ln>
        </p:spPr>
      </p:pic>
      <p:sp>
        <p:nvSpPr>
          <p:cNvPr id="289" name="Google Shape;289;g283abf8806e_0_184"/>
          <p:cNvSpPr txBox="1"/>
          <p:nvPr/>
        </p:nvSpPr>
        <p:spPr>
          <a:xfrm>
            <a:off x="3966531" y="4006000"/>
            <a:ext cx="4870200" cy="5325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pPr>
            <a:r>
              <a:rPr b="1" lang="en-US">
                <a:solidFill>
                  <a:srgbClr val="0C4061"/>
                </a:solidFill>
              </a:rPr>
              <a:t>It’s time to pick a new parenting goal! </a:t>
            </a:r>
            <a:endParaRPr b="1">
              <a:solidFill>
                <a:srgbClr val="0C4061"/>
              </a:solidFill>
            </a:endParaRPr>
          </a:p>
          <a:p>
            <a:pPr indent="0" lvl="0" marL="0" rtl="0" algn="l">
              <a:lnSpc>
                <a:spcPct val="115000"/>
              </a:lnSpc>
              <a:spcBef>
                <a:spcPts val="0"/>
              </a:spcBef>
              <a:spcAft>
                <a:spcPts val="0"/>
              </a:spcAft>
              <a:buClr>
                <a:schemeClr val="dk1"/>
              </a:buClr>
              <a:buSzPts val="1100"/>
              <a:buFont typeface="Arial"/>
              <a:buNone/>
            </a:pPr>
            <a:r>
              <a:rPr b="1" lang="en-US">
                <a:solidFill>
                  <a:srgbClr val="0C4061"/>
                </a:solidFill>
              </a:rPr>
              <a:t>Which goal would you like to work on next?</a:t>
            </a:r>
            <a:endParaRPr b="1">
              <a:solidFill>
                <a:srgbClr val="0C4061"/>
              </a:solidFill>
            </a:endParaRPr>
          </a:p>
        </p:txBody>
      </p:sp>
      <p:sp>
        <p:nvSpPr>
          <p:cNvPr id="290" name="Google Shape;290;g283abf8806e_0_184"/>
          <p:cNvSpPr txBox="1"/>
          <p:nvPr/>
        </p:nvSpPr>
        <p:spPr>
          <a:xfrm>
            <a:off x="286225" y="810225"/>
            <a:ext cx="22245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US" sz="1700">
                <a:solidFill>
                  <a:srgbClr val="DB3614"/>
                </a:solidFill>
              </a:rPr>
              <a:t>Identifying Next Goal in ParentText</a:t>
            </a:r>
            <a:endParaRPr sz="1700">
              <a:solidFill>
                <a:schemeClr val="dk1"/>
              </a:solidFill>
            </a:endParaRPr>
          </a:p>
        </p:txBody>
      </p:sp>
      <p:pic>
        <p:nvPicPr>
          <p:cNvPr descr="Marker with solid fill" id="291" name="Google Shape;291;g283abf8806e_0_184"/>
          <p:cNvPicPr preferRelativeResize="0"/>
          <p:nvPr/>
        </p:nvPicPr>
        <p:blipFill rotWithShape="1">
          <a:blip r:embed="rId5">
            <a:alphaModFix/>
          </a:blip>
          <a:srcRect b="0" l="0" r="0" t="0"/>
          <a:stretch/>
        </p:blipFill>
        <p:spPr>
          <a:xfrm>
            <a:off x="3420143" y="465826"/>
            <a:ext cx="384264" cy="384264"/>
          </a:xfrm>
          <a:prstGeom prst="rect">
            <a:avLst/>
          </a:prstGeom>
          <a:noFill/>
          <a:ln>
            <a:noFill/>
          </a:ln>
        </p:spPr>
      </p:pic>
      <p:pic>
        <p:nvPicPr>
          <p:cNvPr id="292" name="Google Shape;292;g283abf8806e_0_184"/>
          <p:cNvPicPr preferRelativeResize="0"/>
          <p:nvPr/>
        </p:nvPicPr>
        <p:blipFill rotWithShape="1">
          <a:blip r:embed="rId4">
            <a:alphaModFix/>
          </a:blip>
          <a:srcRect b="0" l="0" r="0" t="0"/>
          <a:stretch/>
        </p:blipFill>
        <p:spPr>
          <a:xfrm>
            <a:off x="3426629" y="2610558"/>
            <a:ext cx="371300" cy="357678"/>
          </a:xfrm>
          <a:prstGeom prst="rect">
            <a:avLst/>
          </a:prstGeom>
          <a:noFill/>
          <a:ln>
            <a:noFill/>
          </a:ln>
        </p:spPr>
      </p:pic>
      <p:pic>
        <p:nvPicPr>
          <p:cNvPr id="293" name="Google Shape;293;g283abf8806e_0_184"/>
          <p:cNvPicPr preferRelativeResize="0"/>
          <p:nvPr/>
        </p:nvPicPr>
        <p:blipFill rotWithShape="1">
          <a:blip r:embed="rId4">
            <a:alphaModFix/>
          </a:blip>
          <a:srcRect b="0" l="0" r="0" t="0"/>
          <a:stretch/>
        </p:blipFill>
        <p:spPr>
          <a:xfrm>
            <a:off x="3426629" y="1968446"/>
            <a:ext cx="371300" cy="357678"/>
          </a:xfrm>
          <a:prstGeom prst="rect">
            <a:avLst/>
          </a:prstGeom>
          <a:noFill/>
          <a:ln>
            <a:noFill/>
          </a:ln>
        </p:spPr>
      </p:pic>
      <p:pic>
        <p:nvPicPr>
          <p:cNvPr id="294" name="Google Shape;294;g283abf8806e_0_184"/>
          <p:cNvPicPr preferRelativeResize="0"/>
          <p:nvPr/>
        </p:nvPicPr>
        <p:blipFill rotWithShape="1">
          <a:blip r:embed="rId4">
            <a:alphaModFix/>
          </a:blip>
          <a:srcRect b="0" l="0" r="0" t="0"/>
          <a:stretch/>
        </p:blipFill>
        <p:spPr>
          <a:xfrm>
            <a:off x="3426629" y="1326358"/>
            <a:ext cx="371300" cy="357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pic>
        <p:nvPicPr>
          <p:cNvPr id="299" name="Google Shape;299;g2742f19afeb_0_410"/>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300" name="Google Shape;300;g2742f19afeb_0_410"/>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301" name="Google Shape;301;g2742f19afeb_0_410"/>
          <p:cNvSpPr txBox="1"/>
          <p:nvPr/>
        </p:nvSpPr>
        <p:spPr>
          <a:xfrm>
            <a:off x="540475" y="1836225"/>
            <a:ext cx="19155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2300">
                <a:solidFill>
                  <a:schemeClr val="lt1"/>
                </a:solidFill>
              </a:rPr>
              <a:t>Thank you</a:t>
            </a:r>
            <a:br>
              <a:rPr b="1" lang="en-US" sz="2300">
                <a:solidFill>
                  <a:schemeClr val="lt1"/>
                </a:solidFill>
              </a:rPr>
            </a:br>
            <a:br>
              <a:rPr b="1" lang="en-US" sz="2300">
                <a:solidFill>
                  <a:schemeClr val="lt1"/>
                </a:solidFill>
              </a:rPr>
            </a:br>
            <a:r>
              <a:rPr b="1" lang="en-US" sz="2300">
                <a:solidFill>
                  <a:schemeClr val="lt1"/>
                </a:solidFill>
              </a:rPr>
              <a:t>Any Questions?</a:t>
            </a:r>
            <a:endParaRPr b="0" i="0" sz="1900" u="none" cap="none" strike="noStrike">
              <a:solidFill>
                <a:srgbClr val="000000"/>
              </a:solidFill>
              <a:latin typeface="Arial"/>
              <a:ea typeface="Arial"/>
              <a:cs typeface="Arial"/>
              <a:sym typeface="Arial"/>
            </a:endParaRPr>
          </a:p>
        </p:txBody>
      </p:sp>
      <p:pic>
        <p:nvPicPr>
          <p:cNvPr id="302" name="Google Shape;302;g2742f19afeb_0_410"/>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42f19afeb_0_26"/>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2" name="Google Shape;102;g2742f19afeb_0_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Session Overview</a:t>
            </a:r>
            <a:endParaRPr b="0" i="0" sz="1400" u="none" cap="none" strike="noStrike">
              <a:solidFill>
                <a:srgbClr val="000000"/>
              </a:solidFill>
              <a:latin typeface="Arial"/>
              <a:ea typeface="Arial"/>
              <a:cs typeface="Arial"/>
              <a:sym typeface="Arial"/>
            </a:endParaRPr>
          </a:p>
        </p:txBody>
      </p:sp>
      <p:sp>
        <p:nvSpPr>
          <p:cNvPr id="103" name="Google Shape;103;g2742f19afeb_0_26"/>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sz="2100">
                <a:solidFill>
                  <a:srgbClr val="DB3614"/>
                </a:solidFill>
              </a:rPr>
              <a:t>Structure</a:t>
            </a:r>
            <a:r>
              <a:rPr b="1" lang="en-US" sz="2100">
                <a:solidFill>
                  <a:srgbClr val="DB3614"/>
                </a:solidFill>
              </a:rPr>
              <a:t> of the Workshop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r>
              <a:t/>
            </a:r>
            <a:endParaRPr b="1" sz="2100">
              <a:solidFill>
                <a:srgbClr val="DB3614"/>
              </a:solidFill>
            </a:endParaRPr>
          </a:p>
          <a:p>
            <a:pPr indent="-349250" lvl="0" marL="457200" marR="0" rtl="0" algn="l">
              <a:lnSpc>
                <a:spcPct val="150000"/>
              </a:lnSpc>
              <a:spcBef>
                <a:spcPts val="0"/>
              </a:spcBef>
              <a:spcAft>
                <a:spcPts val="0"/>
              </a:spcAft>
              <a:buClr>
                <a:srgbClr val="0D3959"/>
              </a:buClr>
              <a:buSzPts val="1900"/>
              <a:buChar char="●"/>
            </a:pPr>
            <a:r>
              <a:rPr lang="en-US" sz="1900">
                <a:solidFill>
                  <a:srgbClr val="0D3959"/>
                </a:solidFill>
              </a:rPr>
              <a:t>Welcome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pPr>
            <a:r>
              <a:rPr lang="en-US" sz="1900">
                <a:solidFill>
                  <a:srgbClr val="0D3959"/>
                </a:solidFill>
              </a:rPr>
              <a:t>Getting Started with ParentText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pPr>
            <a:r>
              <a:rPr i="1" lang="en-US" sz="1900">
                <a:solidFill>
                  <a:srgbClr val="0D3959"/>
                </a:solidFill>
              </a:rPr>
              <a:t>Break</a:t>
            </a:r>
            <a:endParaRPr i="1" sz="1900">
              <a:solidFill>
                <a:srgbClr val="0D3959"/>
              </a:solidFill>
            </a:endParaRPr>
          </a:p>
          <a:p>
            <a:pPr indent="-349250" lvl="0" marL="457200" marR="0" rtl="0" algn="l">
              <a:lnSpc>
                <a:spcPct val="150000"/>
              </a:lnSpc>
              <a:spcBef>
                <a:spcPts val="0"/>
              </a:spcBef>
              <a:spcAft>
                <a:spcPts val="0"/>
              </a:spcAft>
              <a:buClr>
                <a:srgbClr val="0D3959"/>
              </a:buClr>
              <a:buSzPts val="1900"/>
              <a:buChar char="●"/>
            </a:pPr>
            <a:r>
              <a:rPr lang="en-US" sz="1900">
                <a:solidFill>
                  <a:srgbClr val="0D3959"/>
                </a:solidFill>
              </a:rPr>
              <a:t>Spending one-on-one time with your children</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pPr>
            <a:r>
              <a:rPr lang="en-US" sz="1900">
                <a:solidFill>
                  <a:srgbClr val="0D3959"/>
                </a:solidFill>
              </a:rPr>
              <a:t>Closing </a:t>
            </a:r>
            <a:endParaRPr sz="1900">
              <a:solidFill>
                <a:srgbClr val="0D3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8d831eca76_0_103"/>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308" name="Google Shape;308;g28d831eca76_0_103"/>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lang="en-US" sz="2100">
                <a:solidFill>
                  <a:srgbClr val="F9AF00"/>
                </a:solidFill>
              </a:rPr>
              <a:t>Month Year</a:t>
            </a:r>
            <a:endParaRPr b="0" i="0" sz="2100" u="none" cap="none" strike="noStrike">
              <a:solidFill>
                <a:srgbClr val="000000"/>
              </a:solidFill>
              <a:latin typeface="Arial"/>
              <a:ea typeface="Arial"/>
              <a:cs typeface="Arial"/>
              <a:sym typeface="Arial"/>
            </a:endParaRPr>
          </a:p>
        </p:txBody>
      </p:sp>
      <p:sp>
        <p:nvSpPr>
          <p:cNvPr id="309" name="Google Shape;309;g28d831eca76_0_103"/>
          <p:cNvSpPr txBox="1"/>
          <p:nvPr/>
        </p:nvSpPr>
        <p:spPr>
          <a:xfrm>
            <a:off x="293600" y="1222413"/>
            <a:ext cx="33420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pPr>
            <a:r>
              <a:rPr b="1" lang="en-US" sz="2200">
                <a:solidFill>
                  <a:schemeClr val="lt1"/>
                </a:solidFill>
              </a:rPr>
              <a:t>Naungan Kasih Hybrid Parenting Programme</a:t>
            </a:r>
            <a:br>
              <a:rPr b="1" lang="en-US" sz="2200">
                <a:solidFill>
                  <a:schemeClr val="lt1"/>
                </a:solidFill>
              </a:rPr>
            </a:br>
            <a:br>
              <a:rPr b="1" lang="en-US" sz="2200">
                <a:solidFill>
                  <a:schemeClr val="lt1"/>
                </a:solidFill>
              </a:rPr>
            </a:br>
            <a:r>
              <a:rPr b="1" lang="en-US" sz="2200">
                <a:solidFill>
                  <a:schemeClr val="lt1"/>
                </a:solidFill>
              </a:rPr>
              <a:t>Parent Reflection and Celebration</a:t>
            </a:r>
            <a:endParaRPr b="1" sz="2100">
              <a:solidFill>
                <a:schemeClr val="lt1"/>
              </a:solidFill>
            </a:endParaRPr>
          </a:p>
        </p:txBody>
      </p:sp>
      <p:pic>
        <p:nvPicPr>
          <p:cNvPr descr="Universiti Putra Malaysia | Facebook" id="310" name="Google Shape;310;g28d831eca76_0_103"/>
          <p:cNvPicPr preferRelativeResize="0"/>
          <p:nvPr/>
        </p:nvPicPr>
        <p:blipFill rotWithShape="1">
          <a:blip r:embed="rId4">
            <a:alphaModFix/>
          </a:blip>
          <a:srcRect b="26501" l="0" r="0" t="22514"/>
          <a:stretch/>
        </p:blipFill>
        <p:spPr>
          <a:xfrm>
            <a:off x="1829075" y="4394238"/>
            <a:ext cx="1298122" cy="661850"/>
          </a:xfrm>
          <a:prstGeom prst="rect">
            <a:avLst/>
          </a:prstGeom>
          <a:noFill/>
          <a:ln>
            <a:noFill/>
          </a:ln>
        </p:spPr>
      </p:pic>
      <p:pic>
        <p:nvPicPr>
          <p:cNvPr id="311" name="Google Shape;311;g28d831eca76_0_103"/>
          <p:cNvPicPr preferRelativeResize="0"/>
          <p:nvPr/>
        </p:nvPicPr>
        <p:blipFill rotWithShape="1">
          <a:blip r:embed="rId5">
            <a:alphaModFix/>
          </a:blip>
          <a:srcRect b="0" l="0" r="0" t="0"/>
          <a:stretch/>
        </p:blipFill>
        <p:spPr>
          <a:xfrm>
            <a:off x="372550" y="4427337"/>
            <a:ext cx="601575" cy="601575"/>
          </a:xfrm>
          <a:prstGeom prst="rect">
            <a:avLst/>
          </a:prstGeom>
          <a:noFill/>
          <a:ln>
            <a:noFill/>
          </a:ln>
        </p:spPr>
      </p:pic>
      <p:pic>
        <p:nvPicPr>
          <p:cNvPr id="312" name="Google Shape;312;g28d831eca76_0_103"/>
          <p:cNvPicPr preferRelativeResize="0"/>
          <p:nvPr/>
        </p:nvPicPr>
        <p:blipFill rotWithShape="1">
          <a:blip r:embed="rId6">
            <a:alphaModFix/>
          </a:blip>
          <a:srcRect b="0" l="0" r="0" t="0"/>
          <a:stretch/>
        </p:blipFill>
        <p:spPr>
          <a:xfrm>
            <a:off x="7668075" y="4454525"/>
            <a:ext cx="1072150" cy="578471"/>
          </a:xfrm>
          <a:prstGeom prst="rect">
            <a:avLst/>
          </a:prstGeom>
          <a:noFill/>
          <a:ln>
            <a:noFill/>
          </a:ln>
        </p:spPr>
      </p:pic>
      <p:pic>
        <p:nvPicPr>
          <p:cNvPr id="313" name="Google Shape;313;g28d831eca76_0_103"/>
          <p:cNvPicPr preferRelativeResize="0"/>
          <p:nvPr/>
        </p:nvPicPr>
        <p:blipFill rotWithShape="1">
          <a:blip r:embed="rId7">
            <a:alphaModFix/>
          </a:blip>
          <a:srcRect b="0" l="0" r="0" t="0"/>
          <a:stretch/>
        </p:blipFill>
        <p:spPr>
          <a:xfrm>
            <a:off x="3773775" y="4400125"/>
            <a:ext cx="661850" cy="661850"/>
          </a:xfrm>
          <a:prstGeom prst="rect">
            <a:avLst/>
          </a:prstGeom>
          <a:noFill/>
          <a:ln>
            <a:noFill/>
          </a:ln>
        </p:spPr>
      </p:pic>
      <p:pic>
        <p:nvPicPr>
          <p:cNvPr id="314" name="Google Shape;314;g28d831eca76_0_103"/>
          <p:cNvPicPr preferRelativeResize="0"/>
          <p:nvPr/>
        </p:nvPicPr>
        <p:blipFill>
          <a:blip r:embed="rId8">
            <a:alphaModFix/>
          </a:blip>
          <a:stretch>
            <a:fillRect/>
          </a:stretch>
        </p:blipFill>
        <p:spPr>
          <a:xfrm>
            <a:off x="5163550" y="4597413"/>
            <a:ext cx="1987125" cy="267274"/>
          </a:xfrm>
          <a:prstGeom prst="rect">
            <a:avLst/>
          </a:prstGeom>
          <a:noFill/>
          <a:ln>
            <a:noFill/>
          </a:ln>
        </p:spPr>
      </p:pic>
      <p:pic>
        <p:nvPicPr>
          <p:cNvPr id="315" name="Google Shape;315;g28d831eca76_0_103"/>
          <p:cNvPicPr preferRelativeResize="0"/>
          <p:nvPr/>
        </p:nvPicPr>
        <p:blipFill>
          <a:blip r:embed="rId9">
            <a:alphaModFix/>
          </a:blip>
          <a:stretch>
            <a:fillRect/>
          </a:stretch>
        </p:blipFill>
        <p:spPr>
          <a:xfrm>
            <a:off x="372550" y="175650"/>
            <a:ext cx="991875" cy="966649"/>
          </a:xfrm>
          <a:prstGeom prst="rect">
            <a:avLst/>
          </a:prstGeom>
          <a:noFill/>
          <a:ln>
            <a:noFill/>
          </a:ln>
        </p:spPr>
      </p:pic>
      <p:sp>
        <p:nvSpPr>
          <p:cNvPr id="316" name="Google Shape;316;g28d831eca76_0_103"/>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pPr>
            <a:r>
              <a:rPr lang="en-US" sz="2100">
                <a:solidFill>
                  <a:schemeClr val="lt1"/>
                </a:solidFill>
              </a:rPr>
              <a:t>Name of the Facilitators</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8d831eca76_0_13"/>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2" name="Google Shape;322;g28d831eca76_0_1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Session Overview</a:t>
            </a:r>
            <a:endParaRPr b="0" i="0" sz="1400" u="none" cap="none" strike="noStrike">
              <a:solidFill>
                <a:srgbClr val="000000"/>
              </a:solidFill>
              <a:latin typeface="Arial"/>
              <a:ea typeface="Arial"/>
              <a:cs typeface="Arial"/>
              <a:sym typeface="Arial"/>
            </a:endParaRPr>
          </a:p>
        </p:txBody>
      </p:sp>
      <p:sp>
        <p:nvSpPr>
          <p:cNvPr id="323" name="Google Shape;323;g28d831eca76_0_13"/>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sz="2100">
                <a:solidFill>
                  <a:srgbClr val="DB3614"/>
                </a:solidFill>
              </a:rPr>
              <a:t>Structure of the Workshop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r>
              <a:t/>
            </a:r>
            <a:endParaRPr b="1" sz="2100">
              <a:solidFill>
                <a:srgbClr val="DB3614"/>
              </a:solidFill>
            </a:endParaRPr>
          </a:p>
          <a:p>
            <a:pPr indent="-349250" lvl="0" marL="457200" marR="0" rtl="0" algn="l">
              <a:lnSpc>
                <a:spcPct val="150000"/>
              </a:lnSpc>
              <a:spcBef>
                <a:spcPts val="0"/>
              </a:spcBef>
              <a:spcAft>
                <a:spcPts val="0"/>
              </a:spcAft>
              <a:buClr>
                <a:schemeClr val="accent5"/>
              </a:buClr>
              <a:buSzPts val="1900"/>
              <a:buChar char="●"/>
            </a:pPr>
            <a:r>
              <a:rPr lang="en-US" sz="1900">
                <a:solidFill>
                  <a:schemeClr val="accent5"/>
                </a:solidFill>
              </a:rPr>
              <a:t>Welcome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pPr>
            <a:r>
              <a:rPr lang="en-US" sz="1900">
                <a:solidFill>
                  <a:schemeClr val="accent5"/>
                </a:solidFill>
              </a:rPr>
              <a:t>Collaborative Art Activity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pPr>
            <a:r>
              <a:rPr lang="en-US" sz="1900">
                <a:solidFill>
                  <a:schemeClr val="accent5"/>
                </a:solidFill>
              </a:rPr>
              <a:t>Keep the momentum going</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pPr>
            <a:r>
              <a:rPr lang="en-US" sz="1900">
                <a:solidFill>
                  <a:schemeClr val="accent5"/>
                </a:solidFill>
              </a:rPr>
              <a:t>Awareness Activity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pPr>
            <a:r>
              <a:rPr lang="en-US" sz="1900">
                <a:solidFill>
                  <a:schemeClr val="accent5"/>
                </a:solidFill>
              </a:rPr>
              <a:t>Closing </a:t>
            </a:r>
            <a:endParaRPr sz="19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d831eca76_0_19"/>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9" name="Google Shape;329;g28d831eca76_0_1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Welcome</a:t>
            </a:r>
            <a:endParaRPr b="0" i="0" sz="1400" u="none" cap="none" strike="noStrike">
              <a:solidFill>
                <a:srgbClr val="000000"/>
              </a:solidFill>
              <a:latin typeface="Arial"/>
              <a:ea typeface="Arial"/>
              <a:cs typeface="Arial"/>
              <a:sym typeface="Arial"/>
            </a:endParaRPr>
          </a:p>
        </p:txBody>
      </p:sp>
      <p:sp>
        <p:nvSpPr>
          <p:cNvPr id="330" name="Google Shape;330;g28d831eca76_0_19"/>
          <p:cNvSpPr txBox="1"/>
          <p:nvPr/>
        </p:nvSpPr>
        <p:spPr>
          <a:xfrm>
            <a:off x="174500" y="1730734"/>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lang="en-US" sz="5000">
                <a:solidFill>
                  <a:srgbClr val="019FE4"/>
                </a:solidFill>
              </a:rPr>
              <a:t>Let’s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pPr>
            <a:r>
              <a:rPr b="1" lang="en-US" sz="5000">
                <a:solidFill>
                  <a:srgbClr val="019FE4"/>
                </a:solidFill>
              </a:rPr>
              <a:t>Take a Pause</a:t>
            </a:r>
            <a:endParaRPr b="1" sz="5000">
              <a:solidFill>
                <a:srgbClr val="019FE4"/>
              </a:solidFill>
            </a:endParaRPr>
          </a:p>
        </p:txBody>
      </p:sp>
      <p:grpSp>
        <p:nvGrpSpPr>
          <p:cNvPr id="331" name="Google Shape;331;g28d831eca76_0_19"/>
          <p:cNvGrpSpPr/>
          <p:nvPr/>
        </p:nvGrpSpPr>
        <p:grpSpPr>
          <a:xfrm>
            <a:off x="1562240" y="1233259"/>
            <a:ext cx="1128726" cy="1179651"/>
            <a:chOff x="505440" y="1141672"/>
            <a:chExt cx="1128726" cy="1179651"/>
          </a:xfrm>
        </p:grpSpPr>
        <p:sp>
          <p:nvSpPr>
            <p:cNvPr id="332" name="Google Shape;332;g28d831eca76_0_1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33" name="Google Shape;333;g28d831eca76_0_1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34" name="Google Shape;334;g28d831eca76_0_1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grpSp>
        <p:nvGrpSpPr>
          <p:cNvPr id="335" name="Google Shape;335;g28d831eca76_0_19"/>
          <p:cNvGrpSpPr/>
          <p:nvPr/>
        </p:nvGrpSpPr>
        <p:grpSpPr>
          <a:xfrm>
            <a:off x="6820427" y="2787710"/>
            <a:ext cx="1033339" cy="1122534"/>
            <a:chOff x="7227252" y="2547222"/>
            <a:chExt cx="1033339" cy="1122534"/>
          </a:xfrm>
        </p:grpSpPr>
        <p:sp>
          <p:nvSpPr>
            <p:cNvPr id="336" name="Google Shape;336;g28d831eca76_0_1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37" name="Google Shape;337;g28d831eca76_0_1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38" name="Google Shape;338;g28d831eca76_0_1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7e4ace205a_0_2"/>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4" name="Google Shape;344;g27e4ace205a_0_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Art Activity</a:t>
            </a:r>
            <a:endParaRPr b="0" i="0" sz="1400" u="none" cap="none" strike="noStrike">
              <a:solidFill>
                <a:srgbClr val="000000"/>
              </a:solidFill>
              <a:latin typeface="Arial"/>
              <a:ea typeface="Arial"/>
              <a:cs typeface="Arial"/>
              <a:sym typeface="Arial"/>
            </a:endParaRPr>
          </a:p>
        </p:txBody>
      </p:sp>
      <p:sp>
        <p:nvSpPr>
          <p:cNvPr id="345" name="Google Shape;345;g27e4ace205a_0_2"/>
          <p:cNvSpPr txBox="1"/>
          <p:nvPr/>
        </p:nvSpPr>
        <p:spPr>
          <a:xfrm>
            <a:off x="615325" y="1482021"/>
            <a:ext cx="81996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b="1" lang="en-US" sz="4000">
                <a:solidFill>
                  <a:schemeClr val="accent4"/>
                </a:solidFill>
              </a:rPr>
              <a:t>Let’s spend a few minutes reflecting on your </a:t>
            </a:r>
            <a:endParaRPr b="1" sz="4000">
              <a:solidFill>
                <a:schemeClr val="accent4"/>
              </a:solidFill>
            </a:endParaRPr>
          </a:p>
          <a:p>
            <a:pPr indent="0" lvl="0" marL="0" rtl="0" algn="ctr">
              <a:spcBef>
                <a:spcPts val="0"/>
              </a:spcBef>
              <a:spcAft>
                <a:spcPts val="2000"/>
              </a:spcAft>
              <a:buClr>
                <a:schemeClr val="dk1"/>
              </a:buClr>
              <a:buSzPts val="1100"/>
              <a:buFont typeface="Arial"/>
              <a:buNone/>
            </a:pPr>
            <a:r>
              <a:rPr b="1" lang="en-US" sz="4000">
                <a:solidFill>
                  <a:schemeClr val="accent4"/>
                </a:solidFill>
              </a:rPr>
              <a:t>ParentText Journey…</a:t>
            </a:r>
            <a:endParaRPr b="1" sz="4000">
              <a:solidFill>
                <a:schemeClr val="accent4"/>
              </a:solidFill>
            </a:endParaRPr>
          </a:p>
        </p:txBody>
      </p:sp>
      <p:grpSp>
        <p:nvGrpSpPr>
          <p:cNvPr id="346" name="Google Shape;346;g27e4ace205a_0_2"/>
          <p:cNvGrpSpPr/>
          <p:nvPr/>
        </p:nvGrpSpPr>
        <p:grpSpPr>
          <a:xfrm>
            <a:off x="341515" y="877047"/>
            <a:ext cx="1128726" cy="1179651"/>
            <a:chOff x="505440" y="1141672"/>
            <a:chExt cx="1128726" cy="1179651"/>
          </a:xfrm>
        </p:grpSpPr>
        <p:sp>
          <p:nvSpPr>
            <p:cNvPr id="347" name="Google Shape;347;g27e4ace205a_0_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48" name="Google Shape;348;g27e4ace205a_0_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49" name="Google Shape;349;g27e4ace205a_0_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grpSp>
        <p:nvGrpSpPr>
          <p:cNvPr id="350" name="Google Shape;350;g27e4ace205a_0_2"/>
          <p:cNvGrpSpPr/>
          <p:nvPr/>
        </p:nvGrpSpPr>
        <p:grpSpPr>
          <a:xfrm>
            <a:off x="7638452" y="2431447"/>
            <a:ext cx="1033339" cy="1122534"/>
            <a:chOff x="7227252" y="2547222"/>
            <a:chExt cx="1033339" cy="1122534"/>
          </a:xfrm>
        </p:grpSpPr>
        <p:sp>
          <p:nvSpPr>
            <p:cNvPr id="351" name="Google Shape;351;g27e4ace205a_0_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52" name="Google Shape;352;g27e4ace205a_0_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53" name="Google Shape;353;g27e4ace205a_0_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8d831eca76_0_82"/>
          <p:cNvSpPr/>
          <p:nvPr/>
        </p:nvSpPr>
        <p:spPr>
          <a:xfrm rot="-5400000">
            <a:off x="1335750" y="-1134525"/>
            <a:ext cx="480900" cy="31524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59" name="Google Shape;359;g28d831eca76_0_8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Art Activity</a:t>
            </a:r>
            <a:endParaRPr b="0" i="0" sz="1400" u="none" cap="none" strike="noStrike">
              <a:solidFill>
                <a:srgbClr val="000000"/>
              </a:solidFill>
              <a:latin typeface="Arial"/>
              <a:ea typeface="Arial"/>
              <a:cs typeface="Arial"/>
              <a:sym typeface="Arial"/>
            </a:endParaRPr>
          </a:p>
        </p:txBody>
      </p:sp>
      <p:sp>
        <p:nvSpPr>
          <p:cNvPr id="360" name="Google Shape;360;g28d831eca76_0_82"/>
          <p:cNvSpPr txBox="1"/>
          <p:nvPr/>
        </p:nvSpPr>
        <p:spPr>
          <a:xfrm>
            <a:off x="423000" y="1106996"/>
            <a:ext cx="8199600" cy="343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sz="1800">
                <a:solidFill>
                  <a:srgbClr val="DB3614"/>
                </a:solidFill>
              </a:rPr>
              <a:t>Pick up paper and crayons, and draw pictures related to the questions: </a:t>
            </a:r>
            <a:endParaRPr b="1" sz="1800">
              <a:solidFill>
                <a:srgbClr val="DB3614"/>
              </a:solidFill>
            </a:endParaRPr>
          </a:p>
          <a:p>
            <a:pPr indent="0" lvl="0" marL="0" rtl="0" algn="ctr">
              <a:lnSpc>
                <a:spcPct val="150000"/>
              </a:lnSpc>
              <a:spcBef>
                <a:spcPts val="2000"/>
              </a:spcBef>
              <a:spcAft>
                <a:spcPts val="0"/>
              </a:spcAft>
              <a:buNone/>
            </a:pPr>
            <a:r>
              <a:rPr i="1" lang="en-US" sz="1900">
                <a:solidFill>
                  <a:srgbClr val="0D3959"/>
                </a:solidFill>
              </a:rPr>
              <a:t>What was your relationship with your child like before the programme?</a:t>
            </a:r>
            <a:endParaRPr i="1" sz="1900">
              <a:solidFill>
                <a:srgbClr val="0D3959"/>
              </a:solidFill>
            </a:endParaRPr>
          </a:p>
          <a:p>
            <a:pPr indent="0" lvl="0" marL="0" rtl="0" algn="ctr">
              <a:lnSpc>
                <a:spcPct val="150000"/>
              </a:lnSpc>
              <a:spcBef>
                <a:spcPts val="1000"/>
              </a:spcBef>
              <a:spcAft>
                <a:spcPts val="0"/>
              </a:spcAft>
              <a:buNone/>
            </a:pPr>
            <a:r>
              <a:rPr i="1" lang="en-US" sz="1900">
                <a:solidFill>
                  <a:srgbClr val="0D3959"/>
                </a:solidFill>
              </a:rPr>
              <a:t> How has the relationship changed? How have you changed? Your child? Your family?</a:t>
            </a:r>
            <a:endParaRPr i="1" sz="1900">
              <a:solidFill>
                <a:srgbClr val="0D3959"/>
              </a:solidFill>
            </a:endParaRPr>
          </a:p>
          <a:p>
            <a:pPr indent="0" lvl="0" marL="0" rtl="0" algn="ctr">
              <a:lnSpc>
                <a:spcPct val="150000"/>
              </a:lnSpc>
              <a:spcBef>
                <a:spcPts val="1000"/>
              </a:spcBef>
              <a:spcAft>
                <a:spcPts val="0"/>
              </a:spcAft>
              <a:buNone/>
            </a:pPr>
            <a:r>
              <a:rPr i="1" lang="en-US" sz="1900">
                <a:solidFill>
                  <a:srgbClr val="0D3959"/>
                </a:solidFill>
              </a:rPr>
              <a:t>What was the most important/significant thing that you learned? Why was this significant?</a:t>
            </a:r>
            <a:endParaRPr i="1" sz="1900">
              <a:solidFill>
                <a:srgbClr val="0D3959"/>
              </a:solidFill>
            </a:endParaRPr>
          </a:p>
          <a:p>
            <a:pPr indent="0" lvl="0" marL="0" rtl="0" algn="ctr">
              <a:lnSpc>
                <a:spcPct val="150000"/>
              </a:lnSpc>
              <a:spcBef>
                <a:spcPts val="1000"/>
              </a:spcBef>
              <a:spcAft>
                <a:spcPts val="1000"/>
              </a:spcAft>
              <a:buNone/>
            </a:pPr>
            <a:r>
              <a:t/>
            </a:r>
            <a:endParaRPr sz="1500">
              <a:solidFill>
                <a:srgbClr val="123D5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83abf8806e_0_209"/>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66" name="Google Shape;366;g283abf8806e_0_20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Art Activity</a:t>
            </a:r>
            <a:endParaRPr b="0" i="0" sz="1400" u="none" cap="none" strike="noStrike">
              <a:solidFill>
                <a:srgbClr val="000000"/>
              </a:solidFill>
              <a:latin typeface="Arial"/>
              <a:ea typeface="Arial"/>
              <a:cs typeface="Arial"/>
              <a:sym typeface="Arial"/>
            </a:endParaRPr>
          </a:p>
        </p:txBody>
      </p:sp>
      <p:sp>
        <p:nvSpPr>
          <p:cNvPr id="367" name="Google Shape;367;g283abf8806e_0_209"/>
          <p:cNvSpPr txBox="1"/>
          <p:nvPr/>
        </p:nvSpPr>
        <p:spPr>
          <a:xfrm>
            <a:off x="615325" y="2217746"/>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b="1" lang="en-US" sz="4000">
                <a:solidFill>
                  <a:schemeClr val="accent4"/>
                </a:solidFill>
              </a:rPr>
              <a:t>Share your drawings</a:t>
            </a:r>
            <a:endParaRPr b="1" sz="4000">
              <a:solidFill>
                <a:schemeClr val="accent4"/>
              </a:solidFill>
            </a:endParaRPr>
          </a:p>
        </p:txBody>
      </p:sp>
      <p:grpSp>
        <p:nvGrpSpPr>
          <p:cNvPr id="368" name="Google Shape;368;g283abf8806e_0_209"/>
          <p:cNvGrpSpPr/>
          <p:nvPr/>
        </p:nvGrpSpPr>
        <p:grpSpPr>
          <a:xfrm>
            <a:off x="774790" y="1609172"/>
            <a:ext cx="1128726" cy="1179651"/>
            <a:chOff x="505440" y="1141672"/>
            <a:chExt cx="1128726" cy="1179651"/>
          </a:xfrm>
        </p:grpSpPr>
        <p:sp>
          <p:nvSpPr>
            <p:cNvPr id="369" name="Google Shape;369;g283abf8806e_0_20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70" name="Google Shape;370;g283abf8806e_0_20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71" name="Google Shape;371;g283abf8806e_0_20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grpSp>
        <p:nvGrpSpPr>
          <p:cNvPr id="372" name="Google Shape;372;g283abf8806e_0_209"/>
          <p:cNvGrpSpPr/>
          <p:nvPr/>
        </p:nvGrpSpPr>
        <p:grpSpPr>
          <a:xfrm>
            <a:off x="7638452" y="2431447"/>
            <a:ext cx="1033339" cy="1122534"/>
            <a:chOff x="7227252" y="2547222"/>
            <a:chExt cx="1033339" cy="1122534"/>
          </a:xfrm>
        </p:grpSpPr>
        <p:sp>
          <p:nvSpPr>
            <p:cNvPr id="373" name="Google Shape;373;g283abf8806e_0_20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74" name="Google Shape;374;g283abf8806e_0_20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75" name="Google Shape;375;g283abf8806e_0_20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8d831eca76_0_8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81" name="Google Shape;381;g28d831eca76_0_8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Keep the momentum going</a:t>
            </a:r>
            <a:endParaRPr b="0" i="0" sz="1400" u="none" cap="none" strike="noStrike">
              <a:solidFill>
                <a:srgbClr val="000000"/>
              </a:solidFill>
              <a:latin typeface="Arial"/>
              <a:ea typeface="Arial"/>
              <a:cs typeface="Arial"/>
              <a:sym typeface="Arial"/>
            </a:endParaRPr>
          </a:p>
        </p:txBody>
      </p:sp>
      <p:sp>
        <p:nvSpPr>
          <p:cNvPr id="382" name="Google Shape;382;g28d831eca76_0_89"/>
          <p:cNvSpPr txBox="1"/>
          <p:nvPr/>
        </p:nvSpPr>
        <p:spPr>
          <a:xfrm>
            <a:off x="615325" y="2207921"/>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pPr>
            <a:r>
              <a:rPr b="1" lang="en-US" sz="4000">
                <a:solidFill>
                  <a:schemeClr val="accent1"/>
                </a:solidFill>
              </a:rPr>
              <a:t>The Stone Soup</a:t>
            </a:r>
            <a:endParaRPr b="1" sz="4000">
              <a:solidFill>
                <a:schemeClr val="accent1"/>
              </a:solidFill>
            </a:endParaRPr>
          </a:p>
        </p:txBody>
      </p:sp>
      <p:grpSp>
        <p:nvGrpSpPr>
          <p:cNvPr id="383" name="Google Shape;383;g28d831eca76_0_89"/>
          <p:cNvGrpSpPr/>
          <p:nvPr/>
        </p:nvGrpSpPr>
        <p:grpSpPr>
          <a:xfrm>
            <a:off x="774790" y="1599347"/>
            <a:ext cx="1128726" cy="1179651"/>
            <a:chOff x="505440" y="1141672"/>
            <a:chExt cx="1128726" cy="1179651"/>
          </a:xfrm>
        </p:grpSpPr>
        <p:sp>
          <p:nvSpPr>
            <p:cNvPr id="384" name="Google Shape;384;g28d831eca76_0_8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85" name="Google Shape;385;g28d831eca76_0_8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86" name="Google Shape;386;g28d831eca76_0_8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grpSp>
        <p:nvGrpSpPr>
          <p:cNvPr id="387" name="Google Shape;387;g28d831eca76_0_89"/>
          <p:cNvGrpSpPr/>
          <p:nvPr/>
        </p:nvGrpSpPr>
        <p:grpSpPr>
          <a:xfrm>
            <a:off x="7638452" y="2421622"/>
            <a:ext cx="1033339" cy="1122534"/>
            <a:chOff x="7227252" y="2547222"/>
            <a:chExt cx="1033339" cy="1122534"/>
          </a:xfrm>
        </p:grpSpPr>
        <p:sp>
          <p:nvSpPr>
            <p:cNvPr id="388" name="Google Shape;388;g28d831eca76_0_8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89" name="Google Shape;389;g28d831eca76_0_8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390" name="Google Shape;390;g28d831eca76_0_8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83abf8806e_0_22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96" name="Google Shape;396;g283abf8806e_0_22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Keep the momentum going</a:t>
            </a:r>
            <a:endParaRPr b="0" i="0" sz="1400" u="none" cap="none" strike="noStrike">
              <a:solidFill>
                <a:srgbClr val="000000"/>
              </a:solidFill>
              <a:latin typeface="Arial"/>
              <a:ea typeface="Arial"/>
              <a:cs typeface="Arial"/>
              <a:sym typeface="Arial"/>
            </a:endParaRPr>
          </a:p>
        </p:txBody>
      </p:sp>
      <p:sp>
        <p:nvSpPr>
          <p:cNvPr id="397" name="Google Shape;397;g283abf8806e_0_229"/>
          <p:cNvSpPr txBox="1"/>
          <p:nvPr/>
        </p:nvSpPr>
        <p:spPr>
          <a:xfrm>
            <a:off x="269600" y="972071"/>
            <a:ext cx="8199600" cy="295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sz="1800">
                <a:solidFill>
                  <a:srgbClr val="DB3614"/>
                </a:solidFill>
              </a:rPr>
              <a:t>Discussion</a:t>
            </a:r>
            <a:endParaRPr b="1" sz="1800">
              <a:solidFill>
                <a:srgbClr val="DB3614"/>
              </a:solidFill>
            </a:endParaRPr>
          </a:p>
          <a:p>
            <a:pPr indent="0" lvl="0" marL="0" marR="0" rtl="0" algn="l">
              <a:lnSpc>
                <a:spcPct val="100000"/>
              </a:lnSpc>
              <a:spcBef>
                <a:spcPts val="1000"/>
              </a:spcBef>
              <a:spcAft>
                <a:spcPts val="0"/>
              </a:spcAft>
              <a:buClr>
                <a:srgbClr val="000000"/>
              </a:buClr>
              <a:buSzPts val="1400"/>
              <a:buFont typeface="Arial"/>
              <a:buNone/>
            </a:pPr>
            <a:r>
              <a:t/>
            </a:r>
            <a:endParaRPr b="1" sz="1800">
              <a:solidFill>
                <a:srgbClr val="DB3614"/>
              </a:solidFill>
            </a:endParaRPr>
          </a:p>
          <a:p>
            <a:pPr indent="0" lvl="0" marL="457200" rtl="0" algn="ctr">
              <a:lnSpc>
                <a:spcPct val="150000"/>
              </a:lnSpc>
              <a:spcBef>
                <a:spcPts val="1000"/>
              </a:spcBef>
              <a:spcAft>
                <a:spcPts val="0"/>
              </a:spcAft>
              <a:buNone/>
            </a:pPr>
            <a:r>
              <a:rPr i="1" lang="en-US" sz="1900">
                <a:solidFill>
                  <a:srgbClr val="0D3959"/>
                </a:solidFill>
              </a:rPr>
              <a:t>What are some of the things that we can do to continue supporting each other as parents?</a:t>
            </a:r>
            <a:endParaRPr i="1" sz="1900">
              <a:solidFill>
                <a:srgbClr val="0D3959"/>
              </a:solidFill>
            </a:endParaRPr>
          </a:p>
          <a:p>
            <a:pPr indent="0" lvl="0" marL="457200" rtl="0" algn="ctr">
              <a:lnSpc>
                <a:spcPct val="150000"/>
              </a:lnSpc>
              <a:spcBef>
                <a:spcPts val="0"/>
              </a:spcBef>
              <a:spcAft>
                <a:spcPts val="0"/>
              </a:spcAft>
              <a:buNone/>
            </a:pPr>
            <a:r>
              <a:t/>
            </a:r>
            <a:endParaRPr i="1" sz="1900">
              <a:solidFill>
                <a:srgbClr val="0D3959"/>
              </a:solidFill>
            </a:endParaRPr>
          </a:p>
          <a:p>
            <a:pPr indent="0" lvl="0" marL="457200" rtl="0" algn="ctr">
              <a:lnSpc>
                <a:spcPct val="150000"/>
              </a:lnSpc>
              <a:spcBef>
                <a:spcPts val="0"/>
              </a:spcBef>
              <a:spcAft>
                <a:spcPts val="0"/>
              </a:spcAft>
              <a:buNone/>
            </a:pPr>
            <a:r>
              <a:rPr i="1" lang="en-US" sz="1900">
                <a:solidFill>
                  <a:srgbClr val="0D3959"/>
                </a:solidFill>
              </a:rPr>
              <a:t>How can we continue to support our children’s development and our lives after the programme?</a:t>
            </a:r>
            <a:endParaRPr sz="1500">
              <a:solidFill>
                <a:srgbClr val="123D5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8d831eca76_0_116"/>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3" name="Google Shape;403;g28d831eca76_0_11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Awareness Activity </a:t>
            </a:r>
            <a:endParaRPr b="0" i="0" sz="1400" u="none" cap="none" strike="noStrike">
              <a:solidFill>
                <a:srgbClr val="000000"/>
              </a:solidFill>
              <a:latin typeface="Arial"/>
              <a:ea typeface="Arial"/>
              <a:cs typeface="Arial"/>
              <a:sym typeface="Arial"/>
            </a:endParaRPr>
          </a:p>
        </p:txBody>
      </p:sp>
      <p:sp>
        <p:nvSpPr>
          <p:cNvPr id="404" name="Google Shape;404;g28d831eca76_0_116"/>
          <p:cNvSpPr txBox="1"/>
          <p:nvPr/>
        </p:nvSpPr>
        <p:spPr>
          <a:xfrm>
            <a:off x="615325" y="1482021"/>
            <a:ext cx="8199600" cy="16317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1000"/>
              </a:spcAft>
              <a:buClr>
                <a:schemeClr val="dk1"/>
              </a:buClr>
              <a:buSzPts val="1100"/>
              <a:buFont typeface="Arial"/>
              <a:buNone/>
            </a:pPr>
            <a:r>
              <a:rPr b="1" lang="en-US" sz="4000">
                <a:solidFill>
                  <a:srgbClr val="FBAD14"/>
                </a:solidFill>
              </a:rPr>
              <a:t>Connect with a sense of loving-kindness </a:t>
            </a:r>
            <a:endParaRPr b="1" sz="4000">
              <a:solidFill>
                <a:srgbClr val="FBAD14"/>
              </a:solidFill>
            </a:endParaRPr>
          </a:p>
        </p:txBody>
      </p:sp>
      <p:grpSp>
        <p:nvGrpSpPr>
          <p:cNvPr id="405" name="Google Shape;405;g28d831eca76_0_116"/>
          <p:cNvGrpSpPr/>
          <p:nvPr/>
        </p:nvGrpSpPr>
        <p:grpSpPr>
          <a:xfrm>
            <a:off x="341515" y="877047"/>
            <a:ext cx="1128726" cy="1179651"/>
            <a:chOff x="505440" y="1141672"/>
            <a:chExt cx="1128726" cy="1179651"/>
          </a:xfrm>
        </p:grpSpPr>
        <p:sp>
          <p:nvSpPr>
            <p:cNvPr id="406" name="Google Shape;406;g28d831eca76_0_116"/>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407" name="Google Shape;407;g28d831eca76_0_116"/>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408" name="Google Shape;408;g28d831eca76_0_116"/>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grpSp>
        <p:nvGrpSpPr>
          <p:cNvPr id="409" name="Google Shape;409;g28d831eca76_0_116"/>
          <p:cNvGrpSpPr/>
          <p:nvPr/>
        </p:nvGrpSpPr>
        <p:grpSpPr>
          <a:xfrm>
            <a:off x="7638452" y="2431447"/>
            <a:ext cx="1033339" cy="1122534"/>
            <a:chOff x="7227252" y="2547222"/>
            <a:chExt cx="1033339" cy="1122534"/>
          </a:xfrm>
        </p:grpSpPr>
        <p:sp>
          <p:nvSpPr>
            <p:cNvPr id="410" name="Google Shape;410;g28d831eca76_0_116"/>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411" name="Google Shape;411;g28d831eca76_0_116"/>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412" name="Google Shape;412;g28d831eca76_0_116"/>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8d831eca76_0_131"/>
          <p:cNvSpPr/>
          <p:nvPr/>
        </p:nvSpPr>
        <p:spPr>
          <a:xfrm rot="-5400000">
            <a:off x="702300" y="-501075"/>
            <a:ext cx="480900" cy="1885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18" name="Google Shape;418;g28d831eca76_0_13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Closing</a:t>
            </a:r>
            <a:endParaRPr b="0" i="0" sz="1400" u="none" cap="none" strike="noStrike">
              <a:solidFill>
                <a:srgbClr val="000000"/>
              </a:solidFill>
              <a:latin typeface="Arial"/>
              <a:ea typeface="Arial"/>
              <a:cs typeface="Arial"/>
              <a:sym typeface="Arial"/>
            </a:endParaRPr>
          </a:p>
        </p:txBody>
      </p:sp>
      <p:sp>
        <p:nvSpPr>
          <p:cNvPr id="419" name="Google Shape;419;g28d831eca76_0_131"/>
          <p:cNvSpPr txBox="1"/>
          <p:nvPr/>
        </p:nvSpPr>
        <p:spPr>
          <a:xfrm>
            <a:off x="269600" y="972071"/>
            <a:ext cx="8199600" cy="823500"/>
          </a:xfrm>
          <a:prstGeom prst="rect">
            <a:avLst/>
          </a:prstGeom>
          <a:noFill/>
          <a:ln>
            <a:noFill/>
          </a:ln>
        </p:spPr>
        <p:txBody>
          <a:bodyPr anchorCtr="0" anchor="t" bIns="45700" lIns="91425" spcFirstLastPara="1" rIns="91425" wrap="square" tIns="45700">
            <a:spAutoFit/>
          </a:bodyPr>
          <a:lstStyle/>
          <a:p>
            <a:pPr indent="-349250" lvl="0" marL="457200" rtl="0" algn="l">
              <a:lnSpc>
                <a:spcPct val="150000"/>
              </a:lnSpc>
              <a:spcBef>
                <a:spcPts val="0"/>
              </a:spcBef>
              <a:spcAft>
                <a:spcPts val="0"/>
              </a:spcAft>
              <a:buClr>
                <a:srgbClr val="0D3959"/>
              </a:buClr>
              <a:buSzPts val="1900"/>
              <a:buChar char="●"/>
            </a:pPr>
            <a:r>
              <a:rPr lang="en-US" sz="1900">
                <a:solidFill>
                  <a:srgbClr val="0D3959"/>
                </a:solidFill>
              </a:rPr>
              <a:t>Certificate Distribution </a:t>
            </a:r>
            <a:endParaRPr sz="1900">
              <a:solidFill>
                <a:srgbClr val="0D3959"/>
              </a:solidFill>
            </a:endParaRPr>
          </a:p>
          <a:p>
            <a:pPr indent="-349250" lvl="0" marL="457200" rtl="0" algn="l">
              <a:lnSpc>
                <a:spcPct val="150000"/>
              </a:lnSpc>
              <a:spcBef>
                <a:spcPts val="0"/>
              </a:spcBef>
              <a:spcAft>
                <a:spcPts val="0"/>
              </a:spcAft>
              <a:buClr>
                <a:srgbClr val="0D3959"/>
              </a:buClr>
              <a:buSzPts val="1900"/>
              <a:buChar char="●"/>
            </a:pPr>
            <a:r>
              <a:rPr lang="en-US" sz="1900">
                <a:solidFill>
                  <a:srgbClr val="0D3959"/>
                </a:solidFill>
              </a:rPr>
              <a:t>Closing Remarks </a:t>
            </a:r>
            <a:endParaRPr sz="1900">
              <a:solidFill>
                <a:srgbClr val="0D3959"/>
              </a:solidFill>
            </a:endParaRPr>
          </a:p>
        </p:txBody>
      </p:sp>
      <p:pic>
        <p:nvPicPr>
          <p:cNvPr id="420" name="Google Shape;420;g28d831eca76_0_131"/>
          <p:cNvPicPr preferRelativeResize="0"/>
          <p:nvPr/>
        </p:nvPicPr>
        <p:blipFill>
          <a:blip r:embed="rId3">
            <a:alphaModFix/>
          </a:blip>
          <a:stretch>
            <a:fillRect/>
          </a:stretch>
        </p:blipFill>
        <p:spPr>
          <a:xfrm>
            <a:off x="4636650" y="901639"/>
            <a:ext cx="3498173" cy="3498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2"/>
          <p:cNvSpPr/>
          <p:nvPr/>
        </p:nvSpPr>
        <p:spPr>
          <a:xfrm rot="-5400000">
            <a:off x="874953" y="-673629"/>
            <a:ext cx="480802" cy="2230703"/>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09" name="Google Shape;109;p3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Welcome</a:t>
            </a:r>
            <a:endParaRPr b="0" i="0" sz="1400" u="none" cap="none" strike="noStrike">
              <a:solidFill>
                <a:srgbClr val="000000"/>
              </a:solidFill>
              <a:latin typeface="Arial"/>
              <a:ea typeface="Arial"/>
              <a:cs typeface="Arial"/>
              <a:sym typeface="Arial"/>
            </a:endParaRPr>
          </a:p>
        </p:txBody>
      </p:sp>
      <p:sp>
        <p:nvSpPr>
          <p:cNvPr id="110" name="Google Shape;110;p32"/>
          <p:cNvSpPr txBox="1"/>
          <p:nvPr/>
        </p:nvSpPr>
        <p:spPr>
          <a:xfrm>
            <a:off x="269600" y="972071"/>
            <a:ext cx="8199600" cy="297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sz="2000">
                <a:solidFill>
                  <a:srgbClr val="DB3614"/>
                </a:solidFill>
              </a:rPr>
              <a:t>Let’s play a NAME GAME!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2000" u="none" cap="none" strike="noStrike">
              <a:solidFill>
                <a:srgbClr val="0D3959"/>
              </a:solidFill>
              <a:latin typeface="Arial"/>
              <a:ea typeface="Arial"/>
              <a:cs typeface="Arial"/>
              <a:sym typeface="Arial"/>
            </a:endParaRPr>
          </a:p>
          <a:p>
            <a:pPr indent="-349250" lvl="0" marL="457200" marR="0" rtl="0" algn="l">
              <a:lnSpc>
                <a:spcPct val="100000"/>
              </a:lnSpc>
              <a:spcBef>
                <a:spcPts val="0"/>
              </a:spcBef>
              <a:spcAft>
                <a:spcPts val="0"/>
              </a:spcAft>
              <a:buClr>
                <a:srgbClr val="123D5D"/>
              </a:buClr>
              <a:buSzPts val="1900"/>
              <a:buChar char="●"/>
            </a:pPr>
            <a:r>
              <a:rPr lang="en-US" sz="1900">
                <a:solidFill>
                  <a:srgbClr val="123D5D"/>
                </a:solidFill>
              </a:rPr>
              <a:t>Stand in a circle. </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pPr>
            <a:r>
              <a:rPr lang="en-US" sz="1900">
                <a:solidFill>
                  <a:srgbClr val="123D5D"/>
                </a:solidFill>
              </a:rPr>
              <a:t>One person says his/her name and makes a shape.</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pPr>
            <a:r>
              <a:rPr lang="en-US" sz="1900">
                <a:solidFill>
                  <a:srgbClr val="123D5D"/>
                </a:solidFill>
              </a:rPr>
              <a:t>The entire circle then repeats that person’s name and makes the same shape.</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pPr>
            <a:r>
              <a:rPr lang="en-US" sz="1900">
                <a:solidFill>
                  <a:srgbClr val="123D5D"/>
                </a:solidFill>
              </a:rPr>
              <a:t>The person sitting next to them says their name and makes a shape.</a:t>
            </a:r>
            <a:endParaRPr sz="1900">
              <a:solidFill>
                <a:srgbClr val="123D5D"/>
              </a:solidFill>
            </a:endParaRPr>
          </a:p>
          <a:p>
            <a:pPr indent="-349250" lvl="0" marL="457200" marR="0" rtl="0" algn="l">
              <a:lnSpc>
                <a:spcPct val="100000"/>
              </a:lnSpc>
              <a:spcBef>
                <a:spcPts val="1000"/>
              </a:spcBef>
              <a:spcAft>
                <a:spcPts val="1000"/>
              </a:spcAft>
              <a:buClr>
                <a:srgbClr val="123D5D"/>
              </a:buClr>
              <a:buSzPts val="1900"/>
              <a:buChar char="●"/>
            </a:pPr>
            <a:r>
              <a:rPr lang="en-US" sz="1900">
                <a:solidFill>
                  <a:srgbClr val="123D5D"/>
                </a:solidFill>
              </a:rPr>
              <a:t>Repeat for everyone in the circle!</a:t>
            </a:r>
            <a:endParaRPr sz="1900">
              <a:solidFill>
                <a:srgbClr val="123D5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g28d831eca76_0_137"/>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426" name="Google Shape;426;g28d831eca76_0_137"/>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427" name="Google Shape;427;g28d831eca76_0_137"/>
          <p:cNvSpPr txBox="1"/>
          <p:nvPr/>
        </p:nvSpPr>
        <p:spPr>
          <a:xfrm>
            <a:off x="540475" y="1836225"/>
            <a:ext cx="191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en-US" sz="2400">
                <a:solidFill>
                  <a:schemeClr val="lt1"/>
                </a:solidFill>
              </a:rPr>
              <a:t>Thank you!</a:t>
            </a:r>
            <a:endParaRPr b="0" i="0" sz="2000" u="none" cap="none" strike="noStrike">
              <a:solidFill>
                <a:srgbClr val="000000"/>
              </a:solidFill>
              <a:latin typeface="Arial"/>
              <a:ea typeface="Arial"/>
              <a:cs typeface="Arial"/>
              <a:sym typeface="Arial"/>
            </a:endParaRPr>
          </a:p>
        </p:txBody>
      </p:sp>
      <p:pic>
        <p:nvPicPr>
          <p:cNvPr id="428" name="Google Shape;428;g28d831eca76_0_137"/>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42f19afeb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16" name="Google Shape;116;g2742f19afeb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Welcome</a:t>
            </a:r>
            <a:endParaRPr b="0" i="0" sz="1400" u="none" cap="none" strike="noStrike">
              <a:solidFill>
                <a:srgbClr val="000000"/>
              </a:solidFill>
              <a:latin typeface="Arial"/>
              <a:ea typeface="Arial"/>
              <a:cs typeface="Arial"/>
              <a:sym typeface="Arial"/>
            </a:endParaRPr>
          </a:p>
        </p:txBody>
      </p:sp>
      <p:sp>
        <p:nvSpPr>
          <p:cNvPr id="117" name="Google Shape;117;g2742f19afeb_0_0"/>
          <p:cNvSpPr txBox="1"/>
          <p:nvPr/>
        </p:nvSpPr>
        <p:spPr>
          <a:xfrm>
            <a:off x="269600" y="972071"/>
            <a:ext cx="8199600" cy="125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a:solidFill>
                  <a:srgbClr val="DB3614"/>
                </a:solidFill>
              </a:rPr>
              <a:t>Who is Naungan Kasih Hybrid Parenting Programme for?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r>
              <a:t/>
            </a:r>
            <a:endParaRPr sz="1100">
              <a:solidFill>
                <a:srgbClr val="123D5D"/>
              </a:solidFill>
            </a:endParaRPr>
          </a:p>
          <a:p>
            <a:pPr indent="-317500" lvl="0" marL="457200" marR="0" rtl="0" algn="l">
              <a:lnSpc>
                <a:spcPct val="100000"/>
              </a:lnSpc>
              <a:spcBef>
                <a:spcPts val="0"/>
              </a:spcBef>
              <a:spcAft>
                <a:spcPts val="0"/>
              </a:spcAft>
              <a:buClr>
                <a:srgbClr val="123D5D"/>
              </a:buClr>
              <a:buSzPts val="1400"/>
              <a:buChar char="●"/>
            </a:pPr>
            <a:r>
              <a:rPr lang="en-US">
                <a:solidFill>
                  <a:srgbClr val="123D5D"/>
                </a:solidFill>
              </a:rPr>
              <a:t>For parents, like you, with children 4</a:t>
            </a:r>
            <a:r>
              <a:rPr lang="en-US">
                <a:solidFill>
                  <a:srgbClr val="123D5D"/>
                </a:solidFill>
                <a:extLst>
                  <a:ext uri="http://customooxmlschemas.google.com/">
                    <go:slidesCustomData xmlns:go="http://customooxmlschemas.google.com/" textRoundtripDataId="0"/>
                  </a:ext>
                </a:extLst>
              </a:rPr>
              <a:t> to 6 years old</a:t>
            </a:r>
            <a:r>
              <a:rPr lang="en-US">
                <a:solidFill>
                  <a:srgbClr val="123D5D"/>
                </a:solidFill>
              </a:rPr>
              <a:t> enrolled in KEMAS pre-schools</a:t>
            </a:r>
            <a:endParaRPr>
              <a:solidFill>
                <a:srgbClr val="123D5D"/>
              </a:solidFill>
            </a:endParaRPr>
          </a:p>
          <a:p>
            <a:pPr indent="-317500" lvl="0" marL="457200" marR="0" rtl="0" algn="l">
              <a:lnSpc>
                <a:spcPct val="100000"/>
              </a:lnSpc>
              <a:spcBef>
                <a:spcPts val="1000"/>
              </a:spcBef>
              <a:spcAft>
                <a:spcPts val="1000"/>
              </a:spcAft>
              <a:buClr>
                <a:srgbClr val="123D5D"/>
              </a:buClr>
              <a:buSzPts val="1400"/>
              <a:buChar char="●"/>
            </a:pPr>
            <a:r>
              <a:rPr b="1" lang="en-US">
                <a:solidFill>
                  <a:srgbClr val="123D5D"/>
                </a:solidFill>
              </a:rPr>
              <a:t>Parents </a:t>
            </a:r>
            <a:r>
              <a:rPr lang="en-US">
                <a:solidFill>
                  <a:srgbClr val="123D5D"/>
                </a:solidFill>
              </a:rPr>
              <a:t>and </a:t>
            </a:r>
            <a:r>
              <a:rPr b="1" lang="en-US">
                <a:solidFill>
                  <a:srgbClr val="123D5D"/>
                </a:solidFill>
              </a:rPr>
              <a:t>Parenting </a:t>
            </a:r>
            <a:r>
              <a:rPr lang="en-US">
                <a:solidFill>
                  <a:srgbClr val="123D5D"/>
                </a:solidFill>
              </a:rPr>
              <a:t>includes all caregivers responsible for your child’s well-being. Caregivers include non-biological parents like aunts, uncles, siblings, cousins, foster parents.</a:t>
            </a:r>
            <a:endParaRPr sz="1300">
              <a:solidFill>
                <a:srgbClr val="123D5D"/>
              </a:solidFill>
            </a:endParaRPr>
          </a:p>
        </p:txBody>
      </p:sp>
      <p:sp>
        <p:nvSpPr>
          <p:cNvPr id="118" name="Google Shape;118;g2742f19afeb_0_0"/>
          <p:cNvSpPr txBox="1"/>
          <p:nvPr/>
        </p:nvSpPr>
        <p:spPr>
          <a:xfrm>
            <a:off x="286225" y="2405846"/>
            <a:ext cx="8199600" cy="159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a:solidFill>
                  <a:srgbClr val="DB3614"/>
                </a:solidFill>
                <a:extLst>
                  <a:ext uri="http://customooxmlschemas.google.com/">
                    <go:slidesCustomData xmlns:go="http://customooxmlschemas.google.com/" textRoundtripDataId="1"/>
                  </a:ext>
                </a:extLst>
              </a:rPr>
              <a:t>What is the goal of the Naungan Kasih Hybrid Parenting Programme? </a:t>
            </a:r>
            <a:endParaRPr b="1">
              <a:solidFill>
                <a:srgbClr val="DB3614"/>
              </a:solidFill>
              <a:extLst>
                <a:ext uri="http://customooxmlschemas.google.com/">
                  <go:slidesCustomData xmlns:go="http://customooxmlschemas.google.com/" textRoundtripDataId="2"/>
                </a:ext>
              </a:extLst>
            </a:endParaRPr>
          </a:p>
          <a:p>
            <a:pPr indent="0" lvl="0" marL="0" marR="0" rtl="0" algn="l">
              <a:lnSpc>
                <a:spcPct val="100000"/>
              </a:lnSpc>
              <a:spcBef>
                <a:spcPts val="0"/>
              </a:spcBef>
              <a:spcAft>
                <a:spcPts val="0"/>
              </a:spcAft>
              <a:buClr>
                <a:schemeClr val="dk1"/>
              </a:buClr>
              <a:buSzPts val="1000"/>
              <a:buFont typeface="Arial"/>
              <a:buNone/>
            </a:pPr>
            <a:r>
              <a:t/>
            </a:r>
            <a:endParaRPr sz="1100">
              <a:solidFill>
                <a:srgbClr val="123D5D"/>
              </a:solidFill>
              <a:extLst>
                <a:ext uri="http://customooxmlschemas.google.com/">
                  <go:slidesCustomData xmlns:go="http://customooxmlschemas.google.com/" textRoundtripDataId="3"/>
                </a:ext>
              </a:extLst>
            </a:endParaRPr>
          </a:p>
          <a:p>
            <a:pPr indent="-317500" lvl="0" marL="457200" marR="0" rtl="0" algn="l">
              <a:lnSpc>
                <a:spcPct val="100000"/>
              </a:lnSpc>
              <a:spcBef>
                <a:spcPts val="0"/>
              </a:spcBef>
              <a:spcAft>
                <a:spcPts val="0"/>
              </a:spcAft>
              <a:buClr>
                <a:srgbClr val="123D5D"/>
              </a:buClr>
              <a:buSzPts val="1400"/>
              <a:buChar char="●"/>
            </a:pPr>
            <a:r>
              <a:rPr lang="en-US">
                <a:solidFill>
                  <a:srgbClr val="123D5D"/>
                </a:solidFill>
                <a:extLst>
                  <a:ext uri="http://customooxmlschemas.google.com/">
                    <go:slidesCustomData xmlns:go="http://customooxmlschemas.google.com/" textRoundtripDataId="4"/>
                  </a:ext>
                </a:extLst>
              </a:rPr>
              <a:t>Build open, caring, and trusting relationships between caregivers and children.</a:t>
            </a:r>
            <a:endParaRPr>
              <a:solidFill>
                <a:srgbClr val="123D5D"/>
              </a:solidFill>
              <a:extLst>
                <a:ext uri="http://customooxmlschemas.google.com/">
                  <go:slidesCustomData xmlns:go="http://customooxmlschemas.google.com/" textRoundtripDataId="5"/>
                </a:ext>
              </a:extLst>
            </a:endParaRPr>
          </a:p>
          <a:p>
            <a:pPr indent="-317500" lvl="0" marL="457200" marR="0" rtl="0" algn="l">
              <a:lnSpc>
                <a:spcPct val="100000"/>
              </a:lnSpc>
              <a:spcBef>
                <a:spcPts val="1000"/>
              </a:spcBef>
              <a:spcAft>
                <a:spcPts val="0"/>
              </a:spcAft>
              <a:buClr>
                <a:srgbClr val="123D5D"/>
              </a:buClr>
              <a:buSzPts val="1400"/>
              <a:buChar char="●"/>
            </a:pPr>
            <a:r>
              <a:rPr lang="en-US">
                <a:solidFill>
                  <a:srgbClr val="123D5D"/>
                </a:solidFill>
                <a:extLst>
                  <a:ext uri="http://customooxmlschemas.google.com/">
                    <go:slidesCustomData xmlns:go="http://customooxmlschemas.google.com/" textRoundtripDataId="6"/>
                  </a:ext>
                </a:extLst>
              </a:rPr>
              <a:t>Support healthy and positive relations to keep children safe and support their development.</a:t>
            </a:r>
            <a:endParaRPr>
              <a:solidFill>
                <a:srgbClr val="123D5D"/>
              </a:solidFill>
              <a:extLst>
                <a:ext uri="http://customooxmlschemas.google.com/">
                  <go:slidesCustomData xmlns:go="http://customooxmlschemas.google.com/" textRoundtripDataId="7"/>
                </a:ext>
              </a:extLst>
            </a:endParaRPr>
          </a:p>
          <a:p>
            <a:pPr indent="-317500" lvl="0" marL="457200" marR="0" rtl="0" algn="l">
              <a:lnSpc>
                <a:spcPct val="100000"/>
              </a:lnSpc>
              <a:spcBef>
                <a:spcPts val="1000"/>
              </a:spcBef>
              <a:spcAft>
                <a:spcPts val="1000"/>
              </a:spcAft>
              <a:buClr>
                <a:srgbClr val="123D5D"/>
              </a:buClr>
              <a:buSzPts val="1400"/>
              <a:buChar char="●"/>
            </a:pPr>
            <a:r>
              <a:rPr lang="en-US">
                <a:solidFill>
                  <a:srgbClr val="123D5D"/>
                </a:solidFill>
                <a:extLst>
                  <a:ext uri="http://customooxmlschemas.google.com/">
                    <go:slidesCustomData xmlns:go="http://customooxmlschemas.google.com/" textRoundtripDataId="8"/>
                  </a:ext>
                </a:extLst>
              </a:rPr>
              <a:t>Promote positive skills for parents to help them teach their children responsible and respectful behavior and instil parenting values</a:t>
            </a:r>
            <a:endParaRPr sz="1300">
              <a:solidFill>
                <a:srgbClr val="123D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72075de4f_0_0"/>
          <p:cNvSpPr txBox="1"/>
          <p:nvPr/>
        </p:nvSpPr>
        <p:spPr>
          <a:xfrm>
            <a:off x="359350" y="1424100"/>
            <a:ext cx="5835000" cy="3170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00"/>
              </a:spcBef>
              <a:spcAft>
                <a:spcPts val="0"/>
              </a:spcAft>
              <a:buNone/>
            </a:pPr>
            <a:r>
              <a:rPr b="1" lang="en-US" sz="1500">
                <a:solidFill>
                  <a:srgbClr val="123D5D"/>
                </a:solidFill>
              </a:rPr>
              <a:t>ParentText Chatbot: </a:t>
            </a:r>
            <a:endParaRPr b="1" sz="1500">
              <a:solidFill>
                <a:srgbClr val="123D5D"/>
              </a:solidFill>
            </a:endParaRPr>
          </a:p>
          <a:p>
            <a:pPr indent="-323850" lvl="0" marL="285750" rtl="0" algn="just">
              <a:lnSpc>
                <a:spcPct val="150000"/>
              </a:lnSpc>
              <a:spcBef>
                <a:spcPts val="600"/>
              </a:spcBef>
              <a:spcAft>
                <a:spcPts val="0"/>
              </a:spcAft>
              <a:buClr>
                <a:schemeClr val="accent5"/>
              </a:buClr>
              <a:buSzPts val="1500"/>
              <a:buChar char="●"/>
            </a:pPr>
            <a:r>
              <a:rPr lang="en-US" sz="1500">
                <a:solidFill>
                  <a:srgbClr val="123D5D"/>
                </a:solidFill>
                <a:extLst>
                  <a:ext uri="http://customooxmlschemas.google.com/">
                    <go:slidesCustomData xmlns:go="http://customooxmlschemas.google.com/" textRoundtripDataId="9"/>
                  </a:ext>
                </a:extLst>
              </a:rPr>
              <a:t>Improve My Relationship with My Child </a:t>
            </a:r>
            <a:endParaRPr sz="1500">
              <a:solidFill>
                <a:srgbClr val="123D5D"/>
              </a:solidFill>
              <a:extLst>
                <a:ext uri="http://customooxmlschemas.google.com/">
                  <go:slidesCustomData xmlns:go="http://customooxmlschemas.google.com/" textRoundtripDataId="10"/>
                </a:ext>
              </a:extLst>
            </a:endParaRPr>
          </a:p>
          <a:p>
            <a:pPr indent="-323850" lvl="0" marL="285750" rtl="0" algn="just">
              <a:lnSpc>
                <a:spcPct val="150000"/>
              </a:lnSpc>
              <a:spcBef>
                <a:spcPts val="0"/>
              </a:spcBef>
              <a:spcAft>
                <a:spcPts val="0"/>
              </a:spcAft>
              <a:buClr>
                <a:schemeClr val="accent5"/>
              </a:buClr>
              <a:buSzPts val="1500"/>
              <a:buChar char="●"/>
            </a:pPr>
            <a:r>
              <a:rPr lang="en-US" sz="1500">
                <a:solidFill>
                  <a:srgbClr val="123D5D"/>
                </a:solidFill>
                <a:extLst>
                  <a:ext uri="http://customooxmlschemas.google.com/">
                    <go:slidesCustomData xmlns:go="http://customooxmlschemas.google.com/" textRoundtripDataId="11"/>
                  </a:ext>
                </a:extLst>
              </a:rPr>
              <a:t>Prepare My Child for Success in School </a:t>
            </a:r>
            <a:endParaRPr sz="1500">
              <a:solidFill>
                <a:srgbClr val="123D5D"/>
              </a:solidFill>
              <a:extLst>
                <a:ext uri="http://customooxmlschemas.google.com/">
                  <go:slidesCustomData xmlns:go="http://customooxmlschemas.google.com/" textRoundtripDataId="12"/>
                </a:ext>
              </a:extLst>
            </a:endParaRPr>
          </a:p>
          <a:p>
            <a:pPr indent="-323850" lvl="0" marL="285750" rtl="0" algn="just">
              <a:lnSpc>
                <a:spcPct val="150000"/>
              </a:lnSpc>
              <a:spcBef>
                <a:spcPts val="0"/>
              </a:spcBef>
              <a:spcAft>
                <a:spcPts val="0"/>
              </a:spcAft>
              <a:buClr>
                <a:schemeClr val="accent5"/>
              </a:buClr>
              <a:buSzPts val="1500"/>
              <a:buChar char="●"/>
            </a:pPr>
            <a:r>
              <a:rPr lang="en-US" sz="1500">
                <a:solidFill>
                  <a:srgbClr val="123D5D"/>
                </a:solidFill>
                <a:extLst>
                  <a:ext uri="http://customooxmlschemas.google.com/">
                    <go:slidesCustomData xmlns:go="http://customooxmlschemas.google.com/" textRoundtripDataId="13"/>
                  </a:ext>
                </a:extLst>
              </a:rPr>
              <a:t>Understand Child Development </a:t>
            </a:r>
            <a:endParaRPr sz="1500">
              <a:solidFill>
                <a:srgbClr val="123D5D"/>
              </a:solidFill>
              <a:extLst>
                <a:ext uri="http://customooxmlschemas.google.com/">
                  <go:slidesCustomData xmlns:go="http://customooxmlschemas.google.com/" textRoundtripDataId="14"/>
                </a:ext>
              </a:extLst>
            </a:endParaRPr>
          </a:p>
          <a:p>
            <a:pPr indent="-323850" lvl="0" marL="285750" rtl="0" algn="just">
              <a:lnSpc>
                <a:spcPct val="150000"/>
              </a:lnSpc>
              <a:spcBef>
                <a:spcPts val="0"/>
              </a:spcBef>
              <a:spcAft>
                <a:spcPts val="0"/>
              </a:spcAft>
              <a:buClr>
                <a:schemeClr val="accent5"/>
              </a:buClr>
              <a:buSzPts val="1500"/>
              <a:buChar char="●"/>
            </a:pPr>
            <a:r>
              <a:rPr lang="en-US" sz="1500">
                <a:solidFill>
                  <a:srgbClr val="123D5D"/>
                </a:solidFill>
                <a:extLst>
                  <a:ext uri="http://customooxmlschemas.google.com/">
                    <go:slidesCustomData xmlns:go="http://customooxmlschemas.google.com/" textRoundtripDataId="15"/>
                  </a:ext>
                </a:extLst>
              </a:rPr>
              <a:t>Give My Child Structure </a:t>
            </a:r>
            <a:endParaRPr sz="1500">
              <a:solidFill>
                <a:srgbClr val="123D5D"/>
              </a:solidFill>
              <a:extLst>
                <a:ext uri="http://customooxmlschemas.google.com/">
                  <go:slidesCustomData xmlns:go="http://customooxmlschemas.google.com/" textRoundtripDataId="16"/>
                </a:ext>
              </a:extLst>
            </a:endParaRPr>
          </a:p>
          <a:p>
            <a:pPr indent="-323850" lvl="0" marL="285750" rtl="0" algn="just">
              <a:lnSpc>
                <a:spcPct val="150000"/>
              </a:lnSpc>
              <a:spcBef>
                <a:spcPts val="0"/>
              </a:spcBef>
              <a:spcAft>
                <a:spcPts val="0"/>
              </a:spcAft>
              <a:buClr>
                <a:schemeClr val="accent5"/>
              </a:buClr>
              <a:buSzPts val="1500"/>
              <a:buChar char="●"/>
            </a:pPr>
            <a:r>
              <a:rPr lang="en-US" sz="1500">
                <a:solidFill>
                  <a:srgbClr val="123D5D"/>
                </a:solidFill>
                <a:extLst>
                  <a:ext uri="http://customooxmlschemas.google.com/">
                    <go:slidesCustomData xmlns:go="http://customooxmlschemas.google.com/" textRoundtripDataId="17"/>
                  </a:ext>
                </a:extLst>
              </a:rPr>
              <a:t>Support Positive Child Behaviour </a:t>
            </a:r>
            <a:endParaRPr sz="1500">
              <a:solidFill>
                <a:srgbClr val="123D5D"/>
              </a:solidFill>
              <a:extLst>
                <a:ext uri="http://customooxmlschemas.google.com/">
                  <go:slidesCustomData xmlns:go="http://customooxmlschemas.google.com/" textRoundtripDataId="18"/>
                </a:ext>
              </a:extLst>
            </a:endParaRPr>
          </a:p>
          <a:p>
            <a:pPr indent="-323850" lvl="0" marL="285750" rtl="0" algn="just">
              <a:lnSpc>
                <a:spcPct val="150000"/>
              </a:lnSpc>
              <a:spcBef>
                <a:spcPts val="0"/>
              </a:spcBef>
              <a:spcAft>
                <a:spcPts val="0"/>
              </a:spcAft>
              <a:buClr>
                <a:schemeClr val="accent5"/>
              </a:buClr>
              <a:buSzPts val="1500"/>
              <a:buChar char="●"/>
            </a:pPr>
            <a:r>
              <a:rPr lang="en-US" sz="1500">
                <a:solidFill>
                  <a:srgbClr val="123D5D"/>
                </a:solidFill>
                <a:extLst>
                  <a:ext uri="http://customooxmlschemas.google.com/">
                    <go:slidesCustomData xmlns:go="http://customooxmlschemas.google.com/" textRoundtripDataId="19"/>
                  </a:ext>
                </a:extLst>
              </a:rPr>
              <a:t>Keep My Child Safe and Healthy </a:t>
            </a:r>
            <a:endParaRPr sz="1500">
              <a:solidFill>
                <a:srgbClr val="123D5D"/>
              </a:solidFill>
              <a:extLst>
                <a:ext uri="http://customooxmlschemas.google.com/">
                  <go:slidesCustomData xmlns:go="http://customooxmlschemas.google.com/" textRoundtripDataId="20"/>
                </a:ext>
              </a:extLst>
            </a:endParaRPr>
          </a:p>
          <a:p>
            <a:pPr indent="-323850" lvl="0" marL="285750" rtl="0" algn="just">
              <a:lnSpc>
                <a:spcPct val="150000"/>
              </a:lnSpc>
              <a:spcBef>
                <a:spcPts val="0"/>
              </a:spcBef>
              <a:spcAft>
                <a:spcPts val="0"/>
              </a:spcAft>
              <a:buClr>
                <a:schemeClr val="accent5"/>
              </a:buClr>
              <a:buSzPts val="1500"/>
              <a:buChar char="●"/>
            </a:pPr>
            <a:r>
              <a:rPr lang="en-US" sz="1500">
                <a:solidFill>
                  <a:srgbClr val="123D5D"/>
                </a:solidFill>
                <a:extLst>
                  <a:ext uri="http://customooxmlschemas.google.com/">
                    <go:slidesCustomData xmlns:go="http://customooxmlschemas.google.com/" textRoundtripDataId="21"/>
                  </a:ext>
                </a:extLst>
              </a:rPr>
              <a:t>Have a Healthy Relationship with My Spouse </a:t>
            </a:r>
            <a:endParaRPr sz="1500">
              <a:solidFill>
                <a:srgbClr val="123D5D"/>
              </a:solidFill>
              <a:extLst>
                <a:ext uri="http://customooxmlschemas.google.com/">
                  <go:slidesCustomData xmlns:go="http://customooxmlschemas.google.com/" textRoundtripDataId="22"/>
                </a:ext>
              </a:extLst>
            </a:endParaRPr>
          </a:p>
          <a:p>
            <a:pPr indent="-323850" lvl="0" marL="285750" rtl="0" algn="just">
              <a:lnSpc>
                <a:spcPct val="150000"/>
              </a:lnSpc>
              <a:spcBef>
                <a:spcPts val="0"/>
              </a:spcBef>
              <a:spcAft>
                <a:spcPts val="0"/>
              </a:spcAft>
              <a:buClr>
                <a:schemeClr val="accent5"/>
              </a:buClr>
              <a:buSzPts val="1500"/>
              <a:buChar char="●"/>
            </a:pPr>
            <a:r>
              <a:rPr lang="en-US" sz="1500">
                <a:solidFill>
                  <a:srgbClr val="123D5D"/>
                </a:solidFill>
                <a:extLst>
                  <a:ext uri="http://customooxmlschemas.google.com/">
                    <go:slidesCustomData xmlns:go="http://customooxmlschemas.google.com/" textRoundtripDataId="23"/>
                  </a:ext>
                </a:extLst>
              </a:rPr>
              <a:t>Build a Family Budget</a:t>
            </a:r>
            <a:endParaRPr b="1" sz="1900">
              <a:solidFill>
                <a:srgbClr val="123D5D"/>
              </a:solidFill>
            </a:endParaRPr>
          </a:p>
        </p:txBody>
      </p:sp>
      <p:pic>
        <p:nvPicPr>
          <p:cNvPr id="124" name="Google Shape;124;g2772075de4f_0_0"/>
          <p:cNvPicPr preferRelativeResize="0"/>
          <p:nvPr/>
        </p:nvPicPr>
        <p:blipFill>
          <a:blip r:embed="rId3">
            <a:alphaModFix/>
          </a:blip>
          <a:stretch>
            <a:fillRect/>
          </a:stretch>
        </p:blipFill>
        <p:spPr>
          <a:xfrm>
            <a:off x="7097550" y="1999925"/>
            <a:ext cx="1485149" cy="1412000"/>
          </a:xfrm>
          <a:prstGeom prst="rect">
            <a:avLst/>
          </a:prstGeom>
          <a:noFill/>
          <a:ln>
            <a:noFill/>
          </a:ln>
        </p:spPr>
      </p:pic>
      <p:sp>
        <p:nvSpPr>
          <p:cNvPr id="125" name="Google Shape;125;g2772075de4f_0_0"/>
          <p:cNvSpPr txBox="1"/>
          <p:nvPr/>
        </p:nvSpPr>
        <p:spPr>
          <a:xfrm>
            <a:off x="5424400" y="1341363"/>
            <a:ext cx="283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None/>
            </a:pPr>
            <a:r>
              <a:rPr b="1" lang="en-US" sz="1800">
                <a:solidFill>
                  <a:srgbClr val="123D5D"/>
                </a:solidFill>
              </a:rPr>
              <a:t>Only 5 minutes a day!</a:t>
            </a:r>
            <a:endParaRPr b="1" sz="1800">
              <a:solidFill>
                <a:srgbClr val="123D5D"/>
              </a:solidFill>
            </a:endParaRPr>
          </a:p>
        </p:txBody>
      </p:sp>
      <p:sp>
        <p:nvSpPr>
          <p:cNvPr id="126" name="Google Shape;126;g2772075de4f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27" name="Google Shape;127;g2772075de4f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Welcome</a:t>
            </a:r>
            <a:endParaRPr b="0" i="0" sz="1400" u="none" cap="none" strike="noStrike">
              <a:solidFill>
                <a:srgbClr val="000000"/>
              </a:solidFill>
              <a:latin typeface="Arial"/>
              <a:ea typeface="Arial"/>
              <a:cs typeface="Arial"/>
              <a:sym typeface="Arial"/>
            </a:endParaRPr>
          </a:p>
        </p:txBody>
      </p:sp>
      <p:sp>
        <p:nvSpPr>
          <p:cNvPr id="128" name="Google Shape;128;g2772075de4f_0_0"/>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pPr>
            <a:r>
              <a:rPr b="1" lang="en-US" sz="1800">
                <a:solidFill>
                  <a:srgbClr val="DB3614"/>
                </a:solidFill>
              </a:rPr>
              <a:t>What makes Naungan Kasih Programme?</a:t>
            </a:r>
            <a:endParaRPr sz="1500">
              <a:solidFill>
                <a:srgbClr val="123D5D"/>
              </a:solidFill>
            </a:endParaRPr>
          </a:p>
        </p:txBody>
      </p:sp>
      <p:pic>
        <p:nvPicPr>
          <p:cNvPr id="129" name="Google Shape;129;g2772075de4f_0_0"/>
          <p:cNvPicPr preferRelativeResize="0"/>
          <p:nvPr/>
        </p:nvPicPr>
        <p:blipFill>
          <a:blip r:embed="rId4">
            <a:alphaModFix/>
          </a:blip>
          <a:stretch>
            <a:fillRect/>
          </a:stretch>
        </p:blipFill>
        <p:spPr>
          <a:xfrm>
            <a:off x="4964149" y="1981975"/>
            <a:ext cx="1485151" cy="144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3abf8806e_0_123"/>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5" name="Google Shape;135;g283abf8806e_0_12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Welcome</a:t>
            </a:r>
            <a:endParaRPr b="0" i="0" sz="1400" u="none" cap="none" strike="noStrike">
              <a:solidFill>
                <a:srgbClr val="000000"/>
              </a:solidFill>
              <a:latin typeface="Arial"/>
              <a:ea typeface="Arial"/>
              <a:cs typeface="Arial"/>
              <a:sym typeface="Arial"/>
            </a:endParaRPr>
          </a:p>
        </p:txBody>
      </p:sp>
      <p:sp>
        <p:nvSpPr>
          <p:cNvPr id="136" name="Google Shape;136;g283abf8806e_0_123"/>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pPr>
            <a:r>
              <a:rPr b="1" lang="en-US" sz="1800">
                <a:solidFill>
                  <a:srgbClr val="DB3614"/>
                </a:solidFill>
                <a:extLst>
                  <a:ext uri="http://customooxmlschemas.google.com/">
                    <go:slidesCustomData xmlns:go="http://customooxmlschemas.google.com/" textRoundtripDataId="24"/>
                  </a:ext>
                </a:extLst>
              </a:rPr>
              <a:t>What makes Naungan Kasih Programme?</a:t>
            </a:r>
            <a:endParaRPr sz="1500">
              <a:solidFill>
                <a:srgbClr val="123D5D"/>
              </a:solidFill>
            </a:endParaRPr>
          </a:p>
        </p:txBody>
      </p:sp>
      <p:grpSp>
        <p:nvGrpSpPr>
          <p:cNvPr id="137" name="Google Shape;137;g283abf8806e_0_123"/>
          <p:cNvGrpSpPr/>
          <p:nvPr/>
        </p:nvGrpSpPr>
        <p:grpSpPr>
          <a:xfrm>
            <a:off x="971306" y="1825537"/>
            <a:ext cx="902572" cy="902572"/>
            <a:chOff x="1437676" y="1017814"/>
            <a:chExt cx="523200" cy="523200"/>
          </a:xfrm>
        </p:grpSpPr>
        <p:sp>
          <p:nvSpPr>
            <p:cNvPr id="138" name="Google Shape;13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139" name="Google Shape;13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40" name="Google Shape;140;g283abf8806e_0_123"/>
          <p:cNvSpPr txBox="1"/>
          <p:nvPr/>
        </p:nvSpPr>
        <p:spPr>
          <a:xfrm>
            <a:off x="706950" y="2811900"/>
            <a:ext cx="143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rgbClr val="0C4061"/>
                </a:solidFill>
              </a:rPr>
              <a:t>Onboarding Session</a:t>
            </a:r>
            <a:endParaRPr sz="1800"/>
          </a:p>
        </p:txBody>
      </p:sp>
      <p:sp>
        <p:nvSpPr>
          <p:cNvPr id="141" name="Google Shape;141;g283abf8806e_0_123"/>
          <p:cNvSpPr/>
          <p:nvPr/>
        </p:nvSpPr>
        <p:spPr>
          <a:xfrm>
            <a:off x="4934363" y="1726407"/>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descr="Chat with solid fill" id="142" name="Google Shape;142;g283abf8806e_0_123"/>
          <p:cNvPicPr preferRelativeResize="0"/>
          <p:nvPr/>
        </p:nvPicPr>
        <p:blipFill rotWithShape="1">
          <a:blip r:embed="rId4">
            <a:alphaModFix/>
          </a:blip>
          <a:srcRect b="0" l="0" r="0" t="0"/>
          <a:stretch/>
        </p:blipFill>
        <p:spPr>
          <a:xfrm>
            <a:off x="5065400" y="1910372"/>
            <a:ext cx="640525" cy="640525"/>
          </a:xfrm>
          <a:prstGeom prst="rect">
            <a:avLst/>
          </a:prstGeom>
          <a:noFill/>
          <a:ln>
            <a:noFill/>
          </a:ln>
        </p:spPr>
      </p:pic>
      <p:sp>
        <p:nvSpPr>
          <p:cNvPr id="143" name="Google Shape;143;g283abf8806e_0_123"/>
          <p:cNvSpPr/>
          <p:nvPr/>
        </p:nvSpPr>
        <p:spPr>
          <a:xfrm>
            <a:off x="2929992" y="1848453"/>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descr="Chat bubble with solid fill" id="144" name="Google Shape;144;g283abf8806e_0_123"/>
          <p:cNvPicPr preferRelativeResize="0"/>
          <p:nvPr/>
        </p:nvPicPr>
        <p:blipFill rotWithShape="1">
          <a:blip r:embed="rId5">
            <a:alphaModFix/>
          </a:blip>
          <a:srcRect b="0" l="0" r="0" t="0"/>
          <a:stretch/>
        </p:blipFill>
        <p:spPr>
          <a:xfrm flipH="1">
            <a:off x="3086950" y="2005394"/>
            <a:ext cx="588815" cy="588815"/>
          </a:xfrm>
          <a:prstGeom prst="rect">
            <a:avLst/>
          </a:prstGeom>
          <a:noFill/>
          <a:ln>
            <a:noFill/>
          </a:ln>
        </p:spPr>
      </p:pic>
      <p:sp>
        <p:nvSpPr>
          <p:cNvPr id="145" name="Google Shape;145;g283abf8806e_0_123"/>
          <p:cNvSpPr txBox="1"/>
          <p:nvPr/>
        </p:nvSpPr>
        <p:spPr>
          <a:xfrm>
            <a:off x="2802425" y="2950488"/>
            <a:ext cx="128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rgbClr val="0C4061"/>
                </a:solidFill>
              </a:rPr>
              <a:t>ParentText</a:t>
            </a:r>
            <a:endParaRPr sz="1800"/>
          </a:p>
        </p:txBody>
      </p:sp>
      <p:sp>
        <p:nvSpPr>
          <p:cNvPr id="146" name="Google Shape;146;g283abf8806e_0_123"/>
          <p:cNvSpPr txBox="1"/>
          <p:nvPr/>
        </p:nvSpPr>
        <p:spPr>
          <a:xfrm>
            <a:off x="4748488" y="2819925"/>
            <a:ext cx="1281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rgbClr val="0C4061"/>
                </a:solidFill>
              </a:rPr>
              <a:t>WhatsApp Support Group</a:t>
            </a:r>
            <a:endParaRPr sz="1800"/>
          </a:p>
        </p:txBody>
      </p:sp>
      <p:grpSp>
        <p:nvGrpSpPr>
          <p:cNvPr id="147" name="Google Shape;147;g283abf8806e_0_123"/>
          <p:cNvGrpSpPr/>
          <p:nvPr/>
        </p:nvGrpSpPr>
        <p:grpSpPr>
          <a:xfrm>
            <a:off x="7095669" y="1722407"/>
            <a:ext cx="902677" cy="902677"/>
            <a:chOff x="1437676" y="1017814"/>
            <a:chExt cx="523200" cy="523200"/>
          </a:xfrm>
        </p:grpSpPr>
        <p:sp>
          <p:nvSpPr>
            <p:cNvPr id="148" name="Google Shape;14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pic>
          <p:nvPicPr>
            <p:cNvPr id="149" name="Google Shape;14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50" name="Google Shape;150;g283abf8806e_0_123"/>
          <p:cNvSpPr txBox="1"/>
          <p:nvPr/>
        </p:nvSpPr>
        <p:spPr>
          <a:xfrm>
            <a:off x="6631100" y="2811900"/>
            <a:ext cx="209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800">
                <a:solidFill>
                  <a:srgbClr val="0C4061"/>
                </a:solidFill>
              </a:rPr>
              <a:t>Parent Reflection &amp; Closing Session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42f19afeb_0_45"/>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56" name="Google Shape;156;g2742f19afeb_0_45"/>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Welcome</a:t>
            </a:r>
            <a:endParaRPr b="0" i="0" sz="1400" u="none" cap="none" strike="noStrike">
              <a:solidFill>
                <a:srgbClr val="000000"/>
              </a:solidFill>
              <a:latin typeface="Arial"/>
              <a:ea typeface="Arial"/>
              <a:cs typeface="Arial"/>
              <a:sym typeface="Arial"/>
            </a:endParaRPr>
          </a:p>
        </p:txBody>
      </p:sp>
      <p:sp>
        <p:nvSpPr>
          <p:cNvPr id="157" name="Google Shape;157;g2742f19afeb_0_45"/>
          <p:cNvSpPr txBox="1"/>
          <p:nvPr/>
        </p:nvSpPr>
        <p:spPr>
          <a:xfrm>
            <a:off x="341525" y="1755896"/>
            <a:ext cx="81996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1000"/>
              </a:spcAft>
              <a:buClr>
                <a:srgbClr val="000000"/>
              </a:buClr>
              <a:buSzPts val="1400"/>
              <a:buFont typeface="Arial"/>
              <a:buNone/>
            </a:pPr>
            <a:r>
              <a:rPr b="1" lang="en-US" sz="5000">
                <a:solidFill>
                  <a:srgbClr val="019FE4"/>
                </a:solidFill>
              </a:rPr>
              <a:t>Let us set up some GROUND RULES</a:t>
            </a:r>
            <a:endParaRPr b="1" sz="5000">
              <a:solidFill>
                <a:srgbClr val="019FE4"/>
              </a:solidFill>
            </a:endParaRPr>
          </a:p>
        </p:txBody>
      </p:sp>
      <p:sp>
        <p:nvSpPr>
          <p:cNvPr id="158" name="Google Shape;158;g2742f19afeb_0_45"/>
          <p:cNvSpPr/>
          <p:nvPr/>
        </p:nvSpPr>
        <p:spPr>
          <a:xfrm rot="-7214535">
            <a:off x="858228" y="1179130"/>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59" name="Google Shape;159;g2742f19afeb_0_45"/>
          <p:cNvSpPr/>
          <p:nvPr/>
        </p:nvSpPr>
        <p:spPr>
          <a:xfrm rot="-7214535">
            <a:off x="344724" y="1478837"/>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60" name="Google Shape;160;g2742f19afeb_0_45"/>
          <p:cNvSpPr/>
          <p:nvPr/>
        </p:nvSpPr>
        <p:spPr>
          <a:xfrm rot="-7214535">
            <a:off x="863425" y="1757707"/>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61" name="Google Shape;161;g2742f19afeb_0_45"/>
          <p:cNvSpPr/>
          <p:nvPr/>
        </p:nvSpPr>
        <p:spPr>
          <a:xfrm rot="3585465">
            <a:off x="7408521" y="3246432"/>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62" name="Google Shape;162;g2742f19afeb_0_45"/>
          <p:cNvSpPr/>
          <p:nvPr/>
        </p:nvSpPr>
        <p:spPr>
          <a:xfrm rot="3585465">
            <a:off x="7922025" y="2946724"/>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63" name="Google Shape;163;g2742f19afeb_0_45"/>
          <p:cNvSpPr/>
          <p:nvPr/>
        </p:nvSpPr>
        <p:spPr>
          <a:xfrm rot="3585465">
            <a:off x="7403324" y="2667855"/>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Arial"/>
              <a:ea typeface="Arial"/>
              <a:cs typeface="Arial"/>
              <a:sym typeface="Arial"/>
            </a:endParaRPr>
          </a:p>
        </p:txBody>
      </p:sp>
      <p:sp>
        <p:nvSpPr>
          <p:cNvPr id="164" name="Google Shape;164;g2742f19afeb_0_45"/>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298450" lvl="0" marL="540000" rtl="0" algn="just">
              <a:lnSpc>
                <a:spcPct val="115000"/>
              </a:lnSpc>
              <a:spcBef>
                <a:spcPts val="0"/>
              </a:spcBef>
              <a:spcAft>
                <a:spcPts val="1000"/>
              </a:spcAft>
              <a:buSzPts val="1100"/>
              <a:buFont typeface="Arial"/>
              <a:buChar char="●"/>
            </a:pPr>
            <a:r>
              <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42f19afeb_0_63"/>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0" name="Google Shape;170;g2742f19afeb_0_6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Getting Started with ParentText</a:t>
            </a:r>
            <a:endParaRPr b="0" i="0" sz="1400" u="none" cap="none" strike="noStrike">
              <a:solidFill>
                <a:srgbClr val="000000"/>
              </a:solidFill>
              <a:latin typeface="Arial"/>
              <a:ea typeface="Arial"/>
              <a:cs typeface="Arial"/>
              <a:sym typeface="Arial"/>
            </a:endParaRPr>
          </a:p>
        </p:txBody>
      </p:sp>
      <p:sp>
        <p:nvSpPr>
          <p:cNvPr id="171" name="Google Shape;171;g2742f19afeb_0_63"/>
          <p:cNvSpPr txBox="1"/>
          <p:nvPr/>
        </p:nvSpPr>
        <p:spPr>
          <a:xfrm>
            <a:off x="269600" y="972071"/>
            <a:ext cx="8199600" cy="363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sz="1800">
                <a:solidFill>
                  <a:srgbClr val="DB3614"/>
                </a:solidFill>
              </a:rPr>
              <a:t>Phone Use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800" u="none" cap="none" strike="noStrike">
              <a:solidFill>
                <a:srgbClr val="0D3959"/>
              </a:solidFill>
              <a:latin typeface="Arial"/>
              <a:ea typeface="Arial"/>
              <a:cs typeface="Arial"/>
              <a:sym typeface="Arial"/>
            </a:endParaRPr>
          </a:p>
          <a:p>
            <a:pPr indent="-336550" lvl="0" marL="457200" marR="0" rtl="0" algn="l">
              <a:lnSpc>
                <a:spcPct val="100000"/>
              </a:lnSpc>
              <a:spcBef>
                <a:spcPts val="0"/>
              </a:spcBef>
              <a:spcAft>
                <a:spcPts val="0"/>
              </a:spcAft>
              <a:buClr>
                <a:srgbClr val="123D5D"/>
              </a:buClr>
              <a:buSzPts val="1700"/>
              <a:buChar char="●"/>
            </a:pPr>
            <a:r>
              <a:rPr lang="en-US" sz="1700">
                <a:solidFill>
                  <a:srgbClr val="123D5D"/>
                </a:solidFill>
              </a:rPr>
              <a:t>Switch on and off the phone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pPr>
            <a:r>
              <a:rPr lang="en-US" sz="1700">
                <a:solidFill>
                  <a:srgbClr val="123D5D"/>
                </a:solidFill>
              </a:rPr>
              <a:t>Phone settings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pPr>
            <a:r>
              <a:rPr lang="en-US" sz="1700">
                <a:solidFill>
                  <a:srgbClr val="123D5D"/>
                </a:solidFill>
              </a:rPr>
              <a:t>WhatsApp settings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pPr>
            <a:r>
              <a:rPr lang="en-US" sz="1700">
                <a:solidFill>
                  <a:srgbClr val="123D5D"/>
                </a:solidFill>
              </a:rPr>
              <a:t>Phone charging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pPr>
            <a:r>
              <a:rPr lang="en-US" sz="1700">
                <a:solidFill>
                  <a:srgbClr val="123D5D"/>
                </a:solidFill>
              </a:rPr>
              <a:t>Data bundle</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pPr>
            <a:r>
              <a:rPr lang="en-US" sz="1700">
                <a:solidFill>
                  <a:srgbClr val="123D5D"/>
                </a:solidFill>
              </a:rPr>
              <a:t>Internal phone storage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pPr>
            <a:r>
              <a:rPr lang="en-US" sz="1700">
                <a:solidFill>
                  <a:srgbClr val="123D5D"/>
                </a:solidFill>
              </a:rPr>
              <a:t>Digital awareness </a:t>
            </a:r>
            <a:endParaRPr sz="1700">
              <a:solidFill>
                <a:srgbClr val="123D5D"/>
              </a:solidFill>
            </a:endParaRPr>
          </a:p>
          <a:p>
            <a:pPr indent="-336550" lvl="0" marL="457200" marR="0" rtl="0" algn="l">
              <a:lnSpc>
                <a:spcPct val="100000"/>
              </a:lnSpc>
              <a:spcBef>
                <a:spcPts val="1000"/>
              </a:spcBef>
              <a:spcAft>
                <a:spcPts val="1000"/>
              </a:spcAft>
              <a:buClr>
                <a:srgbClr val="123D5D"/>
              </a:buClr>
              <a:buSzPts val="1700"/>
              <a:buChar char="●"/>
            </a:pPr>
            <a:r>
              <a:rPr lang="en-US" sz="1700">
                <a:solidFill>
                  <a:srgbClr val="123D5D"/>
                </a:solidFill>
              </a:rPr>
              <a:t>Prevent damage to the phone</a:t>
            </a:r>
            <a:endParaRPr sz="1700">
              <a:solidFill>
                <a:srgbClr val="123D5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42f19afeb_0_8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77" name="Google Shape;177;g2742f19afeb_0_8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2400">
                <a:solidFill>
                  <a:schemeClr val="lt1"/>
                </a:solidFill>
              </a:rPr>
              <a:t>Getting Started with ParentText</a:t>
            </a:r>
            <a:endParaRPr b="0" i="0" sz="1400" u="none" cap="none" strike="noStrike">
              <a:solidFill>
                <a:srgbClr val="000000"/>
              </a:solidFill>
              <a:latin typeface="Arial"/>
              <a:ea typeface="Arial"/>
              <a:cs typeface="Arial"/>
              <a:sym typeface="Arial"/>
            </a:endParaRPr>
          </a:p>
        </p:txBody>
      </p:sp>
      <p:sp>
        <p:nvSpPr>
          <p:cNvPr id="178" name="Google Shape;178;g2742f19afeb_0_81"/>
          <p:cNvSpPr txBox="1"/>
          <p:nvPr/>
        </p:nvSpPr>
        <p:spPr>
          <a:xfrm>
            <a:off x="269600" y="972071"/>
            <a:ext cx="8199600" cy="332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lang="en-US" sz="1600">
                <a:solidFill>
                  <a:srgbClr val="DB3614"/>
                </a:solidFill>
              </a:rPr>
              <a:t>Getting into ParentText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600" u="none" cap="none" strike="noStrike">
              <a:solidFill>
                <a:srgbClr val="0D3959"/>
              </a:solidFill>
              <a:latin typeface="Arial"/>
              <a:ea typeface="Arial"/>
              <a:cs typeface="Arial"/>
              <a:sym typeface="Arial"/>
            </a:endParaRPr>
          </a:p>
          <a:p>
            <a:pPr indent="-323850" lvl="0" marL="457200" marR="0" rtl="0" algn="l">
              <a:lnSpc>
                <a:spcPct val="100000"/>
              </a:lnSpc>
              <a:spcBef>
                <a:spcPts val="0"/>
              </a:spcBef>
              <a:spcAft>
                <a:spcPts val="0"/>
              </a:spcAft>
              <a:buClr>
                <a:srgbClr val="123D5D"/>
              </a:buClr>
              <a:buSzPts val="1500"/>
              <a:buChar char="●"/>
            </a:pPr>
            <a:r>
              <a:rPr lang="en-US" sz="1500">
                <a:solidFill>
                  <a:srgbClr val="123D5D"/>
                </a:solidFill>
              </a:rPr>
              <a:t>Save the ParentText phone number (</a:t>
            </a:r>
            <a:r>
              <a:rPr b="1" lang="en-US" sz="1500">
                <a:solidFill>
                  <a:srgbClr val="123D5D"/>
                </a:solidFill>
              </a:rPr>
              <a:t>+60-12-292-7434</a:t>
            </a:r>
            <a:r>
              <a:rPr lang="en-US" sz="1500">
                <a:solidFill>
                  <a:srgbClr val="123D5D"/>
                </a:solidFill>
              </a:rPr>
              <a:t>) as a contact</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pPr>
            <a:r>
              <a:rPr lang="en-US" sz="1500">
                <a:solidFill>
                  <a:srgbClr val="123D5D"/>
                </a:solidFill>
              </a:rPr>
              <a:t>Open WhatsApp → Search for ‘ParentText’ → Type START to start the chat</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pPr>
            <a:r>
              <a:rPr lang="en-US" sz="1500">
                <a:solidFill>
                  <a:srgbClr val="123D5D"/>
                </a:solidFill>
              </a:rPr>
              <a:t>Choose a language </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pPr>
            <a:r>
              <a:rPr lang="en-US" sz="1500">
                <a:solidFill>
                  <a:srgbClr val="123D5D"/>
                </a:solidFill>
              </a:rPr>
              <a:t>Choose how you would like to receive the message </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pPr>
            <a:r>
              <a:rPr lang="en-US" sz="1500">
                <a:solidFill>
                  <a:srgbClr val="123D5D"/>
                </a:solidFill>
              </a:rPr>
              <a:t>Text, images, and video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pPr>
            <a:r>
              <a:rPr lang="en-US" sz="1500">
                <a:solidFill>
                  <a:srgbClr val="123D5D"/>
                </a:solidFill>
              </a:rPr>
              <a:t>Text, images, and audio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pPr>
            <a:r>
              <a:rPr lang="en-US" sz="1500">
                <a:solidFill>
                  <a:srgbClr val="123D5D"/>
                </a:solidFill>
              </a:rPr>
              <a:t>Text and images only</a:t>
            </a:r>
            <a:endParaRPr sz="800">
              <a:solidFill>
                <a:schemeClr val="dk1"/>
              </a:solidFill>
            </a:endParaRPr>
          </a:p>
          <a:p>
            <a:pPr indent="0" lvl="0" marL="0" marR="0" rtl="0" algn="l">
              <a:lnSpc>
                <a:spcPct val="100000"/>
              </a:lnSpc>
              <a:spcBef>
                <a:spcPts val="1000"/>
              </a:spcBef>
              <a:spcAft>
                <a:spcPts val="1000"/>
              </a:spcAft>
              <a:buNone/>
            </a:pPr>
            <a:r>
              <a:rPr b="1" lang="en-US" sz="1500">
                <a:solidFill>
                  <a:srgbClr val="123D5D"/>
                </a:solidFill>
              </a:rPr>
              <a:t>Watch the introduction video on your phone!</a:t>
            </a:r>
            <a:endParaRPr b="1" sz="1500">
              <a:solidFill>
                <a:srgbClr val="123D5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