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1" r:id="rId5"/>
    <p:sldMasterId id="214748366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2" roundtripDataSignature="AMtx7mh2paKkTzWO/+gJMPQt8HB/NPn0b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FARAH ZEEHAN BINTI MOHD NADZRI / FEM"/>
  <p:cmAuthor clrIdx="1" id="1" initials="" lastIdx="1" name="Deepali Barapatr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3.xml"/><Relationship Id="rId42" Type="http://customschemas.google.com/relationships/presentationmetadata" Target="metadata"/><Relationship Id="rId41" Type="http://schemas.openxmlformats.org/officeDocument/2006/relationships/font" Target="fonts/Roboto-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Roboto-bold.fntdata"/><Relationship Id="rId16" Type="http://schemas.openxmlformats.org/officeDocument/2006/relationships/slide" Target="slides/slide9.xml"/><Relationship Id="rId38" Type="http://schemas.openxmlformats.org/officeDocument/2006/relationships/font" Target="fonts/Roboto-regular.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0-03T06:21:14.802">
    <p:pos x="180" y="1515"/>
    <p:text>@durgesh@parentingforlifelonghealth.org
Kami mendapati bahawa kami mempunyai versi matlamat yang berbeza dalam dokumen lain..mungkin kami boleh memilih versi terbaik dan menggunakannya secara konsisten sahaja
Versi 1 (Manual Faci)
Objektif: Untuk membantu mengekalkan keluarga yang memupuk, bahagia, sihat dan menyokong
Versi 2 (Manual Faci)
Untuk menyediakan ibu bapa dengan kemahiran untuk menggalakkan perkembangan, pembelajaran dan kesejahteraan kanak-kanak yang sihat
Versi 3 (Nota Konsep KKM)
1. Memupuk Pembinaan Perhubungan
2. Menggalakkan Pengukuhan Positif
3. Mengurangkan Tekanan Ibu Bapa
Versi 4 (Slaid)
1. Bina hubungan terbuka, penyayang, dan percaya antara penjaga dan kanak-kanak.
2. Sokong hubungan yang sihat dan positif untuk memastikan kanak-kanak selamat dan menyokong perkembangan mereka.
3. Menggalakkan kemahiran positif untuk ibu bapa untuk membantu mereka mengajar anak-anak mereka tingkah laku yang bertanggungjawab dan hormat serta menyemai nilai keibubapaan
_Ditugaskan semula kepada Durgesh Rajandiran_</p:text>
    <p:extLst>
      <p:ext uri="{C676402C-5697-4E1C-873F-D02D1690AC5C}">
        <p15:threadingInfo timeZoneBias="0"/>
      </p:ext>
      <p:ext uri="http://customooxmlschemas.google.com/">
        <go:slidesCustomData xmlns:go="http://customooxmlschemas.google.com/" commentPostId="AAAA6Z21xHA"/>
      </p:ext>
    </p:extLst>
  </p:cm>
  <p:cm authorId="1" idx="1" dt="2023-10-03T06:21:14.802">
    <p:pos x="180" y="1515"/>
    <p:text>Beritahu saya versi yang anda suka. Secara amnya, matlamat untuk dokumen untuk ibu bapa telah dipermudahkan bahasa berbanding dengan dokumen lain (contohnya, untuk KKM).</p:text>
    <p:extLst>
      <p:ext uri="{C676402C-5697-4E1C-873F-D02D1690AC5C}">
        <p15:threadingInfo timeZoneBias="0">
          <p15:parentCm authorId="0" idx="1"/>
        </p15:threadingInfo>
      </p:ext>
      <p:ext uri="http://customooxmlschemas.google.com/">
        <go:slidesCustomData xmlns:go="http://customooxmlschemas.google.com/" commentPostId="AAAA6ZkW2YE"/>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presentation/d/1FEn8TPaaIEZBc6d-DnCeNATEtKGemVVa/edit#slide=id.g28d831eca76_0_116"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42f19afeb_0_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2742f19afeb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Membuka slaid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742f19afeb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4. Maklumat pengguna</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untuk mengikuti gesaan ParentText. ParentText akan meminta mereka untuk:</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Jawab soalan ringkas tentang diri anda dan keluarga anda supaya ParentText boleh menghantar kandungan yang disesuaikan (nama anak, umur, jantina dan status perhubungan penjaga)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5. Berhenti seketika</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Berhenti seketika ialah latihan relaksasi singkat yang boleh digunakan oleh peserta apabila mereka berasa tertekan atau marah. Ini adalah alat keibubapaan dan kemahiran hidup yang hebat.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untuk mengikuti gesaan ParentText. ParentText akan meminta mereka untuk:</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Lakukan senaman Ambil Jeda.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6. Pilih matlamat pertama dan lalui kemahiran pertama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Peserta kini bersedia untuk memulakan Matlamat pertama mereka dalam ParentText.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untuk mengikuti gesaan ParentText. ParentText akan meminta mereka untuk:</a:t>
            </a:r>
            <a:endParaRPr b="1">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Mulakan Matlamat 1 (“Tingkatkan Hubungan Saya dengan Anak Saya”).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Untuk sesi onboarding semua peserta akan mengusahakan Matlamat 1 supaya mereka boleh berkongsi pengalaman dan soalan mereka. Selepas melengkapkan matlamat pertama ini, ibu bapa boleh melengkapkan sebarang matlamat yang mereka suka.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Jika peserta telah memilih Matlamat yang berbeza, beritahu mereka untuk menaip MENU dan bimbing mereka tentang cara mereka boleh menukar matlamat mereka: MENU &gt; Jejaki kemajuan saya &gt; Lihat Matlamat untuk Mula &gt; Mulakan matlamat baharu dan biarkan matlamat semasa saya tidak lengkap.</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Lengkapkan Kemahiran 5 minit pertama (“Menghabiskan Masa Satu-satu-Satu dengan Anak Saya”) dalam Matlamat ini.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bahawa ParentText akan mengingatkan mereka untuk melakukan Kemahiran seterusnya esok (dan setiap hari selepas itu sehingga mereka menyelesaikan program).</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Tanya peserta jika mereka mempunyai sebarang soalan selepas melengkapkan Matlamat 1. Anda boleh menggesa mereka dengan bertanya perkara berikut:</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Bagaimanakah pengalaman anda berinteraksi dengan ParentText?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Adakah anda mempunyai sebarang soalan tentang cara berinteraksi dengan ParentText?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Anda ada apa-apa kebimbangan tentang cara anda berinteraksi dengan ParentText semasa anda di rumah?</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a:solidFill>
                  <a:schemeClr val="dk1"/>
                </a:solidFill>
              </a:defRPr>
            </a:pPr>
            <a:r>
              <a:t>Berikan pujian kepada peserta kerana telah menyelesaikan aktiviti ParentText pertama mereka!</a:t>
            </a:r>
          </a:p>
        </p:txBody>
      </p:sp>
      <p:sp>
        <p:nvSpPr>
          <p:cNvPr id="181" name="Google Shape;181;g2742f19afe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742f19afeb_0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a:t>
            </a:r>
            <a:r>
              <a:rPr sz="1200" u="sng"/>
              <a:t>Gambaran Keseluruhan</a:t>
            </a:r>
            <a:endParaRPr b="1" sz="1200" u="sng">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Memperkenalkan kepada ibu bapa matlamat utama pembelajaran teras secara ringkas. Anda boleh berkata sesuatu seperti:</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endParaRPr>
              <a:solidFill>
                <a:schemeClr val="dk1"/>
              </a:solidFill>
            </a:endParaRPr>
          </a:p>
          <a:p>
            <a:pPr indent="0" lvl="0" marL="0" rtl="0" algn="ctr">
              <a:lnSpc>
                <a:spcPct val="115000"/>
              </a:lnSpc>
              <a:spcBef>
                <a:spcPts val="1000"/>
              </a:spcBef>
              <a:spcAft>
                <a:spcPts val="0"/>
              </a:spcAft>
              <a:buClr>
                <a:schemeClr val="dk1"/>
              </a:buClr>
              <a:buSzPts val="1100"/>
              <a:buFont typeface="Arial"/>
              <a:buNone/>
              <a:defRPr>
                <a:solidFill>
                  <a:schemeClr val="dk1"/>
                </a:solidFill>
              </a:defRPr>
            </a:pPr>
            <a:r>
              <a:t>“Matlamat utama ParentText hari ini adalah untuk kita mempelajari cara kita boleh membina hubungan positif dengan anak kita melalui Masa Bersama Seorang Dengan Seorang. Mari kita lihat kisah ini..."</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Kemudian teruskan ke komik.</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Perbualan Berpandu untuk komik Masa Bersama Seorang Dengan Seorang:</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Bantu ibu bapa mengenal pasti kemahiran berikut daripada komik yang harus mereka gunakan semasa Masa Bersama Seorang Dengan Seorang:</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Melutut separas dengan anak anda</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Lihat anak anda dan perhatikan apa yang dia sedang lakukan</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Gunakan nama anak anda semasa anda bercakap dengan mereka</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Terima apa yang ingin dilakukan oleh anak anda selagi aktiviti itu selamat</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Ikut anak anda semasa dia memimpin aktiviti Masa Bersama Seorang Dengan Seorang</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Gunakan kata-kata untuk menerangkan apa yang sedang dilakukan oleh anak anda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Blok 1 memperkenalkan ibu bapa kepada cara memperkenalkan Masa Bersama Seorang Dengan Seorang kepada anak-anak. Bimbing ibu bapa menggunakan soalan untuk memerhatikan cara ibu memperkenalkan kepada Mira tentang Masa Bersama Seorang Dengan Seorang dengan berkata kepadanya, "Saya boleh luangkan masa selama 5 minit untuk Masa Bersama Seorang Dengan Seorang bersama kamu, apakah yang kamu mahu lakukan?"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Tanya kepada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Bagaimanakah cara ibu memperkenalkan Masa Bersama Seorang Dengan Seorang kepada Mira? Apakah yang dikatakan oleh Ibu kepada Mira? Berapa lamakah masa untuk sesi Masa Bersama Seorang Dengan Seorang?</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diberikan oleh ibu bapa: Dia menyebut nama Mira. Dia duduk sama paras dengan Mira. Dia memandang Mira. Dia bertanya apa yang Mira mahu lakukan. Dia benarkan Mira untuk memilih aktiviti.)</a:t>
            </a:r>
            <a:endParaRPr i="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Bagaimanakah Mira tahu tempoh untuk Masa Bersama Seorang Dengan Seorang? Mengapakah ibunya perlu beritahu Mira tempoh untuk Masa Bersama Seorang Dengan Seorang?</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diberikan oleh ibu bapa: Ibu memberitahu dia mempunyai masa selama 5 minit untuk diluangkan bersama Mira. Ibunya mungkin ada perkara lain untuk diuruskan).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Blok 2 hingga Blok 3 juga menunjukkan bagaimana ibu membenarkan Mira memimpin. Tanya kepada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Apakah yang ibu lakukan secara fizikal untuk menunjukkan bahawa dia memberi perhatian kepada Mira?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diberikan oleh ibu bapa: Dia memandang Mira. Dia menyebut namanya).</a:t>
            </a:r>
            <a:endParaRPr i="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Ibu membenarkan Mira menjadi pemimpin dalam aktiviti tersebut, bagaimana cara dia melakukannya?</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diberikan oleh ibu bapa: Dia membenarkan Mira untuk memilih aktiviti. Dia menerima cadangan Mira. Dia memerhatikan perbuatan Mira. Dia duduk bersandar dan membenarkan Mira untuk mengarahkan aktiviti ketika Masa Bersama Seorang Dengan Seorang).</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Blok 3 juga menunjukkan cara ibu bapa boleh menggunakan kata-kata untuk menerangkan perkara yang dilakukan oleh anak-anak mereka. Tanya kepada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 kata ibu apabila Mira memakai pakaiannya sendiri?</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diterima daripada ibu bapa: Dia menggunakan kata-kata untuk menerangkan apa perlakuan Mira yang dilihatnya.)</a:t>
            </a:r>
            <a:endParaRPr i="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Blok 4 (dan semua blok lain) menunjukkan cara bagaimana anak-anak mungkin bertindak balas untuk menghabiskan Masa Bersama Seorang Dengan Seorang bersama ibu bapa mereka. Tanya kepada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Apakah perasaan Mira semasa meluangkan Masa Bersama Seorang Dengan Seorang bersama ibunya?</a:t>
            </a:r>
            <a:endParaRPr>
              <a:solidFill>
                <a:schemeClr val="dk1"/>
              </a:solidFill>
            </a:endParaRPr>
          </a:p>
          <a:p>
            <a:pPr indent="0" lvl="0" marL="457200" rtl="0" algn="just">
              <a:lnSpc>
                <a:spcPct val="115000"/>
              </a:lnSpc>
              <a:spcBef>
                <a:spcPts val="1000"/>
              </a:spcBef>
              <a:spcAft>
                <a:spcPts val="1000"/>
              </a:spcAft>
              <a:buClr>
                <a:schemeClr val="dk1"/>
              </a:buClr>
              <a:buSzPts val="1100"/>
              <a:buFont typeface="Arial"/>
              <a:buNone/>
              <a:defRPr i="1">
                <a:solidFill>
                  <a:schemeClr val="dk1"/>
                </a:solidFill>
              </a:defRPr>
            </a:pPr>
            <a:r>
              <a:t>(Jawapan yang mungkin diberikan oleh ibu bapa: Mira gembira. Dia rasa disayangi. Dia rasa dirinya penting. Dia rasa dihargai. Dia rasa yakin. Mira rasa dirinya rapat dengan ibunya).</a:t>
            </a:r>
          </a:p>
        </p:txBody>
      </p:sp>
      <p:sp>
        <p:nvSpPr>
          <p:cNvPr id="188" name="Google Shape;188;g2742f19afeb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742f19afeb_0_2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Pimpin peserta dalam perbincangan kumpulan tentang manfaat meluangkan Masa Bersama Seorang Dengan Seorang bersama anak mereka. Soalan yang berguna termasuk:</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Mengapa anda inginkan hubungan positif dengan anak anda?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 meluangkan Masa Bersama Seorang Dengan Seorang dapat membantu anda untuk menjalin hubungan positif dengan anak anda?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Apakah manfaat untuk anak anda apabila mereka meluangkan Masa Bersama Seorang Dengan Seorang dengan anda? Apakah yang akan dipelajari oleh mereka?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i="1">
                <a:solidFill>
                  <a:schemeClr val="dk1"/>
                </a:solidFill>
              </a:defRPr>
            </a:pPr>
            <a:r>
              <a:t>Tulis idea ibu bapa, dan puji mereka kerana berkongsi.</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Berikut ialah beberapa faedah meluangkan masa satu sama satu dengan anak anda:</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Kanak-kanak berasa bahawa mereka berharga dan disayangi.</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Tunjukkan kepada anak anda bahawa anda berfikir bahawa apa yang mereka lakukan adalah penting.</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Membantu kanak-kanak berasa selamat dan selamat.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Membina kemahiran bahasa dan pemerhatian.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Membina kemahiran belajar dan menyelesaikan masalah.</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Meningkatkan kepercayaan dan meningkatkan komunikasi dengan anda dan anak anda.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Membantu kanak-kanak mengembangkan dan meneroka dunia.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Tunjukkan kepada anak anda bahawa anda hadir dan fokus pada apa yang dilakukan oleh kanak-kanak itu.</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Kanak-kanak menjadi lebih bersedia untuk membantu di sekitar rumah.</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Ibu bapa/penjaga rasa kerja keras mereka di rumah lebih dihargai.</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Mendengar dengan teliti kanak-kanak dan menghargai idea mereka menggalakkan mereka berfikir sendiri dan memimpin.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Memberi anda peluang untuk belajar banyak tentang minat dan kebolehan anak anda.</a:t>
            </a:r>
            <a:endParaRPr>
              <a:solidFill>
                <a:schemeClr val="dk1"/>
              </a:solidFill>
            </a:endParaRPr>
          </a:p>
          <a:p>
            <a:pPr indent="0" lvl="0" marL="0" rtl="0" algn="just">
              <a:lnSpc>
                <a:spcPct val="115000"/>
              </a:lnSpc>
              <a:spcBef>
                <a:spcPts val="1000"/>
              </a:spcBef>
              <a:spcAft>
                <a:spcPts val="0"/>
              </a:spcAft>
              <a:buNone/>
            </a:pPr>
            <a:endParaRPr>
              <a:solidFill>
                <a:schemeClr val="dk1"/>
              </a:solidFill>
            </a:endParaRPr>
          </a:p>
          <a:p>
            <a:pPr indent="0" lvl="0" marL="0" rtl="0" algn="just">
              <a:lnSpc>
                <a:spcPct val="115000"/>
              </a:lnSpc>
              <a:spcBef>
                <a:spcPts val="1000"/>
              </a:spcBef>
              <a:spcAft>
                <a:spcPts val="0"/>
              </a:spcAft>
              <a:buNone/>
              <a:defRPr>
                <a:solidFill>
                  <a:schemeClr val="dk1"/>
                </a:solidFill>
              </a:defRPr>
            </a:pPr>
            <a:r>
              <a:t>Catatan: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Senarai di atas hanyalah cadangan. Tidak mengapa jika mereka tidak mengenal pasti kesemuanya. Mereka juga mungkin memberikan sebab lain tentang sebab meluangkan masa Satu-satu dengan kanak-kanak akan membantu meningkatkan tingkah laku dan perkembangan mereka. Ini sangat menarik!!</a:t>
            </a:r>
            <a:endParaRPr>
              <a:solidFill>
                <a:schemeClr val="dk1"/>
              </a:solidFill>
            </a:endParaRPr>
          </a:p>
          <a:p>
            <a:pPr indent="0" lvl="0" marL="0" rtl="0" algn="just">
              <a:lnSpc>
                <a:spcPct val="115000"/>
              </a:lnSpc>
              <a:spcBef>
                <a:spcPts val="1000"/>
              </a:spcBef>
              <a:spcAft>
                <a:spcPts val="1000"/>
              </a:spcAft>
              <a:buNone/>
            </a:pPr>
            <a:endParaRPr>
              <a:solidFill>
                <a:schemeClr val="dk1"/>
              </a:solidFill>
            </a:endParaRPr>
          </a:p>
        </p:txBody>
      </p:sp>
      <p:sp>
        <p:nvSpPr>
          <p:cNvPr id="205" name="Google Shape;205;g2742f19afeb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742f19afeb_0_2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Minta ibu bapa memikirkan aktiviti yang boleh mereka lakukan bersama anak mereka. Ini mungkin perkara yang mereka tahu anak mereka suka lakukan.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Benarkan ibu bapa berkongsi secara berpasangan terlebih dahulu. Setiap pasangan harus membuat sekurang-kurangnya 3 aktiviti berbeza yang boleh mereka lakukan bersama anak-anak mereka.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Benarkan ibu bapa bercakap secara berpasangan selama kira-kira satu atau dua minit. Kemudian kongsi dalam kumpulan besar.</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Tulis cadangan pada flipchart!</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Aktiviti yang mungkin termasuk:</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Bermain dengan bola atau anak patung jika kanak-kanak mempunyai satu</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Berdandan dengan pakaian yang menyeronokkan atau dalam pakaian dewasa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Sembunyi dan cari – di luar</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Permainan membeli-belah di dalam rumah</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Teka-teki jigsaw</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Menyanyi lagu bersama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Bercerita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Menggalakkan kanak-kanak bercerita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Mencuci pakaian bersama-sama</a:t>
            </a:r>
            <a:endParaRPr>
              <a:solidFill>
                <a:schemeClr val="dk1"/>
              </a:solidFill>
            </a:endParaRPr>
          </a:p>
          <a:p>
            <a:pPr indent="0" lvl="0" marL="0" rtl="0" algn="l">
              <a:lnSpc>
                <a:spcPct val="100000"/>
              </a:lnSpc>
              <a:spcBef>
                <a:spcPts val="1000"/>
              </a:spcBef>
              <a:spcAft>
                <a:spcPts val="0"/>
              </a:spcAft>
              <a:buSzPts val="1100"/>
              <a:buNone/>
            </a:pPr>
          </a:p>
        </p:txBody>
      </p:sp>
      <p:sp>
        <p:nvSpPr>
          <p:cNvPr id="218" name="Google Shape;218;g2742f19afeb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742f19afeb_0_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HARI, BERMAIN dan MENGINAP</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Ini adalah latihan kumpulan pertama apabila ibu bapa mempraktikkan perkara yang akan diminta mereka lakukan semasa Aktiviti Rumah.</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Amalan Kumpulan membolehkan ibu bapa mencuba aktiviti rumah mereka dalam persekitaran selamat kumpulan. Ibu bapa/penjaga juga mempunyai peluang untuk bertindak sebagai "ibu bapa" dan "anak-anak."</a:t>
            </a:r>
            <a:endParaRPr>
              <a:solidFill>
                <a:schemeClr val="dk1"/>
              </a:solidFill>
            </a:endParaRPr>
          </a:p>
          <a:p>
            <a:pPr indent="0" lvl="0" marL="0" rtl="0" algn="just">
              <a:lnSpc>
                <a:spcPct val="115000"/>
              </a:lnSpc>
              <a:spcBef>
                <a:spcPts val="1000"/>
              </a:spcBef>
              <a:spcAft>
                <a:spcPts val="0"/>
              </a:spcAft>
              <a:buSzPts val="1100"/>
              <a:buNone/>
              <a:defRPr>
                <a:solidFill>
                  <a:schemeClr val="dk1"/>
                </a:solidFill>
              </a:defRPr>
            </a:pPr>
            <a:r>
              <a:t>Menjadi anak dalam amalan membantu ibu bapa melihat dunia melalui mata anak mereka.</a:t>
            </a:r>
            <a:endParaRPr>
              <a:solidFill>
                <a:schemeClr val="dk1"/>
              </a:solidFill>
            </a:endParaRPr>
          </a:p>
          <a:p>
            <a:pPr indent="0" lvl="0" marL="0" rtl="0" algn="just">
              <a:lnSpc>
                <a:spcPct val="115000"/>
              </a:lnSpc>
              <a:spcBef>
                <a:spcPts val="1000"/>
              </a:spcBef>
              <a:spcAft>
                <a:spcPts val="0"/>
              </a:spcAft>
              <a:buSzPts val="1100"/>
              <a:buNone/>
            </a:pPr>
            <a:endParaRPr>
              <a:solidFill>
                <a:schemeClr val="dk1"/>
              </a:solidFill>
            </a:endParaRPr>
          </a:p>
          <a:p>
            <a:pPr indent="0" lvl="0" marL="0" rtl="0" algn="l">
              <a:spcBef>
                <a:spcPts val="1000"/>
              </a:spcBef>
              <a:spcAft>
                <a:spcPts val="0"/>
              </a:spcAft>
              <a:buSzPts val="1100"/>
              <a:buNone/>
              <a:defRPr b="1">
                <a:solidFill>
                  <a:schemeClr val="dk1"/>
                </a:solidFill>
              </a:defRPr>
            </a:pPr>
            <a:r>
              <a:t>🔍Kebolehcapaian Penonjolan</a:t>
            </a:r>
            <a:endParaRPr b="1">
              <a:solidFill>
                <a:schemeClr val="dk1"/>
              </a:solidFill>
            </a:endParaRPr>
          </a:p>
          <a:p>
            <a:pPr indent="0" lvl="0" marL="0" rtl="0" algn="l">
              <a:spcBef>
                <a:spcPts val="0"/>
              </a:spcBef>
              <a:spcAft>
                <a:spcPts val="0"/>
              </a:spcAft>
              <a:buSzPts val="1100"/>
              <a:buNone/>
            </a:pPr>
            <a:endParaRPr b="1">
              <a:solidFill>
                <a:schemeClr val="dk1"/>
              </a:solidFill>
            </a:endParaRPr>
          </a:p>
          <a:p>
            <a:pPr indent="0" lvl="0" marL="269999" marR="281175" rtl="0" algn="just">
              <a:lnSpc>
                <a:spcPct val="115000"/>
              </a:lnSpc>
              <a:spcBef>
                <a:spcPts val="0"/>
              </a:spcBef>
              <a:spcAft>
                <a:spcPts val="0"/>
              </a:spcAft>
              <a:buSzPts val="1100"/>
              <a:buNone/>
              <a:defRPr b="1">
                <a:solidFill>
                  <a:schemeClr val="dk1"/>
                </a:solidFill>
              </a:defRPr>
            </a:pPr>
            <a:r>
              <a:t>Jika mana-mana ibu bapa mempunyai anak kurang upaya, pastikan amalan kumpulan termasuk kanak-kanak kurang upaya.</a:t>
            </a:r>
            <a:endParaRPr b="1">
              <a:solidFill>
                <a:schemeClr val="dk1"/>
              </a:solidFill>
            </a:endParaRPr>
          </a:p>
          <a:p>
            <a:pPr indent="0" lvl="0" marL="0" rtl="0" algn="just">
              <a:lnSpc>
                <a:spcPct val="115000"/>
              </a:lnSpc>
              <a:spcBef>
                <a:spcPts val="1000"/>
              </a:spcBef>
              <a:spcAft>
                <a:spcPts val="0"/>
              </a:spcAft>
              <a:buSzPts val="1100"/>
              <a:buNone/>
              <a:defRPr b="1">
                <a:solidFill>
                  <a:schemeClr val="dk1"/>
                </a:solidFill>
              </a:defRPr>
            </a:pPr>
            <a:r>
              <a:t>✏️Arahan </a:t>
            </a:r>
            <a:endParaRPr b="1">
              <a:solidFill>
                <a:schemeClr val="dk1"/>
              </a:solidFill>
            </a:endParaRPr>
          </a:p>
          <a:p>
            <a:pPr indent="0" lvl="0" marL="0" rtl="0" algn="just">
              <a:lnSpc>
                <a:spcPct val="115000"/>
              </a:lnSpc>
              <a:spcBef>
                <a:spcPts val="1000"/>
              </a:spcBef>
              <a:spcAft>
                <a:spcPts val="0"/>
              </a:spcAft>
              <a:buSzPts val="1100"/>
              <a:buNone/>
              <a:defRPr b="1">
                <a:solidFill>
                  <a:schemeClr val="dk1"/>
                </a:solidFill>
              </a:defRPr>
            </a:pPr>
            <a:r>
              <a:t>Format untuk mengetuai latihan kumpulan:</a:t>
            </a:r>
            <a:endParaRPr b="1">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pengenalan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Perkenalkan bahawa ibu bapa kini akan berlatih membenarkan anak-anak mereka memimpin dan mengatakan perkara yang mereka lihat semasa Satu-satu-Satu Masa.</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Jelaskan bahawa berlatih sekarang akan memudahkan untuk melakukan aktiviti di rumah, terutamanya kerana Membiarkan Anak Anda Memimpin dan Berkata Apa yang Anda Lihat adalah kemahiran baharu.</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Jelaskan bahawa setiap orang akan mendapat peluang untuk mempraktikkan kemahiran baharu sebelum menggunakannya di rumah.</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Latihan Kumpulan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Pilih seorang peserta untuk menjadi "Ibu bapa" dan seorang lagi untuk menjadi "Anak".</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Jelaskan tentang umur Kanak-kanak. Minta Kanak-kanak berkelakuan baik semasa lakonan.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Ibu bapa hendaklah memperkenalkan Satu-satu-Satu Masa kepada anaknya dengan menyebut perkataan berikut:</a:t>
            </a:r>
            <a:endParaRPr>
              <a:solidFill>
                <a:schemeClr val="dk1"/>
              </a:solidFill>
            </a:endParaRPr>
          </a:p>
          <a:p>
            <a:pPr indent="0" lvl="0" marL="914400" rtl="0" algn="just">
              <a:lnSpc>
                <a:spcPct val="115000"/>
              </a:lnSpc>
              <a:spcBef>
                <a:spcPts val="1000"/>
              </a:spcBef>
              <a:spcAft>
                <a:spcPts val="0"/>
              </a:spcAft>
              <a:buSzPts val="1100"/>
              <a:buNone/>
              <a:defRPr b="1" i="1">
                <a:solidFill>
                  <a:schemeClr val="dk1"/>
                </a:solidFill>
              </a:defRPr>
            </a:pPr>
            <a:r>
              <a:t>“Saya mempunyai 5 minit untuk meluangkan Masa Satu-satu-Satu dengan anda, apakah yang anda mahu lakukan?”</a:t>
            </a:r>
            <a:endParaRPr b="1" i="1">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Kanak-kanak memberikan cadangan mudah: "Mari kita bermain dengan mainan saya."</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Ibu bapa berlatih menggunakan perkataan untuk menerangkan perkara yang dilakukan oleh Kanak-kanak semasa mengikut arahan Kanak-kanak.</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Kekal rapat secara fizikal dengan Ibu Bapa untuk memberi sokongan jika perlu. Anda mungkin perlu membisikkan perkataan yang boleh digunakan oleh Ibu Bapa untuk menerangkan apa yang dilakukan oleh anak itu.</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Ibu Bapa mungkin memerlukan sokongan tambahan dalam membenarkan Kanak-kanak menjadi ketua dalam aktiviti tersebut. Jadilah seperti malaikat penjaga!</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Benarkan latihan berlaku selama kira-kira 1 minit.</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Tanya ibu bapa yang berlatih tentang perasaan pengalaman itu sebagai seorang Anak dan sebagai Ibu Bapa.</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Puji Ibu Bapa/Anak dengan penuh semangat kerana menjadi orang pertama yang melakukan Amalan!</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b="1">
                <a:solidFill>
                  <a:schemeClr val="dk1"/>
                </a:solidFill>
              </a:defRPr>
            </a:pPr>
            <a:r>
              <a:t>Berlatih Berpasangan</a:t>
            </a:r>
            <a:endParaRPr b="1">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Bahagikan ibu bapa kepada pasangan dan minta mereka berlatih membiarkan anak memimpin semasa Masa Bersama Seorang Dengan Seorang.</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Setiap orang harus mengamalkan kedua-dua peranan ibu bapa dan anak. Ingatkan anak-anak untuk berkelakuan baik!</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Kedua-dua fasilitator harus bergerak di sekeliling bilik membantu ibu bapa keluar.</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Beritahu ibu bapa untuk bertukar peranan selepas setiap satu minit. Bawa kumpulan kembali bersama untuk perbincangan.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Minta maklum balas daripada setiap pasangan dalam perbincangan kumpulan tentang bagaimana amalan itu berjalan.</a:t>
            </a:r>
            <a:endParaRPr b="1">
              <a:solidFill>
                <a:schemeClr val="dk1"/>
              </a:solidFill>
            </a:endParaRPr>
          </a:p>
          <a:p>
            <a:pPr indent="0" lvl="0" marL="0" marR="281175" rtl="0" algn="just">
              <a:lnSpc>
                <a:spcPct val="115000"/>
              </a:lnSpc>
              <a:spcBef>
                <a:spcPts val="1000"/>
              </a:spcBef>
              <a:spcAft>
                <a:spcPts val="0"/>
              </a:spcAft>
              <a:buSzPts val="1100"/>
              <a:buNone/>
            </a:pPr>
            <a:endParaRPr b="1">
              <a:solidFill>
                <a:schemeClr val="dk1"/>
              </a:solidFill>
            </a:endParaRPr>
          </a:p>
          <a:p>
            <a:pPr indent="0" lvl="0" marL="0" rtl="0" algn="just">
              <a:lnSpc>
                <a:spcPct val="115000"/>
              </a:lnSpc>
              <a:spcBef>
                <a:spcPts val="1000"/>
              </a:spcBef>
              <a:spcAft>
                <a:spcPts val="1000"/>
              </a:spcAft>
              <a:buClr>
                <a:schemeClr val="dk1"/>
              </a:buClr>
              <a:buSzPts val="1100"/>
              <a:buFont typeface="Arial"/>
              <a:buNone/>
            </a:pPr>
            <a:endParaRPr>
              <a:solidFill>
                <a:schemeClr val="dk1"/>
              </a:solidFill>
            </a:endParaRPr>
          </a:p>
        </p:txBody>
      </p:sp>
      <p:sp>
        <p:nvSpPr>
          <p:cNvPr id="231" name="Google Shape;231;g2742f19afeb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742f19afeb_0_2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Arahan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Semak petua berikut untuk Masa Bersama-sama dengan anak anda bersama ibu bapa:</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rPr b="1"/>
              <a:t>HARI: </a:t>
            </a:r>
            <a:r>
              <a:t>Peruntukkan masa tertentu untuk meluangkan Masa Satu-satu dengan anak anda setiap hari.</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Pilih masa apabila anda tidak mungkin terganggu dan apabila anak anda tidak mempunyai perkara lain yang mereka mahu lakukan, seperti menonton TV atau bermain dengan telefon pintar. </a:t>
            </a:r>
            <a:r>
              <a:rPr b="1" i="1"/>
              <a:t>Matikan televisyen dan letakkan telefon pintar.</a:t>
            </a:r>
            <a:r>
              <a:t>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Beritahu anak anda bahawa anda ingin melihat mereka bermain dan mereka boleh memilih apa yang perlu dilakukan. Anak anda mungkin fikir ini pelik pada mulanya tetapi secara beransur-ansur akan menikmati meluangkan masa khusus ini bersama anda!</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rPr b="1"/>
              <a:t>MAIN: </a:t>
            </a:r>
            <a:r>
              <a:t>Cuba lakukan sesuatu yang berbeza daripada menonton TV atau bermain dengan tablet/telefon.</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Ini adalah lebih berguna dan menyeronokkan untuk anak anda daripada hanya duduk bersama di hadapan televisyen atau bermain dengan telefon pintar. Kadangkala, ia mungkin cukup untuk menonton program TV kegemaran anak anda bersamanya. S/dia mungkin berasa selesa melakukan aktiviti lain mengikut masa.</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b="1">
                <a:solidFill>
                  <a:schemeClr val="dk1"/>
                </a:solidFill>
              </a:defRPr>
            </a:pPr>
            <a:r>
              <a:t>TINGGAL:</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Berikan anak anda semua perhatian anda.</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Pastikan anda tidak terganggu oleh kanak-kanak lain atau tanggungjawab lain supaya anda boleh memberikan semua perhatian anda kepada anak anda.</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Beri arahan atau petunjuk seminimum mungkin.</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Apabila anda meluangkan Masa Satu-satu dengan anak anda, dia harus mengetuai aktiviti tersebut.</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rPr b="1"/>
              <a:t>Dengar</a:t>
            </a:r>
            <a:r>
              <a:t> apa yang anak anda katakan dan </a:t>
            </a:r>
            <a:r>
              <a:rPr b="1"/>
              <a:t>tonton</a:t>
            </a:r>
            <a:r>
              <a:t> mereka.</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Mendengar anak anda adalah lebih penting daripada bercakap dengan mereka pada masa ini. Jika anak anda bertanya soalan, anda boleh menjawab, tetapi jangan biarkan mereka meletakkan anda dalam kedudukan memberitahu mereka apa yang perlu dilakukan. Letakkan kembali pilihan kepada kanak-kanak itu: "Itu soalan yang menarik, apa pendapat anda?"</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Renung kembali apa yang anak anda katakan kepada anda.</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Ulang apa yang anak anda katakan apabila dia bercakap dengan anda. Anda boleh menggunakan perkataan yang berbeza untuk menunjukkan bahawa anda benar-benar mendengar anak anda. Cth., Kanak-kanak, "Masalah matematik ini sangat sukar." Ibu bapa, "Ya, saya nampak anda mengalami kesukaran."</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Buat komen yang positif sahaja dan elakkan komen yang kritis.</a:t>
            </a:r>
            <a:endParaRPr b="1">
              <a:solidFill>
                <a:schemeClr val="dk1"/>
              </a:solidFill>
            </a:endParaRPr>
          </a:p>
          <a:p>
            <a:pPr indent="0" lvl="0" marL="457200" rtl="0" algn="just">
              <a:lnSpc>
                <a:spcPct val="115000"/>
              </a:lnSpc>
              <a:spcBef>
                <a:spcPts val="1000"/>
              </a:spcBef>
              <a:spcAft>
                <a:spcPts val="1000"/>
              </a:spcAft>
              <a:buClr>
                <a:schemeClr val="dk1"/>
              </a:buClr>
              <a:buSzPts val="1100"/>
              <a:buFont typeface="Arial"/>
              <a:buNone/>
              <a:defRPr>
                <a:solidFill>
                  <a:schemeClr val="dk1"/>
                </a:solidFill>
              </a:defRPr>
            </a:pPr>
            <a:r>
              <a:t>Ingat ini adalah aktiviti anak anda. Bolehkah anda fikirkan bagaimana perasaan anda baru-baru ini apabila seseorang telah mengkritik anda? Tiada betul atau salah semasa Masa Bersama Seorang Dengan Seorang. Tugas anda adalah untuk menunjukkan minat dan mengatakan sesuatu yang baik.</a:t>
            </a:r>
          </a:p>
        </p:txBody>
      </p:sp>
      <p:sp>
        <p:nvSpPr>
          <p:cNvPr id="246" name="Google Shape;246;g2742f19afeb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742f19afeb_0_3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Aktiviti Rumah untuk modul ini adalah untuk menghabiskan sekurang-kurangnya 5 hingga 15 minit Satu-satu</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Masa dengan anak anda setiap hari. Pastikan setiap ibu bapa telah mengenal pasti yang tertentu</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matlamat untuk dirinya sendiri untuk Satu-satu Masa. Pastikan mereka pulang dengan mengetahui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berikut: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Di manakah mereka akan menghabiskan Satu-satu-Satu Masa dengan anak mereka?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Bilakah mereka akan menghabiskan Satu-satu-Satu Masa dengan anak mereka?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Apakah jenis aktiviti yang mereka boleh lakukan ketika Masa Bersama Seorang Dengan Seorang bersama anak mereka?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i="1">
                <a:solidFill>
                  <a:schemeClr val="dk1"/>
                </a:solidFill>
              </a:defRPr>
            </a:pPr>
            <a:r>
              <a:t>Tulis setiap aktiviti rumah ibu bapa pada sekeping kertas besar.</a:t>
            </a:r>
            <a:endParaRPr i="1">
              <a:solidFill>
                <a:schemeClr val="dk1"/>
              </a:solidFill>
            </a:endParaRPr>
          </a:p>
          <a:p>
            <a:pPr indent="0" lvl="0" marL="0" rtl="0" algn="l">
              <a:lnSpc>
                <a:spcPct val="100000"/>
              </a:lnSpc>
              <a:spcBef>
                <a:spcPts val="1000"/>
              </a:spcBef>
              <a:spcAft>
                <a:spcPts val="0"/>
              </a:spcAft>
              <a:buSzPts val="1100"/>
              <a:buNone/>
            </a:pPr>
          </a:p>
        </p:txBody>
      </p:sp>
      <p:sp>
        <p:nvSpPr>
          <p:cNvPr id="258" name="Google Shape;258;g2742f19afeb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8d8ad90870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defRPr>
                <a:solidFill>
                  <a:schemeClr val="dk1"/>
                </a:solidFill>
              </a:defRPr>
            </a:pPr>
            <a:r>
              <a:t>💡</a:t>
            </a:r>
            <a:r>
              <a:rPr b="1"/>
              <a:t>Ikhtisar </a:t>
            </a:r>
            <a:endParaRPr b="1">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Renungkan bersama ibu bapa tentang mana-mana bidang khusus Program Naungan Kasih yang memerlukan sokongan.</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Galakkan ibu bapa dengan menggunakan soalan terbuka, seperti, "Adakah terdapat perkara khusus tentang menggunakan bot sembang ParentText yang anda ingin ketahui lebih lanjut?" atau "Apakah pendapat awal anda tentang menyertai Kumpulan Sokongan WhatsApp?"</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Untuk menjawab soalan ibu bapa, berikan maklumat yang jelas dan padat. Berikan panduan langkah demi langkah jika perlu.</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a:t>
            </a:r>
            <a:r>
              <a:rPr b="1"/>
              <a:t>Arahan </a:t>
            </a:r>
            <a:endParaRPr b="1">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Tanya ibu bapa jika mereka mempunyai sebarang soalan tentang:</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Menggunakan ParentText Chatbot</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Menyertai Kumpulan Sokongan WhatsApp. Ingatkan peserta bahawa anda akan berkongsi gesaan untuk perbincangan kemudian dalam minggu ini.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Menghabiskan Masa Satu-satu dengan anak mereka</a:t>
            </a:r>
            <a:endParaRPr>
              <a:solidFill>
                <a:schemeClr val="dk1"/>
              </a:solidFill>
            </a:endParaRPr>
          </a:p>
          <a:p>
            <a:pPr indent="-298450" lvl="0" marL="457200" rtl="0" algn="l">
              <a:lnSpc>
                <a:spcPct val="115000"/>
              </a:lnSpc>
              <a:spcBef>
                <a:spcPts val="1000"/>
              </a:spcBef>
              <a:spcAft>
                <a:spcPts val="1000"/>
              </a:spcAft>
              <a:buClr>
                <a:schemeClr val="dk1"/>
              </a:buClr>
              <a:buSzPts val="1100"/>
              <a:buChar char="●"/>
              <a:defRPr>
                <a:solidFill>
                  <a:schemeClr val="dk1"/>
                </a:solidFill>
              </a:defRPr>
            </a:pPr>
            <a:r>
              <a:t>Aktiviti Rumah</a:t>
            </a:r>
          </a:p>
        </p:txBody>
      </p:sp>
      <p:sp>
        <p:nvSpPr>
          <p:cNvPr id="265" name="Google Shape;265;g28d8ad9087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83abf8806e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chemeClr val="dk1"/>
              </a:buClr>
              <a:buSzPts val="1100"/>
              <a:buChar char="●"/>
              <a:defRPr>
                <a:solidFill>
                  <a:schemeClr val="dk1"/>
                </a:solidFill>
              </a:defRPr>
            </a:pPr>
            <a:r>
              <a:t>Terangkan kepada ibu bapa bahawa mereka memilih matlamat pertama mereka, Perbaiki Hubungan Saya dengan Anak Saya, dan menyelesaikan kemahiran pertama, Menghabiskan Masa Satu-satu dengan Anak Saya.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Pada hari-hari yang akan datang, ParentText akan membimbing mereka melalui baki kemahiran dalam matlamat ini. Setelah semua 5 kemahiran dicapai, ParentText kemudiannya akan menggesa mereka untuk memilih matlamat keibubapaan mereka yang seterusnya.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Minta ibu bapa berfikir tentang matlamat mana yang mereka ingin amalkan seterusnya dalam Naungan Kasih</a:t>
            </a:r>
            <a:endParaRPr>
              <a:solidFill>
                <a:schemeClr val="dk1"/>
              </a:solidFill>
            </a:endParaRPr>
          </a:p>
          <a:p>
            <a:pPr indent="-298450" lvl="0" marL="457200" rtl="0" algn="just">
              <a:lnSpc>
                <a:spcPct val="115000"/>
              </a:lnSpc>
              <a:spcBef>
                <a:spcPts val="1000"/>
              </a:spcBef>
              <a:spcAft>
                <a:spcPts val="0"/>
              </a:spcAft>
              <a:buClr>
                <a:schemeClr val="dk1"/>
              </a:buClr>
              <a:buSzPts val="1100"/>
              <a:buFont typeface="Noto Sans Symbols"/>
              <a:buChar char="●"/>
              <a:defRPr>
                <a:solidFill>
                  <a:schemeClr val="dk1"/>
                </a:solidFill>
              </a:defRPr>
            </a:pPr>
            <a:r>
              <a:t>Yakinkan peserta bahawa mungkin mengambil sedikit masa untuk mereka merealisasikan matlamat mereka. Galakkan mereka untuk terus berinteraksi dengan chatbot ParentText, menyertai Kumpulan Sokongan WhatsApp, dan melakukan aktiviti di rumah!</a:t>
            </a:r>
            <a:endParaRPr>
              <a:solidFill>
                <a:schemeClr val="dk1"/>
              </a:solidFill>
            </a:endParaRPr>
          </a:p>
          <a:p>
            <a:pPr indent="0" lvl="0" marL="0" rtl="0" algn="l">
              <a:lnSpc>
                <a:spcPct val="100000"/>
              </a:lnSpc>
              <a:spcBef>
                <a:spcPts val="1000"/>
              </a:spcBef>
              <a:spcAft>
                <a:spcPts val="0"/>
              </a:spcAft>
              <a:buSzPts val="1100"/>
              <a:buNone/>
            </a:pPr>
          </a:p>
        </p:txBody>
      </p:sp>
      <p:sp>
        <p:nvSpPr>
          <p:cNvPr id="272" name="Google Shape;272;g283abf8806e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742f19afeb_0_4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2742f19afeb_0_4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Tutup dengan aktiviti selamat tinggal. Benarkan peserta memutuskan cara mereka ingin menamatkan sesi. Ini mungkin doa atau tepukan kumpulan.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✏️Arahan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Ingatkan peserta untuk:</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Selesaikan aktiviti rumah mereka.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Cari modul ParentText seterusnya.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Berkongsi pengalaman dan cabaran mereka di Kumpulan Sokongan WhatsApp.</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a:solidFill>
                  <a:schemeClr val="dk1"/>
                </a:solidFill>
              </a:defRPr>
            </a:pPr>
            <a:r>
              <a:t>Terima kasih kepada peserta atas komitmen yang telah mereka buat antara satu sama lain dengan datang ke kumpulan!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42f19afeb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Mulakan dengan menggariskan struktur bengkel hari ini. Bengkel dimulakan dengan sambutan hangat dan perkenalan untuk menetapkan suasana hari itu. Sesi pertama akan menumpukan pada 'Bermula dengan ParentText' di mana mereka akan meneroka kefungsian telefon, onboard pada ParentText dan melengkapkan modul pertama. Selepas itu, ada rehat sebentar untuk mengecas semula. Selepas rehat, bengkel akan menyelidiki kemahiran pertama, "Menghabiskan masa Satu-satu dengan anak-anak anda", membincangkan strategi dan aktiviti praktikal. Akhir sekali, bengkel akan diakhiri dengan sesi penutup. Galakkan ibu bapa untuk melibatkan diri sepanjang bengkel, bertanya soalan, dan berkongsi pengalaman mereka. </a:t>
            </a:r>
          </a:p>
          <a:p>
            <a:pPr indent="0" lvl="0" marL="0" rtl="0" algn="l">
              <a:lnSpc>
                <a:spcPct val="100000"/>
              </a:lnSpc>
              <a:spcBef>
                <a:spcPts val="0"/>
              </a:spcBef>
              <a:spcAft>
                <a:spcPts val="0"/>
              </a:spcAft>
              <a:buSzPts val="1100"/>
              <a:buNone/>
            </a:pPr>
          </a:p>
        </p:txBody>
      </p:sp>
      <p:sp>
        <p:nvSpPr>
          <p:cNvPr id="99" name="Google Shape;99;g2742f19afe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8d831eca76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28d831eca76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Membuka slaid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8d831eca76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Mengalu-alukan setiap ibu bapa dengan mesra dan bersemangat apabila mereka tiba di sesi itu.</a:t>
            </a:r>
            <a:endParaRPr>
              <a:solidFill>
                <a:schemeClr val="dk1"/>
              </a:solidFill>
            </a:endParaRPr>
          </a:p>
          <a:p>
            <a:pPr indent="0" lvl="0" marL="0" rtl="0" algn="just">
              <a:lnSpc>
                <a:spcPct val="115000"/>
              </a:lnSpc>
              <a:spcBef>
                <a:spcPts val="1000"/>
              </a:spcBef>
              <a:spcAft>
                <a:spcPts val="0"/>
              </a:spcAft>
              <a:buSzPts val="1100"/>
              <a:buNone/>
              <a:defRPr>
                <a:solidFill>
                  <a:schemeClr val="dk1"/>
                </a:solidFill>
              </a:defRPr>
            </a:pPr>
            <a:r>
              <a:t>Apabila anda memulakan sesi, puji kumpulan yang datang ke sesi dan tahniah kerana berjaya ke sesi kumpulan terakhir untuk Naungan Kasih!</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a:solidFill>
                  <a:schemeClr val="dk1"/>
                </a:solidFill>
              </a:defRPr>
            </a:pPr>
            <a:r>
              <a:t>Kongsi agenda untuk sesi penutup - sesi akan dimulakan dengan aktiviti seni kolaboratif, diikuti dengan cerita dan perbincangan untuk mengekalkan momentum. Pada akhir sesi, kami akan melakukan aktiviti kesedaran singkat dan menerima sijil kami. </a:t>
            </a:r>
            <a:endParaRPr>
              <a:solidFill>
                <a:schemeClr val="dk1"/>
              </a:solidFill>
            </a:endParaRPr>
          </a:p>
        </p:txBody>
      </p:sp>
      <p:sp>
        <p:nvSpPr>
          <p:cNvPr id="319" name="Google Shape;319;g28d831eca7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8d831eca76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Ikhtisar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Ambil Jeda bersama peserta. Anda boleh menjadikannya ringkas (kira-kira seminit).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Gunakan teks di bawah sebagai panduan untuk memimpin ibu bapa dalam Berhenti seketika.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Anda perlu berhenti seketika selama kira-kira 5 saat pada setiap [Pause] dalam teks. Ia akan menjadi lebih bermakna jika anda Ambil Jeda pada masa yang sama.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t>
            </a:r>
            <a:r>
              <a:rPr b="1"/>
              <a:t>Arahan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Langkah 1: Persediaan</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Cari posisi duduk yang selesa, kaki anda rata di atas lantai, tangan anda berehat di pangkuan anda.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Tutup mata anda jika anda berasa selesa.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Langkah 2: Menjadi Sedar</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Tanya diri anda, "Apakah pengalaman saya pada masa ini?"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Perhatikan apa pemikiran yang anda alami. Perhatikan jika mereka negatif atau positif.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Perhatikan bagaimana perasaan anda secara emosi. Perhatikan sama ada perasaan anda menyenangkan atau tidak menyenangkan.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Perhatikan bagaimana perasaan badan anda. Perhatikan sebarang ketidakselesaan atau ketegangan.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Langkah 3: Mengumpul Perhatian</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Bawa tumpuan anda kepada nafas anda.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Anda mungkin mahu meletakkan satu tangan di atas perut anda dan merasakan ia naik dan turun dengan setiap nafas.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Ikuti nafas anda sepanjang jalan masuk, bagaimana ia berhenti, dan bagaimana ia menghembus keluar.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Jika anda perasan bahawa anda telah mula memikirkan sesuatu, ini adalah semula jadi.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Jika anda perasan bahawa anda berasa sangat tertekan, anda mungkin ingin meyakinkan diri anda dengan berkata "Tidak mengapa. Apa-apa pun, saya okay.”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Kemudian kembalikan kesedaran anda dengan menarik nafas dan menumpukan perhatian kepada nafas anda.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Kekalkan tumpuan anda pada nafas anda untuk beberapa saat.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Langkah 4: Meluaskan Kesedaran</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Benarkan fokus anda meresap ke seluruh tubuh anda.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Teruskan dengan menumpukan perhatian anda kepada bunyi di dalam bilik.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Langkah 5: Merenung Diri</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Luangkan sedikit masa untuk merenung sama ada anda berasa berbeza daripada sebelum Berhenti seketika.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Apabila anda sudah bersedia buka mata anda semula. [Pause]</a:t>
            </a:r>
            <a:endParaRPr>
              <a:solidFill>
                <a:schemeClr val="dk1"/>
              </a:solidFill>
            </a:endParaRPr>
          </a:p>
          <a:p>
            <a:pPr indent="0" lvl="0" marL="0" rtl="0" algn="l">
              <a:lnSpc>
                <a:spcPct val="100000"/>
              </a:lnSpc>
              <a:spcBef>
                <a:spcPts val="1000"/>
              </a:spcBef>
              <a:spcAft>
                <a:spcPts val="0"/>
              </a:spcAft>
              <a:buSzPts val="1100"/>
              <a:buNone/>
            </a:pPr>
          </a:p>
        </p:txBody>
      </p:sp>
      <p:sp>
        <p:nvSpPr>
          <p:cNvPr id="326" name="Google Shape;326;g28d831eca7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7e4ace205a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Mula-mula imbas kembali keseluruhan program kepada peserta sebagai semakan untuk membantu ibu bapa mengingati detik dan pengalaman penting yang mungkin mereka alami:</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Minta ibu bapa menutup mata dan duduk dalam keadaan selesa.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Minta mereka mengimbas kembali kehidupan mereka dan anak-anak mereka sebelum mereka memulakan program.</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Bimbing ibu bapa melalui setiap matlamat ParentText: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Memperbaiki Hubungan Saya dengan Anak Saya: Kami mulakan dengan memberi fokus terhadap memperbaiki hubungan kami dengan anak-anak kami dengan meluangkan masa bersama seorang dengan seorang, memberi pujian, bercakap tentang perasaan dan nilai kami.</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Mempersiapkan Anak Saya untuk Berjaya di Sekolah: Dalam matlamat ini, kami mempersiapkan anak-anak kami untuk berjaya di sekolah dengan menyokong aktiviti membaca dan Matematik mereka.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Fahami Perkembangan Anak-Anak: Seterusnya, kami belajar cara menyokong pertumbuhan dan perkembangan sihat anak-anak kami melalui bermain dan belajar daripada pengalaman.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Memberikan Persekitaran yang Seimbang pada Anak saya: Kami juga belajar cara memberi persekitaran yang seimbang kepada anak-anak kami dengan mencipta rutin dan peraturan.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Menyokong Tingkah Laku Positif Anak-Anak: Kini, kami juga mempunyai kemahiran untuk mengurus salah laku anak-anak kami dengan mengalihkan perhatian mereka, mengabaikan tingkah laku yang mendesak dan mengurus akibat.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Pastikan Anak Saya Selamat dan Sihat: Kami menumpukan pada sentuhan selamat, keselamatan komuniti, bertindak balas terhadap risiko dan keselamatan dalam talian.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Mempunyai Hubungan Sihat dengan Anak Saya: Kami membina hubungan yang sihat dengan memberi tumpuan kepada rasa hormat, tanggungjawab dan penyelesaian konflik bersama pasangan.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Rancang Belanjawan Keluarga: Akhir sekali, kami merancang belanjawan keluarga dengan memahami keperluan dan kehendak kami serta membuat pelan simpanan bulanan.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Minta ibu bapa untuk memikirkan tentang pengalaman mereka semasa sesi tersebut dan semasa mereka mempraktikkan kemahiran di rumah.</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Ingatkan ibu bapa tidak mengapa jika mereka belum menyelesaikan semua matlamat.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Minta mereka berfikir tentang bagaimana mereka telah berubah, apakah perubahan pada anak-anak dan tingkah laku anak-anak mereka, dan juga perubahan pada keluarga mereka.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Peserta juga harus dijemput untuk berfikir tentang apa yang mereka fikir berkesan semasa program, dan bagaimana program ini telah memberi kesan kepada kehidupan dan rumah mereka.</a:t>
            </a:r>
            <a:endParaRPr>
              <a:solidFill>
                <a:schemeClr val="dk1"/>
              </a:solidFill>
            </a:endParaRPr>
          </a:p>
          <a:p>
            <a:pPr indent="0" lvl="0" marL="0" rtl="0" algn="l">
              <a:lnSpc>
                <a:spcPct val="100000"/>
              </a:lnSpc>
              <a:spcBef>
                <a:spcPts val="1000"/>
              </a:spcBef>
              <a:spcAft>
                <a:spcPts val="0"/>
              </a:spcAft>
              <a:buSzPts val="1100"/>
              <a:buNone/>
            </a:pPr>
          </a:p>
        </p:txBody>
      </p:sp>
      <p:sp>
        <p:nvSpPr>
          <p:cNvPr id="341" name="Google Shape;341;g27e4ace205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8d831eca76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Aktiviti Seni (⏱️15 min)</a:t>
            </a:r>
            <a:endParaRPr b="1" sz="1200" u="sng">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Selepas refleksi, edarkan kertas dan krayon untuk Aktiviti Seni.</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Minta peserta melukis gambar yang berkaitan dengan beberapa soalan berikut:</a:t>
            </a:r>
            <a:endParaRPr>
              <a:solidFill>
                <a:schemeClr val="dk1"/>
              </a:solidFill>
            </a:endParaRPr>
          </a:p>
          <a:p>
            <a:pPr indent="-298450" lvl="1" marL="914400" rtl="0" algn="l">
              <a:lnSpc>
                <a:spcPct val="115000"/>
              </a:lnSpc>
              <a:spcBef>
                <a:spcPts val="1000"/>
              </a:spcBef>
              <a:spcAft>
                <a:spcPts val="0"/>
              </a:spcAft>
              <a:buClr>
                <a:schemeClr val="dk1"/>
              </a:buClr>
              <a:buSzPts val="1100"/>
              <a:buChar char="○"/>
              <a:defRPr>
                <a:solidFill>
                  <a:schemeClr val="dk1"/>
                </a:solidFill>
              </a:defRPr>
            </a:pPr>
            <a:r>
              <a:t>Bagaimanakah hubungan mereka dengan anak mereka sebelum program ini?</a:t>
            </a:r>
            <a:endParaRPr>
              <a:solidFill>
                <a:schemeClr val="dk1"/>
              </a:solidFill>
            </a:endParaRPr>
          </a:p>
          <a:p>
            <a:pPr indent="-298450" lvl="1" marL="914400" rtl="0" algn="l">
              <a:lnSpc>
                <a:spcPct val="115000"/>
              </a:lnSpc>
              <a:spcBef>
                <a:spcPts val="1000"/>
              </a:spcBef>
              <a:spcAft>
                <a:spcPts val="0"/>
              </a:spcAft>
              <a:buClr>
                <a:schemeClr val="dk1"/>
              </a:buClr>
              <a:buSzPts val="1100"/>
              <a:buChar char="○"/>
              <a:defRPr>
                <a:solidFill>
                  <a:schemeClr val="dk1"/>
                </a:solidFill>
              </a:defRPr>
            </a:pPr>
            <a:r>
              <a:t> Bagaimanakah hubungan itu berubah? Bagaimana anda berubah? Anak anda? Keluarga kamu?</a:t>
            </a:r>
            <a:endParaRPr>
              <a:solidFill>
                <a:schemeClr val="dk1"/>
              </a:solidFill>
            </a:endParaRPr>
          </a:p>
          <a:p>
            <a:pPr indent="-298450" lvl="1" marL="914400" rtl="0" algn="l">
              <a:lnSpc>
                <a:spcPct val="115000"/>
              </a:lnSpc>
              <a:spcBef>
                <a:spcPts val="1000"/>
              </a:spcBef>
              <a:spcAft>
                <a:spcPts val="0"/>
              </a:spcAft>
              <a:buClr>
                <a:schemeClr val="dk1"/>
              </a:buClr>
              <a:buSzPts val="1100"/>
              <a:buChar char="○"/>
              <a:defRPr>
                <a:solidFill>
                  <a:schemeClr val="dk1"/>
                </a:solidFill>
              </a:defRPr>
            </a:pPr>
            <a:r>
              <a:t>Apakah perkara paling penting/penting yang anda pelajari? Mengapa ini penting?</a:t>
            </a:r>
            <a:endParaRPr>
              <a:solidFill>
                <a:schemeClr val="dk1"/>
              </a:solidFill>
            </a:endParaRPr>
          </a:p>
          <a:p>
            <a:pPr indent="0" lvl="0" marL="0" rtl="0" algn="l">
              <a:lnSpc>
                <a:spcPct val="100000"/>
              </a:lnSpc>
              <a:spcBef>
                <a:spcPts val="1000"/>
              </a:spcBef>
              <a:spcAft>
                <a:spcPts val="0"/>
              </a:spcAft>
              <a:buSzPts val="1100"/>
              <a:buNone/>
            </a:pPr>
          </a:p>
        </p:txBody>
      </p:sp>
      <p:sp>
        <p:nvSpPr>
          <p:cNvPr id="356" name="Google Shape;356;g28d831eca7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83abf8806e_0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Perkongsian (⏱️30 min)</a:t>
            </a:r>
            <a:endParaRPr b="1" sz="1200" u="sng">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Minta peserta berkongsi lukisan mereka dalam kumpulan yang lebih besar.</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Selepas setiap peserta berkongsi, dia meletakkan gambarnya di tengah-tengah bulatan untuk menunjukkan visi komunal keibubapaan positif.</a:t>
            </a:r>
            <a:endParaRPr>
              <a:solidFill>
                <a:schemeClr val="dk1"/>
              </a:solidFill>
            </a:endParaRPr>
          </a:p>
          <a:p>
            <a:pPr indent="0" lvl="0" marL="0" rtl="0" algn="l">
              <a:lnSpc>
                <a:spcPct val="115000"/>
              </a:lnSpc>
              <a:spcBef>
                <a:spcPts val="1000"/>
              </a:spcBef>
              <a:spcAft>
                <a:spcPts val="0"/>
              </a:spcAft>
              <a:buNone/>
              <a:defRPr b="1">
                <a:solidFill>
                  <a:schemeClr val="dk1"/>
                </a:solidFill>
              </a:defRPr>
            </a:pPr>
            <a:r>
              <a:t>⭐Nota</a:t>
            </a:r>
            <a:endParaRPr b="1">
              <a:solidFill>
                <a:schemeClr val="dk1"/>
              </a:solidFill>
            </a:endParaRPr>
          </a:p>
          <a:p>
            <a:pPr indent="0" lvl="0" marL="0" rtl="0" algn="l">
              <a:lnSpc>
                <a:spcPct val="115000"/>
              </a:lnSpc>
              <a:spcBef>
                <a:spcPts val="1000"/>
              </a:spcBef>
              <a:spcAft>
                <a:spcPts val="1000"/>
              </a:spcAft>
              <a:buNone/>
              <a:defRPr b="1">
                <a:solidFill>
                  <a:schemeClr val="dk1"/>
                </a:solidFill>
              </a:defRPr>
            </a:pPr>
            <a:r>
              <a:t>Benarkan setiap peserta berkongsi tetapi cuba pastikan perkongsian ringkas (1-2 minit setiap satu). Anda boleh melukis gambar dan berkongsi juga!</a:t>
            </a:r>
            <a:endParaRPr b="1">
              <a:solidFill>
                <a:schemeClr val="dk1"/>
              </a:solidFill>
            </a:endParaRPr>
          </a:p>
        </p:txBody>
      </p:sp>
      <p:sp>
        <p:nvSpPr>
          <p:cNvPr id="363" name="Google Shape;363;g283abf8806e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8d831eca76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Ikhtisar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Pada ketika ini dalam sesi, tumpuan beralih ke masa hadapan. Pengakhiran program boleh menjadi masa yang sangat emosional untuk ibu bapa.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Ramai yang mungkin berasa bimbang tentang bab seterusnya dalam hidup mereka. Adalah penting untuk menyediakan ibu bapa dengan sedikit sokongan dan galakan.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Aktiviti seterusnya membantu ibu bapa mengenal pasti cara untuk terus menyokong antara satu sama lain.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"Stone Soup" ialah cerita tentang pembinaan komuniti yang dikongsi dengan ibu bapa untuk membantu mereka menguasai kemahiran, pengetahuan dan kebijaksanaan mereka sendiri.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t>
            </a:r>
            <a:r>
              <a:rPr b="1"/>
              <a:t>Arahan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Bacalah kisah berikut:</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rPr b="1"/>
              <a:t>Sup Batu - </a:t>
            </a:r>
            <a:r>
              <a:t>(kisah tradisional seperti yang dikisahkan oleh Jamie McLaren Lachman)</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Pernah ada sebuah kampung yang indah. Penduduk kampung ini sentiasa gembira kerana tidak memerlukan apa-apa. Mereka mempunyai ternakan, buah-buahan, dan sayur-sayuran, kerana mereka adalah sebuah kampung yang sangat subur. Mereka tidak pernah tahu penderitaan.</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Walau bagaimanapun, selepas beberapa lama berlaku kemarau. Tiada lagi hujan dan ternakan mereka mati. Zaman menjadi sukar kerana sekarang ada kelaparan di kampung. Orang ramai berhenti bercakap antara satu sama lain kerana masing-masing menumpukan perhatian kepada masalah mereka sendiri.</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Pada suatu hari seorang wanita tua datang ke kampung ini dengan membawa periuk hitam besar di atas kepalanya dan beg kecil berwarna coklat. Apabila dia tiba di tengah-tengah kampung, dia meletakkan periuk hitam besar itu di atas tanah dan duduk di sebelahnya untuk berehat. Tiada siapa yang melihat wanita ini, kecuali seorang budak kecil yang keluar bermain pada hari itu.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Apabila budak lelaki itu melihat wanita tua ini, dia bertanya kepadanya "Nenek, apa yang kamu lakukan dengan periuk hitam besar itu?"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"Saya akan membuat Sup Batu!" jawab perempuan tua itu. Ini membuatkan budak itu keliru. Siapa pernah dengar tentang sup Batu?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Kerana dia seorang budak yang ingin tahu dan sentiasa penuh dengan soalan, dia bertanya, "Boleh saya tolong nenek?"</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Wanita tua itu sangat gembira apabila dia meminta pertolongan. "Sudah tentu boleh! Pergi ambil air dan kutip kayu, anakku," katanya.</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Jadi budak itu memungut kayu di hutan berhampiran. Semasa wanita tua itu sedang sibuk membuat api, dia turun ke sungai untuk mengambil air.</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Pada masa budak lelaki itu kembali dengan air, wanita tua itu mempunyai api yang besar dan hangat. Dia meletakkan periuk hitam besar di atas api dan menuang air. Dia kemudian membuka beg coklat kecilnya dan mengeluarkan batu putih bulat berkilat. Dia meletakkannya di dalam periuk hitam besar dan mula mengacau, mendendangkan lagu masakan lama.</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Tidak lama kemudian, air mula mendidih. Wanita tua itu menjilat bibirnya dan berkata kepada budak itu, "Mmmmm...ini akan menjadi periuk Sup Batu yang lazat."</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Tidak lama kemudian mereka yang lain mula menyedari api sedang marak di tengah-tengah kampung.a Seorang demi seorang meninggalkan rumah mereka untuk melihat apa yang berlaku.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"Apa yang terjadi di sini?" tanya seorang lelaki. Budak itu menjawab, "Dia sedang memasak Sup Batu!"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Mereka yang berada di situ bertukar pandangan seolah-olah mereka tidak pernah mendengar perkara sebegitu. Sup Batu?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Berita itu tersebar dengan pantas dan ke seluruh kampung.? Semua penduduk kampung meninggalkan rumah mereka untuk melihat wanita tua gila ini dan Sup Batunya dengan mata kepala mereka sendiri. Semasa orang ramai tiba, wanita tua itu terus mengacau periuk sambil bersenandung.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Apabila dia perasan bahawa terdapat ramai orang berkumpul, dia berhenti mengacau dan menjamah sup berair itu. "Mmmmmmm... Ini akan menjadi sup yang paling lazat. Ia hanya kehilangan sesuatu. Kalaulah ada bawang...”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Seorang wanita mempunyai beberapa bawang tua yang dia simpan. Mereka kecil dan berkedut tetapi masih sedap dimakan. "Saya mempunyai beberapa bawang," dia menawarkan. Dia mengambilnya dari rumahnya, memotongnya, dan menambahkannya ke dalam periuk menggelegak hitam yang besar.</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Selepas beberapa lama, perempuan tua itu menjamah sup itu semula.a "Ya, sup ini akan menjadi sangat baik. Tapi ada yang hilang.... Kalaulah ada lagi....”</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“Sayur-sayuran!” kata suara dari orang ramai, “Ia memerlukan lebih banyak sayur-sayuran. Saya ada bayam. Ia tidak banyak tetapi anda boleh menggunakannya.” Seorang lagi membawa sepasang kentang lama. Orang lain mempunyai kubis. Bawang putih lagi. lobak merah. Labu. garam. Ayam tua. sedikit cili. rempah ratus.</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[Pada ketika ini, pencerita boleh meminta cadangan tentang apa yang perlu dimasukkan ke dalam sup daripada orang ramai]</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Bau sup memenuhi kampung. Ia mengingatkan orang pada zaman dahulu. Mereka mula bercakap antara satu sama lain, bertukar cerita dan berita, malah bergurau. Ketawa kedengaran lagi buat pertama kali dalam beberapa tahun.</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Akhirnya, wanita tua itu berhenti kacau. Dia menjamah sup itu dan mengisytiharkan dengan sekelip mata, “Sup Batu ini hampir siap. Dan begitu banyak untuk dimakan. Saya tertanya-tanya jika anda akan membantu saya menyelesaikannya.</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Semua orang pulang ke rumah masing-masing dan membawa mangkuk dan sudu. Walaupun terdapat begitu ramai orang, hanya cukup untuk setiap orang. Mereka makan sup sehingga mereka semua kenyang. Dan ia adalah Sup Batu paling lazat yang pernah mereka rasa.</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Setelah selesai, penduduk kampung membawa keluar gendang dan alat muzik lain dan mula menyanyikan lagu dan menari. Mereka menyanyi dan menari sehingga senja. Kemudian, penduduk kampung mengucapkan terima kasih kepada wanita itu dan pulang ke rumah masing-masing sambil berbual sesama sendiri. Sekali lagi kedengaran bunyi tawa dan nyanyian di udara petang itu.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Ketika bintang petang mula bersinar, wanita tua itu ditinggalkan sendirian di tengah kampung. Dia mengumpulkan batu putih di dalam beg coklat kecilnya dan meletakkan periuk hitam besarnya di atas kepalanya. Tanpa kata-kata perpisahan, dia perlahan-lahan mula menyusuri jalan berangin yang menghala ke luar kampung.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Sebelum dia boleh pergi, budak lelaki itu melihatnya dan berlari ke arahnya. "Kenapa awak pergi, nenek?" dia tanya. "Kerja saya di sini sudah selesai," jawab wanita tua itu. "Tetapi kami memerlukan seseorang seperti kamu untuk membantu kami," kata budak itu.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Dia mencapai beg coklat kecilnya dan menghulurkan batu putih kepada budak lelaki itu. "Anda mempunyai semua bahan yang anda perlukan untuk membuat Sup Batu." Kemudian dia perlahan-lahan menyusuri jalan. Budak lelaki itu memerhati dan melambai sehingga dia tidak dapat melihatnya lagi.</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Orang kampung tidak pernah melihat wanita itu lagi. Tetapi kehidupan di kampung terus berkembang maju - dalam masa yang terbaik dan masa yang paling teruk mereka tidak pernah kehilangan hubungan antara satu sama lain lagi kerana mereka terus membuat Sup Batu yang paling lazat.</a:t>
            </a:r>
            <a:endParaRPr i="1">
              <a:solidFill>
                <a:schemeClr val="dk1"/>
              </a:solidFill>
            </a:endParaRPr>
          </a:p>
          <a:p>
            <a:pPr indent="0" lvl="0" marL="457200" rtl="0" algn="just">
              <a:lnSpc>
                <a:spcPct val="115000"/>
              </a:lnSpc>
              <a:spcBef>
                <a:spcPts val="1000"/>
              </a:spcBef>
              <a:spcAft>
                <a:spcPts val="1000"/>
              </a:spcAft>
              <a:buClr>
                <a:schemeClr val="dk1"/>
              </a:buClr>
              <a:buSzPts val="1100"/>
              <a:buFont typeface="Arial"/>
              <a:buNone/>
              <a:defRPr i="1">
                <a:solidFill>
                  <a:schemeClr val="dk1"/>
                </a:solidFill>
              </a:defRPr>
            </a:pPr>
            <a:r>
              <a:t>Tamat.</a:t>
            </a:r>
          </a:p>
        </p:txBody>
      </p:sp>
      <p:sp>
        <p:nvSpPr>
          <p:cNvPr id="378" name="Google Shape;378;g28d831eca7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83abf8806e_0_2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Pimpin perbincangan untuk membantu ibu bapa mengenal pasti cara tertentu yang boleh mereka terus menyokong perkembangan anak-anak mereka.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Soalan berguna untuk membantu perbincangan segera mungkin termasuk:</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Apakah beberapa bahan yang kita ada dalam komuniti kita untuk terus menyokong kita sebagai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Dalam cara apakah kita boleh terus menyokong perkembangan anak-anak kita dan kehidupan kita selepas program ini?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rPr sz="1600"/>
              <a:t>📱</a:t>
            </a:r>
            <a:r>
              <a:t>Untuk kumpulan Sokongan WhatsApp yang diterajui ibu bapa, adalah penting untuk mengenal pasti perkara berikut: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Dua moderator kumpulan rakan sebaya untuk mengetuai Kumpulan Sokongan WhatsApp</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Moderator menerima garis panduan untuk memimpin kumpulan.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Anda telah membuat panggilan bimbingan dengan kedua-dua moderator untuk menjawab sebarang soalan.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Masa dan hari yang paling sesuai untuk semua orang untuk melakukan sembang mingguan.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Memperkukuh peraturan asas untuk Kumpulan Sokongan WhatsApp.</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sz="1800">
                <a:solidFill>
                  <a:srgbClr val="444746"/>
                </a:solidFill>
                <a:latin typeface="Roboto"/>
                <a:ea typeface="Roboto"/>
                <a:cs typeface="Roboto"/>
                <a:sym typeface="Roboto"/>
              </a:rPr>
              <a:t>👥</a:t>
            </a:r>
            <a:r>
              <a:rPr>
                <a:solidFill>
                  <a:schemeClr val="dk1"/>
                </a:solidFill>
              </a:rPr>
              <a:t>Untuk kumpulan sokongan rakan sebaya yang diketuai oleh ibu bapa, adalah penting untuk mengenal pasti perkara berikut: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Orang (atau orang) yang bertanggungjawab untuk mengatur kumpulan sokongan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Tempat di mana ibu bapa boleh bertemu dan jika bantuan boleh diberikan daripada organisasi</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Masa dan hari yang paling sesuai untuk semua orang</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Adakah fasilitator boleh berjumpa mereka dari semasa ke semasa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Petua untuk Meneruskan Sokongan untuk Kumpulan Sokongan Secara Sendiri atau Rakan Sebaya Dalam Talian:</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Teruskan berlatih semua kemahiran yang anda pelajari dalam ParentText.</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Mungkin ada ibu bapa lain yang pernah membuat program Naungan Kasih di kawasan kejiranan anda. Mulakan Kumpulan Sokongan Naungan Kasih anda sendiri!</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Ketahui perkhidmatan dan sokongan yang boleh anda perolehi dalam komuniti anda.</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Mengulangi peraturan asas untuk memastikan persekitaran yang positif untuk semua ibu bapa.</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Tegaskan sekali lagi, dalam situasi yang melibatkan kebimbangan penting mengenai perlindungan atau kerahsiaan, ibu bapa akan mengeluarkan ahli kumpulan itu daripada kumpulan serta-merta.</a:t>
            </a:r>
            <a:endParaRPr>
              <a:solidFill>
                <a:schemeClr val="dk1"/>
              </a:solidFill>
            </a:endParaRPr>
          </a:p>
          <a:p>
            <a:pPr indent="-298450" lvl="0" marL="457200" rtl="0" algn="just">
              <a:lnSpc>
                <a:spcPct val="115000"/>
              </a:lnSpc>
              <a:spcBef>
                <a:spcPts val="1000"/>
              </a:spcBef>
              <a:spcAft>
                <a:spcPts val="1000"/>
              </a:spcAft>
              <a:buClr>
                <a:schemeClr val="dk1"/>
              </a:buClr>
              <a:buSzPts val="1100"/>
              <a:buAutoNum type="arabicPeriod"/>
              <a:defRPr>
                <a:solidFill>
                  <a:schemeClr val="dk1"/>
                </a:solidFill>
              </a:defRPr>
            </a:pPr>
            <a:r>
              <a:t>Tentukan topik, kawasan atau isu yang anda ingin terokai dan tangani semasa sesi kami yang akan datang.</a:t>
            </a:r>
          </a:p>
        </p:txBody>
      </p:sp>
      <p:sp>
        <p:nvSpPr>
          <p:cNvPr id="393" name="Google Shape;393;g283abf8806e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8d831eca76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Overview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Pada penghujung sesi, ibu bapa mempelajari satu aktiviti pengurangan tekanan yang terakhir - senaman Loving Kindness.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Aktiviti ini membantu peserta berhubung dengan rasa kasih sayang terhadap diri dan keluarga mereka.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Ia membawa penutup kepada aktiviti kemuncak sambil menghubungkan semula peserta kepada rasa kesejahteraan dan ketenangan selepas semua keterujaan dan jangkaan untuk penutupan.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Gunakan teks di bawah sebagai panduan untuk memimpin aktiviti.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a:solidFill>
                  <a:schemeClr val="dk1"/>
                </a:solidFill>
              </a:rPr>
              <a:t>✏️</a:t>
            </a:r>
            <a:r>
              <a:rPr b="1">
                <a:solidFill>
                  <a:schemeClr val="dk1"/>
                </a:solidFill>
              </a:rPr>
              <a:t>Arahan </a:t>
            </a:r>
            <a:r>
              <a:rPr b="1" u="sng">
                <a:solidFill>
                  <a:srgbClr val="1155CC"/>
                </a:solidFill>
                <a:hlinkClick r:id="rId2">
                  <a:extLst>
                    <a:ext uri="{A12FA001-AC4F-418D-AE19-62706E023703}">
                      <ahyp:hlinkClr val="tx"/>
                    </a:ext>
                  </a:extLst>
                </a:hlinkClick>
              </a:rPr>
              <a:t>(Slaid 28)</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Sama seperti Berhenti seketika, anda boleh jeda selama kira-kira 5 saat pada setiap [Pause] dalam teks. Semasa berhenti, ia mungkin membantu jika anda mengikut arahan anda sendiri.</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Langkah 1: Persediaan</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Kadang-kadang apabila kita mengalami tekanan, berasa keseorangan, atau hanya memerlukan sokongan, adalah berguna untuk menghantar pemikiran tentang kebaikan kasih sayang kepada diri kita sendiri.</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Latihan ini membantu kita menjadi lebih asas dan hadir – yang meningkatkan kesejahteraan dan keseimbangan – membantu kita menguruskan tekanan, penyakit dan kesukaran.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Cari posisi duduk yang selesa, kaki anda rata di atas lantai, tangan anda berehat di pangkuan anda.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Tutup mata anda jika anda berasa selesa.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Langkah 2: Menjadi Sedar</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Tanya diri anda, "Apakah pengalaman saya pada masa ini?"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Perhatikan apa pemikiran yang anda alami. Perhatikan jika mereka negatif atau positif.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Perhatikan bagaimana perasaan anda secara emosi. Perhatikan sama ada perasaan anda menyenangkan atau tidak menyenangkan.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Perhatikan rasa badan anda. Perhatikan sebarang ketidakselesaan atau ketegangan.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Langkah 3: Terbuka pada sifat Kasih Sayang</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Hubung hati anda dengan cara yang baik dan lembut. Anda mungkin mahu meletakkan satu tangan pada jantung atau dada anda.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Anda kemudian boleh menyebut perkataan berikut secara senyap kepada diri sendiri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tenteram.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selamat.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sihat.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gembira.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rasa disayangi. [Pause]</a:t>
            </a:r>
            <a:endParaRPr>
              <a:solidFill>
                <a:schemeClr val="dk1"/>
              </a:solidFill>
            </a:endParaRPr>
          </a:p>
          <a:p>
            <a:pPr indent="0" lvl="0" marL="914400" rtl="0" algn="just">
              <a:lnSpc>
                <a:spcPct val="115000"/>
              </a:lnSpc>
              <a:spcBef>
                <a:spcPts val="1000"/>
              </a:spcBef>
              <a:spcAft>
                <a:spcPts val="0"/>
              </a:spcAft>
              <a:buClr>
                <a:schemeClr val="dk1"/>
              </a:buClr>
              <a:buSzPts val="1100"/>
              <a:buFont typeface="Arial"/>
              <a:buNone/>
              <a:defRPr i="1">
                <a:solidFill>
                  <a:schemeClr val="dk1"/>
                </a:solidFill>
              </a:defRPr>
            </a:pPr>
            <a:r>
              <a:t>Ulang perlahan-lahan sekali atau dua kali mengambil masa anda antara setiap frasa.</a:t>
            </a:r>
            <a:endParaRPr i="1">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Jika anda berasa selesa, anda juga boleh menghantar pemikiran tentang kasih sayang kepada anak anda, pasangan anda, keluarga anda dan sesiapa sahaja yang rapat dengan anda dalam hidup anda.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Semoga anda didalam perasaan yang tenang.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Semoga anda selamat.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Semoga sihat hendaknya.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Semoga anda berbahagia. [Pause] Semoga anda berasa disayangi. [Pause]</a:t>
            </a:r>
            <a:endParaRPr>
              <a:solidFill>
                <a:schemeClr val="dk1"/>
              </a:solidFill>
            </a:endParaRPr>
          </a:p>
          <a:p>
            <a:pPr indent="0" lvl="0" marL="914400" rtl="0" algn="just">
              <a:lnSpc>
                <a:spcPct val="115000"/>
              </a:lnSpc>
              <a:spcBef>
                <a:spcPts val="1000"/>
              </a:spcBef>
              <a:spcAft>
                <a:spcPts val="0"/>
              </a:spcAft>
              <a:buClr>
                <a:schemeClr val="dk1"/>
              </a:buClr>
              <a:buSzPts val="1100"/>
              <a:buFont typeface="Arial"/>
              <a:buNone/>
              <a:defRPr i="1">
                <a:solidFill>
                  <a:schemeClr val="dk1"/>
                </a:solidFill>
              </a:defRPr>
            </a:pPr>
            <a:r>
              <a:t>Ulang perlahan-lahan sekali atau dua kali mengambil masa anda antara setiap frasa.</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Langkah 4: Meluaskan Kesedaran</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Benarkan fokus anda meluas ke seluruh badan.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Benarkan fokus anda berkembang kepada bunyi di dalam bilik.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Apabila anda sudah bersedia buka mata anda semula.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Langkah 5: Refleksi</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Ambil masa sebentar untuk refleksi pengalaman anda.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Apabila anda sudah bersedia buka mata anda semula. [Pause]</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i="1">
                <a:solidFill>
                  <a:schemeClr val="dk1"/>
                </a:solidFill>
              </a:defRPr>
            </a:pPr>
            <a:r>
              <a:t>Ingat bahawa anda boleh melakukan aktiviti ini pada bila-bila masa apabila anda rasa anda memerlukan sokongan tambahan.</a:t>
            </a:r>
          </a:p>
        </p:txBody>
      </p:sp>
      <p:sp>
        <p:nvSpPr>
          <p:cNvPr id="400" name="Google Shape;400;g28d831eca7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8d831eca76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Sijil</a:t>
            </a:r>
            <a:endParaRPr b="1" sz="1200" u="sng">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Mengedarkan sijil tamat kepada ibu bapa pada akhir sesi. Ini adalah satu pengiktirafan mudah atas pencapaian mereka dalam menamatkan program.</a:t>
            </a:r>
            <a:endParaRPr>
              <a:solidFill>
                <a:schemeClr val="dk1"/>
              </a:solidFill>
            </a:endParaRPr>
          </a:p>
          <a:p>
            <a:pPr indent="0" lvl="0" marL="0" rtl="0" algn="l">
              <a:lnSpc>
                <a:spcPct val="115000"/>
              </a:lnSpc>
              <a:spcBef>
                <a:spcPts val="1000"/>
              </a:spcBef>
              <a:spcAft>
                <a:spcPts val="1000"/>
              </a:spcAft>
              <a:buClr>
                <a:schemeClr val="dk1"/>
              </a:buClr>
              <a:buSzPts val="1100"/>
              <a:buFont typeface="Arial"/>
              <a:buNone/>
            </a:pPr>
          </a:p>
        </p:txBody>
      </p:sp>
      <p:sp>
        <p:nvSpPr>
          <p:cNvPr id="415" name="Google Shape;415;g28d831eca7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defRPr b="1" sz="1200" u="sng">
                <a:solidFill>
                  <a:schemeClr val="dk1"/>
                </a:solidFill>
              </a:defRPr>
            </a:pPr>
            <a:r>
              <a:t>Permainan Nama (⏱️5 min) </a:t>
            </a:r>
            <a:endParaRPr b="1" sz="1200" u="sng">
              <a:solidFill>
                <a:schemeClr val="dk1"/>
              </a:solidFill>
            </a:endParaRPr>
          </a:p>
          <a:p>
            <a:pPr indent="0" lvl="0" marL="0" rtl="0" algn="just">
              <a:lnSpc>
                <a:spcPct val="115000"/>
              </a:lnSpc>
              <a:spcBef>
                <a:spcPts val="1000"/>
              </a:spcBef>
              <a:spcAft>
                <a:spcPts val="0"/>
              </a:spcAft>
              <a:buNone/>
              <a:defRPr>
                <a:solidFill>
                  <a:schemeClr val="dk1"/>
                </a:solidFill>
              </a:defRPr>
            </a:pPr>
            <a:r>
              <a:t>💡</a:t>
            </a:r>
            <a:r>
              <a:rPr b="1"/>
              <a:t>Ikhtisar </a:t>
            </a:r>
            <a:endParaRPr b="1">
              <a:solidFill>
                <a:schemeClr val="dk1"/>
              </a:solidFill>
            </a:endParaRPr>
          </a:p>
          <a:p>
            <a:pPr indent="0" lvl="0" marL="0" rtl="0" algn="just">
              <a:lnSpc>
                <a:spcPct val="115000"/>
              </a:lnSpc>
              <a:spcBef>
                <a:spcPts val="1000"/>
              </a:spcBef>
              <a:spcAft>
                <a:spcPts val="0"/>
              </a:spcAft>
              <a:buNone/>
              <a:defRPr>
                <a:solidFill>
                  <a:schemeClr val="dk1"/>
                </a:solidFill>
              </a:defRPr>
            </a:pPr>
            <a:r>
              <a:t>Permainan ini membantu para peserta mengenali antara satu sama lain. </a:t>
            </a:r>
            <a:endParaRPr>
              <a:solidFill>
                <a:schemeClr val="dk1"/>
              </a:solidFill>
            </a:endParaRPr>
          </a:p>
          <a:p>
            <a:pPr indent="0" lvl="0" marL="0" rtl="0" algn="just">
              <a:lnSpc>
                <a:spcPct val="115000"/>
              </a:lnSpc>
              <a:spcBef>
                <a:spcPts val="1000"/>
              </a:spcBef>
              <a:spcAft>
                <a:spcPts val="0"/>
              </a:spcAft>
              <a:buNone/>
              <a:defRPr>
                <a:solidFill>
                  <a:schemeClr val="dk1"/>
                </a:solidFill>
              </a:defRPr>
            </a:pPr>
            <a:r>
              <a:t>✏️</a:t>
            </a:r>
            <a:r>
              <a:rPr b="1"/>
              <a:t>Arahan </a:t>
            </a:r>
            <a:endParaRPr b="1">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Kumpulan berdiri dalam bulatan</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Seseorang menyebut namanya dan membuat bentuk</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Seluruh bulatan kemudian mengulangi nama orang itu dan membuat bentuk yang sama</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Orang yang duduk di sebelah mereka menyebut nama mereka dan membuat bentuk</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Ulang untuk semua orang dalam bulatan!</a:t>
            </a:r>
            <a:endParaRPr>
              <a:solidFill>
                <a:schemeClr val="dk1"/>
              </a:solidFill>
            </a:endParaRPr>
          </a:p>
          <a:p>
            <a:pPr indent="0" lvl="0" marL="0" rtl="0" algn="l">
              <a:lnSpc>
                <a:spcPct val="100000"/>
              </a:lnSpc>
              <a:spcBef>
                <a:spcPts val="1000"/>
              </a:spcBef>
              <a:spcAft>
                <a:spcPts val="0"/>
              </a:spcAft>
              <a:buSzPts val="1100"/>
              <a:buNone/>
            </a:pPr>
          </a:p>
        </p:txBody>
      </p:sp>
      <p:sp>
        <p:nvSpPr>
          <p:cNvPr id="106" name="Google Shape;106;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8d831eca76_0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28d831eca76_0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selamat tinggal</a:t>
            </a:r>
            <a:endParaRPr b="1" sz="1200" u="sng">
              <a:solidFill>
                <a:schemeClr val="dk1"/>
              </a:solidFill>
            </a:endParaRPr>
          </a:p>
          <a:p>
            <a:pPr indent="0" lvl="0" marL="0" rtl="0" algn="l">
              <a:lnSpc>
                <a:spcPct val="115000"/>
              </a:lnSpc>
              <a:spcBef>
                <a:spcPts val="1000"/>
              </a:spcBef>
              <a:spcAft>
                <a:spcPts val="1000"/>
              </a:spcAft>
              <a:buClr>
                <a:schemeClr val="dk1"/>
              </a:buClr>
              <a:buSzPts val="1100"/>
              <a:buFont typeface="Arial"/>
              <a:buNone/>
              <a:defRPr b="1" i="1">
                <a:solidFill>
                  <a:schemeClr val="dk1"/>
                </a:solidFill>
              </a:defRPr>
            </a:pPr>
            <a:r>
              <a:t>Terima kasih dan puji ibu bapa atas komitmen mereka untuk menyayangi dan mengasuh anak-anak mereka!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42f19afe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chemeClr val="dk1"/>
              </a:buClr>
              <a:buSzPts val="1100"/>
              <a:buChar char="●"/>
              <a:defRPr>
                <a:solidFill>
                  <a:schemeClr val="dk1"/>
                </a:solidFill>
              </a:defRPr>
            </a:pPr>
            <a:r>
              <a:t>Program Naungan Kasih adalah untuk ibu bapa yang mempunyai anak berumur antara 4 hingga 6 tahun yang mengikuti pra sekolah KEMAS.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Sekarang, apabila kita sebut 'ibubapa' dan 'ibubapa', kita maksudkan seseorang yang menjaga anak-anak, sama ada orang itu adalah ibu bapa kandung mereka atau tidak. Ini termasuk mana-mana orang yang merupakan penjaga utama, bertanggungjawab untuk kesejahteraan kanak-kanak itu.</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Matlamat Naungan Kasih adalah untuk membantu membina hubungan terbuka, penyayang dan percaya antara penjaga dan anak-anak mereka. Apabila kita mempunyai hubungan yang sihat dan positif, mereka membantu ibu bapa untuk memastikan anak-anak mereka selamat dan menyokong pertumbuhan dan perkembangan mereka. </a:t>
            </a:r>
            <a:endParaRPr>
              <a:solidFill>
                <a:schemeClr val="dk1"/>
              </a:solidFill>
            </a:endParaRPr>
          </a:p>
          <a:p>
            <a:pPr indent="-298450" lvl="0" marL="457200" rtl="0" algn="just">
              <a:lnSpc>
                <a:spcPct val="115000"/>
              </a:lnSpc>
              <a:spcBef>
                <a:spcPts val="1000"/>
              </a:spcBef>
              <a:spcAft>
                <a:spcPts val="1000"/>
              </a:spcAft>
              <a:buClr>
                <a:schemeClr val="dk1"/>
              </a:buClr>
              <a:buSzPts val="1100"/>
              <a:buChar char="●"/>
              <a:defRPr>
                <a:solidFill>
                  <a:schemeClr val="dk1"/>
                </a:solidFill>
              </a:defRPr>
            </a:pPr>
            <a:r>
              <a:t>Keibubapaan yang positif juga membantu ibu bapa mengajar anak-anak mereka tingkah laku yang bertanggungjawab, tingkah laku hormat-menghormati dan menyemai nilai keibubapaan. </a:t>
            </a:r>
            <a:endParaRPr b="1">
              <a:solidFill>
                <a:schemeClr val="dk1"/>
              </a:solidFill>
            </a:endParaRPr>
          </a:p>
        </p:txBody>
      </p:sp>
      <p:sp>
        <p:nvSpPr>
          <p:cNvPr id="113" name="Google Shape;113;g2742f19af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72075de4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Komponen utama Program Naungan Kasih</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Jelaskan bahawa peserta akan menerima kandungan dan sokongan Naungan Kasih Hibrid dalam tiga cara utama: </a:t>
            </a:r>
            <a:endParaRPr>
              <a:solidFill>
                <a:schemeClr val="dk1"/>
              </a:solidFill>
            </a:endParaRPr>
          </a:p>
          <a:p>
            <a:pPr indent="-69850" lvl="0" marL="0" rtl="0" algn="just">
              <a:lnSpc>
                <a:spcPct val="115000"/>
              </a:lnSpc>
              <a:spcBef>
                <a:spcPts val="1000"/>
              </a:spcBef>
              <a:spcAft>
                <a:spcPts val="0"/>
              </a:spcAft>
              <a:buClr>
                <a:schemeClr val="dk1"/>
              </a:buClr>
              <a:buSzPts val="1100"/>
              <a:buAutoNum type="arabicPeriod"/>
              <a:defRPr>
                <a:solidFill>
                  <a:schemeClr val="dk1"/>
                </a:solidFill>
              </a:defRPr>
            </a:pPr>
            <a:r>
              <a:rPr sz="1600"/>
              <a:t>📱</a:t>
            </a:r>
            <a:r>
              <a:rPr b="1"/>
              <a:t>ParentText chatbot</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Ibu bapa menerima petua keibubapaan setiap hari melalui WhatsApp untuk membantu mereka dengan hubungan mereka dengan anak dan keluarga mereka (hanya memerlukan 5 minit setiap hari). Ibu bapa boleh mencapai matlamat Naungan Kasih dalam mana-mana urutan pilihan: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Perbaiki Hubungan Saya dengan Anak Saya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Sediakan Anak Saya untuk Berjaya di Sekolah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Memahami Perkembangan Anak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Memberikan Persekitaran yang Seimbang pada Anak saya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Urus Tingkah Laku Anak Saya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Pastikan Anak Saya Selamat dan Sihat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Jalinkan Hubungan Sihat dengan Pasangan Saya </a:t>
            </a:r>
            <a:endParaRPr>
              <a:solidFill>
                <a:schemeClr val="dk1"/>
              </a:solidFill>
            </a:endParaRPr>
          </a:p>
          <a:p>
            <a:pPr indent="-298450" lvl="0" marL="914400" rtl="0" algn="just">
              <a:lnSpc>
                <a:spcPct val="115000"/>
              </a:lnSpc>
              <a:spcBef>
                <a:spcPts val="1000"/>
              </a:spcBef>
              <a:spcAft>
                <a:spcPts val="1000"/>
              </a:spcAft>
              <a:buClr>
                <a:schemeClr val="dk1"/>
              </a:buClr>
              <a:buSzPts val="1100"/>
              <a:buChar char="●"/>
              <a:defRPr>
                <a:solidFill>
                  <a:schemeClr val="dk1"/>
                </a:solidFill>
              </a:defRPr>
            </a:pPr>
            <a:r>
              <a:t>Bina Belanjawan Keluarga</a:t>
            </a:r>
          </a:p>
        </p:txBody>
      </p:sp>
      <p:sp>
        <p:nvSpPr>
          <p:cNvPr id="121" name="Google Shape;121;g2772075de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3abf8806e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defRPr>
                <a:solidFill>
                  <a:schemeClr val="dk1"/>
                </a:solidFill>
              </a:defRPr>
            </a:pPr>
            <a:r>
              <a:rPr sz="1600"/>
              <a:t>📱</a:t>
            </a:r>
            <a:r>
              <a:rPr b="1"/>
              <a:t>Kumpulan Sokongan WhatsApp</a:t>
            </a:r>
            <a:endParaRPr b="1">
              <a:solidFill>
                <a:schemeClr val="dk1"/>
              </a:solidFill>
            </a:endParaRPr>
          </a:p>
          <a:p>
            <a:pPr indent="0" lvl="0" marL="457200" marR="784049" rtl="0" algn="just">
              <a:lnSpc>
                <a:spcPct val="115000"/>
              </a:lnSpc>
              <a:spcBef>
                <a:spcPts val="1000"/>
              </a:spcBef>
              <a:spcAft>
                <a:spcPts val="0"/>
              </a:spcAft>
              <a:buSzPts val="1100"/>
              <a:buNone/>
              <a:defRPr>
                <a:solidFill>
                  <a:schemeClr val="dk1"/>
                </a:solidFill>
              </a:defRPr>
            </a:pPr>
            <a:r>
              <a:t>Ibu bapa mengambil bahagian dalam sesi sembang WhatsApp untuk berkongsi pengalaman mereka dan menyelesaikan cabaran mengenai kemahiran yang ditawarkan melalui chatbot ParentText. </a:t>
            </a:r>
            <a:endParaRPr>
              <a:solidFill>
                <a:schemeClr val="dk1"/>
              </a:solidFill>
            </a:endParaRPr>
          </a:p>
          <a:p>
            <a:pPr indent="0" lvl="0" marL="457200" marR="784049" rtl="0" algn="just">
              <a:lnSpc>
                <a:spcPct val="115000"/>
              </a:lnSpc>
              <a:spcBef>
                <a:spcPts val="1000"/>
              </a:spcBef>
              <a:spcAft>
                <a:spcPts val="0"/>
              </a:spcAft>
              <a:buSzPts val="1100"/>
              <a:buNone/>
              <a:defRPr>
                <a:solidFill>
                  <a:schemeClr val="dk1"/>
                </a:solidFill>
              </a:defRPr>
            </a:pPr>
            <a:r>
              <a:t>Fasilitator hanya akan berkongsi gesaan perbincangan mingguan dalam kumpulan Sokongan WhatsApp. Fasilitator </a:t>
            </a:r>
            <a:r>
              <a:rPr b="1"/>
              <a:t>bukan moderator</a:t>
            </a:r>
            <a:r>
              <a:t>, mereka hanya akan mengganggu jika kandungan yang dibincangkan bertentangan dengan amalan keibubapaan yang positif. </a:t>
            </a:r>
            <a:endParaRPr b="1">
              <a:solidFill>
                <a:schemeClr val="dk1"/>
              </a:solidFill>
            </a:endParaRPr>
          </a:p>
          <a:p>
            <a:pPr indent="-69850" lvl="0" marL="0" rtl="0" algn="just">
              <a:lnSpc>
                <a:spcPct val="115000"/>
              </a:lnSpc>
              <a:spcBef>
                <a:spcPts val="1000"/>
              </a:spcBef>
              <a:spcAft>
                <a:spcPts val="0"/>
              </a:spcAft>
              <a:buClr>
                <a:schemeClr val="dk1"/>
              </a:buClr>
              <a:buSzPts val="1100"/>
              <a:buAutoNum type="arabicPeriod"/>
              <a:defRPr b="1">
                <a:solidFill>
                  <a:schemeClr val="dk1"/>
                </a:solidFill>
              </a:defRPr>
            </a:pPr>
            <a:r>
              <a:t>Sesi Bersendiri </a:t>
            </a:r>
            <a:endParaRPr b="1">
              <a:solidFill>
                <a:schemeClr val="dk1"/>
              </a:solidFill>
            </a:endParaRPr>
          </a:p>
          <a:p>
            <a:pPr indent="0" lvl="0" marL="450000" rtl="0" algn="just">
              <a:lnSpc>
                <a:spcPct val="115000"/>
              </a:lnSpc>
              <a:spcBef>
                <a:spcPts val="1000"/>
              </a:spcBef>
              <a:spcAft>
                <a:spcPts val="0"/>
              </a:spcAft>
              <a:buSzPts val="1100"/>
              <a:buNone/>
              <a:defRPr>
                <a:solidFill>
                  <a:schemeClr val="dk1"/>
                </a:solidFill>
              </a:defRPr>
            </a:pPr>
            <a:r>
              <a:t>Ibu bapa akan mengambil bahagian dalam dua sesi bersemuka – satu yang sedang mereka sertai dan satu lagi di penghujung program untuk menyokong ibu bapa menyertai program Naungan Kasih dan merenung serta meraikan penyempurnaan program.</a:t>
            </a:r>
            <a:endParaRPr>
              <a:solidFill>
                <a:schemeClr val="dk1"/>
              </a:solidFill>
            </a:endParaRPr>
          </a:p>
          <a:p>
            <a:pPr indent="0" lvl="0" marL="450000" rtl="0" algn="just">
              <a:lnSpc>
                <a:spcPct val="115000"/>
              </a:lnSpc>
              <a:spcBef>
                <a:spcPts val="1000"/>
              </a:spcBef>
              <a:spcAft>
                <a:spcPts val="1000"/>
              </a:spcAft>
              <a:buSzPts val="1100"/>
              <a:buNone/>
              <a:defRPr>
                <a:solidFill>
                  <a:schemeClr val="dk1"/>
                </a:solidFill>
              </a:defRPr>
            </a:pPr>
            <a:r>
              <a:t>Ibu bapa akan mengambil bahagian dalam dua sesi bersemuka: satu yang sedang mereka hadiri dan satu pada akhir program. Sesi-sesi ini bertujuan untuk mengalu-alukan ibu bapa ke dalam program Naungan Kasih, memberikan sokongan untuk proses penyertaan mereka, dan memberi peluang untuk muhasabah dan meraikan selepas menamatkan program. </a:t>
            </a:r>
          </a:p>
        </p:txBody>
      </p:sp>
      <p:sp>
        <p:nvSpPr>
          <p:cNvPr id="132" name="Google Shape;132;g283abf8806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42f19afeb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defRPr>
                <a:solidFill>
                  <a:schemeClr val="dk1"/>
                </a:solidFill>
              </a:defRPr>
            </a:pPr>
            <a:r>
              <a:t>Minta peserta memikirkan apa yang penting bagi mereka untuk berasa selesa, dihormati, berasa selamat dan disokong dalam kumpulan.</a:t>
            </a:r>
            <a:endParaRPr>
              <a:solidFill>
                <a:schemeClr val="dk1"/>
              </a:solidFill>
            </a:endParaRPr>
          </a:p>
          <a:p>
            <a:pPr indent="0" lvl="0" marL="0" rtl="0" algn="l">
              <a:lnSpc>
                <a:spcPct val="100000"/>
              </a:lnSpc>
              <a:spcBef>
                <a:spcPts val="0"/>
              </a:spcBef>
              <a:spcAft>
                <a:spcPts val="0"/>
              </a:spcAft>
              <a:buSzPts val="1100"/>
              <a:buNone/>
            </a:pP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defRPr>
                <a:solidFill>
                  <a:schemeClr val="dk1"/>
                </a:solidFill>
              </a:defRPr>
            </a:pPr>
            <a:r>
              <a:t>Naungan Kasih ialah program istimewa! Ia membawa keluarga bersama untuk belajar dan berkongsi pengalaman biasa antara satu sama lain.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Apabila membincangkan Peraturan Dasar, anda boleh menggunakan format berikut:</a:t>
            </a:r>
            <a:endParaRPr b="1">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Letakkan dua kertas selak dan tulis di bahagian atas:</a:t>
            </a:r>
            <a:endParaRPr>
              <a:solidFill>
                <a:schemeClr val="dk1"/>
              </a:solidFill>
            </a:endParaRPr>
          </a:p>
          <a:p>
            <a:pPr indent="-298450" lvl="1" marL="914400" rtl="0" algn="just">
              <a:lnSpc>
                <a:spcPct val="115000"/>
              </a:lnSpc>
              <a:spcBef>
                <a:spcPts val="1000"/>
              </a:spcBef>
              <a:spcAft>
                <a:spcPts val="0"/>
              </a:spcAft>
              <a:buClr>
                <a:schemeClr val="dk1"/>
              </a:buClr>
              <a:buSzPts val="1100"/>
              <a:buFont typeface="Arial"/>
              <a:buChar char="o"/>
              <a:defRPr>
                <a:solidFill>
                  <a:schemeClr val="dk1"/>
                </a:solidFill>
              </a:defRPr>
            </a:pPr>
            <a:r>
              <a:t>Peraturan asas untuk chatbot ParentText</a:t>
            </a:r>
            <a:endParaRPr>
              <a:solidFill>
                <a:schemeClr val="dk1"/>
              </a:solidFill>
            </a:endParaRPr>
          </a:p>
          <a:p>
            <a:pPr indent="-298450" lvl="1" marL="914400" rtl="0" algn="just">
              <a:lnSpc>
                <a:spcPct val="115000"/>
              </a:lnSpc>
              <a:spcBef>
                <a:spcPts val="1000"/>
              </a:spcBef>
              <a:spcAft>
                <a:spcPts val="0"/>
              </a:spcAft>
              <a:buClr>
                <a:schemeClr val="dk1"/>
              </a:buClr>
              <a:buSzPts val="1100"/>
              <a:buFont typeface="Arial"/>
              <a:buChar char="o"/>
              <a:defRPr>
                <a:solidFill>
                  <a:schemeClr val="dk1"/>
                </a:solidFill>
              </a:defRPr>
            </a:pPr>
            <a:r>
              <a:t>Peraturan asas untuk kumpulan sokongan WhatsApp</a:t>
            </a:r>
            <a:endParaRPr>
              <a:solidFill>
                <a:schemeClr val="dk1"/>
              </a:solidFill>
            </a:endParaRPr>
          </a:p>
          <a:p>
            <a:pPr indent="-249849" lvl="0" marL="540000" rtl="0" algn="just">
              <a:lnSpc>
                <a:spcPct val="115000"/>
              </a:lnSpc>
              <a:spcBef>
                <a:spcPts val="1000"/>
              </a:spcBef>
              <a:spcAft>
                <a:spcPts val="0"/>
              </a:spcAft>
              <a:buClr>
                <a:schemeClr val="dk1"/>
              </a:buClr>
              <a:buSzPts val="1100"/>
              <a:buFont typeface="Arial"/>
              <a:buChar char="●"/>
              <a:defRPr>
                <a:solidFill>
                  <a:schemeClr val="dk1"/>
                </a:solidFill>
              </a:defRPr>
            </a:pPr>
            <a:r>
              <a:t>Minta peserta berkongsi cadangan mereka.</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Menulis peraturan dan ulasan pada carta selak untuk disimpan untuk rujukan kemudian.</a:t>
            </a:r>
            <a:endParaRPr>
              <a:solidFill>
                <a:schemeClr val="dk1"/>
              </a:solidFill>
            </a:endParaRPr>
          </a:p>
          <a:p>
            <a:pPr indent="-249849" lvl="0" marL="540000" rtl="0" algn="just">
              <a:lnSpc>
                <a:spcPct val="115000"/>
              </a:lnSpc>
              <a:spcBef>
                <a:spcPts val="1000"/>
              </a:spcBef>
              <a:spcAft>
                <a:spcPts val="0"/>
              </a:spcAft>
              <a:buClr>
                <a:schemeClr val="dk1"/>
              </a:buClr>
              <a:buSzPts val="1100"/>
              <a:buFont typeface="Noto Sans Symbols"/>
              <a:buChar char="●"/>
              <a:defRPr>
                <a:solidFill>
                  <a:schemeClr val="dk1"/>
                </a:solidFill>
              </a:defRPr>
            </a:pPr>
            <a:r>
              <a:rPr b="1"/>
              <a:t>Pastikan Peraturan Dasar menerangkan tingkah laku yang positif.</a:t>
            </a:r>
            <a:r>
              <a:t>Anda boleh meminta peraturan tentang isu tertentu seperti penggunaan telefon bimbit, penghormatan, dsb.</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Anda boleh mengulangi kembali perkara yang anda dengar dan meneroka peraturan untuk memastikan semua orang dalam kumpulan bersetuju dan memahami.</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Sebagai contoh, jika seseorang menyebut "Hormat", tanya apa maksudnya bagi dia. Apakah jenis tingkah laku yang menunjukkan "Hormat"? </a:t>
            </a:r>
            <a:endParaRPr>
              <a:solidFill>
                <a:schemeClr val="dk1"/>
              </a:solidFill>
            </a:endParaRPr>
          </a:p>
          <a:p>
            <a:pPr indent="-298450" lvl="0" marL="540000" rtl="0" algn="just">
              <a:lnSpc>
                <a:spcPct val="115000"/>
              </a:lnSpc>
              <a:spcBef>
                <a:spcPts val="1000"/>
              </a:spcBef>
              <a:spcAft>
                <a:spcPts val="0"/>
              </a:spcAft>
              <a:buClr>
                <a:schemeClr val="dk1"/>
              </a:buClr>
              <a:buSzPts val="1100"/>
              <a:buFont typeface="Arial"/>
              <a:buChar char="●"/>
              <a:defRPr>
                <a:solidFill>
                  <a:schemeClr val="dk1"/>
                </a:solidFill>
              </a:defRPr>
            </a:pPr>
            <a:r>
              <a:t>Pastikan semua orang bersetuju dan mempunyai peluang untuk menyumbang sebelum beralih kepada cadangan lain.</a:t>
            </a:r>
            <a:endParaRPr>
              <a:solidFill>
                <a:schemeClr val="dk1"/>
              </a:solidFill>
            </a:endParaRPr>
          </a:p>
          <a:p>
            <a:pPr indent="0" lvl="0" marL="0" rtl="0" algn="l">
              <a:lnSpc>
                <a:spcPct val="100000"/>
              </a:lnSpc>
              <a:spcBef>
                <a:spcPts val="1000"/>
              </a:spcBef>
              <a:spcAft>
                <a:spcPts val="0"/>
              </a:spcAft>
              <a:buSzPts val="1100"/>
              <a:buNone/>
            </a:pPr>
          </a:p>
        </p:txBody>
      </p:sp>
      <p:sp>
        <p:nvSpPr>
          <p:cNvPr id="153" name="Google Shape;153;g2742f19afe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42f19afeb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Untuk menjadikan aktiviti ini interaktif, minta peserta menunjukkan perkara berikut kepada kumpulan (dan betulkan/panduan mengikut keperluan):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1) Menghidupkan dan mematikan telefon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 untuk menghidupkan dan mematikan telefon. Tunjukkan dengan jelas tiga butang di sisi (hidup/mati, kelantangan naik/turun).ac</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Di mana dan bagaimana untuk memasukkan kad sim dan memastikan ia berfungsi dengan baik sebaik sahaja telefon dihidupkan.a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Bercakap tentang PIN kad sim dan bagaimana kad sim anda boleh disekat jika PIN tidak dimasukkan dengan betul.</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2) Menavigasi melalui tetapan telefon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 untuk meningkatkan dan mengurangkan kecerahan telefon.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Cara memasang dan menyahpasang apl.</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Cara mengambil dan berkongsi tangkapan skrin (ini adalah kunci apabila mereka mengalami masalah teknikal).</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3) Menavigasi melalui tetapan WhatsApp</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Ingatkan peserta bahawa mereka akan menerima kandungan ParentText mereka melalui WhatsApp.</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Bagaimana untuk mencari dan membuka WhatsApp.</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Cara membalas mesej/gesaan daripada ParentText (untuk menerima kandungan seterusnya).</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Bagaimana untuk membuka imej.</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Bagaimana untuk membuka fail audio/video.</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4) Mengecas telefon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cara memasukkan pengecas telefon dengan betul untuk mengelakkan sistem pengecasan rosak.</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Tekankan kepentingan untuk memutuskan sambungan telefon daripada pengecas sebaik sahaja ia dicas sepenuhnya untuk mengelakkan pengecasan berlebihan.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Gunakan pengecas telefon asal untuk mengecas telefon.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5) Menghidupkan dan mematikan berkas data</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kepada peserta cara menghidupkan dan mematikan data. Tunjukkan perubahan dalam bar status apabila data dihidupkan atau dimatikan (H+/3G/4G pada bar rangkaian).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Tegaskan bahawa data tidak boleh dibiarkan tanpa henti, untuk meminimumkan penggunaan berkas data dan mengoptimumkan penggunaan bateri.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 cara menyemak baki berkas data dan/atau penggunaan berkas data.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6) Menguruskan storan telefon dalaman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Pastikan peserta memahami bahawa apl, video, muzik dan imej semuanya menggunakan ruang pada telefon dan telefon mereka tidak akan berfungsi dengan baik apabila terlalu penuh.</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 cara mengosongkan ruang storan jika diperlukan dengan:</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Memadam fail seperti video, audio, imej, dsb.</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Menyahpasang apl</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7) Kesedaran digital: Keselamatan Internet</a:t>
            </a:r>
            <a:endParaRPr b="1">
              <a:solidFill>
                <a:schemeClr val="dk1"/>
              </a:solidFill>
            </a:endParaRPr>
          </a:p>
          <a:p>
            <a:pPr indent="0" lvl="0" marL="0" marR="0" rtl="0" algn="just">
              <a:lnSpc>
                <a:spcPct val="115000"/>
              </a:lnSpc>
              <a:spcBef>
                <a:spcPts val="1000"/>
              </a:spcBef>
              <a:spcAft>
                <a:spcPts val="0"/>
              </a:spcAft>
              <a:buClr>
                <a:schemeClr val="dk1"/>
              </a:buClr>
              <a:buSzPts val="1100"/>
              <a:buFont typeface="Arial"/>
              <a:buNone/>
              <a:defRPr>
                <a:solidFill>
                  <a:schemeClr val="dk1"/>
                </a:solidFill>
              </a:defRPr>
            </a:pPr>
            <a:r>
              <a:t>Bincangkan risiko mengklik pada pancingan data dan pautan internet yang mencurigakan. </a:t>
            </a:r>
            <a:endParaRPr>
              <a:solidFill>
                <a:schemeClr val="dk1"/>
              </a:solidFill>
            </a:endParaRPr>
          </a:p>
          <a:p>
            <a:pPr indent="0" lvl="0" marL="0" marR="0" rtl="0" algn="just">
              <a:lnSpc>
                <a:spcPct val="115000"/>
              </a:lnSpc>
              <a:spcBef>
                <a:spcPts val="1000"/>
              </a:spcBef>
              <a:spcAft>
                <a:spcPts val="0"/>
              </a:spcAft>
              <a:buClr>
                <a:schemeClr val="dk1"/>
              </a:buClr>
              <a:buSzPts val="1100"/>
              <a:buFont typeface="Arial"/>
              <a:buNone/>
              <a:defRPr>
                <a:solidFill>
                  <a:schemeClr val="dk1"/>
                </a:solidFill>
              </a:defRPr>
            </a:pPr>
            <a:r>
              <a:t>Pastikan peserta memahami bahawa maklumat peribadi khusus tidak boleh dikongsi dengan orang atau sumber yang tidak dikenali, contohnya:</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Kata laluan</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Maklumat akaun bank</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Lokasi</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Imej/video peribadi atau sensitif</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8) Bagaimana untuk mengelakkan kerosakan telefon anda</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 cara mengakses kata laluan/kunci corak untuk melindungi telefon mereka daripada pengguna lain yang tidak dibenarkan.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Bincangkan cara telefon harus dikendalikan dengan berhati-hati, contohnya:</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Menjauhkan telefon daripada anak-anak mereka</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Menjauhkan telefon daripada cahaya matahari langsung</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Menjauhkan telefon daripada stesen kerja yang boleh menyebabkan kerosakan pada telefon contohnya, air, kebakaran dsb.</a:t>
            </a:r>
            <a:endParaRPr>
              <a:solidFill>
                <a:schemeClr val="dk1"/>
              </a:solidFill>
            </a:endParaRPr>
          </a:p>
          <a:p>
            <a:pPr indent="0" lvl="0" marL="0" rtl="0" algn="l">
              <a:lnSpc>
                <a:spcPct val="100000"/>
              </a:lnSpc>
              <a:spcBef>
                <a:spcPts val="1000"/>
              </a:spcBef>
              <a:spcAft>
                <a:spcPts val="0"/>
              </a:spcAft>
              <a:buSzPts val="1100"/>
              <a:buNone/>
            </a:pPr>
          </a:p>
        </p:txBody>
      </p:sp>
      <p:sp>
        <p:nvSpPr>
          <p:cNvPr id="167" name="Google Shape;167;g2742f19afe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42f19afeb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rPr sz="1000"/>
              <a:t>🏅</a:t>
            </a:r>
            <a:r>
              <a:rPr b="1" sz="1200" u="sng"/>
              <a:t>Memasuki ParentText (⏱️20 min)</a:t>
            </a:r>
            <a:endParaRPr b="1" sz="1200" u="sng">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💡Gambaran keseluruhan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Peserta kini akan melakukan interaksi pertama mereka dengan bot sembang ParentText pada telefon mereka </a:t>
            </a:r>
            <a:endParaRPr>
              <a:solidFill>
                <a:schemeClr val="dk1"/>
              </a:solidFill>
            </a:endParaRPr>
          </a:p>
          <a:p>
            <a:pPr indent="0" lvl="0" marL="0" rtl="0" algn="just">
              <a:lnSpc>
                <a:spcPct val="115000"/>
              </a:lnSpc>
              <a:spcBef>
                <a:spcPts val="1000"/>
              </a:spcBef>
              <a:spcAft>
                <a:spcPts val="0"/>
              </a:spcAft>
              <a:buSzPts val="1100"/>
              <a:buNone/>
              <a:defRPr b="1">
                <a:solidFill>
                  <a:schemeClr val="dk1"/>
                </a:solidFill>
              </a:defRPr>
            </a:pPr>
            <a:r>
              <a:t>✏️Arahan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Bawa mereka melalui langkah-langkah berikut dan balas sebarang soalan atau cabaran yang timbul. Pastikan semua orang telah menyelesaikan langkah sebelumnya sebelum beralih ke langkah seterusnya.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1. Mulakan sembang WhatsApp dengan ParentText</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Berikan peserta arahan yang berikut: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Buka telefon anda</a:t>
            </a:r>
            <a:endParaRPr>
              <a:solidFill>
                <a:schemeClr val="dk1"/>
              </a:solidFill>
            </a:endParaRPr>
          </a:p>
          <a:p>
            <a:pPr indent="-298450" lvl="0" marL="457200" rtl="0" algn="just">
              <a:lnSpc>
                <a:spcPct val="115000"/>
              </a:lnSpc>
              <a:spcBef>
                <a:spcPts val="1000"/>
              </a:spcBef>
              <a:spcAft>
                <a:spcPts val="0"/>
              </a:spcAft>
              <a:buClr>
                <a:schemeClr val="dk1"/>
              </a:buClr>
              <a:buSzPts val="1100"/>
              <a:buFont typeface="Malgun Gothic"/>
              <a:buChar char="●"/>
            </a:pPr>
            <a:r>
              <a:rPr>
                <a:solidFill>
                  <a:schemeClr val="dk1"/>
                </a:solidFill>
              </a:rPr>
              <a:t>Simpan nombor telefon ParentText (+6-012-292-7434</a:t>
            </a:r>
            <a:r>
              <a:rPr>
                <a:solidFill>
                  <a:srgbClr val="222222"/>
                </a:solidFill>
                <a:highlight>
                  <a:srgbClr val="FFFFFF"/>
                </a:highlight>
              </a:rPr>
              <a:t>) </a:t>
            </a:r>
            <a:r>
              <a:rPr>
                <a:solidFill>
                  <a:schemeClr val="dk1"/>
                </a:solidFill>
              </a:rPr>
              <a:t>sebagai kenalan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Buka WhatsApp, cari 'ParentText' dan mulakan sembang dengan menaip MULA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2. Tetapan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untuk mengikuti gesaan ParentText. ParentText akan meminta mereka untuk: </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Pilih bahasa </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Pilih cara mereka mahu menerima mesej:</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defRPr>
                <a:solidFill>
                  <a:schemeClr val="dk1"/>
                </a:solidFill>
              </a:defRPr>
            </a:pPr>
            <a:r>
              <a:t>Teks, imej, dan video</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defRPr>
                <a:solidFill>
                  <a:schemeClr val="dk1"/>
                </a:solidFill>
              </a:defRPr>
            </a:pPr>
            <a:r>
              <a:t>Teks, imej, dan audio</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defRPr>
                <a:solidFill>
                  <a:schemeClr val="dk1"/>
                </a:solidFill>
              </a:defRPr>
            </a:pPr>
            <a:r>
              <a:t>Teks dan imej sahaja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3. Video pengenalan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Minta peserta menonton video pengenalan 5 minit yang menerangkan cara ParentText berfungsi.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Tanya peserta jika mereka mempunyai sebarang soalan.</a:t>
            </a:r>
            <a:endParaRPr>
              <a:solidFill>
                <a:schemeClr val="dk1"/>
              </a:solidFill>
            </a:endParaRPr>
          </a:p>
          <a:p>
            <a:pPr indent="0" lvl="0" marL="0" rtl="0" algn="l">
              <a:lnSpc>
                <a:spcPct val="100000"/>
              </a:lnSpc>
              <a:spcBef>
                <a:spcPts val="1000"/>
              </a:spcBef>
              <a:spcAft>
                <a:spcPts val="0"/>
              </a:spcAft>
              <a:buSzPts val="1100"/>
              <a:buNone/>
            </a:pPr>
          </a:p>
        </p:txBody>
      </p:sp>
      <p:sp>
        <p:nvSpPr>
          <p:cNvPr id="174" name="Google Shape;174;g2742f19afe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g2742f19afeb_0_20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g2742f19afeb_0_202"/>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5" name="Google Shape;45;g2742f19afeb_0_202"/>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6" name="Google Shape;46;g2742f19afeb_0_202"/>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7" name="Google Shape;47;g2742f19afeb_0_20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g2742f19afeb_0_208"/>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50" name="Google Shape;50;g2742f19afeb_0_20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g2742f19afeb_0_2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3" name="Google Shape;53;g2742f19afeb_0_2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4" name="Google Shape;54;g2742f19afeb_0_2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g2742f19afeb_0_2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indent="0" lvl="0" marL="0" rtl="0" algn="r">
              <a:spcBef>
                <a:spcPts val="0"/>
              </a:spcBef>
              <a:spcAft>
                <a:spcPts val="0"/>
              </a:spcAft>
              <a:buNone/>
            </a:pPr>
            <a:fld id="{00000000-1234-1234-1234-123412341234}" type="slidenum">
              <a:rPr lang="en-US"/>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7" name="Shape 57"/>
        <p:cNvGrpSpPr/>
        <p:nvPr/>
      </p:nvGrpSpPr>
      <p:grpSpPr>
        <a:xfrm>
          <a:off x="0" y="0"/>
          <a:ext cx="0" cy="0"/>
          <a:chOff x="0" y="0"/>
          <a:chExt cx="0" cy="0"/>
        </a:xfrm>
      </p:grpSpPr>
      <p:sp>
        <p:nvSpPr>
          <p:cNvPr id="58" name="Google Shape;58;g2742f19afeb_0_217"/>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rtl="0" algn="l">
              <a:spcBef>
                <a:spcPts val="0"/>
              </a:spcBef>
              <a:spcAft>
                <a:spcPts val="0"/>
              </a:spcAft>
              <a:buClr>
                <a:schemeClr val="accent1"/>
              </a:buClr>
              <a:buSzPts val="2700"/>
              <a:buFont typeface="Trebuchet MS"/>
              <a:buNone/>
              <a:defRPr sz="2700"/>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9" name="Google Shape;59;g2742f19afeb_0_217"/>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rtl="0" algn="l">
              <a:spcBef>
                <a:spcPts val="800"/>
              </a:spcBef>
              <a:spcAft>
                <a:spcPts val="0"/>
              </a:spcAft>
              <a:buSzPts val="1100"/>
              <a:buChar char="●"/>
              <a:defRPr/>
            </a:lvl1pPr>
            <a:lvl2pPr indent="-298450" lvl="1" marL="914400" rtl="0" algn="l">
              <a:spcBef>
                <a:spcPts val="800"/>
              </a:spcBef>
              <a:spcAft>
                <a:spcPts val="0"/>
              </a:spcAft>
              <a:buSzPts val="1100"/>
              <a:buChar char="○"/>
              <a:defRPr/>
            </a:lvl2pPr>
            <a:lvl3pPr indent="-298450" lvl="2" marL="1371600" rtl="0" algn="l">
              <a:spcBef>
                <a:spcPts val="800"/>
              </a:spcBef>
              <a:spcAft>
                <a:spcPts val="0"/>
              </a:spcAft>
              <a:buSzPts val="1100"/>
              <a:buChar char="■"/>
              <a:defRPr/>
            </a:lvl3pPr>
            <a:lvl4pPr indent="-298450" lvl="3" marL="1828800" rtl="0" algn="l">
              <a:spcBef>
                <a:spcPts val="800"/>
              </a:spcBef>
              <a:spcAft>
                <a:spcPts val="0"/>
              </a:spcAft>
              <a:buSzPts val="1100"/>
              <a:buChar char="●"/>
              <a:defRPr/>
            </a:lvl4pPr>
            <a:lvl5pPr indent="-298450" lvl="4" marL="2286000" rtl="0" algn="l">
              <a:spcBef>
                <a:spcPts val="800"/>
              </a:spcBef>
              <a:spcAft>
                <a:spcPts val="0"/>
              </a:spcAft>
              <a:buSzPts val="1100"/>
              <a:buChar char="○"/>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60" name="Google Shape;60;g2742f19afeb_0_217"/>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1" name="Google Shape;61;g2742f19afeb_0_217"/>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2" name="Google Shape;62;g2742f19afeb_0_217"/>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9" name="Shape 69"/>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 title and description">
    <p:spTree>
      <p:nvGrpSpPr>
        <p:cNvPr id="70" name="Shape 70"/>
        <p:cNvGrpSpPr/>
        <p:nvPr/>
      </p:nvGrpSpPr>
      <p:grpSpPr>
        <a:xfrm>
          <a:off x="0" y="0"/>
          <a:ext cx="0" cy="0"/>
          <a:chOff x="0" y="0"/>
          <a:chExt cx="0" cy="0"/>
        </a:xfrm>
      </p:grpSpPr>
      <p:sp>
        <p:nvSpPr>
          <p:cNvPr id="71" name="Google Shape;71;g28d8ad90870_1_7"/>
          <p:cNvSpPr txBox="1"/>
          <p:nvPr>
            <p:ph idx="12" type="sldNum"/>
          </p:nvPr>
        </p:nvSpPr>
        <p:spPr>
          <a:xfrm>
            <a:off x="8472457" y="4663216"/>
            <a:ext cx="548700" cy="393600"/>
          </a:xfrm>
          <a:prstGeom prst="rect">
            <a:avLst/>
          </a:prstGeom>
          <a:noFill/>
          <a:ln>
            <a:noFill/>
          </a:ln>
        </p:spPr>
        <p:txBody>
          <a:bodyPr anchorCtr="0" anchor="ctr" bIns="68575" lIns="68575" spcFirstLastPara="1" rIns="68575" wrap="square" tIns="685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g28d8ad90870_1_7"/>
          <p:cNvSpPr/>
          <p:nvPr/>
        </p:nvSpPr>
        <p:spPr>
          <a:xfrm>
            <a:off x="8907236" y="0"/>
            <a:ext cx="236700" cy="5143500"/>
          </a:xfrm>
          <a:prstGeom prst="rect">
            <a:avLst/>
          </a:prstGeom>
          <a:solidFill>
            <a:srgbClr val="1B305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73" name="Google Shape;73;g28d8ad90870_1_7"/>
          <p:cNvSpPr/>
          <p:nvPr/>
        </p:nvSpPr>
        <p:spPr>
          <a:xfrm>
            <a:off x="0" y="0"/>
            <a:ext cx="236700" cy="710400"/>
          </a:xfrm>
          <a:prstGeom prst="rect">
            <a:avLst/>
          </a:prstGeom>
          <a:solidFill>
            <a:srgbClr val="1B305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title and description">
  <p:cSld name="1_Section title and description">
    <p:spTree>
      <p:nvGrpSpPr>
        <p:cNvPr id="74" name="Shape 74"/>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5" name="Shape 7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 name="Shape 1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showMasterSp="0">
  <p:cSld name="Title &amp; Bullets">
    <p:bg>
      <p:bgPr>
        <a:solidFill>
          <a:schemeClr val="lt1"/>
        </a:solidFill>
      </p:bgPr>
    </p:bg>
    <p:spTree>
      <p:nvGrpSpPr>
        <p:cNvPr id="76" name="Shape 76"/>
        <p:cNvGrpSpPr/>
        <p:nvPr/>
      </p:nvGrpSpPr>
      <p:grpSpPr>
        <a:xfrm>
          <a:off x="0" y="0"/>
          <a:ext cx="0" cy="0"/>
          <a:chOff x="0" y="0"/>
          <a:chExt cx="0" cy="0"/>
        </a:xfrm>
      </p:grpSpPr>
      <p:cxnSp>
        <p:nvCxnSpPr>
          <p:cNvPr id="77" name="Google Shape;77;g28d8ad90870_1_13"/>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78" name="Google Shape;78;g28d8ad90870_1_13"/>
          <p:cNvSpPr txBox="1"/>
          <p:nvPr/>
        </p:nvSpPr>
        <p:spPr>
          <a:xfrm>
            <a:off x="6280602" y="4861798"/>
            <a:ext cx="2743200" cy="26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pic>
        <p:nvPicPr>
          <p:cNvPr id="79" name="Google Shape;79;g28d8ad90870_1_13"/>
          <p:cNvPicPr preferRelativeResize="0"/>
          <p:nvPr/>
        </p:nvPicPr>
        <p:blipFill rotWithShape="1">
          <a:blip r:embed="rId2">
            <a:alphaModFix/>
          </a:blip>
          <a:srcRect b="0" l="0" r="0" t="0"/>
          <a:stretch/>
        </p:blipFill>
        <p:spPr>
          <a:xfrm>
            <a:off x="8068234" y="4624571"/>
            <a:ext cx="499409" cy="420664"/>
          </a:xfrm>
          <a:prstGeom prst="rect">
            <a:avLst/>
          </a:prstGeom>
          <a:noFill/>
          <a:ln>
            <a:noFill/>
          </a:ln>
        </p:spPr>
      </p:pic>
      <p:cxnSp>
        <p:nvCxnSpPr>
          <p:cNvPr id="80" name="Google Shape;80;g28d8ad90870_1_13"/>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Diagram or Organization Chart">
  <p:cSld name="1_Title and Diagram or Organization Chart">
    <p:spTree>
      <p:nvGrpSpPr>
        <p:cNvPr id="81" name="Shape 81"/>
        <p:cNvGrpSpPr/>
        <p:nvPr/>
      </p:nvGrpSpPr>
      <p:grpSpPr>
        <a:xfrm>
          <a:off x="0" y="0"/>
          <a:ext cx="0" cy="0"/>
          <a:chOff x="0" y="0"/>
          <a:chExt cx="0" cy="0"/>
        </a:xfrm>
      </p:grpSpPr>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g2742f19afeb_0_17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 name="Google Shape;18;g2742f19afeb_0_17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 name="Google Shape;19;g2742f19afeb_0_1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g2742f19afeb_0_18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 name="Google Shape;22;g2742f19afeb_0_18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2742f19afeb_0_18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g2742f19afeb_0_1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6" name="Google Shape;26;g2742f19afeb_0_1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g2742f19afeb_0_18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g2742f19afeb_0_18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g2742f19afeb_0_18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g2742f19afeb_0_18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g2742f19afeb_0_19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 name="Google Shape;34;g2742f19afeb_0_1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g2742f19afeb_0_19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g2742f19afeb_0_19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g2742f19afeb_0_19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g2742f19afeb_0_19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g2742f19afeb_0_19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theme" Target="../theme/theme2.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theme" Target="../theme/theme1.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cxnSp>
        <p:nvCxnSpPr>
          <p:cNvPr id="6" name="Google Shape;6;p38"/>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7" name="Google Shape;7;p38"/>
          <p:cNvSpPr txBox="1"/>
          <p:nvPr/>
        </p:nvSpPr>
        <p:spPr>
          <a:xfrm>
            <a:off x="6280602" y="4861798"/>
            <a:ext cx="2743200" cy="26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cxnSp>
        <p:nvCxnSpPr>
          <p:cNvPr id="8" name="Google Shape;8;p38"/>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pic>
        <p:nvPicPr>
          <p:cNvPr id="9" name="Google Shape;9;p38"/>
          <p:cNvPicPr preferRelativeResize="0"/>
          <p:nvPr/>
        </p:nvPicPr>
        <p:blipFill rotWithShape="1">
          <a:blip r:embed="rId1">
            <a:alphaModFix/>
          </a:blip>
          <a:srcRect b="0" l="0" r="0" t="0"/>
          <a:stretch/>
        </p:blipFill>
        <p:spPr>
          <a:xfrm>
            <a:off x="8097460" y="4610201"/>
            <a:ext cx="424318" cy="43503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 name="Shape 12"/>
        <p:cNvGrpSpPr/>
        <p:nvPr/>
      </p:nvGrpSpPr>
      <p:grpSpPr>
        <a:xfrm>
          <a:off x="0" y="0"/>
          <a:ext cx="0" cy="0"/>
          <a:chOff x="0" y="0"/>
          <a:chExt cx="0" cy="0"/>
        </a:xfrm>
      </p:grpSpPr>
      <p:sp>
        <p:nvSpPr>
          <p:cNvPr id="13" name="Google Shape;13;g2742f19afeb_0_17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4" name="Google Shape;14;g2742f19afeb_0_17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5" name="Google Shape;15;g2742f19afeb_0_1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3" name="Shape 63"/>
        <p:cNvGrpSpPr/>
        <p:nvPr/>
      </p:nvGrpSpPr>
      <p:grpSpPr>
        <a:xfrm>
          <a:off x="0" y="0"/>
          <a:ext cx="0" cy="0"/>
          <a:chOff x="0" y="0"/>
          <a:chExt cx="0" cy="0"/>
        </a:xfrm>
      </p:grpSpPr>
      <p:cxnSp>
        <p:nvCxnSpPr>
          <p:cNvPr id="64" name="Google Shape;64;g28d8ad90870_1_0"/>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65" name="Google Shape;65;g28d8ad90870_1_0"/>
          <p:cNvSpPr txBox="1"/>
          <p:nvPr/>
        </p:nvSpPr>
        <p:spPr>
          <a:xfrm>
            <a:off x="6280602" y="4861798"/>
            <a:ext cx="2743200" cy="26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pic>
        <p:nvPicPr>
          <p:cNvPr id="66" name="Google Shape;66;g28d8ad90870_1_0"/>
          <p:cNvPicPr preferRelativeResize="0"/>
          <p:nvPr/>
        </p:nvPicPr>
        <p:blipFill rotWithShape="1">
          <a:blip r:embed="rId1">
            <a:alphaModFix/>
          </a:blip>
          <a:srcRect b="0" l="0" r="0" t="0"/>
          <a:stretch/>
        </p:blipFill>
        <p:spPr>
          <a:xfrm>
            <a:off x="8068234" y="4624571"/>
            <a:ext cx="499409" cy="420664"/>
          </a:xfrm>
          <a:prstGeom prst="rect">
            <a:avLst/>
          </a:prstGeom>
          <a:noFill/>
          <a:ln>
            <a:noFill/>
          </a:ln>
        </p:spPr>
      </p:pic>
      <p:cxnSp>
        <p:nvCxnSpPr>
          <p:cNvPr id="67" name="Google Shape;67;g28d8ad90870_1_0"/>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65" r:id="rId2"/>
    <p:sldLayoutId id="2147483666" r:id="rId3"/>
    <p:sldLayoutId id="2147483667" r:id="rId4"/>
    <p:sldLayoutId id="2147483668" r:id="rId5"/>
    <p:sldLayoutId id="2147483669" r:id="rId6"/>
    <p:sldLayoutId id="2147483670" r:id="rId7"/>
    <p:sldLayoutId id="2147483671"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6.png"/><Relationship Id="rId9"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7.jpg"/><Relationship Id="rId4" Type="http://schemas.openxmlformats.org/officeDocument/2006/relationships/image" Target="../media/image24.jpg"/><Relationship Id="rId5" Type="http://schemas.openxmlformats.org/officeDocument/2006/relationships/image" Target="../media/image25.jpg"/><Relationship Id="rId6" Type="http://schemas.openxmlformats.org/officeDocument/2006/relationships/image" Target="../media/image2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2.jpg"/><Relationship Id="rId4" Type="http://schemas.openxmlformats.org/officeDocument/2006/relationships/image" Target="../media/image20.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1.jpg"/><Relationship Id="rId4" Type="http://schemas.openxmlformats.org/officeDocument/2006/relationships/image" Target="../media/image6.png"/><Relationship Id="rId9"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2.jpg"/><Relationship Id="rId4" Type="http://schemas.openxmlformats.org/officeDocument/2006/relationships/image" Target="../media/image20.png"/><Relationship Id="rId5"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g2742f19afeb_0_160"/>
          <p:cNvPicPr preferRelativeResize="0"/>
          <p:nvPr/>
        </p:nvPicPr>
        <p:blipFill rotWithShape="1">
          <a:blip r:embed="rId3">
            <a:alphaModFix/>
          </a:blip>
          <a:srcRect b="9033" l="0" r="0" t="0"/>
          <a:stretch/>
        </p:blipFill>
        <p:spPr>
          <a:xfrm>
            <a:off x="0" y="-193150"/>
            <a:ext cx="9144000" cy="4509724"/>
          </a:xfrm>
          <a:prstGeom prst="rect">
            <a:avLst/>
          </a:prstGeom>
          <a:noFill/>
          <a:ln>
            <a:noFill/>
          </a:ln>
        </p:spPr>
      </p:pic>
      <p:sp>
        <p:nvSpPr>
          <p:cNvPr id="87" name="Google Shape;87;g2742f19afeb_0_160"/>
          <p:cNvSpPr txBox="1"/>
          <p:nvPr/>
        </p:nvSpPr>
        <p:spPr>
          <a:xfrm>
            <a:off x="293597" y="3554225"/>
            <a:ext cx="31803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sz="2100">
                <a:solidFill>
                  <a:srgbClr val="F9AF00"/>
                </a:solidFill>
              </a:defRPr>
            </a:pPr>
            <a:r>
              <a:t>Bulan Tahun</a:t>
            </a:r>
            <a:endParaRPr b="0" i="0" sz="2100" u="none" cap="none" strike="noStrike">
              <a:solidFill>
                <a:srgbClr val="000000"/>
              </a:solidFill>
              <a:latin typeface="Arial"/>
              <a:ea typeface="Arial"/>
              <a:cs typeface="Arial"/>
              <a:sym typeface="Arial"/>
            </a:endParaRPr>
          </a:p>
        </p:txBody>
      </p:sp>
      <p:sp>
        <p:nvSpPr>
          <p:cNvPr id="88" name="Google Shape;88;g2742f19afeb_0_160"/>
          <p:cNvSpPr txBox="1"/>
          <p:nvPr/>
        </p:nvSpPr>
        <p:spPr>
          <a:xfrm>
            <a:off x="293600" y="1531813"/>
            <a:ext cx="3342000" cy="1446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defRPr b="1" sz="2200">
                <a:solidFill>
                  <a:schemeClr val="lt1"/>
                </a:solidFill>
              </a:defRPr>
            </a:pPr>
            <a:r>
              <a:t>Program Keibubapaan Hibrid Naungan Kasih</a:t>
            </a:r>
            <a:br>
              <a:rPr b="1" lang="en-US" sz="2200">
                <a:solidFill>
                  <a:schemeClr val="lt1"/>
                </a:solidFill>
              </a:rPr>
            </a:br>
            <a:br>
              <a:rPr b="1" lang="en-US" sz="2200">
                <a:solidFill>
                  <a:schemeClr val="lt1"/>
                </a:solidFill>
              </a:rPr>
            </a:br>
            <a:r>
              <a:t>Onboarding</a:t>
            </a:r>
            <a:endParaRPr b="1" sz="2100">
              <a:solidFill>
                <a:schemeClr val="lt1"/>
              </a:solidFill>
            </a:endParaRPr>
          </a:p>
        </p:txBody>
      </p:sp>
      <p:pic>
        <p:nvPicPr>
          <p:cNvPr descr="Universiti Putra Malaysia | Facebook" id="89" name="Google Shape;89;g2742f19afeb_0_160"/>
          <p:cNvPicPr preferRelativeResize="0"/>
          <p:nvPr/>
        </p:nvPicPr>
        <p:blipFill rotWithShape="1">
          <a:blip r:embed="rId4">
            <a:alphaModFix/>
          </a:blip>
          <a:srcRect b="26501" l="0" r="0" t="22514"/>
          <a:stretch/>
        </p:blipFill>
        <p:spPr>
          <a:xfrm>
            <a:off x="2495041" y="4392038"/>
            <a:ext cx="1298122" cy="661850"/>
          </a:xfrm>
          <a:prstGeom prst="rect">
            <a:avLst/>
          </a:prstGeom>
          <a:noFill/>
          <a:ln>
            <a:noFill/>
          </a:ln>
        </p:spPr>
      </p:pic>
      <p:pic>
        <p:nvPicPr>
          <p:cNvPr id="90" name="Google Shape;90;g2742f19afeb_0_160"/>
          <p:cNvPicPr preferRelativeResize="0"/>
          <p:nvPr/>
        </p:nvPicPr>
        <p:blipFill rotWithShape="1">
          <a:blip r:embed="rId5">
            <a:alphaModFix/>
          </a:blip>
          <a:srcRect b="0" l="0" r="0" t="0"/>
          <a:stretch/>
        </p:blipFill>
        <p:spPr>
          <a:xfrm>
            <a:off x="1495345" y="4422187"/>
            <a:ext cx="601575" cy="601575"/>
          </a:xfrm>
          <a:prstGeom prst="rect">
            <a:avLst/>
          </a:prstGeom>
          <a:noFill/>
          <a:ln>
            <a:noFill/>
          </a:ln>
        </p:spPr>
      </p:pic>
      <p:pic>
        <p:nvPicPr>
          <p:cNvPr id="91" name="Google Shape;91;g2742f19afeb_0_160"/>
          <p:cNvPicPr preferRelativeResize="0"/>
          <p:nvPr/>
        </p:nvPicPr>
        <p:blipFill rotWithShape="1">
          <a:blip r:embed="rId6">
            <a:alphaModFix/>
          </a:blip>
          <a:srcRect b="0" l="0" r="0" t="0"/>
          <a:stretch/>
        </p:blipFill>
        <p:spPr>
          <a:xfrm>
            <a:off x="7636500" y="4433725"/>
            <a:ext cx="1072150" cy="578471"/>
          </a:xfrm>
          <a:prstGeom prst="rect">
            <a:avLst/>
          </a:prstGeom>
          <a:noFill/>
          <a:ln>
            <a:noFill/>
          </a:ln>
        </p:spPr>
      </p:pic>
      <p:pic>
        <p:nvPicPr>
          <p:cNvPr id="92" name="Google Shape;92;g2742f19afeb_0_160"/>
          <p:cNvPicPr preferRelativeResize="0"/>
          <p:nvPr/>
        </p:nvPicPr>
        <p:blipFill rotWithShape="1">
          <a:blip r:embed="rId7">
            <a:alphaModFix/>
          </a:blip>
          <a:srcRect b="0" l="0" r="0" t="0"/>
          <a:stretch/>
        </p:blipFill>
        <p:spPr>
          <a:xfrm>
            <a:off x="4191284" y="4373438"/>
            <a:ext cx="661850" cy="661850"/>
          </a:xfrm>
          <a:prstGeom prst="rect">
            <a:avLst/>
          </a:prstGeom>
          <a:noFill/>
          <a:ln>
            <a:noFill/>
          </a:ln>
        </p:spPr>
      </p:pic>
      <p:pic>
        <p:nvPicPr>
          <p:cNvPr id="93" name="Google Shape;93;g2742f19afeb_0_160"/>
          <p:cNvPicPr preferRelativeResize="0"/>
          <p:nvPr/>
        </p:nvPicPr>
        <p:blipFill>
          <a:blip r:embed="rId8">
            <a:alphaModFix/>
          </a:blip>
          <a:stretch>
            <a:fillRect/>
          </a:stretch>
        </p:blipFill>
        <p:spPr>
          <a:xfrm>
            <a:off x="5251254" y="4570726"/>
            <a:ext cx="1987125" cy="267274"/>
          </a:xfrm>
          <a:prstGeom prst="rect">
            <a:avLst/>
          </a:prstGeom>
          <a:noFill/>
          <a:ln>
            <a:noFill/>
          </a:ln>
        </p:spPr>
      </p:pic>
      <p:pic>
        <p:nvPicPr>
          <p:cNvPr id="94" name="Google Shape;94;g2742f19afeb_0_160"/>
          <p:cNvPicPr preferRelativeResize="0"/>
          <p:nvPr/>
        </p:nvPicPr>
        <p:blipFill>
          <a:blip r:embed="rId9">
            <a:alphaModFix/>
          </a:blip>
          <a:stretch>
            <a:fillRect/>
          </a:stretch>
        </p:blipFill>
        <p:spPr>
          <a:xfrm>
            <a:off x="372550" y="175650"/>
            <a:ext cx="1361475" cy="1326849"/>
          </a:xfrm>
          <a:prstGeom prst="rect">
            <a:avLst/>
          </a:prstGeom>
          <a:noFill/>
          <a:ln>
            <a:noFill/>
          </a:ln>
        </p:spPr>
      </p:pic>
      <p:sp>
        <p:nvSpPr>
          <p:cNvPr id="95" name="Google Shape;95;g2742f19afeb_0_160"/>
          <p:cNvSpPr txBox="1"/>
          <p:nvPr/>
        </p:nvSpPr>
        <p:spPr>
          <a:xfrm>
            <a:off x="293591" y="3008027"/>
            <a:ext cx="3682200" cy="6489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2"/>
              </a:buClr>
              <a:buSzPts val="1946"/>
              <a:buFont typeface="Arial"/>
              <a:buNone/>
              <a:defRPr sz="2100">
                <a:solidFill>
                  <a:schemeClr val="lt1"/>
                </a:solidFill>
              </a:defRPr>
            </a:pPr>
            <a:r>
              <a:t>Nama Fasilitator</a:t>
            </a:r>
            <a:endParaRPr b="0" i="0" sz="2100" u="none" cap="none" strike="noStrike">
              <a:solidFill>
                <a:srgbClr val="000000"/>
              </a:solidFill>
              <a:latin typeface="Arial"/>
              <a:ea typeface="Arial"/>
              <a:cs typeface="Arial"/>
              <a:sym typeface="Arial"/>
            </a:endParaRPr>
          </a:p>
        </p:txBody>
      </p:sp>
      <p:pic>
        <p:nvPicPr>
          <p:cNvPr id="96" name="Google Shape;96;g2742f19afeb_0_160"/>
          <p:cNvPicPr preferRelativeResize="0"/>
          <p:nvPr/>
        </p:nvPicPr>
        <p:blipFill>
          <a:blip r:embed="rId10">
            <a:alphaModFix/>
          </a:blip>
          <a:stretch>
            <a:fillRect/>
          </a:stretch>
        </p:blipFill>
        <p:spPr>
          <a:xfrm>
            <a:off x="435375" y="4381873"/>
            <a:ext cx="661850" cy="64500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742f19afeb_0_91"/>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84" name="Google Shape;184;g2742f19afeb_0_9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Bermula dengan ParentText</a:t>
            </a:r>
            <a:endParaRPr b="0" i="0" sz="1400" u="none" cap="none" strike="noStrike">
              <a:solidFill>
                <a:srgbClr val="000000"/>
              </a:solidFill>
              <a:latin typeface="Arial"/>
              <a:ea typeface="Arial"/>
              <a:cs typeface="Arial"/>
              <a:sym typeface="Arial"/>
            </a:endParaRPr>
          </a:p>
        </p:txBody>
      </p:sp>
      <p:sp>
        <p:nvSpPr>
          <p:cNvPr id="185" name="Google Shape;185;g2742f19afeb_0_91"/>
          <p:cNvSpPr txBox="1"/>
          <p:nvPr/>
        </p:nvSpPr>
        <p:spPr>
          <a:xfrm>
            <a:off x="269600" y="972071"/>
            <a:ext cx="8199600" cy="246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700">
                <a:solidFill>
                  <a:srgbClr val="DB3614"/>
                </a:solidFill>
              </a:defRPr>
            </a:pPr>
            <a:r>
              <a:t>Prompts ParentText akan bertanya: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700" u="none" cap="none" strike="noStrike">
              <a:solidFill>
                <a:srgbClr val="0D3959"/>
              </a:solidFill>
              <a:latin typeface="Arial"/>
              <a:ea typeface="Arial"/>
              <a:cs typeface="Arial"/>
              <a:sym typeface="Aria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rPr>
                <a:extLst>
                  <a:ext uri="http://customooxmlschemas.google.com/">
                    <go:slidesCustomData xmlns:go="http://customooxmlschemas.google.com/" textRoundtripDataId="25"/>
                  </a:ext>
                </a:extLst>
              </a:rPr>
              <a:t>Maklumat pengguna </a:t>
            </a:r>
            <a:r>
              <a:t> </a:t>
            </a:r>
            <a:r>
              <a:rPr>
                <a:extLst>
                  <a:ext uri="http://customooxmlschemas.google.com/">
                    <go:slidesCustomData xmlns:go="http://customooxmlschemas.google.com/" textRoundtripDataId="26"/>
                  </a:ext>
                </a:extLst>
              </a:rPr>
              <a:t>(Cth. Umur anak anda, jantina anda, jantina anak anda)</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t>Berhenti seketika </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t>Pilih matlamat pertama anda “</a:t>
            </a:r>
            <a:r>
              <a:rPr b="1"/>
              <a:t>Tingkatkan Hubungan Saya dengan Anak Saya</a:t>
            </a:r>
            <a:r>
              <a:t>”</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t>Kemahiran pertama anda </a:t>
            </a:r>
            <a:r>
              <a:rPr b="1"/>
              <a:t>“Meluangkan Masa Bersama Seorang Dengan Seorang dengan Anak Saya”</a:t>
            </a:r>
            <a:endParaRPr b="1" sz="1600">
              <a:solidFill>
                <a:srgbClr val="123D5D"/>
              </a:solidFill>
            </a:endParaRPr>
          </a:p>
          <a:p>
            <a:pPr indent="0" lvl="0" marL="0" marR="0" rtl="0" algn="l">
              <a:lnSpc>
                <a:spcPct val="150000"/>
              </a:lnSpc>
              <a:spcBef>
                <a:spcPts val="1000"/>
              </a:spcBef>
              <a:spcAft>
                <a:spcPts val="1000"/>
              </a:spcAft>
              <a:buNone/>
              <a:defRPr b="1" sz="1600">
                <a:solidFill>
                  <a:srgbClr val="123D5D"/>
                </a:solidFill>
              </a:defRPr>
            </a:pPr>
            <a:r>
              <a:t>Sebarang soalan tentang menggunakan ParentText? </a:t>
            </a:r>
            <a:endParaRPr b="1" sz="1600">
              <a:solidFill>
                <a:srgbClr val="123D5D"/>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742f19afeb_0_226"/>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91" name="Google Shape;191;g2742f19afeb_0_22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Meluangkan Masa Bersama Seorang Dengan Seorang dengan Anak Saya</a:t>
            </a:r>
            <a:endParaRPr b="0" i="0" sz="1400" u="none" cap="none" strike="noStrike">
              <a:solidFill>
                <a:srgbClr val="000000"/>
              </a:solidFill>
              <a:latin typeface="Arial"/>
              <a:ea typeface="Arial"/>
              <a:cs typeface="Arial"/>
              <a:sym typeface="Arial"/>
            </a:endParaRPr>
          </a:p>
        </p:txBody>
      </p:sp>
      <p:pic>
        <p:nvPicPr>
          <p:cNvPr id="192" name="Google Shape;192;g2742f19afeb_0_226"/>
          <p:cNvPicPr preferRelativeResize="0"/>
          <p:nvPr/>
        </p:nvPicPr>
        <p:blipFill>
          <a:blip r:embed="rId3">
            <a:alphaModFix/>
          </a:blip>
          <a:stretch>
            <a:fillRect/>
          </a:stretch>
        </p:blipFill>
        <p:spPr>
          <a:xfrm>
            <a:off x="106525" y="812150"/>
            <a:ext cx="2079299" cy="1822674"/>
          </a:xfrm>
          <a:prstGeom prst="rect">
            <a:avLst/>
          </a:prstGeom>
          <a:noFill/>
          <a:ln>
            <a:noFill/>
          </a:ln>
        </p:spPr>
      </p:pic>
      <p:sp>
        <p:nvSpPr>
          <p:cNvPr id="193" name="Google Shape;193;g2742f19afeb_0_226"/>
          <p:cNvSpPr txBox="1"/>
          <p:nvPr/>
        </p:nvSpPr>
        <p:spPr>
          <a:xfrm>
            <a:off x="156550" y="2764850"/>
            <a:ext cx="2034900" cy="127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Farah</a:t>
            </a:r>
            <a:r>
              <a:t>: Ibu ada 5 minit untuk meluangkan masa bersama seorang dengan seorang bersama kamu, Mira. Apakah yang anda mahu lakukan?</a:t>
            </a:r>
            <a:endParaRPr sz="1050">
              <a:solidFill>
                <a:srgbClr val="444746"/>
              </a:solidFill>
            </a:endParaRPr>
          </a:p>
          <a:p>
            <a:pPr indent="0" lvl="0" marL="0" rtl="0" algn="l">
              <a:lnSpc>
                <a:spcPct val="115000"/>
              </a:lnSpc>
              <a:spcBef>
                <a:spcPts val="0"/>
              </a:spcBef>
              <a:spcAft>
                <a:spcPts val="0"/>
              </a:spcAft>
              <a:buNone/>
              <a:defRPr sz="1050">
                <a:solidFill>
                  <a:srgbClr val="444746"/>
                </a:solidFill>
              </a:defRPr>
            </a:pPr>
            <a:br>
              <a:rPr lang="en-US" sz="1050">
                <a:solidFill>
                  <a:srgbClr val="444746"/>
                </a:solidFill>
              </a:rPr>
            </a:br>
            <a:r>
              <a:rPr b="1"/>
              <a:t>Mira</a:t>
            </a:r>
            <a:r>
              <a:t>: Saya mahu bermain berdandan!</a:t>
            </a:r>
            <a:endParaRPr sz="1000">
              <a:solidFill>
                <a:schemeClr val="dk1"/>
              </a:solidFill>
              <a:highlight>
                <a:srgbClr val="F3F3F3"/>
              </a:highlight>
            </a:endParaRPr>
          </a:p>
        </p:txBody>
      </p:sp>
      <p:cxnSp>
        <p:nvCxnSpPr>
          <p:cNvPr id="194" name="Google Shape;194;g2742f19afeb_0_226"/>
          <p:cNvCxnSpPr/>
          <p:nvPr/>
        </p:nvCxnSpPr>
        <p:spPr>
          <a:xfrm>
            <a:off x="2291875" y="812150"/>
            <a:ext cx="0" cy="3838200"/>
          </a:xfrm>
          <a:prstGeom prst="straightConnector1">
            <a:avLst/>
          </a:prstGeom>
          <a:noFill/>
          <a:ln cap="flat" cmpd="sng" w="9525">
            <a:solidFill>
              <a:schemeClr val="dk2"/>
            </a:solidFill>
            <a:prstDash val="solid"/>
            <a:round/>
            <a:headEnd len="med" w="med" type="none"/>
            <a:tailEnd len="med" w="med" type="none"/>
          </a:ln>
        </p:spPr>
      </p:cxnSp>
      <p:pic>
        <p:nvPicPr>
          <p:cNvPr id="195" name="Google Shape;195;g2742f19afeb_0_226"/>
          <p:cNvPicPr preferRelativeResize="0"/>
          <p:nvPr/>
        </p:nvPicPr>
        <p:blipFill>
          <a:blip r:embed="rId4">
            <a:alphaModFix/>
          </a:blip>
          <a:stretch>
            <a:fillRect/>
          </a:stretch>
        </p:blipFill>
        <p:spPr>
          <a:xfrm>
            <a:off x="2377075" y="812150"/>
            <a:ext cx="2079299" cy="1822670"/>
          </a:xfrm>
          <a:prstGeom prst="rect">
            <a:avLst/>
          </a:prstGeom>
          <a:noFill/>
          <a:ln>
            <a:noFill/>
          </a:ln>
        </p:spPr>
      </p:pic>
      <p:sp>
        <p:nvSpPr>
          <p:cNvPr id="196" name="Google Shape;196;g2742f19afeb_0_226"/>
          <p:cNvSpPr txBox="1"/>
          <p:nvPr/>
        </p:nvSpPr>
        <p:spPr>
          <a:xfrm>
            <a:off x="2392288" y="2764850"/>
            <a:ext cx="2079300" cy="108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Mira</a:t>
            </a:r>
            <a:r>
              <a:t>: Ibu, ini untuk kamu.</a:t>
            </a:r>
            <a:endParaRPr sz="1050">
              <a:solidFill>
                <a:srgbClr val="444746"/>
              </a:solidFill>
            </a:endParaRPr>
          </a:p>
          <a:p>
            <a:pPr indent="0" lvl="0" marL="0" rtl="0" algn="l">
              <a:lnSpc>
                <a:spcPct val="115000"/>
              </a:lnSpc>
              <a:spcBef>
                <a:spcPts val="0"/>
              </a:spcBef>
              <a:spcAft>
                <a:spcPts val="0"/>
              </a:spcAft>
              <a:buNone/>
            </a:pPr>
            <a:endParaRPr sz="1050">
              <a:solidFill>
                <a:srgbClr val="444746"/>
              </a:solidFill>
            </a:endParaRPr>
          </a:p>
          <a:p>
            <a:pPr indent="0" lvl="0" marL="0" rtl="0" algn="l">
              <a:lnSpc>
                <a:spcPct val="115000"/>
              </a:lnSpc>
              <a:spcBef>
                <a:spcPts val="0"/>
              </a:spcBef>
              <a:spcAft>
                <a:spcPts val="0"/>
              </a:spcAft>
              <a:buNone/>
              <a:defRPr sz="1050">
                <a:solidFill>
                  <a:srgbClr val="444746"/>
                </a:solidFill>
              </a:defRPr>
            </a:pPr>
            <a:r>
              <a:rPr b="1"/>
              <a:t>Farah</a:t>
            </a:r>
            <a:r>
              <a:t>: Terima kasih, saya sukakannya!</a:t>
            </a:r>
            <a:endParaRPr sz="1050">
              <a:solidFill>
                <a:srgbClr val="444746"/>
              </a:solidFill>
            </a:endParaRPr>
          </a:p>
          <a:p>
            <a:pPr indent="0" lvl="0" marL="0" rtl="0" algn="l">
              <a:lnSpc>
                <a:spcPct val="115000"/>
              </a:lnSpc>
              <a:spcBef>
                <a:spcPts val="0"/>
              </a:spcBef>
              <a:spcAft>
                <a:spcPts val="0"/>
              </a:spcAft>
              <a:buNone/>
            </a:pPr>
            <a:endParaRPr sz="1050">
              <a:solidFill>
                <a:srgbClr val="444746"/>
              </a:solidFill>
            </a:endParaRPr>
          </a:p>
          <a:p>
            <a:pPr indent="0" lvl="0" marL="0" rtl="0" algn="l">
              <a:lnSpc>
                <a:spcPct val="115000"/>
              </a:lnSpc>
              <a:spcBef>
                <a:spcPts val="0"/>
              </a:spcBef>
              <a:spcAft>
                <a:spcPts val="0"/>
              </a:spcAft>
              <a:buNone/>
              <a:defRPr sz="1050">
                <a:solidFill>
                  <a:srgbClr val="444746"/>
                </a:solidFill>
              </a:defRPr>
            </a:pPr>
            <a:r>
              <a:rPr b="1"/>
              <a:t>Mira</a:t>
            </a:r>
            <a:r>
              <a:t>: Pakai Ibu!</a:t>
            </a:r>
            <a:endParaRPr sz="1050">
              <a:solidFill>
                <a:srgbClr val="444746"/>
              </a:solidFill>
            </a:endParaRPr>
          </a:p>
        </p:txBody>
      </p:sp>
      <p:cxnSp>
        <p:nvCxnSpPr>
          <p:cNvPr id="197" name="Google Shape;197;g2742f19afeb_0_226"/>
          <p:cNvCxnSpPr/>
          <p:nvPr/>
        </p:nvCxnSpPr>
        <p:spPr>
          <a:xfrm>
            <a:off x="4572000" y="812150"/>
            <a:ext cx="0" cy="38382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g2742f19afeb_0_226"/>
          <p:cNvCxnSpPr/>
          <p:nvPr/>
        </p:nvCxnSpPr>
        <p:spPr>
          <a:xfrm>
            <a:off x="6870450" y="812150"/>
            <a:ext cx="0" cy="3838200"/>
          </a:xfrm>
          <a:prstGeom prst="straightConnector1">
            <a:avLst/>
          </a:prstGeom>
          <a:noFill/>
          <a:ln cap="flat" cmpd="sng" w="9525">
            <a:solidFill>
              <a:schemeClr val="dk2"/>
            </a:solidFill>
            <a:prstDash val="solid"/>
            <a:round/>
            <a:headEnd len="med" w="med" type="none"/>
            <a:tailEnd len="med" w="med" type="none"/>
          </a:ln>
        </p:spPr>
      </p:cxnSp>
      <p:pic>
        <p:nvPicPr>
          <p:cNvPr id="199" name="Google Shape;199;g2742f19afeb_0_226"/>
          <p:cNvPicPr preferRelativeResize="0"/>
          <p:nvPr/>
        </p:nvPicPr>
        <p:blipFill>
          <a:blip r:embed="rId5">
            <a:alphaModFix/>
          </a:blip>
          <a:stretch>
            <a:fillRect/>
          </a:stretch>
        </p:blipFill>
        <p:spPr>
          <a:xfrm>
            <a:off x="4687625" y="831325"/>
            <a:ext cx="2079299" cy="1822674"/>
          </a:xfrm>
          <a:prstGeom prst="rect">
            <a:avLst/>
          </a:prstGeom>
          <a:noFill/>
          <a:ln>
            <a:noFill/>
          </a:ln>
        </p:spPr>
      </p:pic>
      <p:sp>
        <p:nvSpPr>
          <p:cNvPr id="200" name="Google Shape;200;g2742f19afeb_0_226"/>
          <p:cNvSpPr txBox="1"/>
          <p:nvPr/>
        </p:nvSpPr>
        <p:spPr>
          <a:xfrm>
            <a:off x="4687625" y="2764850"/>
            <a:ext cx="2079300" cy="90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Farah</a:t>
            </a:r>
            <a:r>
              <a:t>: Idea yang bagus, Mira! Saya nampak awak sedang mengeluarkan selendang kuning dengan jalur biru di atasnya. </a:t>
            </a:r>
          </a:p>
        </p:txBody>
      </p:sp>
      <p:pic>
        <p:nvPicPr>
          <p:cNvPr id="201" name="Google Shape;201;g2742f19afeb_0_226"/>
          <p:cNvPicPr preferRelativeResize="0"/>
          <p:nvPr/>
        </p:nvPicPr>
        <p:blipFill>
          <a:blip r:embed="rId6">
            <a:alphaModFix/>
          </a:blip>
          <a:stretch>
            <a:fillRect/>
          </a:stretch>
        </p:blipFill>
        <p:spPr>
          <a:xfrm>
            <a:off x="6953125" y="831325"/>
            <a:ext cx="2079299" cy="1822674"/>
          </a:xfrm>
          <a:prstGeom prst="rect">
            <a:avLst/>
          </a:prstGeom>
          <a:noFill/>
          <a:ln>
            <a:noFill/>
          </a:ln>
        </p:spPr>
      </p:pic>
      <p:sp>
        <p:nvSpPr>
          <p:cNvPr id="202" name="Google Shape;202;g2742f19afeb_0_226"/>
          <p:cNvSpPr txBox="1"/>
          <p:nvPr/>
        </p:nvSpPr>
        <p:spPr>
          <a:xfrm>
            <a:off x="6982950" y="2764850"/>
            <a:ext cx="2034900" cy="71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Farah</a:t>
            </a:r>
            <a:r>
              <a:t>: Hebatnya awak, Mira untuk berpakaian sendiri!</a:t>
            </a:r>
            <a:endParaRPr sz="1050">
              <a:solidFill>
                <a:srgbClr val="44474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742f19afeb_0_242"/>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08" name="Google Shape;208;g2742f19afeb_0_24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Meluangkan Masa Bersama Seorang Dengan Seorang dengan anak mereka</a:t>
            </a:r>
            <a:endParaRPr b="0" i="0" sz="1400" u="none" cap="none" strike="noStrike">
              <a:solidFill>
                <a:srgbClr val="000000"/>
              </a:solidFill>
              <a:latin typeface="Arial"/>
              <a:ea typeface="Arial"/>
              <a:cs typeface="Arial"/>
              <a:sym typeface="Arial"/>
            </a:endParaRPr>
          </a:p>
        </p:txBody>
      </p:sp>
      <p:sp>
        <p:nvSpPr>
          <p:cNvPr id="209" name="Google Shape;209;g2742f19afeb_0_242"/>
          <p:cNvSpPr txBox="1"/>
          <p:nvPr/>
        </p:nvSpPr>
        <p:spPr>
          <a:xfrm>
            <a:off x="341525" y="1473746"/>
            <a:ext cx="8199600" cy="2196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4000">
                <a:solidFill>
                  <a:srgbClr val="FBAD14"/>
                </a:solidFill>
              </a:defRPr>
            </a:pPr>
            <a:r>
              <a:t>Apakah sebahagian daripada </a:t>
            </a:r>
            <a:endParaRPr b="1" sz="4000">
              <a:solidFill>
                <a:srgbClr val="FBAD14"/>
              </a:solidFill>
            </a:endParaRPr>
          </a:p>
          <a:p>
            <a:pPr indent="0" lvl="0" marL="0" marR="0" rtl="0" algn="ctr">
              <a:lnSpc>
                <a:spcPct val="100000"/>
              </a:lnSpc>
              <a:spcBef>
                <a:spcPts val="1000"/>
              </a:spcBef>
              <a:spcAft>
                <a:spcPts val="0"/>
              </a:spcAft>
              <a:buClr>
                <a:srgbClr val="000000"/>
              </a:buClr>
              <a:buSzPts val="1400"/>
              <a:buFont typeface="Arial"/>
              <a:buNone/>
              <a:defRPr b="1" sz="4000">
                <a:solidFill>
                  <a:srgbClr val="FBAD14"/>
                </a:solidFill>
              </a:defRPr>
            </a:pPr>
            <a:r>
              <a:t>faedah daripada </a:t>
            </a:r>
            <a:endParaRPr b="1" sz="4000">
              <a:solidFill>
                <a:srgbClr val="FBAD14"/>
              </a:solidFill>
            </a:endParaRPr>
          </a:p>
          <a:p>
            <a:pPr indent="0" lvl="0" marL="0" marR="0" rtl="0" algn="ctr">
              <a:lnSpc>
                <a:spcPct val="100000"/>
              </a:lnSpc>
              <a:spcBef>
                <a:spcPts val="1000"/>
              </a:spcBef>
              <a:spcAft>
                <a:spcPts val="1000"/>
              </a:spcAft>
              <a:buClr>
                <a:srgbClr val="000000"/>
              </a:buClr>
              <a:buSzPts val="1400"/>
              <a:buFont typeface="Arial"/>
              <a:buNone/>
              <a:defRPr b="1" sz="4000">
                <a:solidFill>
                  <a:srgbClr val="FBAD14"/>
                </a:solidFill>
              </a:defRPr>
            </a:pPr>
            <a:r>
              <a:t>Masa Bersama Seorang dengan Seorang?</a:t>
            </a:r>
            <a:endParaRPr b="1" sz="4000">
              <a:solidFill>
                <a:srgbClr val="FBAD14"/>
              </a:solidFill>
            </a:endParaRPr>
          </a:p>
        </p:txBody>
      </p:sp>
      <p:sp>
        <p:nvSpPr>
          <p:cNvPr id="210" name="Google Shape;210;g2742f19afeb_0_242"/>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1" name="Google Shape;211;g2742f19afeb_0_242"/>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2" name="Google Shape;212;g2742f19afeb_0_242"/>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3" name="Google Shape;213;g2742f19afeb_0_242"/>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4" name="Google Shape;214;g2742f19afeb_0_242"/>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5" name="Google Shape;215;g2742f19afeb_0_242"/>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742f19afeb_0_261"/>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21" name="Google Shape;221;g2742f19afeb_0_26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Meluangkan Masa Bersama Seorang Dengan Seorang dengan Anak Saya</a:t>
            </a:r>
            <a:endParaRPr b="0" i="0" sz="1400" u="none" cap="none" strike="noStrike">
              <a:solidFill>
                <a:srgbClr val="000000"/>
              </a:solidFill>
              <a:latin typeface="Arial"/>
              <a:ea typeface="Arial"/>
              <a:cs typeface="Arial"/>
              <a:sym typeface="Arial"/>
            </a:endParaRPr>
          </a:p>
        </p:txBody>
      </p:sp>
      <p:sp>
        <p:nvSpPr>
          <p:cNvPr id="222" name="Google Shape;222;g2742f19afeb_0_261"/>
          <p:cNvSpPr txBox="1"/>
          <p:nvPr/>
        </p:nvSpPr>
        <p:spPr>
          <a:xfrm>
            <a:off x="341525" y="1473746"/>
            <a:ext cx="8199600" cy="1872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3300">
                <a:solidFill>
                  <a:srgbClr val="DB3614"/>
                </a:solidFill>
              </a:defRPr>
            </a:pPr>
            <a:r>
              <a:t>Apakah aktiviti yang boleh anda lakukan </a:t>
            </a:r>
            <a:endParaRPr b="1" sz="3300">
              <a:solidFill>
                <a:srgbClr val="DB3614"/>
              </a:solidFill>
            </a:endParaRPr>
          </a:p>
          <a:p>
            <a:pPr indent="0" lvl="0" marL="0" marR="0" rtl="0" algn="ctr">
              <a:lnSpc>
                <a:spcPct val="100000"/>
              </a:lnSpc>
              <a:spcBef>
                <a:spcPts val="1000"/>
              </a:spcBef>
              <a:spcAft>
                <a:spcPts val="0"/>
              </a:spcAft>
              <a:buClr>
                <a:srgbClr val="000000"/>
              </a:buClr>
              <a:buSzPts val="1400"/>
              <a:buFont typeface="Arial"/>
              <a:buNone/>
              <a:defRPr b="1" sz="3300">
                <a:solidFill>
                  <a:srgbClr val="DB3614"/>
                </a:solidFill>
              </a:defRPr>
            </a:pPr>
            <a:r>
              <a:t>dengan anak anda </a:t>
            </a:r>
            <a:endParaRPr b="1" sz="3300">
              <a:solidFill>
                <a:srgbClr val="DB3614"/>
              </a:solidFill>
            </a:endParaRPr>
          </a:p>
          <a:p>
            <a:pPr indent="0" lvl="0" marL="0" marR="0" rtl="0" algn="ctr">
              <a:lnSpc>
                <a:spcPct val="100000"/>
              </a:lnSpc>
              <a:spcBef>
                <a:spcPts val="1000"/>
              </a:spcBef>
              <a:spcAft>
                <a:spcPts val="1000"/>
              </a:spcAft>
              <a:buClr>
                <a:srgbClr val="000000"/>
              </a:buClr>
              <a:buSzPts val="1400"/>
              <a:buFont typeface="Arial"/>
              <a:buNone/>
              <a:defRPr b="1" sz="3300">
                <a:solidFill>
                  <a:srgbClr val="DB3614"/>
                </a:solidFill>
              </a:defRPr>
            </a:pPr>
            <a:r>
              <a:t>semasa Masa Bersama Seorang Dengan Seorang?</a:t>
            </a:r>
            <a:endParaRPr b="1" sz="3300">
              <a:solidFill>
                <a:srgbClr val="DB3614"/>
              </a:solidFill>
            </a:endParaRPr>
          </a:p>
        </p:txBody>
      </p:sp>
      <p:sp>
        <p:nvSpPr>
          <p:cNvPr id="223" name="Google Shape;223;g2742f19afeb_0_261"/>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4" name="Google Shape;224;g2742f19afeb_0_261"/>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5" name="Google Shape;225;g2742f19afeb_0_261"/>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6" name="Google Shape;226;g2742f19afeb_0_261"/>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7" name="Google Shape;227;g2742f19afeb_0_261"/>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8" name="Google Shape;228;g2742f19afeb_0_261"/>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742f19afeb_0_279"/>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34" name="Google Shape;234;g2742f19afeb_0_27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Meluangkan Masa Bersama Seorang Dengan Seorang dengan Anak Saya</a:t>
            </a:r>
            <a:endParaRPr b="0" i="0" sz="1400" u="none" cap="none" strike="noStrike">
              <a:solidFill>
                <a:srgbClr val="000000"/>
              </a:solidFill>
              <a:latin typeface="Arial"/>
              <a:ea typeface="Arial"/>
              <a:cs typeface="Arial"/>
              <a:sym typeface="Arial"/>
            </a:endParaRPr>
          </a:p>
        </p:txBody>
      </p:sp>
      <p:sp>
        <p:nvSpPr>
          <p:cNvPr id="235" name="Google Shape;235;g2742f19afeb_0_279"/>
          <p:cNvSpPr txBox="1"/>
          <p:nvPr/>
        </p:nvSpPr>
        <p:spPr>
          <a:xfrm>
            <a:off x="472200" y="1656321"/>
            <a:ext cx="8199600" cy="1759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5000">
                <a:solidFill>
                  <a:srgbClr val="019FE4"/>
                </a:solidFill>
              </a:defRPr>
            </a:pPr>
            <a:r>
              <a:t>Jom </a:t>
            </a:r>
            <a:endParaRPr b="1" sz="5000">
              <a:solidFill>
                <a:srgbClr val="019FE4"/>
              </a:solidFill>
            </a:endParaRPr>
          </a:p>
          <a:p>
            <a:pPr indent="0" lvl="0" marL="0" marR="0" rtl="0" algn="ctr">
              <a:lnSpc>
                <a:spcPct val="100000"/>
              </a:lnSpc>
              <a:spcBef>
                <a:spcPts val="1000"/>
              </a:spcBef>
              <a:spcAft>
                <a:spcPts val="1000"/>
              </a:spcAft>
              <a:buClr>
                <a:srgbClr val="000000"/>
              </a:buClr>
              <a:buSzPts val="1400"/>
              <a:buFont typeface="Arial"/>
              <a:buNone/>
              <a:defRPr b="1" sz="5000">
                <a:solidFill>
                  <a:srgbClr val="019FE4"/>
                </a:solidFill>
              </a:defRPr>
            </a:pPr>
            <a:r>
              <a:t>Berlatih!</a:t>
            </a:r>
            <a:endParaRPr b="1" sz="5000">
              <a:solidFill>
                <a:srgbClr val="019FE4"/>
              </a:solidFill>
            </a:endParaRPr>
          </a:p>
        </p:txBody>
      </p:sp>
      <p:grpSp>
        <p:nvGrpSpPr>
          <p:cNvPr id="236" name="Google Shape;236;g2742f19afeb_0_279"/>
          <p:cNvGrpSpPr/>
          <p:nvPr/>
        </p:nvGrpSpPr>
        <p:grpSpPr>
          <a:xfrm>
            <a:off x="1859965" y="1373847"/>
            <a:ext cx="1128726" cy="1179651"/>
            <a:chOff x="505440" y="1141672"/>
            <a:chExt cx="1128726" cy="1179651"/>
          </a:xfrm>
        </p:grpSpPr>
        <p:sp>
          <p:nvSpPr>
            <p:cNvPr id="237" name="Google Shape;237;g2742f19afeb_0_27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38" name="Google Shape;238;g2742f19afeb_0_27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39" name="Google Shape;239;g2742f19afeb_0_27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240" name="Google Shape;240;g2742f19afeb_0_279"/>
          <p:cNvGrpSpPr/>
          <p:nvPr/>
        </p:nvGrpSpPr>
        <p:grpSpPr>
          <a:xfrm>
            <a:off x="6249852" y="2647122"/>
            <a:ext cx="1033339" cy="1122534"/>
            <a:chOff x="7227252" y="2547222"/>
            <a:chExt cx="1033339" cy="1122534"/>
          </a:xfrm>
        </p:grpSpPr>
        <p:sp>
          <p:nvSpPr>
            <p:cNvPr id="241" name="Google Shape;241;g2742f19afeb_0_27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42" name="Google Shape;242;g2742f19afeb_0_27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43" name="Google Shape;243;g2742f19afeb_0_27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742f19afeb_0_296"/>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49" name="Google Shape;249;g2742f19afeb_0_29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Menghabiskan Masa Satu-satu dengan Anak Saya</a:t>
            </a:r>
            <a:endParaRPr b="0" i="0" sz="1400" u="none" cap="none" strike="noStrike">
              <a:solidFill>
                <a:srgbClr val="000000"/>
              </a:solidFill>
              <a:latin typeface="Arial"/>
              <a:ea typeface="Arial"/>
              <a:cs typeface="Arial"/>
              <a:sym typeface="Arial"/>
            </a:endParaRPr>
          </a:p>
        </p:txBody>
      </p:sp>
      <p:sp>
        <p:nvSpPr>
          <p:cNvPr id="250" name="Google Shape;250;g2742f19afeb_0_296"/>
          <p:cNvSpPr/>
          <p:nvPr/>
        </p:nvSpPr>
        <p:spPr>
          <a:xfrm>
            <a:off x="107875" y="1339216"/>
            <a:ext cx="2906700" cy="3259200"/>
          </a:xfrm>
          <a:prstGeom prst="roundRect">
            <a:avLst>
              <a:gd fmla="val 16667" name="adj"/>
            </a:avLst>
          </a:prstGeom>
          <a:solidFill>
            <a:srgbClr val="D60066"/>
          </a:solidFill>
          <a:ln cap="flat" cmpd="sng" w="9525">
            <a:solidFill>
              <a:srgbClr val="D60066"/>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defRPr sz="1100">
                <a:solidFill>
                  <a:schemeClr val="lt1"/>
                </a:solidFill>
              </a:defRPr>
            </a:pPr>
            <a:r>
              <a:t>Sediakan masa tertentu untuk meluangkan Masa Satu dengan Satu dengan anak anda setiap hari.</a:t>
            </a:r>
            <a:endParaRPr sz="1100">
              <a:solidFill>
                <a:schemeClr val="lt1"/>
              </a:solidFill>
            </a:endParaRPr>
          </a:p>
          <a:p>
            <a:pPr indent="0" lvl="0" marL="0" rtl="0" algn="just">
              <a:lnSpc>
                <a:spcPct val="150000"/>
              </a:lnSpc>
              <a:spcBef>
                <a:spcPts val="1000"/>
              </a:spcBef>
              <a:spcAft>
                <a:spcPts val="0"/>
              </a:spcAft>
              <a:buNone/>
              <a:defRPr sz="1100">
                <a:solidFill>
                  <a:schemeClr val="lt1"/>
                </a:solidFill>
              </a:defRPr>
            </a:pPr>
            <a:r>
              <a:t>Matikan televisyen dan letakkan telefon pintar. </a:t>
            </a:r>
            <a:endParaRPr sz="1100">
              <a:solidFill>
                <a:schemeClr val="lt1"/>
              </a:solidFill>
            </a:endParaRPr>
          </a:p>
          <a:p>
            <a:pPr indent="0" lvl="0" marL="0" rtl="0" algn="just">
              <a:lnSpc>
                <a:spcPct val="150000"/>
              </a:lnSpc>
              <a:spcBef>
                <a:spcPts val="1000"/>
              </a:spcBef>
              <a:spcAft>
                <a:spcPts val="0"/>
              </a:spcAft>
              <a:buNone/>
              <a:defRPr sz="1100">
                <a:solidFill>
                  <a:schemeClr val="lt1"/>
                </a:solidFill>
              </a:defRPr>
            </a:pPr>
            <a:r>
              <a:t>Pilih masa apabila anda tidak mungkin diganggu. </a:t>
            </a:r>
            <a:endParaRPr sz="1100">
              <a:solidFill>
                <a:schemeClr val="lt1"/>
              </a:solidFill>
            </a:endParaRPr>
          </a:p>
          <a:p>
            <a:pPr indent="0" lvl="0" marL="0" rtl="0" algn="just">
              <a:lnSpc>
                <a:spcPct val="150000"/>
              </a:lnSpc>
              <a:spcBef>
                <a:spcPts val="1000"/>
              </a:spcBef>
              <a:spcAft>
                <a:spcPts val="0"/>
              </a:spcAft>
              <a:buClr>
                <a:schemeClr val="dk1"/>
              </a:buClr>
              <a:buSzPts val="1100"/>
              <a:buFont typeface="Arial"/>
              <a:buNone/>
              <a:defRPr sz="1100">
                <a:solidFill>
                  <a:schemeClr val="lt1"/>
                </a:solidFill>
              </a:defRPr>
            </a:pPr>
            <a:r>
              <a:t>Pilih masa apabila anak anda tidak mempunyai perkara lain yang mereka mahu lakukan.</a:t>
            </a:r>
            <a:endParaRPr sz="1100">
              <a:solidFill>
                <a:schemeClr val="lt1"/>
              </a:solidFill>
            </a:endParaRPr>
          </a:p>
          <a:p>
            <a:pPr indent="0" lvl="0" marL="0" rtl="0" algn="l">
              <a:spcBef>
                <a:spcPts val="1000"/>
              </a:spcBef>
              <a:spcAft>
                <a:spcPts val="0"/>
              </a:spcAft>
              <a:buNone/>
            </a:pPr>
            <a:endParaRPr sz="1100">
              <a:solidFill>
                <a:srgbClr val="FFFFFF"/>
              </a:solidFill>
            </a:endParaRPr>
          </a:p>
        </p:txBody>
      </p:sp>
      <p:sp>
        <p:nvSpPr>
          <p:cNvPr id="251" name="Google Shape;251;g2742f19afeb_0_296"/>
          <p:cNvSpPr/>
          <p:nvPr/>
        </p:nvSpPr>
        <p:spPr>
          <a:xfrm>
            <a:off x="3083418" y="1339166"/>
            <a:ext cx="2906700" cy="3259200"/>
          </a:xfrm>
          <a:prstGeom prst="roundRect">
            <a:avLst>
              <a:gd fmla="val 16667" name="adj"/>
            </a:avLst>
          </a:prstGeom>
          <a:solidFill>
            <a:srgbClr val="FCA203"/>
          </a:solidFill>
          <a:ln cap="flat" cmpd="sng" w="9525">
            <a:solidFill>
              <a:srgbClr val="FCA203"/>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defRPr sz="1100">
                <a:solidFill>
                  <a:schemeClr val="dk1"/>
                </a:solidFill>
              </a:defRPr>
            </a:pPr>
            <a:r>
              <a:t>Cuba lakukan sesuatu yang berbeza daripada menonton TV atau bermain dengan tablet/telefon.</a:t>
            </a:r>
            <a:endParaRPr sz="1100">
              <a:solidFill>
                <a:schemeClr val="dk1"/>
              </a:solidFill>
            </a:endParaRPr>
          </a:p>
          <a:p>
            <a:pPr indent="0" lvl="0" marL="0" rtl="0" algn="just">
              <a:lnSpc>
                <a:spcPct val="150000"/>
              </a:lnSpc>
              <a:spcBef>
                <a:spcPts val="1000"/>
              </a:spcBef>
              <a:spcAft>
                <a:spcPts val="0"/>
              </a:spcAft>
              <a:buNone/>
              <a:defRPr sz="1100">
                <a:solidFill>
                  <a:schemeClr val="dk1"/>
                </a:solidFill>
              </a:defRPr>
            </a:pPr>
            <a:r>
              <a:t>Kadangkala, ia mungkin cukup untuk menonton program TV kegemaran anak anda bersamanya. </a:t>
            </a:r>
            <a:endParaRPr sz="1100">
              <a:solidFill>
                <a:schemeClr val="dk1"/>
              </a:solidFill>
            </a:endParaRPr>
          </a:p>
          <a:p>
            <a:pPr indent="0" lvl="0" marL="0" rtl="0" algn="just">
              <a:lnSpc>
                <a:spcPct val="150000"/>
              </a:lnSpc>
              <a:spcBef>
                <a:spcPts val="1000"/>
              </a:spcBef>
              <a:spcAft>
                <a:spcPts val="0"/>
              </a:spcAft>
              <a:buClr>
                <a:schemeClr val="dk1"/>
              </a:buClr>
              <a:buSzPts val="1100"/>
              <a:buFont typeface="Arial"/>
              <a:buNone/>
              <a:defRPr sz="1100">
                <a:solidFill>
                  <a:schemeClr val="dk1"/>
                </a:solidFill>
              </a:defRPr>
            </a:pPr>
            <a:r>
              <a:t>S/dia mungkin berasa selesa melakukan aktiviti lain mengikut masa.</a:t>
            </a:r>
            <a:endParaRPr sz="1100">
              <a:solidFill>
                <a:schemeClr val="dk1"/>
              </a:solidFill>
            </a:endParaRPr>
          </a:p>
          <a:p>
            <a:pPr indent="0" lvl="0" marL="0" rtl="0" algn="just">
              <a:lnSpc>
                <a:spcPct val="150000"/>
              </a:lnSpc>
              <a:spcBef>
                <a:spcPts val="1000"/>
              </a:spcBef>
              <a:spcAft>
                <a:spcPts val="0"/>
              </a:spcAft>
              <a:buNone/>
            </a:pPr>
            <a:endParaRPr sz="1100">
              <a:solidFill>
                <a:schemeClr val="dk1"/>
              </a:solidFill>
            </a:endParaRPr>
          </a:p>
          <a:p>
            <a:pPr indent="0" lvl="0" marL="0" rtl="0" algn="just">
              <a:lnSpc>
                <a:spcPct val="150000"/>
              </a:lnSpc>
              <a:spcBef>
                <a:spcPts val="1000"/>
              </a:spcBef>
              <a:spcAft>
                <a:spcPts val="0"/>
              </a:spcAft>
              <a:buNone/>
            </a:pPr>
            <a:endParaRPr sz="1100">
              <a:solidFill>
                <a:schemeClr val="lt1"/>
              </a:solidFill>
            </a:endParaRPr>
          </a:p>
          <a:p>
            <a:pPr indent="0" lvl="0" marL="457200" rtl="0" algn="l">
              <a:spcBef>
                <a:spcPts val="1000"/>
              </a:spcBef>
              <a:spcAft>
                <a:spcPts val="0"/>
              </a:spcAft>
              <a:buNone/>
            </a:pPr>
            <a:endParaRPr sz="1100">
              <a:solidFill>
                <a:srgbClr val="FFFFFF"/>
              </a:solidFill>
            </a:endParaRPr>
          </a:p>
        </p:txBody>
      </p:sp>
      <p:sp>
        <p:nvSpPr>
          <p:cNvPr id="252" name="Google Shape;252;g2742f19afeb_0_296"/>
          <p:cNvSpPr/>
          <p:nvPr/>
        </p:nvSpPr>
        <p:spPr>
          <a:xfrm>
            <a:off x="6058962" y="1339218"/>
            <a:ext cx="2906700" cy="3259200"/>
          </a:xfrm>
          <a:prstGeom prst="roundRect">
            <a:avLst>
              <a:gd fmla="val 16667" name="adj"/>
            </a:avLst>
          </a:prstGeom>
          <a:solidFill>
            <a:srgbClr val="00B1F0"/>
          </a:solidFill>
          <a:ln cap="flat" cmpd="sng" w="9525">
            <a:solidFill>
              <a:srgbClr val="00B1F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defRPr sz="1100">
                <a:solidFill>
                  <a:srgbClr val="FFFFFF"/>
                </a:solidFill>
              </a:defRPr>
            </a:pPr>
            <a:r>
              <a:t>Berikan anak anda semua perhatian anda. </a:t>
            </a:r>
            <a:endParaRPr sz="1100">
              <a:solidFill>
                <a:srgbClr val="FFFFFF"/>
              </a:solidFill>
            </a:endParaRPr>
          </a:p>
          <a:p>
            <a:pPr indent="0" lvl="0" marL="0" rtl="0" algn="l">
              <a:spcBef>
                <a:spcPts val="0"/>
              </a:spcBef>
              <a:spcAft>
                <a:spcPts val="0"/>
              </a:spcAft>
              <a:buNone/>
            </a:pPr>
            <a:endParaRPr sz="1100">
              <a:solidFill>
                <a:srgbClr val="FFFFFF"/>
              </a:solidFill>
            </a:endParaRPr>
          </a:p>
          <a:p>
            <a:pPr indent="0" lvl="0" marL="0" rtl="0" algn="just">
              <a:lnSpc>
                <a:spcPct val="150000"/>
              </a:lnSpc>
              <a:spcBef>
                <a:spcPts val="0"/>
              </a:spcBef>
              <a:spcAft>
                <a:spcPts val="0"/>
              </a:spcAft>
              <a:buNone/>
              <a:defRPr sz="1100">
                <a:solidFill>
                  <a:srgbClr val="FFFFFF"/>
                </a:solidFill>
              </a:defRPr>
            </a:pPr>
            <a:r>
              <a:t>Beri arahan atau petunjuk seminimum mungkin.</a:t>
            </a:r>
            <a:endParaRPr sz="1100">
              <a:solidFill>
                <a:srgbClr val="FFFFFF"/>
              </a:solidFill>
            </a:endParaRPr>
          </a:p>
          <a:p>
            <a:pPr indent="0" lvl="0" marL="0" rtl="0" algn="just">
              <a:lnSpc>
                <a:spcPct val="150000"/>
              </a:lnSpc>
              <a:spcBef>
                <a:spcPts val="1000"/>
              </a:spcBef>
              <a:spcAft>
                <a:spcPts val="0"/>
              </a:spcAft>
              <a:buNone/>
              <a:defRPr sz="1100">
                <a:solidFill>
                  <a:srgbClr val="FFFFFF"/>
                </a:solidFill>
              </a:defRPr>
            </a:pPr>
            <a:r>
              <a:rPr b="1"/>
              <a:t>Dengar</a:t>
            </a:r>
            <a:r>
              <a:t> apa yang anak anda katakan dan </a:t>
            </a:r>
            <a:r>
              <a:rPr b="1"/>
              <a:t>tonton</a:t>
            </a:r>
            <a:r>
              <a:t> mereka.</a:t>
            </a:r>
            <a:endParaRPr sz="1100">
              <a:solidFill>
                <a:srgbClr val="FFFFFF"/>
              </a:solidFill>
            </a:endParaRPr>
          </a:p>
          <a:p>
            <a:pPr indent="0" lvl="0" marL="0" rtl="0" algn="just">
              <a:lnSpc>
                <a:spcPct val="150000"/>
              </a:lnSpc>
              <a:spcBef>
                <a:spcPts val="1000"/>
              </a:spcBef>
              <a:spcAft>
                <a:spcPts val="0"/>
              </a:spcAft>
              <a:buNone/>
              <a:defRPr sz="1100">
                <a:solidFill>
                  <a:schemeClr val="lt1"/>
                </a:solidFill>
              </a:defRPr>
            </a:pPr>
            <a:r>
              <a:t>Renung kembali apa yang anak anda katakan kepada anda.</a:t>
            </a:r>
            <a:endParaRPr sz="1100">
              <a:solidFill>
                <a:schemeClr val="lt1"/>
              </a:solidFill>
            </a:endParaRPr>
          </a:p>
          <a:p>
            <a:pPr indent="0" lvl="0" marL="0" rtl="0" algn="just">
              <a:lnSpc>
                <a:spcPct val="150000"/>
              </a:lnSpc>
              <a:spcBef>
                <a:spcPts val="1000"/>
              </a:spcBef>
              <a:spcAft>
                <a:spcPts val="0"/>
              </a:spcAft>
              <a:buNone/>
              <a:defRPr sz="1100">
                <a:solidFill>
                  <a:schemeClr val="lt1"/>
                </a:solidFill>
              </a:defRPr>
            </a:pPr>
            <a:r>
              <a:t>Buat komen yang positif sahaja dan elakkan komen yang kritis.</a:t>
            </a:r>
            <a:endParaRPr sz="1100">
              <a:solidFill>
                <a:schemeClr val="lt1"/>
              </a:solidFill>
            </a:endParaRPr>
          </a:p>
          <a:p>
            <a:pPr indent="0" lvl="0" marL="0" rtl="0" algn="just">
              <a:lnSpc>
                <a:spcPct val="150000"/>
              </a:lnSpc>
              <a:spcBef>
                <a:spcPts val="1000"/>
              </a:spcBef>
              <a:spcAft>
                <a:spcPts val="0"/>
              </a:spcAft>
              <a:buNone/>
            </a:pPr>
            <a:endParaRPr sz="1100">
              <a:solidFill>
                <a:schemeClr val="lt1"/>
              </a:solidFill>
            </a:endParaRPr>
          </a:p>
          <a:p>
            <a:pPr indent="0" lvl="0" marL="0" rtl="0" algn="just">
              <a:lnSpc>
                <a:spcPct val="150000"/>
              </a:lnSpc>
              <a:spcBef>
                <a:spcPts val="1000"/>
              </a:spcBef>
              <a:spcAft>
                <a:spcPts val="0"/>
              </a:spcAft>
              <a:buNone/>
            </a:pPr>
            <a:endParaRPr sz="1100">
              <a:solidFill>
                <a:srgbClr val="FFFFFF"/>
              </a:solidFill>
            </a:endParaRPr>
          </a:p>
          <a:p>
            <a:pPr indent="0" lvl="0" marL="0" rtl="0" algn="just">
              <a:lnSpc>
                <a:spcPct val="150000"/>
              </a:lnSpc>
              <a:spcBef>
                <a:spcPts val="1000"/>
              </a:spcBef>
              <a:spcAft>
                <a:spcPts val="0"/>
              </a:spcAft>
              <a:buClr>
                <a:schemeClr val="dk1"/>
              </a:buClr>
              <a:buSzPts val="1100"/>
              <a:buFont typeface="Arial"/>
              <a:buNone/>
            </a:pPr>
            <a:endParaRPr sz="1100">
              <a:solidFill>
                <a:srgbClr val="FFFFFF"/>
              </a:solidFill>
            </a:endParaRPr>
          </a:p>
          <a:p>
            <a:pPr indent="0" lvl="0" marL="0" rtl="0" algn="l">
              <a:spcBef>
                <a:spcPts val="1000"/>
              </a:spcBef>
              <a:spcAft>
                <a:spcPts val="0"/>
              </a:spcAft>
              <a:buNone/>
            </a:pPr>
            <a:endParaRPr sz="1100">
              <a:solidFill>
                <a:srgbClr val="FFFFFF"/>
              </a:solidFill>
            </a:endParaRPr>
          </a:p>
        </p:txBody>
      </p:sp>
      <p:sp>
        <p:nvSpPr>
          <p:cNvPr id="253" name="Google Shape;253;g2742f19afeb_0_296"/>
          <p:cNvSpPr/>
          <p:nvPr/>
        </p:nvSpPr>
        <p:spPr>
          <a:xfrm>
            <a:off x="6058962" y="901351"/>
            <a:ext cx="2906700" cy="350400"/>
          </a:xfrm>
          <a:prstGeom prst="roundRect">
            <a:avLst>
              <a:gd fmla="val 16667" name="adj"/>
            </a:avLst>
          </a:prstGeom>
          <a:solidFill>
            <a:srgbClr val="FFFFFF"/>
          </a:solidFill>
          <a:ln cap="flat" cmpd="sng" w="28575">
            <a:solidFill>
              <a:srgbClr val="019FE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defRPr b="1" sz="1100">
                <a:solidFill>
                  <a:srgbClr val="0B4060"/>
                </a:solidFill>
              </a:defRPr>
            </a:pPr>
            <a:r>
              <a:t>KEKAL</a:t>
            </a:r>
            <a:endParaRPr b="1" sz="1100">
              <a:solidFill>
                <a:srgbClr val="0B4060"/>
              </a:solidFill>
            </a:endParaRPr>
          </a:p>
        </p:txBody>
      </p:sp>
      <p:sp>
        <p:nvSpPr>
          <p:cNvPr id="254" name="Google Shape;254;g2742f19afeb_0_296"/>
          <p:cNvSpPr/>
          <p:nvPr/>
        </p:nvSpPr>
        <p:spPr>
          <a:xfrm>
            <a:off x="107875" y="901351"/>
            <a:ext cx="2906700" cy="350400"/>
          </a:xfrm>
          <a:prstGeom prst="roundRect">
            <a:avLst>
              <a:gd fmla="val 16667" name="adj"/>
            </a:avLst>
          </a:prstGeom>
          <a:solidFill>
            <a:srgbClr val="FFFFFF"/>
          </a:solidFill>
          <a:ln cap="flat" cmpd="sng" w="28575">
            <a:solidFill>
              <a:srgbClr val="D600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defRPr b="1" sz="1100">
                <a:solidFill>
                  <a:srgbClr val="0B4060"/>
                </a:solidFill>
              </a:defRPr>
            </a:pPr>
            <a:r>
              <a:t>HARI </a:t>
            </a:r>
            <a:endParaRPr b="1" sz="1100">
              <a:solidFill>
                <a:srgbClr val="0B4060"/>
              </a:solidFill>
            </a:endParaRPr>
          </a:p>
        </p:txBody>
      </p:sp>
      <p:sp>
        <p:nvSpPr>
          <p:cNvPr id="255" name="Google Shape;255;g2742f19afeb_0_296"/>
          <p:cNvSpPr/>
          <p:nvPr/>
        </p:nvSpPr>
        <p:spPr>
          <a:xfrm>
            <a:off x="3083418" y="901351"/>
            <a:ext cx="2906700" cy="350400"/>
          </a:xfrm>
          <a:prstGeom prst="roundRect">
            <a:avLst>
              <a:gd fmla="val 16667" name="adj"/>
            </a:avLst>
          </a:prstGeom>
          <a:solidFill>
            <a:srgbClr val="FFFFFF"/>
          </a:solidFill>
          <a:ln cap="flat" cmpd="sng" w="28575">
            <a:solidFill>
              <a:srgbClr val="FCA20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defRPr b="1" sz="1100">
                <a:solidFill>
                  <a:srgbClr val="0B4060"/>
                </a:solidFill>
              </a:defRPr>
            </a:pPr>
            <a:r>
              <a:t>MAIN</a:t>
            </a:r>
            <a:endParaRPr b="1" sz="1100">
              <a:solidFill>
                <a:srgbClr val="0B406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2742f19afeb_0_358"/>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61" name="Google Shape;261;g2742f19afeb_0_358"/>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Menghabiskan Masa Satu-satu dengan Anak Saya</a:t>
            </a:r>
            <a:endParaRPr b="0" i="0" sz="1400" u="none" cap="none" strike="noStrike">
              <a:solidFill>
                <a:srgbClr val="000000"/>
              </a:solidFill>
              <a:latin typeface="Arial"/>
              <a:ea typeface="Arial"/>
              <a:cs typeface="Arial"/>
              <a:sym typeface="Arial"/>
            </a:endParaRPr>
          </a:p>
        </p:txBody>
      </p:sp>
      <p:sp>
        <p:nvSpPr>
          <p:cNvPr id="262" name="Google Shape;262;g2742f19afeb_0_358"/>
          <p:cNvSpPr txBox="1"/>
          <p:nvPr/>
        </p:nvSpPr>
        <p:spPr>
          <a:xfrm>
            <a:off x="269600" y="972071"/>
            <a:ext cx="8199600" cy="231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700">
                <a:solidFill>
                  <a:srgbClr val="DB3614"/>
                </a:solidFill>
              </a:defRPr>
            </a:pPr>
            <a:r>
              <a:t>Aktiviti Rumah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700" u="none" cap="none" strike="noStrike">
              <a:solidFill>
                <a:srgbClr val="0D3959"/>
              </a:solidFill>
              <a:latin typeface="Arial"/>
              <a:ea typeface="Arial"/>
              <a:cs typeface="Arial"/>
              <a:sym typeface="Arial"/>
            </a:endParaRPr>
          </a:p>
          <a:p>
            <a:pPr indent="0" lvl="0" marL="0" rtl="0" algn="just">
              <a:lnSpc>
                <a:spcPct val="150000"/>
              </a:lnSpc>
              <a:spcBef>
                <a:spcPts val="0"/>
              </a:spcBef>
              <a:spcAft>
                <a:spcPts val="0"/>
              </a:spcAft>
              <a:buNone/>
              <a:defRPr b="1" sz="1700">
                <a:solidFill>
                  <a:srgbClr val="0D3959"/>
                </a:solidFill>
              </a:defRPr>
            </a:pPr>
            <a:r>
              <a:t>Luangkan sekurang-kurangnya 5 hingga 15 minit Masa Satu dengan Satu dengan anak anda setiap hari</a:t>
            </a:r>
            <a:endParaRPr b="1" sz="1700">
              <a:solidFill>
                <a:srgbClr val="0D3959"/>
              </a:solidFill>
            </a:endParaRPr>
          </a:p>
          <a:p>
            <a:pPr indent="0" lvl="0" marL="0" rtl="0" algn="ctr">
              <a:lnSpc>
                <a:spcPct val="150000"/>
              </a:lnSpc>
              <a:spcBef>
                <a:spcPts val="1000"/>
              </a:spcBef>
              <a:spcAft>
                <a:spcPts val="0"/>
              </a:spcAft>
              <a:buNone/>
              <a:defRPr i="1" sz="1500"/>
            </a:pPr>
            <a:r>
              <a:rPr b="1">
                <a:solidFill>
                  <a:srgbClr val="019FE4"/>
                </a:solidFill>
              </a:rPr>
              <a:t>Di manakah</a:t>
            </a:r>
            <a:r>
              <a:rPr>
                <a:solidFill>
                  <a:srgbClr val="0D3959"/>
                </a:solidFill>
              </a:rPr>
              <a:t> anda akan menghabiskan Masa Satu-satu dengan anak anda?</a:t>
            </a:r>
            <a:endParaRPr i="1" sz="1500">
              <a:solidFill>
                <a:srgbClr val="0D3959"/>
              </a:solidFill>
            </a:endParaRPr>
          </a:p>
          <a:p>
            <a:pPr indent="0" lvl="0" marL="0" rtl="0" algn="ctr">
              <a:lnSpc>
                <a:spcPct val="150000"/>
              </a:lnSpc>
              <a:spcBef>
                <a:spcPts val="1000"/>
              </a:spcBef>
              <a:spcAft>
                <a:spcPts val="0"/>
              </a:spcAft>
              <a:buNone/>
              <a:defRPr i="1" sz="1500"/>
            </a:pPr>
            <a:r>
              <a:rPr b="1">
                <a:solidFill>
                  <a:srgbClr val="EE1651"/>
                </a:solidFill>
              </a:rPr>
              <a:t>Bilakah</a:t>
            </a:r>
            <a:r>
              <a:rPr>
                <a:solidFill>
                  <a:srgbClr val="0D3959"/>
                </a:solidFill>
              </a:rPr>
              <a:t> anda akan meluangkan Masa Satu-satu dengan anak anda?</a:t>
            </a:r>
            <a:endParaRPr i="1" sz="1500">
              <a:solidFill>
                <a:srgbClr val="0D3959"/>
              </a:solidFill>
            </a:endParaRPr>
          </a:p>
          <a:p>
            <a:pPr indent="0" lvl="0" marL="0" rtl="0" algn="ctr">
              <a:lnSpc>
                <a:spcPct val="150000"/>
              </a:lnSpc>
              <a:spcBef>
                <a:spcPts val="1000"/>
              </a:spcBef>
              <a:spcAft>
                <a:spcPts val="1000"/>
              </a:spcAft>
              <a:buNone/>
              <a:defRPr i="1" sz="1500"/>
            </a:pPr>
            <a:r>
              <a:rPr b="1">
                <a:solidFill>
                  <a:srgbClr val="FCA203"/>
                </a:solidFill>
              </a:rPr>
              <a:t>Apakah</a:t>
            </a:r>
            <a:r>
              <a:rPr>
                <a:solidFill>
                  <a:srgbClr val="0D3959"/>
                </a:solidFill>
              </a:rPr>
              <a:t> jenis aktiviti yang boleh anda lakukan semasa Masa Bersama Seorang Dengan Seorang bersama anak anda?</a:t>
            </a:r>
            <a:endParaRPr b="1" sz="1700">
              <a:solidFill>
                <a:srgbClr val="0D395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8d8ad90870_1_19"/>
          <p:cNvSpPr/>
          <p:nvPr/>
        </p:nvSpPr>
        <p:spPr>
          <a:xfrm rot="-5400000">
            <a:off x="789149" y="-587925"/>
            <a:ext cx="480900" cy="2059200"/>
          </a:xfrm>
          <a:prstGeom prst="round2SameRect">
            <a:avLst>
              <a:gd fmla="val 0" name="adj1"/>
              <a:gd fmla="val 3351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68" name="Google Shape;268;g28d8ad90870_1_19"/>
          <p:cNvSpPr txBox="1"/>
          <p:nvPr/>
        </p:nvSpPr>
        <p:spPr>
          <a:xfrm>
            <a:off x="286224" y="197500"/>
            <a:ext cx="1384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Penutup</a:t>
            </a:r>
            <a:endParaRPr b="0" i="0" sz="1400" u="none" cap="none" strike="noStrike">
              <a:solidFill>
                <a:srgbClr val="000000"/>
              </a:solidFill>
              <a:latin typeface="Arial"/>
              <a:ea typeface="Arial"/>
              <a:cs typeface="Arial"/>
              <a:sym typeface="Arial"/>
            </a:endParaRPr>
          </a:p>
        </p:txBody>
      </p:sp>
      <p:sp>
        <p:nvSpPr>
          <p:cNvPr id="269" name="Google Shape;269;g28d8ad90870_1_19"/>
          <p:cNvSpPr txBox="1"/>
          <p:nvPr/>
        </p:nvSpPr>
        <p:spPr>
          <a:xfrm>
            <a:off x="269600" y="972071"/>
            <a:ext cx="8199600" cy="309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700">
                <a:solidFill>
                  <a:srgbClr val="DB3614"/>
                </a:solidFill>
              </a:defRPr>
            </a:pPr>
            <a:r>
              <a:t>Renungan</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700" u="none" cap="none" strike="noStrike">
              <a:solidFill>
                <a:srgbClr val="0D3959"/>
              </a:solidFill>
              <a:latin typeface="Arial"/>
              <a:ea typeface="Arial"/>
              <a:cs typeface="Arial"/>
              <a:sym typeface="Arial"/>
            </a:endParaRPr>
          </a:p>
          <a:p>
            <a:pPr indent="0" lvl="0" marL="0" rtl="0" algn="just">
              <a:lnSpc>
                <a:spcPct val="150000"/>
              </a:lnSpc>
              <a:spcBef>
                <a:spcPts val="0"/>
              </a:spcBef>
              <a:spcAft>
                <a:spcPts val="0"/>
              </a:spcAft>
              <a:buNone/>
              <a:defRPr b="1" sz="1700">
                <a:solidFill>
                  <a:srgbClr val="0D3959"/>
                </a:solidFill>
              </a:defRPr>
            </a:pPr>
            <a:r>
              <a:t>Adakah anda mempunyai sebarang soalan tentang:</a:t>
            </a:r>
            <a:endParaRPr b="1" sz="1700">
              <a:solidFill>
                <a:srgbClr val="0D3959"/>
              </a:solidFill>
            </a:endParaRPr>
          </a:p>
          <a:p>
            <a:pPr indent="-336550" lvl="0" marL="457200" rtl="0" algn="just">
              <a:lnSpc>
                <a:spcPct val="150000"/>
              </a:lnSpc>
              <a:spcBef>
                <a:spcPts val="1000"/>
              </a:spcBef>
              <a:spcAft>
                <a:spcPts val="0"/>
              </a:spcAft>
              <a:buClr>
                <a:srgbClr val="0D3959"/>
              </a:buClr>
              <a:buSzPts val="1700"/>
              <a:buChar char="●"/>
              <a:defRPr sz="1700">
                <a:solidFill>
                  <a:srgbClr val="0D3959"/>
                </a:solidFill>
              </a:defRPr>
            </a:pPr>
            <a:r>
              <a:t>Menggunakan ParentText</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defRPr sz="1700">
                <a:solidFill>
                  <a:srgbClr val="0D3959"/>
                </a:solidFill>
              </a:defRPr>
            </a:pPr>
            <a:r>
              <a:t>Menyertai Kumpulan Sokongan WhatsApp</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defRPr sz="1700">
                <a:solidFill>
                  <a:srgbClr val="0D3959"/>
                </a:solidFill>
              </a:defRPr>
            </a:pPr>
            <a:r>
              <a:t>Luangkan Masa Satu-satu dengan anak anda</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defRPr sz="1700">
                <a:solidFill>
                  <a:srgbClr val="0D3959"/>
                </a:solidFill>
              </a:defRPr>
            </a:pPr>
            <a:r>
              <a:t>Aktiviti Rumah</a:t>
            </a:r>
            <a:endParaRPr sz="1700">
              <a:solidFill>
                <a:srgbClr val="0D3959"/>
              </a:solidFill>
            </a:endParaRPr>
          </a:p>
          <a:p>
            <a:pPr indent="0" lvl="0" marL="0" rtl="0" algn="l">
              <a:lnSpc>
                <a:spcPct val="150000"/>
              </a:lnSpc>
              <a:spcBef>
                <a:spcPts val="1000"/>
              </a:spcBef>
              <a:spcAft>
                <a:spcPts val="1000"/>
              </a:spcAft>
              <a:buNone/>
            </a:pPr>
            <a:endParaRPr b="1" sz="1700">
              <a:solidFill>
                <a:srgbClr val="0D395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cxnSp>
        <p:nvCxnSpPr>
          <p:cNvPr id="274" name="Google Shape;274;g283abf8806e_0_184"/>
          <p:cNvCxnSpPr>
            <a:stCxn id="275" idx="4"/>
            <a:endCxn id="276" idx="0"/>
          </p:cNvCxnSpPr>
          <p:nvPr/>
        </p:nvCxnSpPr>
        <p:spPr>
          <a:xfrm>
            <a:off x="3612265" y="926060"/>
            <a:ext cx="0" cy="3160500"/>
          </a:xfrm>
          <a:prstGeom prst="straightConnector1">
            <a:avLst/>
          </a:prstGeom>
          <a:noFill/>
          <a:ln cap="flat" cmpd="sng" w="19050">
            <a:solidFill>
              <a:srgbClr val="123D5D"/>
            </a:solidFill>
            <a:prstDash val="solid"/>
            <a:round/>
            <a:headEnd len="sm" w="sm" type="none"/>
            <a:tailEnd len="sm" w="sm" type="none"/>
          </a:ln>
        </p:spPr>
      </p:cxnSp>
      <p:sp>
        <p:nvSpPr>
          <p:cNvPr id="277" name="Google Shape;277;g283abf8806e_0_184"/>
          <p:cNvSpPr/>
          <p:nvPr/>
        </p:nvSpPr>
        <p:spPr>
          <a:xfrm rot="5399637">
            <a:off x="2191916" y="2260153"/>
            <a:ext cx="2840700" cy="4164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p>
        </p:txBody>
      </p:sp>
      <p:sp>
        <p:nvSpPr>
          <p:cNvPr id="278" name="Google Shape;278;g283abf8806e_0_184"/>
          <p:cNvSpPr/>
          <p:nvPr/>
        </p:nvSpPr>
        <p:spPr>
          <a:xfrm rot="-5400000">
            <a:off x="789149" y="-587925"/>
            <a:ext cx="480900" cy="2059200"/>
          </a:xfrm>
          <a:prstGeom prst="round2SameRect">
            <a:avLst>
              <a:gd fmla="val 0" name="adj1"/>
              <a:gd fmla="val 3351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79" name="Google Shape;279;g283abf8806e_0_184"/>
          <p:cNvSpPr txBox="1"/>
          <p:nvPr/>
        </p:nvSpPr>
        <p:spPr>
          <a:xfrm>
            <a:off x="286224" y="197500"/>
            <a:ext cx="1384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Penutup</a:t>
            </a:r>
            <a:endParaRPr b="0" i="0" sz="1400" u="none" cap="none" strike="noStrike">
              <a:solidFill>
                <a:srgbClr val="000000"/>
              </a:solidFill>
              <a:latin typeface="Arial"/>
              <a:ea typeface="Arial"/>
              <a:cs typeface="Arial"/>
              <a:sym typeface="Arial"/>
            </a:endParaRPr>
          </a:p>
        </p:txBody>
      </p:sp>
      <p:sp>
        <p:nvSpPr>
          <p:cNvPr id="280" name="Google Shape;280;g283abf8806e_0_184"/>
          <p:cNvSpPr txBox="1"/>
          <p:nvPr/>
        </p:nvSpPr>
        <p:spPr>
          <a:xfrm>
            <a:off x="3966605" y="1364316"/>
            <a:ext cx="16338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Bersikap Baik terhadap Diri Sendiri </a:t>
            </a:r>
            <a:endParaRPr b="0" i="0" sz="1400" u="none" cap="none" strike="noStrike">
              <a:solidFill>
                <a:srgbClr val="000000"/>
              </a:solidFill>
              <a:latin typeface="Arial"/>
              <a:ea typeface="Arial"/>
              <a:cs typeface="Arial"/>
              <a:sym typeface="Arial"/>
            </a:endParaRPr>
          </a:p>
        </p:txBody>
      </p:sp>
      <p:sp>
        <p:nvSpPr>
          <p:cNvPr id="281" name="Google Shape;281;g283abf8806e_0_184"/>
          <p:cNvSpPr txBox="1"/>
          <p:nvPr/>
        </p:nvSpPr>
        <p:spPr>
          <a:xfrm>
            <a:off x="3966590" y="2030740"/>
            <a:ext cx="32676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Memberi Pujian </a:t>
            </a:r>
            <a:endParaRPr b="0" i="0" sz="1400" u="none" cap="none" strike="noStrike">
              <a:solidFill>
                <a:srgbClr val="000000"/>
              </a:solidFill>
              <a:latin typeface="Arial"/>
              <a:ea typeface="Arial"/>
              <a:cs typeface="Arial"/>
              <a:sym typeface="Arial"/>
            </a:endParaRPr>
          </a:p>
        </p:txBody>
      </p:sp>
      <p:sp>
        <p:nvSpPr>
          <p:cNvPr id="282" name="Google Shape;282;g283abf8806e_0_184"/>
          <p:cNvSpPr txBox="1"/>
          <p:nvPr/>
        </p:nvSpPr>
        <p:spPr>
          <a:xfrm>
            <a:off x="3966593" y="2697164"/>
            <a:ext cx="20562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Bercakap tentang perasaan</a:t>
            </a:r>
            <a:endParaRPr b="0" i="0" sz="1400" u="none" cap="none" strike="noStrike">
              <a:solidFill>
                <a:srgbClr val="000000"/>
              </a:solidFill>
              <a:latin typeface="Arial"/>
              <a:ea typeface="Arial"/>
              <a:cs typeface="Arial"/>
              <a:sym typeface="Arial"/>
            </a:endParaRPr>
          </a:p>
        </p:txBody>
      </p:sp>
      <p:sp>
        <p:nvSpPr>
          <p:cNvPr id="283" name="Google Shape;283;g283abf8806e_0_184"/>
          <p:cNvSpPr txBox="1"/>
          <p:nvPr/>
        </p:nvSpPr>
        <p:spPr>
          <a:xfrm>
            <a:off x="3966602" y="3363588"/>
            <a:ext cx="35751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123D5D"/>
                </a:solidFill>
              </a:defRPr>
            </a:pPr>
            <a:r>
              <a:t>Nilai Keibubapaan dan Kerohanian</a:t>
            </a:r>
            <a:endParaRPr b="0" i="0" sz="1400" u="none" cap="none" strike="noStrike">
              <a:solidFill>
                <a:srgbClr val="123D5D"/>
              </a:solidFill>
              <a:latin typeface="Arial"/>
              <a:ea typeface="Arial"/>
              <a:cs typeface="Arial"/>
              <a:sym typeface="Arial"/>
            </a:endParaRPr>
          </a:p>
        </p:txBody>
      </p:sp>
      <p:grpSp>
        <p:nvGrpSpPr>
          <p:cNvPr id="284" name="Google Shape;284;g283abf8806e_0_184"/>
          <p:cNvGrpSpPr/>
          <p:nvPr/>
        </p:nvGrpSpPr>
        <p:grpSpPr>
          <a:xfrm>
            <a:off x="3966606" y="414400"/>
            <a:ext cx="4870076" cy="500100"/>
            <a:chOff x="-1126251" y="933433"/>
            <a:chExt cx="8997000" cy="500100"/>
          </a:xfrm>
        </p:grpSpPr>
        <p:sp>
          <p:nvSpPr>
            <p:cNvPr id="285" name="Google Shape;285;g283abf8806e_0_184"/>
            <p:cNvSpPr/>
            <p:nvPr/>
          </p:nvSpPr>
          <p:spPr>
            <a:xfrm>
              <a:off x="1088194" y="1134860"/>
              <a:ext cx="367500" cy="284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86" name="Google Shape;286;g283abf8806e_0_184"/>
            <p:cNvSpPr txBox="1"/>
            <p:nvPr/>
          </p:nvSpPr>
          <p:spPr>
            <a:xfrm>
              <a:off x="-1126251" y="933433"/>
              <a:ext cx="89970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rPr b="1"/>
                <a:t>Anda di sini!</a:t>
              </a:r>
              <a:r>
                <a:t> </a:t>
              </a:r>
              <a:endParaRPr>
                <a:solidFill>
                  <a:srgbClr val="0C4061"/>
                </a:solidFill>
              </a:endParaRPr>
            </a:p>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Memilih Matlamat pertama anda &amp; Menyelesaikan kemahiran pertama anda</a:t>
              </a:r>
              <a:endParaRPr b="0" i="0" sz="1400" u="none" cap="none" strike="noStrike">
                <a:solidFill>
                  <a:srgbClr val="000000"/>
                </a:solidFill>
                <a:latin typeface="Arial"/>
                <a:ea typeface="Arial"/>
                <a:cs typeface="Arial"/>
                <a:sym typeface="Arial"/>
              </a:endParaRPr>
            </a:p>
          </p:txBody>
        </p:sp>
      </p:grpSp>
      <p:sp>
        <p:nvSpPr>
          <p:cNvPr id="275" name="Google Shape;275;g283abf8806e_0_184"/>
          <p:cNvSpPr/>
          <p:nvPr/>
        </p:nvSpPr>
        <p:spPr>
          <a:xfrm>
            <a:off x="3350665" y="402860"/>
            <a:ext cx="523200" cy="5232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87" name="Google Shape;287;g283abf8806e_0_184"/>
          <p:cNvSpPr/>
          <p:nvPr/>
        </p:nvSpPr>
        <p:spPr>
          <a:xfrm>
            <a:off x="3350674" y="4010646"/>
            <a:ext cx="523200" cy="523200"/>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pic>
        <p:nvPicPr>
          <p:cNvPr descr="Chat with solid fill" id="276" name="Google Shape;276;g283abf8806e_0_184"/>
          <p:cNvPicPr preferRelativeResize="0"/>
          <p:nvPr/>
        </p:nvPicPr>
        <p:blipFill rotWithShape="1">
          <a:blip r:embed="rId3">
            <a:alphaModFix/>
          </a:blip>
          <a:srcRect b="0" l="0" r="0" t="0"/>
          <a:stretch/>
        </p:blipFill>
        <p:spPr>
          <a:xfrm>
            <a:off x="3426633" y="4086611"/>
            <a:ext cx="371296" cy="371296"/>
          </a:xfrm>
          <a:prstGeom prst="rect">
            <a:avLst/>
          </a:prstGeom>
          <a:noFill/>
          <a:ln>
            <a:noFill/>
          </a:ln>
        </p:spPr>
      </p:pic>
      <p:pic>
        <p:nvPicPr>
          <p:cNvPr id="288" name="Google Shape;288;g283abf8806e_0_184"/>
          <p:cNvPicPr preferRelativeResize="0"/>
          <p:nvPr/>
        </p:nvPicPr>
        <p:blipFill rotWithShape="1">
          <a:blip r:embed="rId4">
            <a:alphaModFix/>
          </a:blip>
          <a:srcRect b="0" l="0" r="0" t="0"/>
          <a:stretch/>
        </p:blipFill>
        <p:spPr>
          <a:xfrm>
            <a:off x="3426629" y="3252671"/>
            <a:ext cx="371300" cy="357678"/>
          </a:xfrm>
          <a:prstGeom prst="rect">
            <a:avLst/>
          </a:prstGeom>
          <a:noFill/>
          <a:ln>
            <a:noFill/>
          </a:ln>
        </p:spPr>
      </p:pic>
      <p:sp>
        <p:nvSpPr>
          <p:cNvPr id="289" name="Google Shape;289;g283abf8806e_0_184"/>
          <p:cNvSpPr txBox="1"/>
          <p:nvPr/>
        </p:nvSpPr>
        <p:spPr>
          <a:xfrm>
            <a:off x="3966531" y="4006000"/>
            <a:ext cx="4870200" cy="532500"/>
          </a:xfrm>
          <a:prstGeom prst="rect">
            <a:avLst/>
          </a:prstGeom>
          <a:noFill/>
          <a:ln>
            <a:noFill/>
          </a:ln>
        </p:spPr>
        <p:txBody>
          <a:bodyPr anchorCtr="0" anchor="t" bIns="34275" lIns="68575" spcFirstLastPara="1" rIns="68575" wrap="square" tIns="34275">
            <a:spAutoFit/>
          </a:bodyPr>
          <a:lstStyle/>
          <a:p>
            <a:pPr indent="0" lvl="0" marL="0" rtl="0" algn="l">
              <a:lnSpc>
                <a:spcPct val="115000"/>
              </a:lnSpc>
              <a:spcBef>
                <a:spcPts val="0"/>
              </a:spcBef>
              <a:spcAft>
                <a:spcPts val="0"/>
              </a:spcAft>
              <a:buClr>
                <a:schemeClr val="dk1"/>
              </a:buClr>
              <a:buSzPts val="1100"/>
              <a:buFont typeface="Arial"/>
              <a:buNone/>
              <a:defRPr b="1">
                <a:solidFill>
                  <a:srgbClr val="0C4061"/>
                </a:solidFill>
              </a:defRPr>
            </a:pPr>
            <a:r>
              <a:t>Tiba masanya untuk memilih matlamat keibubapaan baharu!</a:t>
            </a:r>
            <a:endParaRPr b="1">
              <a:solidFill>
                <a:srgbClr val="0C4061"/>
              </a:solidFill>
            </a:endParaRPr>
          </a:p>
          <a:p>
            <a:pPr indent="0" lvl="0" marL="0" rtl="0" algn="l">
              <a:lnSpc>
                <a:spcPct val="115000"/>
              </a:lnSpc>
              <a:spcBef>
                <a:spcPts val="0"/>
              </a:spcBef>
              <a:spcAft>
                <a:spcPts val="0"/>
              </a:spcAft>
              <a:buClr>
                <a:schemeClr val="dk1"/>
              </a:buClr>
              <a:buSzPts val="1100"/>
              <a:buFont typeface="Arial"/>
              <a:buNone/>
              <a:defRPr b="1">
                <a:solidFill>
                  <a:srgbClr val="0C4061"/>
                </a:solidFill>
              </a:defRPr>
            </a:pPr>
            <a:r>
              <a:t>Matlamat manakah yang ingin anda usahakan seterusnya?</a:t>
            </a:r>
            <a:endParaRPr b="1">
              <a:solidFill>
                <a:srgbClr val="0C4061"/>
              </a:solidFill>
            </a:endParaRPr>
          </a:p>
        </p:txBody>
      </p:sp>
      <p:sp>
        <p:nvSpPr>
          <p:cNvPr id="290" name="Google Shape;290;g283abf8806e_0_184"/>
          <p:cNvSpPr txBox="1"/>
          <p:nvPr/>
        </p:nvSpPr>
        <p:spPr>
          <a:xfrm>
            <a:off x="286225" y="810225"/>
            <a:ext cx="2224500" cy="838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defRPr b="1" sz="1700">
                <a:solidFill>
                  <a:srgbClr val="DB3614"/>
                </a:solidFill>
              </a:defRPr>
            </a:pPr>
            <a:r>
              <a:t>Mengenal pasti Matlamat Seterusnya dalam ParentText</a:t>
            </a:r>
            <a:endParaRPr sz="1700">
              <a:solidFill>
                <a:schemeClr val="dk1"/>
              </a:solidFill>
            </a:endParaRPr>
          </a:p>
        </p:txBody>
      </p:sp>
      <p:pic>
        <p:nvPicPr>
          <p:cNvPr descr="Marker with solid fill" id="291" name="Google Shape;291;g283abf8806e_0_184"/>
          <p:cNvPicPr preferRelativeResize="0"/>
          <p:nvPr/>
        </p:nvPicPr>
        <p:blipFill rotWithShape="1">
          <a:blip r:embed="rId5">
            <a:alphaModFix/>
          </a:blip>
          <a:srcRect b="0" l="0" r="0" t="0"/>
          <a:stretch/>
        </p:blipFill>
        <p:spPr>
          <a:xfrm>
            <a:off x="3420143" y="465826"/>
            <a:ext cx="384264" cy="384264"/>
          </a:xfrm>
          <a:prstGeom prst="rect">
            <a:avLst/>
          </a:prstGeom>
          <a:noFill/>
          <a:ln>
            <a:noFill/>
          </a:ln>
        </p:spPr>
      </p:pic>
      <p:pic>
        <p:nvPicPr>
          <p:cNvPr id="292" name="Google Shape;292;g283abf8806e_0_184"/>
          <p:cNvPicPr preferRelativeResize="0"/>
          <p:nvPr/>
        </p:nvPicPr>
        <p:blipFill rotWithShape="1">
          <a:blip r:embed="rId4">
            <a:alphaModFix/>
          </a:blip>
          <a:srcRect b="0" l="0" r="0" t="0"/>
          <a:stretch/>
        </p:blipFill>
        <p:spPr>
          <a:xfrm>
            <a:off x="3426629" y="2610558"/>
            <a:ext cx="371300" cy="357678"/>
          </a:xfrm>
          <a:prstGeom prst="rect">
            <a:avLst/>
          </a:prstGeom>
          <a:noFill/>
          <a:ln>
            <a:noFill/>
          </a:ln>
        </p:spPr>
      </p:pic>
      <p:pic>
        <p:nvPicPr>
          <p:cNvPr id="293" name="Google Shape;293;g283abf8806e_0_184"/>
          <p:cNvPicPr preferRelativeResize="0"/>
          <p:nvPr/>
        </p:nvPicPr>
        <p:blipFill rotWithShape="1">
          <a:blip r:embed="rId4">
            <a:alphaModFix/>
          </a:blip>
          <a:srcRect b="0" l="0" r="0" t="0"/>
          <a:stretch/>
        </p:blipFill>
        <p:spPr>
          <a:xfrm>
            <a:off x="3426629" y="1968446"/>
            <a:ext cx="371300" cy="357678"/>
          </a:xfrm>
          <a:prstGeom prst="rect">
            <a:avLst/>
          </a:prstGeom>
          <a:noFill/>
          <a:ln>
            <a:noFill/>
          </a:ln>
        </p:spPr>
      </p:pic>
      <p:pic>
        <p:nvPicPr>
          <p:cNvPr id="294" name="Google Shape;294;g283abf8806e_0_184"/>
          <p:cNvPicPr preferRelativeResize="0"/>
          <p:nvPr/>
        </p:nvPicPr>
        <p:blipFill rotWithShape="1">
          <a:blip r:embed="rId4">
            <a:alphaModFix/>
          </a:blip>
          <a:srcRect b="0" l="0" r="0" t="0"/>
          <a:stretch/>
        </p:blipFill>
        <p:spPr>
          <a:xfrm>
            <a:off x="3426629" y="1326358"/>
            <a:ext cx="371300" cy="35767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8" name="Shape 298"/>
        <p:cNvGrpSpPr/>
        <p:nvPr/>
      </p:nvGrpSpPr>
      <p:grpSpPr>
        <a:xfrm>
          <a:off x="0" y="0"/>
          <a:ext cx="0" cy="0"/>
          <a:chOff x="0" y="0"/>
          <a:chExt cx="0" cy="0"/>
        </a:xfrm>
      </p:grpSpPr>
      <p:pic>
        <p:nvPicPr>
          <p:cNvPr id="299" name="Google Shape;299;g2742f19afeb_0_410"/>
          <p:cNvPicPr preferRelativeResize="0"/>
          <p:nvPr/>
        </p:nvPicPr>
        <p:blipFill rotWithShape="1">
          <a:blip r:embed="rId3">
            <a:alphaModFix/>
          </a:blip>
          <a:srcRect b="0" l="0" r="0" t="0"/>
          <a:stretch/>
        </p:blipFill>
        <p:spPr>
          <a:xfrm>
            <a:off x="0" y="0"/>
            <a:ext cx="9144000" cy="4258401"/>
          </a:xfrm>
          <a:prstGeom prst="rect">
            <a:avLst/>
          </a:prstGeom>
          <a:noFill/>
          <a:ln>
            <a:noFill/>
          </a:ln>
        </p:spPr>
      </p:pic>
      <p:pic>
        <p:nvPicPr>
          <p:cNvPr id="300" name="Google Shape;300;g2742f19afeb_0_410"/>
          <p:cNvPicPr preferRelativeResize="0"/>
          <p:nvPr/>
        </p:nvPicPr>
        <p:blipFill rotWithShape="1">
          <a:blip r:embed="rId4">
            <a:alphaModFix/>
          </a:blip>
          <a:srcRect b="0" l="0" r="0" t="0"/>
          <a:stretch/>
        </p:blipFill>
        <p:spPr>
          <a:xfrm>
            <a:off x="399897" y="518810"/>
            <a:ext cx="3302674" cy="828670"/>
          </a:xfrm>
          <a:prstGeom prst="rect">
            <a:avLst/>
          </a:prstGeom>
          <a:noFill/>
          <a:ln>
            <a:noFill/>
          </a:ln>
        </p:spPr>
      </p:pic>
      <p:sp>
        <p:nvSpPr>
          <p:cNvPr id="301" name="Google Shape;301;g2742f19afeb_0_410"/>
          <p:cNvSpPr txBox="1"/>
          <p:nvPr/>
        </p:nvSpPr>
        <p:spPr>
          <a:xfrm>
            <a:off x="540475" y="1836225"/>
            <a:ext cx="1915500" cy="150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defRPr b="1" sz="2300">
                <a:solidFill>
                  <a:schemeClr val="lt1"/>
                </a:solidFill>
              </a:defRPr>
            </a:pPr>
            <a:r>
              <a:t>Terima kasih</a:t>
            </a:r>
            <a:br>
              <a:rPr b="1" lang="en-US" sz="2300">
                <a:solidFill>
                  <a:schemeClr val="lt1"/>
                </a:solidFill>
              </a:rPr>
            </a:br>
            <a:br>
              <a:rPr b="1" lang="en-US" sz="2300">
                <a:solidFill>
                  <a:schemeClr val="lt1"/>
                </a:solidFill>
              </a:rPr>
            </a:br>
            <a:r>
              <a:t>Sebarang Soalan?</a:t>
            </a:r>
            <a:endParaRPr b="0" i="0" sz="1900" u="none" cap="none" strike="noStrike">
              <a:solidFill>
                <a:srgbClr val="000000"/>
              </a:solidFill>
              <a:latin typeface="Arial"/>
              <a:ea typeface="Arial"/>
              <a:cs typeface="Arial"/>
              <a:sym typeface="Arial"/>
            </a:endParaRPr>
          </a:p>
        </p:txBody>
      </p:sp>
      <p:pic>
        <p:nvPicPr>
          <p:cNvPr id="302" name="Google Shape;302;g2742f19afeb_0_410"/>
          <p:cNvPicPr preferRelativeResize="0"/>
          <p:nvPr/>
        </p:nvPicPr>
        <p:blipFill>
          <a:blip r:embed="rId5">
            <a:alphaModFix/>
          </a:blip>
          <a:stretch>
            <a:fillRect/>
          </a:stretch>
        </p:blipFill>
        <p:spPr>
          <a:xfrm>
            <a:off x="259300" y="4258400"/>
            <a:ext cx="2058148" cy="800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742f19afeb_0_26"/>
          <p:cNvSpPr/>
          <p:nvPr/>
        </p:nvSpPr>
        <p:spPr>
          <a:xfrm rot="-5400000">
            <a:off x="1764448" y="-1563225"/>
            <a:ext cx="480900" cy="4009800"/>
          </a:xfrm>
          <a:prstGeom prst="round2SameRect">
            <a:avLst>
              <a:gd fmla="val 0" name="adj1"/>
              <a:gd fmla="val 46007"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02" name="Google Shape;102;g2742f19afeb_0_2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Gambaran Keseluruhan Sesi</a:t>
            </a:r>
            <a:endParaRPr b="0" i="0" sz="1400" u="none" cap="none" strike="noStrike">
              <a:solidFill>
                <a:srgbClr val="000000"/>
              </a:solidFill>
              <a:latin typeface="Arial"/>
              <a:ea typeface="Arial"/>
              <a:cs typeface="Arial"/>
              <a:sym typeface="Arial"/>
            </a:endParaRPr>
          </a:p>
        </p:txBody>
      </p:sp>
      <p:sp>
        <p:nvSpPr>
          <p:cNvPr id="103" name="Google Shape;103;g2742f19afeb_0_26"/>
          <p:cNvSpPr txBox="1"/>
          <p:nvPr/>
        </p:nvSpPr>
        <p:spPr>
          <a:xfrm>
            <a:off x="269600" y="972072"/>
            <a:ext cx="8199600" cy="2786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2100">
                <a:solidFill>
                  <a:srgbClr val="DB3614"/>
                </a:solidFill>
              </a:defRPr>
            </a:pPr>
            <a:r>
              <a:t>Struktur Bengkel </a:t>
            </a:r>
            <a:endParaRPr b="1" sz="2100">
              <a:solidFill>
                <a:srgbClr val="DB3614"/>
              </a:solidFill>
            </a:endParaRPr>
          </a:p>
          <a:p>
            <a:pPr indent="0" lvl="0" marL="0" marR="0" rtl="0" algn="l">
              <a:lnSpc>
                <a:spcPct val="100000"/>
              </a:lnSpc>
              <a:spcBef>
                <a:spcPts val="0"/>
              </a:spcBef>
              <a:spcAft>
                <a:spcPts val="0"/>
              </a:spcAft>
              <a:buClr>
                <a:srgbClr val="000000"/>
              </a:buClr>
              <a:buSzPts val="1400"/>
              <a:buFont typeface="Arial"/>
              <a:buNone/>
            </a:pPr>
            <a:endParaRPr b="1" sz="2100">
              <a:solidFill>
                <a:srgbClr val="DB3614"/>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Selamat datang </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Bermula dengan ParentText </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defRPr i="1" sz="1900">
                <a:solidFill>
                  <a:srgbClr val="0D3959"/>
                </a:solidFill>
              </a:defRPr>
            </a:pPr>
            <a:r>
              <a:t>Rehat</a:t>
            </a:r>
            <a:endParaRPr i="1" sz="1900">
              <a:solidFill>
                <a:srgbClr val="0D3959"/>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Meluangkan Masa Bersama Seorang Dengan Seorang dengan anak anda</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Penutup </a:t>
            </a:r>
            <a:endParaRPr sz="1900">
              <a:solidFill>
                <a:srgbClr val="0D395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g28d831eca76_0_103"/>
          <p:cNvPicPr preferRelativeResize="0"/>
          <p:nvPr/>
        </p:nvPicPr>
        <p:blipFill rotWithShape="1">
          <a:blip r:embed="rId3">
            <a:alphaModFix/>
          </a:blip>
          <a:srcRect b="9033" l="0" r="0" t="0"/>
          <a:stretch/>
        </p:blipFill>
        <p:spPr>
          <a:xfrm>
            <a:off x="0" y="-193150"/>
            <a:ext cx="9144000" cy="4509724"/>
          </a:xfrm>
          <a:prstGeom prst="rect">
            <a:avLst/>
          </a:prstGeom>
          <a:noFill/>
          <a:ln>
            <a:noFill/>
          </a:ln>
        </p:spPr>
      </p:pic>
      <p:sp>
        <p:nvSpPr>
          <p:cNvPr id="308" name="Google Shape;308;g28d831eca76_0_103"/>
          <p:cNvSpPr txBox="1"/>
          <p:nvPr/>
        </p:nvSpPr>
        <p:spPr>
          <a:xfrm>
            <a:off x="293597" y="3554225"/>
            <a:ext cx="31803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sz="2100">
                <a:solidFill>
                  <a:srgbClr val="F9AF00"/>
                </a:solidFill>
              </a:defRPr>
            </a:pPr>
            <a:r>
              <a:t>Bulan Tahun</a:t>
            </a:r>
            <a:endParaRPr b="0" i="0" sz="2100" u="none" cap="none" strike="noStrike">
              <a:solidFill>
                <a:srgbClr val="000000"/>
              </a:solidFill>
              <a:latin typeface="Arial"/>
              <a:ea typeface="Arial"/>
              <a:cs typeface="Arial"/>
              <a:sym typeface="Arial"/>
            </a:endParaRPr>
          </a:p>
        </p:txBody>
      </p:sp>
      <p:sp>
        <p:nvSpPr>
          <p:cNvPr id="309" name="Google Shape;309;g28d831eca76_0_103"/>
          <p:cNvSpPr txBox="1"/>
          <p:nvPr/>
        </p:nvSpPr>
        <p:spPr>
          <a:xfrm>
            <a:off x="293600" y="1222413"/>
            <a:ext cx="3342000" cy="1785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defRPr b="1" sz="2200">
                <a:solidFill>
                  <a:schemeClr val="lt1"/>
                </a:solidFill>
              </a:defRPr>
            </a:pPr>
            <a:r>
              <a:t>Program Keibubapaan Hibrid Naungan Kasih</a:t>
            </a:r>
            <a:br>
              <a:rPr b="1" lang="en-US" sz="2200">
                <a:solidFill>
                  <a:schemeClr val="lt1"/>
                </a:solidFill>
              </a:rPr>
            </a:br>
            <a:br>
              <a:rPr b="1" lang="en-US" sz="2200">
                <a:solidFill>
                  <a:schemeClr val="lt1"/>
                </a:solidFill>
              </a:rPr>
            </a:br>
            <a:r>
              <a:t>Refleksi dan Sambutan Ibu Bapa</a:t>
            </a:r>
            <a:endParaRPr b="1" sz="2100">
              <a:solidFill>
                <a:schemeClr val="lt1"/>
              </a:solidFill>
            </a:endParaRPr>
          </a:p>
        </p:txBody>
      </p:sp>
      <p:pic>
        <p:nvPicPr>
          <p:cNvPr descr="Universiti Putra Malaysia | Facebook" id="310" name="Google Shape;310;g28d831eca76_0_103"/>
          <p:cNvPicPr preferRelativeResize="0"/>
          <p:nvPr/>
        </p:nvPicPr>
        <p:blipFill rotWithShape="1">
          <a:blip r:embed="rId4">
            <a:alphaModFix/>
          </a:blip>
          <a:srcRect b="26501" l="0" r="0" t="22514"/>
          <a:stretch/>
        </p:blipFill>
        <p:spPr>
          <a:xfrm>
            <a:off x="1829075" y="4394238"/>
            <a:ext cx="1298122" cy="661850"/>
          </a:xfrm>
          <a:prstGeom prst="rect">
            <a:avLst/>
          </a:prstGeom>
          <a:noFill/>
          <a:ln>
            <a:noFill/>
          </a:ln>
        </p:spPr>
      </p:pic>
      <p:pic>
        <p:nvPicPr>
          <p:cNvPr id="311" name="Google Shape;311;g28d831eca76_0_103"/>
          <p:cNvPicPr preferRelativeResize="0"/>
          <p:nvPr/>
        </p:nvPicPr>
        <p:blipFill rotWithShape="1">
          <a:blip r:embed="rId5">
            <a:alphaModFix/>
          </a:blip>
          <a:srcRect b="0" l="0" r="0" t="0"/>
          <a:stretch/>
        </p:blipFill>
        <p:spPr>
          <a:xfrm>
            <a:off x="372550" y="4427337"/>
            <a:ext cx="601575" cy="601575"/>
          </a:xfrm>
          <a:prstGeom prst="rect">
            <a:avLst/>
          </a:prstGeom>
          <a:noFill/>
          <a:ln>
            <a:noFill/>
          </a:ln>
        </p:spPr>
      </p:pic>
      <p:pic>
        <p:nvPicPr>
          <p:cNvPr id="312" name="Google Shape;312;g28d831eca76_0_103"/>
          <p:cNvPicPr preferRelativeResize="0"/>
          <p:nvPr/>
        </p:nvPicPr>
        <p:blipFill rotWithShape="1">
          <a:blip r:embed="rId6">
            <a:alphaModFix/>
          </a:blip>
          <a:srcRect b="0" l="0" r="0" t="0"/>
          <a:stretch/>
        </p:blipFill>
        <p:spPr>
          <a:xfrm>
            <a:off x="7668075" y="4454525"/>
            <a:ext cx="1072150" cy="578471"/>
          </a:xfrm>
          <a:prstGeom prst="rect">
            <a:avLst/>
          </a:prstGeom>
          <a:noFill/>
          <a:ln>
            <a:noFill/>
          </a:ln>
        </p:spPr>
      </p:pic>
      <p:pic>
        <p:nvPicPr>
          <p:cNvPr id="313" name="Google Shape;313;g28d831eca76_0_103"/>
          <p:cNvPicPr preferRelativeResize="0"/>
          <p:nvPr/>
        </p:nvPicPr>
        <p:blipFill rotWithShape="1">
          <a:blip r:embed="rId7">
            <a:alphaModFix/>
          </a:blip>
          <a:srcRect b="0" l="0" r="0" t="0"/>
          <a:stretch/>
        </p:blipFill>
        <p:spPr>
          <a:xfrm>
            <a:off x="3773775" y="4400125"/>
            <a:ext cx="661850" cy="661850"/>
          </a:xfrm>
          <a:prstGeom prst="rect">
            <a:avLst/>
          </a:prstGeom>
          <a:noFill/>
          <a:ln>
            <a:noFill/>
          </a:ln>
        </p:spPr>
      </p:pic>
      <p:pic>
        <p:nvPicPr>
          <p:cNvPr id="314" name="Google Shape;314;g28d831eca76_0_103"/>
          <p:cNvPicPr preferRelativeResize="0"/>
          <p:nvPr/>
        </p:nvPicPr>
        <p:blipFill>
          <a:blip r:embed="rId8">
            <a:alphaModFix/>
          </a:blip>
          <a:stretch>
            <a:fillRect/>
          </a:stretch>
        </p:blipFill>
        <p:spPr>
          <a:xfrm>
            <a:off x="5163550" y="4597413"/>
            <a:ext cx="1987125" cy="267274"/>
          </a:xfrm>
          <a:prstGeom prst="rect">
            <a:avLst/>
          </a:prstGeom>
          <a:noFill/>
          <a:ln>
            <a:noFill/>
          </a:ln>
        </p:spPr>
      </p:pic>
      <p:pic>
        <p:nvPicPr>
          <p:cNvPr id="315" name="Google Shape;315;g28d831eca76_0_103"/>
          <p:cNvPicPr preferRelativeResize="0"/>
          <p:nvPr/>
        </p:nvPicPr>
        <p:blipFill>
          <a:blip r:embed="rId9">
            <a:alphaModFix/>
          </a:blip>
          <a:stretch>
            <a:fillRect/>
          </a:stretch>
        </p:blipFill>
        <p:spPr>
          <a:xfrm>
            <a:off x="372550" y="175650"/>
            <a:ext cx="991875" cy="966649"/>
          </a:xfrm>
          <a:prstGeom prst="rect">
            <a:avLst/>
          </a:prstGeom>
          <a:noFill/>
          <a:ln>
            <a:noFill/>
          </a:ln>
        </p:spPr>
      </p:pic>
      <p:sp>
        <p:nvSpPr>
          <p:cNvPr id="316" name="Google Shape;316;g28d831eca76_0_103"/>
          <p:cNvSpPr txBox="1"/>
          <p:nvPr/>
        </p:nvSpPr>
        <p:spPr>
          <a:xfrm>
            <a:off x="293591" y="3008027"/>
            <a:ext cx="3682200" cy="6489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2"/>
              </a:buClr>
              <a:buSzPts val="1946"/>
              <a:buFont typeface="Arial"/>
              <a:buNone/>
              <a:defRPr sz="2100">
                <a:solidFill>
                  <a:schemeClr val="lt1"/>
                </a:solidFill>
              </a:defRPr>
            </a:pPr>
            <a:r>
              <a:t>Nama Fasilitator</a:t>
            </a:r>
            <a:endParaRPr b="0" i="0" sz="21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28d831eca76_0_13"/>
          <p:cNvSpPr/>
          <p:nvPr/>
        </p:nvSpPr>
        <p:spPr>
          <a:xfrm rot="-5400000">
            <a:off x="1764448" y="-1563225"/>
            <a:ext cx="480900" cy="4009800"/>
          </a:xfrm>
          <a:prstGeom prst="round2SameRect">
            <a:avLst>
              <a:gd fmla="val 0" name="adj1"/>
              <a:gd fmla="val 46007"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22" name="Google Shape;322;g28d831eca76_0_13"/>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Gambaran Keseluruhan Sesi</a:t>
            </a:r>
            <a:endParaRPr b="0" i="0" sz="1400" u="none" cap="none" strike="noStrike">
              <a:solidFill>
                <a:srgbClr val="000000"/>
              </a:solidFill>
              <a:latin typeface="Arial"/>
              <a:ea typeface="Arial"/>
              <a:cs typeface="Arial"/>
              <a:sym typeface="Arial"/>
            </a:endParaRPr>
          </a:p>
        </p:txBody>
      </p:sp>
      <p:sp>
        <p:nvSpPr>
          <p:cNvPr id="323" name="Google Shape;323;g28d831eca76_0_13"/>
          <p:cNvSpPr txBox="1"/>
          <p:nvPr/>
        </p:nvSpPr>
        <p:spPr>
          <a:xfrm>
            <a:off x="269600" y="972072"/>
            <a:ext cx="8199600" cy="2786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2100">
                <a:solidFill>
                  <a:srgbClr val="DB3614"/>
                </a:solidFill>
              </a:defRPr>
            </a:pPr>
            <a:r>
              <a:t>Struktur Bengkel</a:t>
            </a:r>
            <a:endParaRPr b="1" sz="2100">
              <a:solidFill>
                <a:srgbClr val="DB3614"/>
              </a:solidFill>
            </a:endParaRPr>
          </a:p>
          <a:p>
            <a:pPr indent="0" lvl="0" marL="0" marR="0" rtl="0" algn="l">
              <a:lnSpc>
                <a:spcPct val="100000"/>
              </a:lnSpc>
              <a:spcBef>
                <a:spcPts val="0"/>
              </a:spcBef>
              <a:spcAft>
                <a:spcPts val="0"/>
              </a:spcAft>
              <a:buClr>
                <a:srgbClr val="000000"/>
              </a:buClr>
              <a:buSzPts val="1400"/>
              <a:buFont typeface="Arial"/>
              <a:buNone/>
            </a:pPr>
            <a:endParaRPr b="1" sz="2100">
              <a:solidFill>
                <a:srgbClr val="DB3614"/>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Selamat datang</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Aktiviti Seni Kolaboratif</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Teruskan momentum</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Aktiviti Kesedaran</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Penutup</a:t>
            </a:r>
            <a:endParaRPr sz="1900">
              <a:solidFill>
                <a:schemeClr val="accent5"/>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8d831eca76_0_19"/>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29" name="Google Shape;329;g28d831eca76_0_1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330" name="Google Shape;330;g28d831eca76_0_19"/>
          <p:cNvSpPr txBox="1"/>
          <p:nvPr/>
        </p:nvSpPr>
        <p:spPr>
          <a:xfrm>
            <a:off x="174500" y="1730734"/>
            <a:ext cx="8199600" cy="1759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5000">
                <a:solidFill>
                  <a:srgbClr val="019FE4"/>
                </a:solidFill>
              </a:defRPr>
            </a:pPr>
            <a:r>
              <a:t>Jom</a:t>
            </a:r>
            <a:endParaRPr b="1" sz="5000">
              <a:solidFill>
                <a:srgbClr val="019FE4"/>
              </a:solidFill>
            </a:endParaRPr>
          </a:p>
          <a:p>
            <a:pPr indent="0" lvl="0" marL="0" marR="0" rtl="0" algn="ctr">
              <a:lnSpc>
                <a:spcPct val="100000"/>
              </a:lnSpc>
              <a:spcBef>
                <a:spcPts val="1000"/>
              </a:spcBef>
              <a:spcAft>
                <a:spcPts val="1000"/>
              </a:spcAft>
              <a:buClr>
                <a:srgbClr val="000000"/>
              </a:buClr>
              <a:buSzPts val="1400"/>
              <a:buFont typeface="Arial"/>
              <a:buNone/>
              <a:defRPr b="1" sz="5000">
                <a:solidFill>
                  <a:srgbClr val="019FE4"/>
                </a:solidFill>
              </a:defRPr>
            </a:pPr>
            <a:r>
              <a:t>Berhenti Seketika</a:t>
            </a:r>
            <a:endParaRPr b="1" sz="5000">
              <a:solidFill>
                <a:srgbClr val="019FE4"/>
              </a:solidFill>
            </a:endParaRPr>
          </a:p>
        </p:txBody>
      </p:sp>
      <p:grpSp>
        <p:nvGrpSpPr>
          <p:cNvPr id="331" name="Google Shape;331;g28d831eca76_0_19"/>
          <p:cNvGrpSpPr/>
          <p:nvPr/>
        </p:nvGrpSpPr>
        <p:grpSpPr>
          <a:xfrm>
            <a:off x="1562240" y="1233259"/>
            <a:ext cx="1128726" cy="1179651"/>
            <a:chOff x="505440" y="1141672"/>
            <a:chExt cx="1128726" cy="1179651"/>
          </a:xfrm>
        </p:grpSpPr>
        <p:sp>
          <p:nvSpPr>
            <p:cNvPr id="332" name="Google Shape;332;g28d831eca76_0_1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3" name="Google Shape;333;g28d831eca76_0_1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4" name="Google Shape;334;g28d831eca76_0_1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35" name="Google Shape;335;g28d831eca76_0_19"/>
          <p:cNvGrpSpPr/>
          <p:nvPr/>
        </p:nvGrpSpPr>
        <p:grpSpPr>
          <a:xfrm>
            <a:off x="6820427" y="2787710"/>
            <a:ext cx="1033339" cy="1122534"/>
            <a:chOff x="7227252" y="2547222"/>
            <a:chExt cx="1033339" cy="1122534"/>
          </a:xfrm>
        </p:grpSpPr>
        <p:sp>
          <p:nvSpPr>
            <p:cNvPr id="336" name="Google Shape;336;g28d831eca76_0_1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7" name="Google Shape;337;g28d831eca76_0_1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8" name="Google Shape;338;g28d831eca76_0_1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27e4ace205a_0_2"/>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44" name="Google Shape;344;g27e4ace205a_0_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Aktiviti Seni</a:t>
            </a:r>
            <a:endParaRPr b="0" i="0" sz="1400" u="none" cap="none" strike="noStrike">
              <a:solidFill>
                <a:srgbClr val="000000"/>
              </a:solidFill>
              <a:latin typeface="Arial"/>
              <a:ea typeface="Arial"/>
              <a:cs typeface="Arial"/>
              <a:sym typeface="Arial"/>
            </a:endParaRPr>
          </a:p>
        </p:txBody>
      </p:sp>
      <p:sp>
        <p:nvSpPr>
          <p:cNvPr id="345" name="Google Shape;345;g27e4ace205a_0_2"/>
          <p:cNvSpPr txBox="1"/>
          <p:nvPr/>
        </p:nvSpPr>
        <p:spPr>
          <a:xfrm>
            <a:off x="615325" y="1482021"/>
            <a:ext cx="8199600" cy="1939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defRPr b="1" sz="4000">
                <a:solidFill>
                  <a:schemeClr val="accent4"/>
                </a:solidFill>
              </a:defRPr>
            </a:pPr>
            <a:r>
              <a:t>Mari luangkan masa beberapa minit untuk merenung anda</a:t>
            </a:r>
            <a:endParaRPr b="1" sz="4000">
              <a:solidFill>
                <a:schemeClr val="accent4"/>
              </a:solidFill>
            </a:endParaRPr>
          </a:p>
          <a:p>
            <a:pPr indent="0" lvl="0" marL="0" rtl="0" algn="ctr">
              <a:spcBef>
                <a:spcPts val="0"/>
              </a:spcBef>
              <a:spcAft>
                <a:spcPts val="2000"/>
              </a:spcAft>
              <a:buClr>
                <a:schemeClr val="dk1"/>
              </a:buClr>
              <a:buSzPts val="1100"/>
              <a:buFont typeface="Arial"/>
              <a:buNone/>
              <a:defRPr b="1" sz="4000">
                <a:solidFill>
                  <a:schemeClr val="accent4"/>
                </a:solidFill>
              </a:defRPr>
            </a:pPr>
            <a:r>
              <a:t>Perjalanan ParentText…</a:t>
            </a:r>
            <a:endParaRPr b="1" sz="4000">
              <a:solidFill>
                <a:schemeClr val="accent4"/>
              </a:solidFill>
            </a:endParaRPr>
          </a:p>
        </p:txBody>
      </p:sp>
      <p:grpSp>
        <p:nvGrpSpPr>
          <p:cNvPr id="346" name="Google Shape;346;g27e4ace205a_0_2"/>
          <p:cNvGrpSpPr/>
          <p:nvPr/>
        </p:nvGrpSpPr>
        <p:grpSpPr>
          <a:xfrm>
            <a:off x="341515" y="877047"/>
            <a:ext cx="1128726" cy="1179651"/>
            <a:chOff x="505440" y="1141672"/>
            <a:chExt cx="1128726" cy="1179651"/>
          </a:xfrm>
        </p:grpSpPr>
        <p:sp>
          <p:nvSpPr>
            <p:cNvPr id="347" name="Google Shape;347;g27e4ace205a_0_2"/>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48" name="Google Shape;348;g27e4ace205a_0_2"/>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49" name="Google Shape;349;g27e4ace205a_0_2"/>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50" name="Google Shape;350;g27e4ace205a_0_2"/>
          <p:cNvGrpSpPr/>
          <p:nvPr/>
        </p:nvGrpSpPr>
        <p:grpSpPr>
          <a:xfrm>
            <a:off x="7638452" y="2431447"/>
            <a:ext cx="1033339" cy="1122534"/>
            <a:chOff x="7227252" y="2547222"/>
            <a:chExt cx="1033339" cy="1122534"/>
          </a:xfrm>
        </p:grpSpPr>
        <p:sp>
          <p:nvSpPr>
            <p:cNvPr id="351" name="Google Shape;351;g27e4ace205a_0_2"/>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52" name="Google Shape;352;g27e4ace205a_0_2"/>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53" name="Google Shape;353;g27e4ace205a_0_2"/>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28d831eca76_0_82"/>
          <p:cNvSpPr/>
          <p:nvPr/>
        </p:nvSpPr>
        <p:spPr>
          <a:xfrm rot="-5400000">
            <a:off x="1335750" y="-1134525"/>
            <a:ext cx="480900" cy="31524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59" name="Google Shape;359;g28d831eca76_0_8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Aktiviti Seni</a:t>
            </a:r>
            <a:endParaRPr b="0" i="0" sz="1400" u="none" cap="none" strike="noStrike">
              <a:solidFill>
                <a:srgbClr val="000000"/>
              </a:solidFill>
              <a:latin typeface="Arial"/>
              <a:ea typeface="Arial"/>
              <a:cs typeface="Arial"/>
              <a:sym typeface="Arial"/>
            </a:endParaRPr>
          </a:p>
        </p:txBody>
      </p:sp>
      <p:sp>
        <p:nvSpPr>
          <p:cNvPr id="360" name="Google Shape;360;g28d831eca76_0_82"/>
          <p:cNvSpPr txBox="1"/>
          <p:nvPr/>
        </p:nvSpPr>
        <p:spPr>
          <a:xfrm>
            <a:off x="423000" y="1106996"/>
            <a:ext cx="8199600" cy="343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800">
                <a:solidFill>
                  <a:srgbClr val="DB3614"/>
                </a:solidFill>
              </a:defRPr>
            </a:pPr>
            <a:r>
              <a:t>Ambil kertas dan krayon, dan lukis gambar yang berkaitan dengan soalan:</a:t>
            </a:r>
            <a:endParaRPr b="1" sz="1800">
              <a:solidFill>
                <a:srgbClr val="DB3614"/>
              </a:solidFill>
            </a:endParaRPr>
          </a:p>
          <a:p>
            <a:pPr indent="0" lvl="0" marL="0" rtl="0" algn="ctr">
              <a:lnSpc>
                <a:spcPct val="150000"/>
              </a:lnSpc>
              <a:spcBef>
                <a:spcPts val="2000"/>
              </a:spcBef>
              <a:spcAft>
                <a:spcPts val="0"/>
              </a:spcAft>
              <a:buNone/>
              <a:defRPr i="1" sz="1900">
                <a:solidFill>
                  <a:srgbClr val="0D3959"/>
                </a:solidFill>
              </a:defRPr>
            </a:pPr>
            <a:r>
              <a:t>Apakah hubungan anda dengan anak anda sebelum program ini?</a:t>
            </a:r>
            <a:endParaRPr i="1" sz="1900">
              <a:solidFill>
                <a:srgbClr val="0D3959"/>
              </a:solidFill>
            </a:endParaRPr>
          </a:p>
          <a:p>
            <a:pPr indent="0" lvl="0" marL="0" rtl="0" algn="ctr">
              <a:lnSpc>
                <a:spcPct val="150000"/>
              </a:lnSpc>
              <a:spcBef>
                <a:spcPts val="1000"/>
              </a:spcBef>
              <a:spcAft>
                <a:spcPts val="0"/>
              </a:spcAft>
              <a:buNone/>
              <a:defRPr i="1" sz="1900">
                <a:solidFill>
                  <a:srgbClr val="0D3959"/>
                </a:solidFill>
              </a:defRPr>
            </a:pPr>
            <a:r>
              <a:t> Bagaimanakah hubungan itu berubah? Bagaimana anda berubah? Anak anda? Keluarga anda?</a:t>
            </a:r>
            <a:endParaRPr i="1" sz="1900">
              <a:solidFill>
                <a:srgbClr val="0D3959"/>
              </a:solidFill>
            </a:endParaRPr>
          </a:p>
          <a:p>
            <a:pPr indent="0" lvl="0" marL="0" rtl="0" algn="ctr">
              <a:lnSpc>
                <a:spcPct val="150000"/>
              </a:lnSpc>
              <a:spcBef>
                <a:spcPts val="1000"/>
              </a:spcBef>
              <a:spcAft>
                <a:spcPts val="0"/>
              </a:spcAft>
              <a:buNone/>
              <a:defRPr i="1" sz="1900">
                <a:solidFill>
                  <a:srgbClr val="0D3959"/>
                </a:solidFill>
              </a:defRPr>
            </a:pPr>
            <a:r>
              <a:t>Apakah perkara paling penting/penting yang anda pelajari? Mengapa ini penting?</a:t>
            </a:r>
            <a:endParaRPr i="1" sz="1900">
              <a:solidFill>
                <a:srgbClr val="0D3959"/>
              </a:solidFill>
            </a:endParaRPr>
          </a:p>
          <a:p>
            <a:pPr indent="0" lvl="0" marL="0" rtl="0" algn="ctr">
              <a:lnSpc>
                <a:spcPct val="150000"/>
              </a:lnSpc>
              <a:spcBef>
                <a:spcPts val="1000"/>
              </a:spcBef>
              <a:spcAft>
                <a:spcPts val="1000"/>
              </a:spcAft>
              <a:buNone/>
            </a:pPr>
            <a:endParaRPr sz="1500">
              <a:solidFill>
                <a:srgbClr val="123D5D"/>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283abf8806e_0_209"/>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66" name="Google Shape;366;g283abf8806e_0_20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Aktiviti Seni</a:t>
            </a:r>
            <a:endParaRPr b="0" i="0" sz="1400" u="none" cap="none" strike="noStrike">
              <a:solidFill>
                <a:srgbClr val="000000"/>
              </a:solidFill>
              <a:latin typeface="Arial"/>
              <a:ea typeface="Arial"/>
              <a:cs typeface="Arial"/>
              <a:sym typeface="Arial"/>
            </a:endParaRPr>
          </a:p>
        </p:txBody>
      </p:sp>
      <p:sp>
        <p:nvSpPr>
          <p:cNvPr id="367" name="Google Shape;367;g283abf8806e_0_209"/>
          <p:cNvSpPr txBox="1"/>
          <p:nvPr/>
        </p:nvSpPr>
        <p:spPr>
          <a:xfrm>
            <a:off x="615325" y="2217746"/>
            <a:ext cx="8199600" cy="708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defRPr b="1" sz="4000">
                <a:solidFill>
                  <a:schemeClr val="accent4"/>
                </a:solidFill>
              </a:defRPr>
            </a:pPr>
            <a:r>
              <a:t>Kongsi lukisan anda</a:t>
            </a:r>
            <a:endParaRPr b="1" sz="4000">
              <a:solidFill>
                <a:schemeClr val="accent4"/>
              </a:solidFill>
            </a:endParaRPr>
          </a:p>
        </p:txBody>
      </p:sp>
      <p:grpSp>
        <p:nvGrpSpPr>
          <p:cNvPr id="368" name="Google Shape;368;g283abf8806e_0_209"/>
          <p:cNvGrpSpPr/>
          <p:nvPr/>
        </p:nvGrpSpPr>
        <p:grpSpPr>
          <a:xfrm>
            <a:off x="774790" y="1609172"/>
            <a:ext cx="1128726" cy="1179651"/>
            <a:chOff x="505440" y="1141672"/>
            <a:chExt cx="1128726" cy="1179651"/>
          </a:xfrm>
        </p:grpSpPr>
        <p:sp>
          <p:nvSpPr>
            <p:cNvPr id="369" name="Google Shape;369;g283abf8806e_0_20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0" name="Google Shape;370;g283abf8806e_0_20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1" name="Google Shape;371;g283abf8806e_0_20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72" name="Google Shape;372;g283abf8806e_0_209"/>
          <p:cNvGrpSpPr/>
          <p:nvPr/>
        </p:nvGrpSpPr>
        <p:grpSpPr>
          <a:xfrm>
            <a:off x="7638452" y="2431447"/>
            <a:ext cx="1033339" cy="1122534"/>
            <a:chOff x="7227252" y="2547222"/>
            <a:chExt cx="1033339" cy="1122534"/>
          </a:xfrm>
        </p:grpSpPr>
        <p:sp>
          <p:nvSpPr>
            <p:cNvPr id="373" name="Google Shape;373;g283abf8806e_0_20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4" name="Google Shape;374;g283abf8806e_0_20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5" name="Google Shape;375;g283abf8806e_0_20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28d831eca76_0_89"/>
          <p:cNvSpPr/>
          <p:nvPr/>
        </p:nvSpPr>
        <p:spPr>
          <a:xfrm rot="-5400000">
            <a:off x="2142600" y="-1941375"/>
            <a:ext cx="480900" cy="4766100"/>
          </a:xfrm>
          <a:prstGeom prst="round2SameRect">
            <a:avLst>
              <a:gd fmla="val 0" name="adj1"/>
              <a:gd fmla="val 4242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81" name="Google Shape;381;g28d831eca76_0_8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Teruskan momentum</a:t>
            </a:r>
            <a:endParaRPr b="0" i="0" sz="1400" u="none" cap="none" strike="noStrike">
              <a:solidFill>
                <a:srgbClr val="000000"/>
              </a:solidFill>
              <a:latin typeface="Arial"/>
              <a:ea typeface="Arial"/>
              <a:cs typeface="Arial"/>
              <a:sym typeface="Arial"/>
            </a:endParaRPr>
          </a:p>
        </p:txBody>
      </p:sp>
      <p:sp>
        <p:nvSpPr>
          <p:cNvPr id="382" name="Google Shape;382;g28d831eca76_0_89"/>
          <p:cNvSpPr txBox="1"/>
          <p:nvPr/>
        </p:nvSpPr>
        <p:spPr>
          <a:xfrm>
            <a:off x="615325" y="2207921"/>
            <a:ext cx="8199600" cy="708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defRPr b="1" sz="4000">
                <a:solidFill>
                  <a:schemeClr val="accent1"/>
                </a:solidFill>
              </a:defRPr>
            </a:pPr>
            <a:r>
              <a:t>Sup Batu</a:t>
            </a:r>
            <a:endParaRPr b="1" sz="4000">
              <a:solidFill>
                <a:schemeClr val="accent1"/>
              </a:solidFill>
            </a:endParaRPr>
          </a:p>
        </p:txBody>
      </p:sp>
      <p:grpSp>
        <p:nvGrpSpPr>
          <p:cNvPr id="383" name="Google Shape;383;g28d831eca76_0_89"/>
          <p:cNvGrpSpPr/>
          <p:nvPr/>
        </p:nvGrpSpPr>
        <p:grpSpPr>
          <a:xfrm>
            <a:off x="774790" y="1599347"/>
            <a:ext cx="1128726" cy="1179651"/>
            <a:chOff x="505440" y="1141672"/>
            <a:chExt cx="1128726" cy="1179651"/>
          </a:xfrm>
        </p:grpSpPr>
        <p:sp>
          <p:nvSpPr>
            <p:cNvPr id="384" name="Google Shape;384;g28d831eca76_0_8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85" name="Google Shape;385;g28d831eca76_0_8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86" name="Google Shape;386;g28d831eca76_0_8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87" name="Google Shape;387;g28d831eca76_0_89"/>
          <p:cNvGrpSpPr/>
          <p:nvPr/>
        </p:nvGrpSpPr>
        <p:grpSpPr>
          <a:xfrm>
            <a:off x="7638452" y="2421622"/>
            <a:ext cx="1033339" cy="1122534"/>
            <a:chOff x="7227252" y="2547222"/>
            <a:chExt cx="1033339" cy="1122534"/>
          </a:xfrm>
        </p:grpSpPr>
        <p:sp>
          <p:nvSpPr>
            <p:cNvPr id="388" name="Google Shape;388;g28d831eca76_0_8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89" name="Google Shape;389;g28d831eca76_0_8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90" name="Google Shape;390;g28d831eca76_0_8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283abf8806e_0_229"/>
          <p:cNvSpPr/>
          <p:nvPr/>
        </p:nvSpPr>
        <p:spPr>
          <a:xfrm rot="-5400000">
            <a:off x="2142600" y="-1941375"/>
            <a:ext cx="480900" cy="4766100"/>
          </a:xfrm>
          <a:prstGeom prst="round2SameRect">
            <a:avLst>
              <a:gd fmla="val 0" name="adj1"/>
              <a:gd fmla="val 4242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96" name="Google Shape;396;g283abf8806e_0_22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Teruskan momentum</a:t>
            </a:r>
            <a:endParaRPr b="0" i="0" sz="1400" u="none" cap="none" strike="noStrike">
              <a:solidFill>
                <a:srgbClr val="000000"/>
              </a:solidFill>
              <a:latin typeface="Arial"/>
              <a:ea typeface="Arial"/>
              <a:cs typeface="Arial"/>
              <a:sym typeface="Arial"/>
            </a:endParaRPr>
          </a:p>
        </p:txBody>
      </p:sp>
      <p:sp>
        <p:nvSpPr>
          <p:cNvPr id="397" name="Google Shape;397;g283abf8806e_0_229"/>
          <p:cNvSpPr txBox="1"/>
          <p:nvPr/>
        </p:nvSpPr>
        <p:spPr>
          <a:xfrm>
            <a:off x="269600" y="972071"/>
            <a:ext cx="8199600" cy="295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800">
                <a:solidFill>
                  <a:srgbClr val="DB3614"/>
                </a:solidFill>
              </a:defRPr>
            </a:pPr>
            <a:r>
              <a:t>Perbincangan</a:t>
            </a:r>
            <a:endParaRPr b="1" sz="1800">
              <a:solidFill>
                <a:srgbClr val="DB3614"/>
              </a:solidFill>
            </a:endParaRPr>
          </a:p>
          <a:p>
            <a:pPr indent="0" lvl="0" marL="0" marR="0" rtl="0" algn="l">
              <a:lnSpc>
                <a:spcPct val="100000"/>
              </a:lnSpc>
              <a:spcBef>
                <a:spcPts val="1000"/>
              </a:spcBef>
              <a:spcAft>
                <a:spcPts val="0"/>
              </a:spcAft>
              <a:buClr>
                <a:srgbClr val="000000"/>
              </a:buClr>
              <a:buSzPts val="1400"/>
              <a:buFont typeface="Arial"/>
              <a:buNone/>
            </a:pPr>
            <a:endParaRPr b="1" sz="1800">
              <a:solidFill>
                <a:srgbClr val="DB3614"/>
              </a:solidFill>
            </a:endParaRPr>
          </a:p>
          <a:p>
            <a:pPr indent="0" lvl="0" marL="457200" rtl="0" algn="ctr">
              <a:lnSpc>
                <a:spcPct val="150000"/>
              </a:lnSpc>
              <a:spcBef>
                <a:spcPts val="1000"/>
              </a:spcBef>
              <a:spcAft>
                <a:spcPts val="0"/>
              </a:spcAft>
              <a:buNone/>
              <a:defRPr i="1" sz="1900">
                <a:solidFill>
                  <a:srgbClr val="0D3959"/>
                </a:solidFill>
              </a:defRPr>
            </a:pPr>
            <a:r>
              <a:t>Apakah beberapa perkara yang boleh kita lakukan untuk terus menyokong satu sama lain sebagai ibu bapa?</a:t>
            </a:r>
            <a:endParaRPr i="1" sz="1900">
              <a:solidFill>
                <a:srgbClr val="0D3959"/>
              </a:solidFill>
            </a:endParaRPr>
          </a:p>
          <a:p>
            <a:pPr indent="0" lvl="0" marL="457200" rtl="0" algn="ctr">
              <a:lnSpc>
                <a:spcPct val="150000"/>
              </a:lnSpc>
              <a:spcBef>
                <a:spcPts val="0"/>
              </a:spcBef>
              <a:spcAft>
                <a:spcPts val="0"/>
              </a:spcAft>
              <a:buNone/>
            </a:pPr>
            <a:endParaRPr i="1" sz="1900">
              <a:solidFill>
                <a:srgbClr val="0D3959"/>
              </a:solidFill>
            </a:endParaRPr>
          </a:p>
          <a:p>
            <a:pPr indent="0" lvl="0" marL="457200" rtl="0" algn="ctr">
              <a:lnSpc>
                <a:spcPct val="150000"/>
              </a:lnSpc>
              <a:spcBef>
                <a:spcPts val="0"/>
              </a:spcBef>
              <a:spcAft>
                <a:spcPts val="0"/>
              </a:spcAft>
              <a:buNone/>
              <a:defRPr i="1" sz="1900">
                <a:solidFill>
                  <a:srgbClr val="0D3959"/>
                </a:solidFill>
              </a:defRPr>
            </a:pPr>
            <a:r>
              <a:t>Bagaimanakah kita boleh terus menyokong perkembangan anak-anak kita dan kehidupan kita selepas program ini?</a:t>
            </a:r>
            <a:endParaRPr sz="1500">
              <a:solidFill>
                <a:srgbClr val="123D5D"/>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28d831eca76_0_116"/>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403" name="Google Shape;403;g28d831eca76_0_11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Aktiviti Kesedaran</a:t>
            </a:r>
            <a:endParaRPr b="0" i="0" sz="1400" u="none" cap="none" strike="noStrike">
              <a:solidFill>
                <a:srgbClr val="000000"/>
              </a:solidFill>
              <a:latin typeface="Arial"/>
              <a:ea typeface="Arial"/>
              <a:cs typeface="Arial"/>
              <a:sym typeface="Arial"/>
            </a:endParaRPr>
          </a:p>
        </p:txBody>
      </p:sp>
      <p:sp>
        <p:nvSpPr>
          <p:cNvPr id="404" name="Google Shape;404;g28d831eca76_0_116"/>
          <p:cNvSpPr txBox="1"/>
          <p:nvPr/>
        </p:nvSpPr>
        <p:spPr>
          <a:xfrm>
            <a:off x="615325" y="1482021"/>
            <a:ext cx="8199600" cy="1631700"/>
          </a:xfrm>
          <a:prstGeom prst="rect">
            <a:avLst/>
          </a:prstGeom>
          <a:noFill/>
          <a:ln>
            <a:noFill/>
          </a:ln>
        </p:spPr>
        <p:txBody>
          <a:bodyPr anchorCtr="0" anchor="t" bIns="45700" lIns="91425" spcFirstLastPara="1" rIns="91425" wrap="square" tIns="45700">
            <a:spAutoFit/>
          </a:bodyPr>
          <a:lstStyle/>
          <a:p>
            <a:pPr indent="0" lvl="0" marL="0" rtl="0" algn="ctr">
              <a:lnSpc>
                <a:spcPct val="150000"/>
              </a:lnSpc>
              <a:spcBef>
                <a:spcPts val="0"/>
              </a:spcBef>
              <a:spcAft>
                <a:spcPts val="1000"/>
              </a:spcAft>
              <a:buClr>
                <a:schemeClr val="dk1"/>
              </a:buClr>
              <a:buSzPts val="1100"/>
              <a:buFont typeface="Arial"/>
              <a:buNone/>
              <a:defRPr b="1" sz="4000">
                <a:solidFill>
                  <a:srgbClr val="FBAD14"/>
                </a:solidFill>
              </a:defRPr>
            </a:pPr>
            <a:r>
              <a:t>Berhubung dengan rasa kasih sayang </a:t>
            </a:r>
            <a:endParaRPr b="1" sz="4000">
              <a:solidFill>
                <a:srgbClr val="FBAD14"/>
              </a:solidFill>
            </a:endParaRPr>
          </a:p>
        </p:txBody>
      </p:sp>
      <p:grpSp>
        <p:nvGrpSpPr>
          <p:cNvPr id="405" name="Google Shape;405;g28d831eca76_0_116"/>
          <p:cNvGrpSpPr/>
          <p:nvPr/>
        </p:nvGrpSpPr>
        <p:grpSpPr>
          <a:xfrm>
            <a:off x="341515" y="877047"/>
            <a:ext cx="1128726" cy="1179651"/>
            <a:chOff x="505440" y="1141672"/>
            <a:chExt cx="1128726" cy="1179651"/>
          </a:xfrm>
        </p:grpSpPr>
        <p:sp>
          <p:nvSpPr>
            <p:cNvPr id="406" name="Google Shape;406;g28d831eca76_0_116"/>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07" name="Google Shape;407;g28d831eca76_0_116"/>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08" name="Google Shape;408;g28d831eca76_0_116"/>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409" name="Google Shape;409;g28d831eca76_0_116"/>
          <p:cNvGrpSpPr/>
          <p:nvPr/>
        </p:nvGrpSpPr>
        <p:grpSpPr>
          <a:xfrm>
            <a:off x="7638452" y="2431447"/>
            <a:ext cx="1033339" cy="1122534"/>
            <a:chOff x="7227252" y="2547222"/>
            <a:chExt cx="1033339" cy="1122534"/>
          </a:xfrm>
        </p:grpSpPr>
        <p:sp>
          <p:nvSpPr>
            <p:cNvPr id="410" name="Google Shape;410;g28d831eca76_0_116"/>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11" name="Google Shape;411;g28d831eca76_0_116"/>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12" name="Google Shape;412;g28d831eca76_0_116"/>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28d831eca76_0_131"/>
          <p:cNvSpPr/>
          <p:nvPr/>
        </p:nvSpPr>
        <p:spPr>
          <a:xfrm rot="-5400000">
            <a:off x="702300" y="-501075"/>
            <a:ext cx="480900" cy="1885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418" name="Google Shape;418;g28d831eca76_0_13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Penutup</a:t>
            </a:r>
            <a:endParaRPr b="0" i="0" sz="1400" u="none" cap="none" strike="noStrike">
              <a:solidFill>
                <a:srgbClr val="000000"/>
              </a:solidFill>
              <a:latin typeface="Arial"/>
              <a:ea typeface="Arial"/>
              <a:cs typeface="Arial"/>
              <a:sym typeface="Arial"/>
            </a:endParaRPr>
          </a:p>
        </p:txBody>
      </p:sp>
      <p:sp>
        <p:nvSpPr>
          <p:cNvPr id="419" name="Google Shape;419;g28d831eca76_0_131"/>
          <p:cNvSpPr txBox="1"/>
          <p:nvPr/>
        </p:nvSpPr>
        <p:spPr>
          <a:xfrm>
            <a:off x="269600" y="972071"/>
            <a:ext cx="8199600" cy="823500"/>
          </a:xfrm>
          <a:prstGeom prst="rect">
            <a:avLst/>
          </a:prstGeom>
          <a:noFill/>
          <a:ln>
            <a:noFill/>
          </a:ln>
        </p:spPr>
        <p:txBody>
          <a:bodyPr anchorCtr="0" anchor="t" bIns="45700" lIns="91425" spcFirstLastPara="1" rIns="91425" wrap="square" tIns="45700">
            <a:spAutoFit/>
          </a:bodyPr>
          <a:lstStyle/>
          <a:p>
            <a:pPr indent="-349250" lvl="0" marL="457200" rtl="0" algn="l">
              <a:lnSpc>
                <a:spcPct val="150000"/>
              </a:lnSpc>
              <a:spcBef>
                <a:spcPts val="0"/>
              </a:spcBef>
              <a:spcAft>
                <a:spcPts val="0"/>
              </a:spcAft>
              <a:buClr>
                <a:srgbClr val="0D3959"/>
              </a:buClr>
              <a:buSzPts val="1900"/>
              <a:buChar char="●"/>
              <a:defRPr sz="1900">
                <a:solidFill>
                  <a:srgbClr val="0D3959"/>
                </a:solidFill>
              </a:defRPr>
            </a:pPr>
            <a:r>
              <a:t>Pengagihan Sijil</a:t>
            </a:r>
            <a:endParaRPr sz="1900">
              <a:solidFill>
                <a:srgbClr val="0D3959"/>
              </a:solidFill>
            </a:endParaRPr>
          </a:p>
          <a:p>
            <a:pPr indent="-349250" lvl="0" marL="457200" rtl="0" algn="l">
              <a:lnSpc>
                <a:spcPct val="150000"/>
              </a:lnSpc>
              <a:spcBef>
                <a:spcPts val="0"/>
              </a:spcBef>
              <a:spcAft>
                <a:spcPts val="0"/>
              </a:spcAft>
              <a:buClr>
                <a:srgbClr val="0D3959"/>
              </a:buClr>
              <a:buSzPts val="1900"/>
              <a:buChar char="●"/>
              <a:defRPr sz="1900">
                <a:solidFill>
                  <a:srgbClr val="0D3959"/>
                </a:solidFill>
              </a:defRPr>
            </a:pPr>
            <a:r>
              <a:t>Ucapan penutup</a:t>
            </a:r>
            <a:endParaRPr sz="1900">
              <a:solidFill>
                <a:srgbClr val="0D3959"/>
              </a:solidFill>
            </a:endParaRPr>
          </a:p>
        </p:txBody>
      </p:sp>
      <p:pic>
        <p:nvPicPr>
          <p:cNvPr id="420" name="Google Shape;420;g28d831eca76_0_131"/>
          <p:cNvPicPr preferRelativeResize="0"/>
          <p:nvPr/>
        </p:nvPicPr>
        <p:blipFill>
          <a:blip r:embed="rId3">
            <a:alphaModFix/>
          </a:blip>
          <a:stretch>
            <a:fillRect/>
          </a:stretch>
        </p:blipFill>
        <p:spPr>
          <a:xfrm>
            <a:off x="4636650" y="901639"/>
            <a:ext cx="3498173" cy="34981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2"/>
          <p:cNvSpPr/>
          <p:nvPr/>
        </p:nvSpPr>
        <p:spPr>
          <a:xfrm rot="-5400000">
            <a:off x="874953" y="-673629"/>
            <a:ext cx="480802" cy="2230703"/>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09" name="Google Shape;109;p3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10" name="Google Shape;110;p32"/>
          <p:cNvSpPr txBox="1"/>
          <p:nvPr/>
        </p:nvSpPr>
        <p:spPr>
          <a:xfrm>
            <a:off x="269600" y="972071"/>
            <a:ext cx="8199600" cy="297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2000">
                <a:solidFill>
                  <a:srgbClr val="DB3614"/>
                </a:solidFill>
              </a:defRPr>
            </a:pPr>
            <a:r>
              <a:t>Mari bermain PERMAINAN NAMA!</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2000" u="none" cap="none" strike="noStrike">
              <a:solidFill>
                <a:srgbClr val="0D3959"/>
              </a:solidFill>
              <a:latin typeface="Arial"/>
              <a:ea typeface="Arial"/>
              <a:cs typeface="Arial"/>
              <a:sym typeface="Arial"/>
            </a:endParaRPr>
          </a:p>
          <a:p>
            <a:pPr indent="-349250" lvl="0" marL="457200" marR="0" rtl="0" algn="l">
              <a:lnSpc>
                <a:spcPct val="100000"/>
              </a:lnSpc>
              <a:spcBef>
                <a:spcPts val="0"/>
              </a:spcBef>
              <a:spcAft>
                <a:spcPts val="0"/>
              </a:spcAft>
              <a:buClr>
                <a:srgbClr val="123D5D"/>
              </a:buClr>
              <a:buSzPts val="1900"/>
              <a:buChar char="●"/>
              <a:defRPr sz="1900">
                <a:solidFill>
                  <a:srgbClr val="123D5D"/>
                </a:solidFill>
              </a:defRPr>
            </a:pPr>
            <a:r>
              <a:t>Berdiri dalam bulatan.</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defRPr sz="1900">
                <a:solidFill>
                  <a:srgbClr val="123D5D"/>
                </a:solidFill>
              </a:defRPr>
            </a:pPr>
            <a:r>
              <a:t>Seseorang menyebut namanya dan membuat bentuk.</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defRPr sz="1900">
                <a:solidFill>
                  <a:srgbClr val="123D5D"/>
                </a:solidFill>
              </a:defRPr>
            </a:pPr>
            <a:r>
              <a:t>Seluruh bulatan kemudian mengulangi nama orang itu dan membuat bentuk yang sama.</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defRPr sz="1900">
                <a:solidFill>
                  <a:srgbClr val="123D5D"/>
                </a:solidFill>
              </a:defRPr>
            </a:pPr>
            <a:r>
              <a:t>Orang yang duduk di sebelah mereka menyebut nama mereka dan membuat bentuk.</a:t>
            </a:r>
            <a:endParaRPr sz="1900">
              <a:solidFill>
                <a:srgbClr val="123D5D"/>
              </a:solidFill>
            </a:endParaRPr>
          </a:p>
          <a:p>
            <a:pPr indent="-349250" lvl="0" marL="457200" marR="0" rtl="0" algn="l">
              <a:lnSpc>
                <a:spcPct val="100000"/>
              </a:lnSpc>
              <a:spcBef>
                <a:spcPts val="1000"/>
              </a:spcBef>
              <a:spcAft>
                <a:spcPts val="1000"/>
              </a:spcAft>
              <a:buClr>
                <a:srgbClr val="123D5D"/>
              </a:buClr>
              <a:buSzPts val="1900"/>
              <a:buChar char="●"/>
              <a:defRPr sz="1900">
                <a:solidFill>
                  <a:srgbClr val="123D5D"/>
                </a:solidFill>
              </a:defRPr>
            </a:pPr>
            <a:r>
              <a:t>Ulang untuk semua orang dalam bulatan!</a:t>
            </a:r>
            <a:endParaRPr sz="1900">
              <a:solidFill>
                <a:srgbClr val="123D5D"/>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4" name="Shape 424"/>
        <p:cNvGrpSpPr/>
        <p:nvPr/>
      </p:nvGrpSpPr>
      <p:grpSpPr>
        <a:xfrm>
          <a:off x="0" y="0"/>
          <a:ext cx="0" cy="0"/>
          <a:chOff x="0" y="0"/>
          <a:chExt cx="0" cy="0"/>
        </a:xfrm>
      </p:grpSpPr>
      <p:pic>
        <p:nvPicPr>
          <p:cNvPr id="425" name="Google Shape;425;g28d831eca76_0_137"/>
          <p:cNvPicPr preferRelativeResize="0"/>
          <p:nvPr/>
        </p:nvPicPr>
        <p:blipFill rotWithShape="1">
          <a:blip r:embed="rId3">
            <a:alphaModFix/>
          </a:blip>
          <a:srcRect b="0" l="0" r="0" t="0"/>
          <a:stretch/>
        </p:blipFill>
        <p:spPr>
          <a:xfrm>
            <a:off x="0" y="0"/>
            <a:ext cx="9144000" cy="4258401"/>
          </a:xfrm>
          <a:prstGeom prst="rect">
            <a:avLst/>
          </a:prstGeom>
          <a:noFill/>
          <a:ln>
            <a:noFill/>
          </a:ln>
        </p:spPr>
      </p:pic>
      <p:pic>
        <p:nvPicPr>
          <p:cNvPr id="426" name="Google Shape;426;g28d831eca76_0_137"/>
          <p:cNvPicPr preferRelativeResize="0"/>
          <p:nvPr/>
        </p:nvPicPr>
        <p:blipFill rotWithShape="1">
          <a:blip r:embed="rId4">
            <a:alphaModFix/>
          </a:blip>
          <a:srcRect b="0" l="0" r="0" t="0"/>
          <a:stretch/>
        </p:blipFill>
        <p:spPr>
          <a:xfrm>
            <a:off x="399897" y="518810"/>
            <a:ext cx="3302674" cy="828670"/>
          </a:xfrm>
          <a:prstGeom prst="rect">
            <a:avLst/>
          </a:prstGeom>
          <a:noFill/>
          <a:ln>
            <a:noFill/>
          </a:ln>
        </p:spPr>
      </p:pic>
      <p:sp>
        <p:nvSpPr>
          <p:cNvPr id="427" name="Google Shape;427;g28d831eca76_0_137"/>
          <p:cNvSpPr txBox="1"/>
          <p:nvPr/>
        </p:nvSpPr>
        <p:spPr>
          <a:xfrm>
            <a:off x="540475" y="1836225"/>
            <a:ext cx="1915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defRPr b="1" sz="2400">
                <a:solidFill>
                  <a:schemeClr val="lt1"/>
                </a:solidFill>
              </a:defRPr>
            </a:pPr>
            <a:r>
              <a:t>Terima kasih!</a:t>
            </a:r>
            <a:endParaRPr b="0" i="0" sz="2000" u="none" cap="none" strike="noStrike">
              <a:solidFill>
                <a:srgbClr val="000000"/>
              </a:solidFill>
              <a:latin typeface="Arial"/>
              <a:ea typeface="Arial"/>
              <a:cs typeface="Arial"/>
              <a:sym typeface="Arial"/>
            </a:endParaRPr>
          </a:p>
        </p:txBody>
      </p:sp>
      <p:pic>
        <p:nvPicPr>
          <p:cNvPr id="428" name="Google Shape;428;g28d831eca76_0_137"/>
          <p:cNvPicPr preferRelativeResize="0"/>
          <p:nvPr/>
        </p:nvPicPr>
        <p:blipFill>
          <a:blip r:embed="rId5">
            <a:alphaModFix/>
          </a:blip>
          <a:stretch>
            <a:fillRect/>
          </a:stretch>
        </p:blipFill>
        <p:spPr>
          <a:xfrm>
            <a:off x="259300" y="4258400"/>
            <a:ext cx="2058148" cy="800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742f19afeb_0_0"/>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16" name="Google Shape;116;g2742f19afeb_0_0"/>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17" name="Google Shape;117;g2742f19afeb_0_0"/>
          <p:cNvSpPr txBox="1"/>
          <p:nvPr/>
        </p:nvSpPr>
        <p:spPr>
          <a:xfrm>
            <a:off x="269600" y="972071"/>
            <a:ext cx="8199600" cy="125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a:solidFill>
                  <a:srgbClr val="DB3614"/>
                </a:solidFill>
              </a:defRPr>
            </a:pPr>
            <a:r>
              <a:t>Program Keibubapaan Hibrid Naungan Kasih untuk siapa?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endParaRPr sz="1100">
              <a:solidFill>
                <a:srgbClr val="123D5D"/>
              </a:solidFill>
            </a:endParaRPr>
          </a:p>
          <a:p>
            <a:pPr indent="-317500" lvl="0" marL="457200" marR="0" rtl="0" algn="l">
              <a:lnSpc>
                <a:spcPct val="100000"/>
              </a:lnSpc>
              <a:spcBef>
                <a:spcPts val="0"/>
              </a:spcBef>
              <a:spcAft>
                <a:spcPts val="0"/>
              </a:spcAft>
              <a:buClr>
                <a:srgbClr val="123D5D"/>
              </a:buClr>
              <a:buSzPts val="1400"/>
              <a:buChar char="●"/>
              <a:defRPr>
                <a:solidFill>
                  <a:srgbClr val="123D5D"/>
                </a:solidFill>
              </a:defRPr>
            </a:pPr>
            <a:r>
              <a:t>Untuk ibu bapa, seperti anda, dengan anak 4</a:t>
            </a:r>
            <a:r>
              <a:rPr>
                <a:extLst>
                  <a:ext uri="http://customooxmlschemas.google.com/">
                    <go:slidesCustomData xmlns:go="http://customooxmlschemas.google.com/" textRoundtripDataId="0"/>
                  </a:ext>
                </a:extLst>
              </a:rPr>
              <a:t> hingga 6 tahun</a:t>
            </a:r>
            <a:r>
              <a:t> yang mendaftar di prasekolah KEMAS</a:t>
            </a:r>
            <a:endParaRPr>
              <a:solidFill>
                <a:srgbClr val="123D5D"/>
              </a:solidFill>
            </a:endParaRPr>
          </a:p>
          <a:p>
            <a:pPr indent="-317500" lvl="0" marL="457200" marR="0" rtl="0" algn="l">
              <a:lnSpc>
                <a:spcPct val="100000"/>
              </a:lnSpc>
              <a:spcBef>
                <a:spcPts val="1000"/>
              </a:spcBef>
              <a:spcAft>
                <a:spcPts val="1000"/>
              </a:spcAft>
              <a:buClr>
                <a:srgbClr val="123D5D"/>
              </a:buClr>
              <a:buSzPts val="1400"/>
              <a:buChar char="●"/>
              <a:defRPr>
                <a:solidFill>
                  <a:srgbClr val="123D5D"/>
                </a:solidFill>
              </a:defRPr>
            </a:pPr>
            <a:r>
              <a:rPr b="1"/>
              <a:t>Ibu bapa </a:t>
            </a:r>
            <a:r>
              <a:t>dan </a:t>
            </a:r>
            <a:r>
              <a:rPr b="1"/>
              <a:t>Asuhan </a:t>
            </a:r>
            <a:r>
              <a:t>termasuk semua penjaga yang bertanggungjawab untuk kesejahteraan anak anda. Pengasuh termasuk ibu bapa bukan kandung seperti ibu saudara, bapa saudara, adik beradik, sepupu, ibu bapa angkat.</a:t>
            </a:r>
            <a:endParaRPr sz="1300">
              <a:solidFill>
                <a:srgbClr val="123D5D"/>
              </a:solidFill>
            </a:endParaRPr>
          </a:p>
        </p:txBody>
      </p:sp>
      <p:sp>
        <p:nvSpPr>
          <p:cNvPr id="118" name="Google Shape;118;g2742f19afeb_0_0"/>
          <p:cNvSpPr txBox="1"/>
          <p:nvPr/>
        </p:nvSpPr>
        <p:spPr>
          <a:xfrm>
            <a:off x="286225" y="2405846"/>
            <a:ext cx="8199600" cy="159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a:solidFill>
                  <a:srgbClr val="DB3614"/>
                </a:solidFill>
                <a:extLst>
                  <a:ext uri="http://customooxmlschemas.google.com/">
                    <go:slidesCustomData xmlns:go="http://customooxmlschemas.google.com/" textRoundtripDataId="1"/>
                  </a:ext>
                </a:extLst>
              </a:defRPr>
            </a:pPr>
            <a:r>
              <a:t>Apakah matlamat Program Keibubapaan Hibrid Naungan Kasih?</a:t>
            </a:r>
            <a:endParaRPr b="1">
              <a:solidFill>
                <a:srgbClr val="DB3614"/>
              </a:solidFill>
              <a:extLst>
                <a:ext uri="http://customooxmlschemas.google.com/">
                  <go:slidesCustomData xmlns:go="http://customooxmlschemas.google.com/" textRoundtripDataId="2"/>
                </a:ext>
              </a:extLst>
            </a:endParaRPr>
          </a:p>
          <a:p>
            <a:pPr indent="0" lvl="0" marL="0" marR="0" rtl="0" algn="l">
              <a:lnSpc>
                <a:spcPct val="100000"/>
              </a:lnSpc>
              <a:spcBef>
                <a:spcPts val="0"/>
              </a:spcBef>
              <a:spcAft>
                <a:spcPts val="0"/>
              </a:spcAft>
              <a:buClr>
                <a:schemeClr val="dk1"/>
              </a:buClr>
              <a:buSzPts val="1000"/>
              <a:buFont typeface="Arial"/>
              <a:buNone/>
            </a:pPr>
            <a:endParaRPr sz="1100">
              <a:solidFill>
                <a:srgbClr val="123D5D"/>
              </a:solidFill>
              <a:extLst>
                <a:ext uri="http://customooxmlschemas.google.com/">
                  <go:slidesCustomData xmlns:go="http://customooxmlschemas.google.com/" textRoundtripDataId="3"/>
                </a:ext>
              </a:extLst>
            </a:endParaRPr>
          </a:p>
          <a:p>
            <a:pPr indent="-317500" lvl="0" marL="457200" marR="0" rtl="0" algn="l">
              <a:lnSpc>
                <a:spcPct val="100000"/>
              </a:lnSpc>
              <a:spcBef>
                <a:spcPts val="0"/>
              </a:spcBef>
              <a:spcAft>
                <a:spcPts val="0"/>
              </a:spcAft>
              <a:buClr>
                <a:srgbClr val="123D5D"/>
              </a:buClr>
              <a:buSzPts val="1400"/>
              <a:buChar char="●"/>
              <a:defRPr>
                <a:solidFill>
                  <a:srgbClr val="123D5D"/>
                </a:solidFill>
                <a:extLst>
                  <a:ext uri="http://customooxmlschemas.google.com/">
                    <go:slidesCustomData xmlns:go="http://customooxmlschemas.google.com/" textRoundtripDataId="4"/>
                  </a:ext>
                </a:extLst>
              </a:defRPr>
            </a:pPr>
            <a:r>
              <a:t>Bina hubungan terbuka, penyayang, dan percaya antara penjaga dan kanak-kanak.</a:t>
            </a:r>
            <a:endParaRPr>
              <a:solidFill>
                <a:srgbClr val="123D5D"/>
              </a:solidFill>
              <a:extLst>
                <a:ext uri="http://customooxmlschemas.google.com/">
                  <go:slidesCustomData xmlns:go="http://customooxmlschemas.google.com/" textRoundtripDataId="5"/>
                </a:ext>
              </a:extLst>
            </a:endParaRPr>
          </a:p>
          <a:p>
            <a:pPr indent="-317500" lvl="0" marL="457200" marR="0" rtl="0" algn="l">
              <a:lnSpc>
                <a:spcPct val="100000"/>
              </a:lnSpc>
              <a:spcBef>
                <a:spcPts val="1000"/>
              </a:spcBef>
              <a:spcAft>
                <a:spcPts val="0"/>
              </a:spcAft>
              <a:buClr>
                <a:srgbClr val="123D5D"/>
              </a:buClr>
              <a:buSzPts val="1400"/>
              <a:buChar char="●"/>
              <a:defRPr>
                <a:solidFill>
                  <a:srgbClr val="123D5D"/>
                </a:solidFill>
                <a:extLst>
                  <a:ext uri="http://customooxmlschemas.google.com/">
                    <go:slidesCustomData xmlns:go="http://customooxmlschemas.google.com/" textRoundtripDataId="6"/>
                  </a:ext>
                </a:extLst>
              </a:defRPr>
            </a:pPr>
            <a:r>
              <a:t>Sokong hubungan yang sihat dan positif untuk memastikan kanak-kanak selamat dan menyokong perkembangan mereka.</a:t>
            </a:r>
            <a:endParaRPr>
              <a:solidFill>
                <a:srgbClr val="123D5D"/>
              </a:solidFill>
              <a:extLst>
                <a:ext uri="http://customooxmlschemas.google.com/">
                  <go:slidesCustomData xmlns:go="http://customooxmlschemas.google.com/" textRoundtripDataId="7"/>
                </a:ext>
              </a:extLst>
            </a:endParaRPr>
          </a:p>
          <a:p>
            <a:pPr indent="-317500" lvl="0" marL="457200" marR="0" rtl="0" algn="l">
              <a:lnSpc>
                <a:spcPct val="100000"/>
              </a:lnSpc>
              <a:spcBef>
                <a:spcPts val="1000"/>
              </a:spcBef>
              <a:spcAft>
                <a:spcPts val="1000"/>
              </a:spcAft>
              <a:buClr>
                <a:srgbClr val="123D5D"/>
              </a:buClr>
              <a:buSzPts val="1400"/>
              <a:buChar char="●"/>
              <a:defRPr>
                <a:solidFill>
                  <a:srgbClr val="123D5D"/>
                </a:solidFill>
                <a:extLst>
                  <a:ext uri="http://customooxmlschemas.google.com/">
                    <go:slidesCustomData xmlns:go="http://customooxmlschemas.google.com/" textRoundtripDataId="8"/>
                  </a:ext>
                </a:extLst>
              </a:defRPr>
            </a:pPr>
            <a:r>
              <a:t>Menggalakkan kemahiran positif untuk ibu bapa untuk membantu mereka mengajar anak-anak mereka tingkah laku yang bertanggungjawab dan hormat serta menyemai nilai keibubapaan</a:t>
            </a:r>
            <a:endParaRPr sz="1300">
              <a:solidFill>
                <a:srgbClr val="123D5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772075de4f_0_0"/>
          <p:cNvSpPr txBox="1"/>
          <p:nvPr/>
        </p:nvSpPr>
        <p:spPr>
          <a:xfrm>
            <a:off x="359350" y="1424100"/>
            <a:ext cx="5835000" cy="31707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600"/>
              </a:spcBef>
              <a:spcAft>
                <a:spcPts val="0"/>
              </a:spcAft>
              <a:buNone/>
              <a:defRPr b="1" sz="1500">
                <a:solidFill>
                  <a:srgbClr val="123D5D"/>
                </a:solidFill>
              </a:defRPr>
            </a:pPr>
            <a:r>
              <a:t>ParentText Chatbot:</a:t>
            </a:r>
            <a:endParaRPr b="1" sz="1500">
              <a:solidFill>
                <a:srgbClr val="123D5D"/>
              </a:solidFill>
            </a:endParaRPr>
          </a:p>
          <a:p>
            <a:pPr indent="-323850" lvl="0" marL="285750" rtl="0" algn="just">
              <a:lnSpc>
                <a:spcPct val="150000"/>
              </a:lnSpc>
              <a:spcBef>
                <a:spcPts val="60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9"/>
                  </a:ext>
                </a:extLst>
              </a:defRPr>
            </a:pPr>
            <a:r>
              <a:t>Perbaiki Hubungan Saya dengan Anak Saya</a:t>
            </a:r>
            <a:endParaRPr sz="1500">
              <a:solidFill>
                <a:srgbClr val="123D5D"/>
              </a:solidFill>
              <a:extLst>
                <a:ext uri="http://customooxmlschemas.google.com/">
                  <go:slidesCustomData xmlns:go="http://customooxmlschemas.google.com/" textRoundtripDataId="10"/>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1"/>
                  </a:ext>
                </a:extLst>
              </a:defRPr>
            </a:pPr>
            <a:r>
              <a:t>Sediakan Anak Saya untuk Berjaya di Sekolah</a:t>
            </a:r>
            <a:endParaRPr sz="1500">
              <a:solidFill>
                <a:srgbClr val="123D5D"/>
              </a:solidFill>
              <a:extLst>
                <a:ext uri="http://customooxmlschemas.google.com/">
                  <go:slidesCustomData xmlns:go="http://customooxmlschemas.google.com/" textRoundtripDataId="12"/>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3"/>
                  </a:ext>
                </a:extLst>
              </a:defRPr>
            </a:pPr>
            <a:r>
              <a:t>Memahami Perkembangan Anak </a:t>
            </a:r>
            <a:endParaRPr sz="1500">
              <a:solidFill>
                <a:srgbClr val="123D5D"/>
              </a:solidFill>
              <a:extLst>
                <a:ext uri="http://customooxmlschemas.google.com/">
                  <go:slidesCustomData xmlns:go="http://customooxmlschemas.google.com/" textRoundtripDataId="14"/>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5"/>
                  </a:ext>
                </a:extLst>
              </a:defRPr>
            </a:pPr>
            <a:r>
              <a:t>Memberikan Persekitaran yang Seimbang pada Anak saya </a:t>
            </a:r>
            <a:endParaRPr sz="1500">
              <a:solidFill>
                <a:srgbClr val="123D5D"/>
              </a:solidFill>
              <a:extLst>
                <a:ext uri="http://customooxmlschemas.google.com/">
                  <go:slidesCustomData xmlns:go="http://customooxmlschemas.google.com/" textRoundtripDataId="16"/>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7"/>
                  </a:ext>
                </a:extLst>
              </a:defRPr>
            </a:pPr>
            <a:r>
              <a:t>Sokong Tingkah Laku Kanak-kanak yang Positif</a:t>
            </a:r>
            <a:endParaRPr sz="1500">
              <a:solidFill>
                <a:srgbClr val="123D5D"/>
              </a:solidFill>
              <a:extLst>
                <a:ext uri="http://customooxmlschemas.google.com/">
                  <go:slidesCustomData xmlns:go="http://customooxmlschemas.google.com/" textRoundtripDataId="18"/>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9"/>
                  </a:ext>
                </a:extLst>
              </a:defRPr>
            </a:pPr>
            <a:r>
              <a:t>Pastikan Anak Saya Selamat dan Sihat</a:t>
            </a:r>
            <a:endParaRPr sz="1500">
              <a:solidFill>
                <a:srgbClr val="123D5D"/>
              </a:solidFill>
              <a:extLst>
                <a:ext uri="http://customooxmlschemas.google.com/">
                  <go:slidesCustomData xmlns:go="http://customooxmlschemas.google.com/" textRoundtripDataId="20"/>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21"/>
                  </a:ext>
                </a:extLst>
              </a:defRPr>
            </a:pPr>
            <a:r>
              <a:t>Jalinkan Hubungan Sihat dengan Pasangan Saya</a:t>
            </a:r>
            <a:endParaRPr sz="1500">
              <a:solidFill>
                <a:srgbClr val="123D5D"/>
              </a:solidFill>
              <a:extLst>
                <a:ext uri="http://customooxmlschemas.google.com/">
                  <go:slidesCustomData xmlns:go="http://customooxmlschemas.google.com/" textRoundtripDataId="22"/>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23"/>
                  </a:ext>
                </a:extLst>
              </a:defRPr>
            </a:pPr>
            <a:r>
              <a:t>Bina Belanjawan Keluarga</a:t>
            </a:r>
            <a:endParaRPr b="1" sz="1900">
              <a:solidFill>
                <a:srgbClr val="123D5D"/>
              </a:solidFill>
            </a:endParaRPr>
          </a:p>
        </p:txBody>
      </p:sp>
      <p:pic>
        <p:nvPicPr>
          <p:cNvPr id="124" name="Google Shape;124;g2772075de4f_0_0"/>
          <p:cNvPicPr preferRelativeResize="0"/>
          <p:nvPr/>
        </p:nvPicPr>
        <p:blipFill>
          <a:blip r:embed="rId3">
            <a:alphaModFix/>
          </a:blip>
          <a:stretch>
            <a:fillRect/>
          </a:stretch>
        </p:blipFill>
        <p:spPr>
          <a:xfrm>
            <a:off x="7097550" y="1999925"/>
            <a:ext cx="1485149" cy="1412000"/>
          </a:xfrm>
          <a:prstGeom prst="rect">
            <a:avLst/>
          </a:prstGeom>
          <a:noFill/>
          <a:ln>
            <a:noFill/>
          </a:ln>
        </p:spPr>
      </p:pic>
      <p:sp>
        <p:nvSpPr>
          <p:cNvPr id="125" name="Google Shape;125;g2772075de4f_0_0"/>
          <p:cNvSpPr txBox="1"/>
          <p:nvPr/>
        </p:nvSpPr>
        <p:spPr>
          <a:xfrm>
            <a:off x="5424400" y="1341363"/>
            <a:ext cx="283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000"/>
              </a:spcAft>
              <a:buNone/>
              <a:defRPr b="1" sz="1800">
                <a:solidFill>
                  <a:srgbClr val="123D5D"/>
                </a:solidFill>
              </a:defRPr>
            </a:pPr>
            <a:r>
              <a:t>Hanya 5 minit sehari!</a:t>
            </a:r>
            <a:endParaRPr b="1" sz="1800">
              <a:solidFill>
                <a:srgbClr val="123D5D"/>
              </a:solidFill>
            </a:endParaRPr>
          </a:p>
        </p:txBody>
      </p:sp>
      <p:sp>
        <p:nvSpPr>
          <p:cNvPr id="126" name="Google Shape;126;g2772075de4f_0_0"/>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27" name="Google Shape;127;g2772075de4f_0_0"/>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28" name="Google Shape;128;g2772075de4f_0_0"/>
          <p:cNvSpPr txBox="1"/>
          <p:nvPr/>
        </p:nvSpPr>
        <p:spPr>
          <a:xfrm>
            <a:off x="269600" y="972071"/>
            <a:ext cx="8199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000"/>
              </a:spcAft>
              <a:buClr>
                <a:srgbClr val="000000"/>
              </a:buClr>
              <a:buSzPts val="1400"/>
              <a:buFont typeface="Arial"/>
              <a:buNone/>
              <a:defRPr b="1" sz="1800">
                <a:solidFill>
                  <a:srgbClr val="DB3614"/>
                </a:solidFill>
              </a:defRPr>
            </a:pPr>
            <a:r>
              <a:t>Apakah yang menjadikan Program Naungan Kasih?</a:t>
            </a:r>
            <a:endParaRPr sz="1500">
              <a:solidFill>
                <a:srgbClr val="123D5D"/>
              </a:solidFill>
            </a:endParaRPr>
          </a:p>
        </p:txBody>
      </p:sp>
      <p:pic>
        <p:nvPicPr>
          <p:cNvPr id="129" name="Google Shape;129;g2772075de4f_0_0"/>
          <p:cNvPicPr preferRelativeResize="0"/>
          <p:nvPr/>
        </p:nvPicPr>
        <p:blipFill>
          <a:blip r:embed="rId4">
            <a:alphaModFix/>
          </a:blip>
          <a:stretch>
            <a:fillRect/>
          </a:stretch>
        </p:blipFill>
        <p:spPr>
          <a:xfrm>
            <a:off x="4964149" y="1981975"/>
            <a:ext cx="1485151" cy="1447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83abf8806e_0_123"/>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35" name="Google Shape;135;g283abf8806e_0_123"/>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36" name="Google Shape;136;g283abf8806e_0_123"/>
          <p:cNvSpPr txBox="1"/>
          <p:nvPr/>
        </p:nvSpPr>
        <p:spPr>
          <a:xfrm>
            <a:off x="269600" y="972071"/>
            <a:ext cx="8199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000"/>
              </a:spcAft>
              <a:buClr>
                <a:srgbClr val="000000"/>
              </a:buClr>
              <a:buSzPts val="1400"/>
              <a:buFont typeface="Arial"/>
              <a:buNone/>
              <a:defRPr b="1" sz="1800">
                <a:solidFill>
                  <a:srgbClr val="DB3614"/>
                </a:solidFill>
                <a:extLst>
                  <a:ext uri="http://customooxmlschemas.google.com/">
                    <go:slidesCustomData xmlns:go="http://customooxmlschemas.google.com/" textRoundtripDataId="24"/>
                  </a:ext>
                </a:extLst>
              </a:defRPr>
            </a:pPr>
            <a:r>
              <a:t>Apakah yang menjadikan Program Naungan Kasih?</a:t>
            </a:r>
            <a:endParaRPr sz="1500">
              <a:solidFill>
                <a:srgbClr val="123D5D"/>
              </a:solidFill>
            </a:endParaRPr>
          </a:p>
        </p:txBody>
      </p:sp>
      <p:grpSp>
        <p:nvGrpSpPr>
          <p:cNvPr id="137" name="Google Shape;137;g283abf8806e_0_123"/>
          <p:cNvGrpSpPr/>
          <p:nvPr/>
        </p:nvGrpSpPr>
        <p:grpSpPr>
          <a:xfrm>
            <a:off x="971306" y="1825537"/>
            <a:ext cx="902572" cy="902572"/>
            <a:chOff x="1437676" y="1017814"/>
            <a:chExt cx="523200" cy="523200"/>
          </a:xfrm>
        </p:grpSpPr>
        <p:sp>
          <p:nvSpPr>
            <p:cNvPr id="138" name="Google Shape;138;g283abf8806e_0_123"/>
            <p:cNvSpPr/>
            <p:nvPr/>
          </p:nvSpPr>
          <p:spPr>
            <a:xfrm>
              <a:off x="1437676" y="1017814"/>
              <a:ext cx="523200" cy="523200"/>
            </a:xfrm>
            <a:prstGeom prst="ellipse">
              <a:avLst/>
            </a:prstGeom>
            <a:solidFill>
              <a:srgbClr val="FCA20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id="139" name="Google Shape;139;g283abf8806e_0_123"/>
            <p:cNvPicPr preferRelativeResize="0"/>
            <p:nvPr/>
          </p:nvPicPr>
          <p:blipFill rotWithShape="1">
            <a:blip r:embed="rId3">
              <a:alphaModFix/>
            </a:blip>
            <a:srcRect b="0" l="0" r="0" t="0"/>
            <a:stretch/>
          </p:blipFill>
          <p:spPr>
            <a:xfrm>
              <a:off x="1560446" y="1123772"/>
              <a:ext cx="270162" cy="270162"/>
            </a:xfrm>
            <a:prstGeom prst="rect">
              <a:avLst/>
            </a:prstGeom>
            <a:noFill/>
            <a:ln>
              <a:noFill/>
            </a:ln>
          </p:spPr>
        </p:pic>
      </p:grpSp>
      <p:sp>
        <p:nvSpPr>
          <p:cNvPr id="140" name="Google Shape;140;g283abf8806e_0_123"/>
          <p:cNvSpPr txBox="1"/>
          <p:nvPr/>
        </p:nvSpPr>
        <p:spPr>
          <a:xfrm>
            <a:off x="706950" y="2811900"/>
            <a:ext cx="1431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Sesi Onboarding</a:t>
            </a:r>
            <a:endParaRPr sz="1800"/>
          </a:p>
        </p:txBody>
      </p:sp>
      <p:sp>
        <p:nvSpPr>
          <p:cNvPr id="141" name="Google Shape;141;g283abf8806e_0_123"/>
          <p:cNvSpPr/>
          <p:nvPr/>
        </p:nvSpPr>
        <p:spPr>
          <a:xfrm>
            <a:off x="4934363" y="1726407"/>
            <a:ext cx="902700" cy="902700"/>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descr="Chat with solid fill" id="142" name="Google Shape;142;g283abf8806e_0_123"/>
          <p:cNvPicPr preferRelativeResize="0"/>
          <p:nvPr/>
        </p:nvPicPr>
        <p:blipFill rotWithShape="1">
          <a:blip r:embed="rId4">
            <a:alphaModFix/>
          </a:blip>
          <a:srcRect b="0" l="0" r="0" t="0"/>
          <a:stretch/>
        </p:blipFill>
        <p:spPr>
          <a:xfrm>
            <a:off x="5065400" y="1910372"/>
            <a:ext cx="640525" cy="640525"/>
          </a:xfrm>
          <a:prstGeom prst="rect">
            <a:avLst/>
          </a:prstGeom>
          <a:noFill/>
          <a:ln>
            <a:noFill/>
          </a:ln>
        </p:spPr>
      </p:pic>
      <p:sp>
        <p:nvSpPr>
          <p:cNvPr id="143" name="Google Shape;143;g283abf8806e_0_123"/>
          <p:cNvSpPr/>
          <p:nvPr/>
        </p:nvSpPr>
        <p:spPr>
          <a:xfrm>
            <a:off x="2929992" y="1848453"/>
            <a:ext cx="902700" cy="902700"/>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descr="Chat bubble with solid fill" id="144" name="Google Shape;144;g283abf8806e_0_123"/>
          <p:cNvPicPr preferRelativeResize="0"/>
          <p:nvPr/>
        </p:nvPicPr>
        <p:blipFill rotWithShape="1">
          <a:blip r:embed="rId5">
            <a:alphaModFix/>
          </a:blip>
          <a:srcRect b="0" l="0" r="0" t="0"/>
          <a:stretch/>
        </p:blipFill>
        <p:spPr>
          <a:xfrm flipH="1">
            <a:off x="3086950" y="2005394"/>
            <a:ext cx="588815" cy="588815"/>
          </a:xfrm>
          <a:prstGeom prst="rect">
            <a:avLst/>
          </a:prstGeom>
          <a:noFill/>
          <a:ln>
            <a:noFill/>
          </a:ln>
        </p:spPr>
      </p:pic>
      <p:sp>
        <p:nvSpPr>
          <p:cNvPr id="145" name="Google Shape;145;g283abf8806e_0_123"/>
          <p:cNvSpPr txBox="1"/>
          <p:nvPr/>
        </p:nvSpPr>
        <p:spPr>
          <a:xfrm>
            <a:off x="2802425" y="2950488"/>
            <a:ext cx="1281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ParentText</a:t>
            </a:r>
            <a:endParaRPr sz="1800"/>
          </a:p>
        </p:txBody>
      </p:sp>
      <p:sp>
        <p:nvSpPr>
          <p:cNvPr id="146" name="Google Shape;146;g283abf8806e_0_123"/>
          <p:cNvSpPr txBox="1"/>
          <p:nvPr/>
        </p:nvSpPr>
        <p:spPr>
          <a:xfrm>
            <a:off x="4748488" y="2819925"/>
            <a:ext cx="12819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Kumpulan Sokongan WhatsApp</a:t>
            </a:r>
            <a:endParaRPr sz="1800"/>
          </a:p>
        </p:txBody>
      </p:sp>
      <p:grpSp>
        <p:nvGrpSpPr>
          <p:cNvPr id="147" name="Google Shape;147;g283abf8806e_0_123"/>
          <p:cNvGrpSpPr/>
          <p:nvPr/>
        </p:nvGrpSpPr>
        <p:grpSpPr>
          <a:xfrm>
            <a:off x="7095669" y="1722407"/>
            <a:ext cx="902677" cy="902677"/>
            <a:chOff x="1437676" y="1017814"/>
            <a:chExt cx="523200" cy="523200"/>
          </a:xfrm>
        </p:grpSpPr>
        <p:sp>
          <p:nvSpPr>
            <p:cNvPr id="148" name="Google Shape;148;g283abf8806e_0_123"/>
            <p:cNvSpPr/>
            <p:nvPr/>
          </p:nvSpPr>
          <p:spPr>
            <a:xfrm>
              <a:off x="1437676" y="1017814"/>
              <a:ext cx="523200" cy="523200"/>
            </a:xfrm>
            <a:prstGeom prst="ellipse">
              <a:avLst/>
            </a:prstGeom>
            <a:solidFill>
              <a:srgbClr val="FCA20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id="149" name="Google Shape;149;g283abf8806e_0_123"/>
            <p:cNvPicPr preferRelativeResize="0"/>
            <p:nvPr/>
          </p:nvPicPr>
          <p:blipFill rotWithShape="1">
            <a:blip r:embed="rId3">
              <a:alphaModFix/>
            </a:blip>
            <a:srcRect b="0" l="0" r="0" t="0"/>
            <a:stretch/>
          </p:blipFill>
          <p:spPr>
            <a:xfrm>
              <a:off x="1560446" y="1123772"/>
              <a:ext cx="270162" cy="270162"/>
            </a:xfrm>
            <a:prstGeom prst="rect">
              <a:avLst/>
            </a:prstGeom>
            <a:noFill/>
            <a:ln>
              <a:noFill/>
            </a:ln>
          </p:spPr>
        </p:pic>
      </p:grpSp>
      <p:sp>
        <p:nvSpPr>
          <p:cNvPr id="150" name="Google Shape;150;g283abf8806e_0_123"/>
          <p:cNvSpPr txBox="1"/>
          <p:nvPr/>
        </p:nvSpPr>
        <p:spPr>
          <a:xfrm>
            <a:off x="6631100" y="2811900"/>
            <a:ext cx="2092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Refleksi Ibu Bapa &amp; Sesi Penutup</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742f19afeb_0_45"/>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56" name="Google Shape;156;g2742f19afeb_0_45"/>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57" name="Google Shape;157;g2742f19afeb_0_45"/>
          <p:cNvSpPr txBox="1"/>
          <p:nvPr/>
        </p:nvSpPr>
        <p:spPr>
          <a:xfrm>
            <a:off x="341525" y="1755896"/>
            <a:ext cx="8199600" cy="163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1000"/>
              </a:spcAft>
              <a:buClr>
                <a:srgbClr val="000000"/>
              </a:buClr>
              <a:buSzPts val="1400"/>
              <a:buFont typeface="Arial"/>
              <a:buNone/>
              <a:defRPr b="1" sz="5000">
                <a:solidFill>
                  <a:srgbClr val="019FE4"/>
                </a:solidFill>
              </a:defRPr>
            </a:pPr>
            <a:r>
              <a:t>Mari kita sediakan beberapa PERATURAN ASAS</a:t>
            </a:r>
            <a:endParaRPr b="1" sz="5000">
              <a:solidFill>
                <a:srgbClr val="019FE4"/>
              </a:solidFill>
            </a:endParaRPr>
          </a:p>
        </p:txBody>
      </p:sp>
      <p:sp>
        <p:nvSpPr>
          <p:cNvPr id="158" name="Google Shape;158;g2742f19afeb_0_45"/>
          <p:cNvSpPr/>
          <p:nvPr/>
        </p:nvSpPr>
        <p:spPr>
          <a:xfrm rot="-7214535">
            <a:off x="858228" y="1179130"/>
            <a:ext cx="522975" cy="52297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59" name="Google Shape;159;g2742f19afeb_0_45"/>
          <p:cNvSpPr/>
          <p:nvPr/>
        </p:nvSpPr>
        <p:spPr>
          <a:xfrm rot="-7214535">
            <a:off x="344724" y="1478837"/>
            <a:ext cx="522975" cy="52297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0" name="Google Shape;160;g2742f19afeb_0_45"/>
          <p:cNvSpPr/>
          <p:nvPr/>
        </p:nvSpPr>
        <p:spPr>
          <a:xfrm rot="-7214535">
            <a:off x="863425" y="1757707"/>
            <a:ext cx="522975" cy="52297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1" name="Google Shape;161;g2742f19afeb_0_45"/>
          <p:cNvSpPr/>
          <p:nvPr/>
        </p:nvSpPr>
        <p:spPr>
          <a:xfrm rot="3585465">
            <a:off x="7408521" y="3246432"/>
            <a:ext cx="522975" cy="52297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2" name="Google Shape;162;g2742f19afeb_0_45"/>
          <p:cNvSpPr/>
          <p:nvPr/>
        </p:nvSpPr>
        <p:spPr>
          <a:xfrm rot="3585465">
            <a:off x="7922025" y="2946724"/>
            <a:ext cx="522975" cy="52297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3" name="Google Shape;163;g2742f19afeb_0_45"/>
          <p:cNvSpPr/>
          <p:nvPr/>
        </p:nvSpPr>
        <p:spPr>
          <a:xfrm rot="3585465">
            <a:off x="7403324" y="2667855"/>
            <a:ext cx="522975" cy="52297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4" name="Google Shape;164;g2742f19afeb_0_45"/>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298450" lvl="0" marL="540000" rtl="0" algn="just">
              <a:lnSpc>
                <a:spcPct val="115000"/>
              </a:lnSpc>
              <a:spcBef>
                <a:spcPts val="0"/>
              </a:spcBef>
              <a:spcAft>
                <a:spcPts val="1000"/>
              </a:spcAft>
              <a:buSzPts val="1100"/>
              <a:buFont typeface="Arial"/>
              <a:buChar char="●"/>
            </a:pP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742f19afeb_0_63"/>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70" name="Google Shape;170;g2742f19afeb_0_63"/>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Bermula dengan ParentText</a:t>
            </a:r>
            <a:endParaRPr b="0" i="0" sz="1400" u="none" cap="none" strike="noStrike">
              <a:solidFill>
                <a:srgbClr val="000000"/>
              </a:solidFill>
              <a:latin typeface="Arial"/>
              <a:ea typeface="Arial"/>
              <a:cs typeface="Arial"/>
              <a:sym typeface="Arial"/>
            </a:endParaRPr>
          </a:p>
        </p:txBody>
      </p:sp>
      <p:sp>
        <p:nvSpPr>
          <p:cNvPr id="171" name="Google Shape;171;g2742f19afeb_0_63"/>
          <p:cNvSpPr txBox="1"/>
          <p:nvPr/>
        </p:nvSpPr>
        <p:spPr>
          <a:xfrm>
            <a:off x="269600" y="972071"/>
            <a:ext cx="8199600" cy="363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800">
                <a:solidFill>
                  <a:srgbClr val="DB3614"/>
                </a:solidFill>
              </a:defRPr>
            </a:pPr>
            <a:r>
              <a:t>Penggunaan Telefon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800" u="none" cap="none" strike="noStrike">
              <a:solidFill>
                <a:srgbClr val="0D3959"/>
              </a:solidFill>
              <a:latin typeface="Arial"/>
              <a:ea typeface="Arial"/>
              <a:cs typeface="Arial"/>
              <a:sym typeface="Arial"/>
            </a:endParaRPr>
          </a:p>
          <a:p>
            <a:pPr indent="-336550" lvl="0" marL="457200" marR="0" rtl="0" algn="l">
              <a:lnSpc>
                <a:spcPct val="100000"/>
              </a:lnSpc>
              <a:spcBef>
                <a:spcPts val="0"/>
              </a:spcBef>
              <a:spcAft>
                <a:spcPts val="0"/>
              </a:spcAft>
              <a:buClr>
                <a:srgbClr val="123D5D"/>
              </a:buClr>
              <a:buSzPts val="1700"/>
              <a:buChar char="●"/>
              <a:defRPr sz="1700">
                <a:solidFill>
                  <a:srgbClr val="123D5D"/>
                </a:solidFill>
              </a:defRPr>
            </a:pPr>
            <a:r>
              <a:t>Hidupkan dan matikan telefon</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Aturan telefon</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Tetapan WhatsApp</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Mengecas telefon</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Himpunan data</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Storan telefon dalaman</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Kesedaran digital</a:t>
            </a:r>
            <a:endParaRPr sz="1700">
              <a:solidFill>
                <a:srgbClr val="123D5D"/>
              </a:solidFill>
            </a:endParaRPr>
          </a:p>
          <a:p>
            <a:pPr indent="-336550" lvl="0" marL="457200" marR="0" rtl="0" algn="l">
              <a:lnSpc>
                <a:spcPct val="100000"/>
              </a:lnSpc>
              <a:spcBef>
                <a:spcPts val="1000"/>
              </a:spcBef>
              <a:spcAft>
                <a:spcPts val="1000"/>
              </a:spcAft>
              <a:buClr>
                <a:srgbClr val="123D5D"/>
              </a:buClr>
              <a:buSzPts val="1700"/>
              <a:buChar char="●"/>
              <a:defRPr sz="1700">
                <a:solidFill>
                  <a:srgbClr val="123D5D"/>
                </a:solidFill>
              </a:defRPr>
            </a:pPr>
            <a:r>
              <a:t>Elakkan kerosakan pada telefon</a:t>
            </a:r>
            <a:endParaRPr sz="1700">
              <a:solidFill>
                <a:srgbClr val="123D5D"/>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742f19afeb_0_81"/>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77" name="Google Shape;177;g2742f19afeb_0_8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Bermula dengan ParentText</a:t>
            </a:r>
            <a:endParaRPr b="0" i="0" sz="1400" u="none" cap="none" strike="noStrike">
              <a:solidFill>
                <a:srgbClr val="000000"/>
              </a:solidFill>
              <a:latin typeface="Arial"/>
              <a:ea typeface="Arial"/>
              <a:cs typeface="Arial"/>
              <a:sym typeface="Arial"/>
            </a:endParaRPr>
          </a:p>
        </p:txBody>
      </p:sp>
      <p:sp>
        <p:nvSpPr>
          <p:cNvPr id="178" name="Google Shape;178;g2742f19afeb_0_81"/>
          <p:cNvSpPr txBox="1"/>
          <p:nvPr/>
        </p:nvSpPr>
        <p:spPr>
          <a:xfrm>
            <a:off x="269600" y="972071"/>
            <a:ext cx="8199600" cy="332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600">
                <a:solidFill>
                  <a:srgbClr val="DB3614"/>
                </a:solidFill>
              </a:defRPr>
            </a:pPr>
            <a:r>
              <a:t>Masuk ke ParentText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600" u="none" cap="none" strike="noStrike">
              <a:solidFill>
                <a:srgbClr val="0D3959"/>
              </a:solidFill>
              <a:latin typeface="Arial"/>
              <a:ea typeface="Arial"/>
              <a:cs typeface="Arial"/>
              <a:sym typeface="Arial"/>
            </a:endParaRPr>
          </a:p>
          <a:p>
            <a:pPr indent="-323850" lvl="0" marL="457200" marR="0" rtl="0" algn="l">
              <a:lnSpc>
                <a:spcPct val="100000"/>
              </a:lnSpc>
              <a:spcBef>
                <a:spcPts val="0"/>
              </a:spcBef>
              <a:spcAft>
                <a:spcPts val="0"/>
              </a:spcAft>
              <a:buClr>
                <a:srgbClr val="123D5D"/>
              </a:buClr>
              <a:buSzPts val="1500"/>
              <a:buChar char="●"/>
              <a:defRPr sz="1500">
                <a:solidFill>
                  <a:srgbClr val="123D5D"/>
                </a:solidFill>
              </a:defRPr>
            </a:pPr>
            <a:r>
              <a:t>Simpan nombor telefon ParentText (</a:t>
            </a:r>
            <a:r>
              <a:rPr b="1"/>
              <a:t>+60-12-292-7434</a:t>
            </a:r>
            <a:r>
              <a:t>) sebagai kenalan</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defRPr sz="1500">
                <a:solidFill>
                  <a:srgbClr val="123D5D"/>
                </a:solidFill>
              </a:defRPr>
            </a:pPr>
            <a:r>
              <a:t>Buka WhatsApp → Cari 'ParentText' → Taip MULA untuk memulakan sembang</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defRPr sz="1500">
                <a:solidFill>
                  <a:srgbClr val="123D5D"/>
                </a:solidFill>
              </a:defRPr>
            </a:pPr>
            <a:r>
              <a:t>Pilih bahasa</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defRPr sz="1500">
                <a:solidFill>
                  <a:srgbClr val="123D5D"/>
                </a:solidFill>
              </a:defRPr>
            </a:pPr>
            <a:r>
              <a:t>Pilih cara anda ingin menerima mesej </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defRPr sz="1500">
                <a:solidFill>
                  <a:srgbClr val="123D5D"/>
                </a:solidFill>
              </a:defRPr>
            </a:pPr>
            <a:r>
              <a:t>Teks, imej, dan video</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defRPr sz="1500">
                <a:solidFill>
                  <a:srgbClr val="123D5D"/>
                </a:solidFill>
              </a:defRPr>
            </a:pPr>
            <a:r>
              <a:t>Teks, imej, dan audio</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defRPr sz="1500">
                <a:solidFill>
                  <a:srgbClr val="123D5D"/>
                </a:solidFill>
              </a:defRPr>
            </a:pPr>
            <a:r>
              <a:t>Teks dan imej sahaja</a:t>
            </a:r>
            <a:endParaRPr sz="800">
              <a:solidFill>
                <a:schemeClr val="dk1"/>
              </a:solidFill>
            </a:endParaRPr>
          </a:p>
          <a:p>
            <a:pPr indent="0" lvl="0" marL="0" marR="0" rtl="0" algn="l">
              <a:lnSpc>
                <a:spcPct val="100000"/>
              </a:lnSpc>
              <a:spcBef>
                <a:spcPts val="1000"/>
              </a:spcBef>
              <a:spcAft>
                <a:spcPts val="1000"/>
              </a:spcAft>
              <a:buNone/>
              <a:defRPr b="1" sz="1500">
                <a:solidFill>
                  <a:srgbClr val="123D5D"/>
                </a:solidFill>
              </a:defRPr>
            </a:pPr>
            <a:r>
              <a:t>Tonton video pengenalan pada telefon anda!</a:t>
            </a:r>
            <a:endParaRPr b="1" sz="1500">
              <a:solidFill>
                <a:srgbClr val="123D5D"/>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PLH">
      <a:dk1>
        <a:srgbClr val="000000"/>
      </a:dk1>
      <a:lt1>
        <a:srgbClr val="FFFFFF"/>
      </a:lt1>
      <a:dk2>
        <a:srgbClr val="595959"/>
      </a:dk2>
      <a:lt2>
        <a:srgbClr val="EEEEEE"/>
      </a:lt2>
      <a:accent1>
        <a:srgbClr val="00B1F0"/>
      </a:accent1>
      <a:accent2>
        <a:srgbClr val="FCA203"/>
      </a:accent2>
      <a:accent3>
        <a:srgbClr val="222299"/>
      </a:accent3>
      <a:accent4>
        <a:srgbClr val="D60066"/>
      </a:accent4>
      <a:accent5>
        <a:srgbClr val="0B4060"/>
      </a:accent5>
      <a:accent6>
        <a:srgbClr val="999999"/>
      </a:accent6>
      <a:hlink>
        <a:srgbClr val="30FFF5"/>
      </a:hlink>
      <a:folHlink>
        <a:srgbClr val="FF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PLH">
      <a:dk1>
        <a:srgbClr val="000000"/>
      </a:dk1>
      <a:lt1>
        <a:srgbClr val="FFFFFF"/>
      </a:lt1>
      <a:dk2>
        <a:srgbClr val="595959"/>
      </a:dk2>
      <a:lt2>
        <a:srgbClr val="EEEEEE"/>
      </a:lt2>
      <a:accent1>
        <a:srgbClr val="00B1F0"/>
      </a:accent1>
      <a:accent2>
        <a:srgbClr val="FCA203"/>
      </a:accent2>
      <a:accent3>
        <a:srgbClr val="222299"/>
      </a:accent3>
      <a:accent4>
        <a:srgbClr val="D60066"/>
      </a:accent4>
      <a:accent5>
        <a:srgbClr val="0B4060"/>
      </a:accent5>
      <a:accent6>
        <a:srgbClr val="999999"/>
      </a:accent6>
      <a:hlink>
        <a:srgbClr val="30FFF5"/>
      </a:hlink>
      <a:folHlink>
        <a:srgbClr val="FF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