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39" r:id="rId16"/>
    <p:sldId id="309" r:id="rId17"/>
    <p:sldId id="340" r:id="rId18"/>
    <p:sldId id="310" r:id="rId19"/>
    <p:sldId id="311" r:id="rId20"/>
    <p:sldId id="345" r:id="rId21"/>
    <p:sldId id="312" r:id="rId22"/>
    <p:sldId id="315" r:id="rId23"/>
    <p:sldId id="316" r:id="rId24"/>
    <p:sldId id="347" r:id="rId25"/>
    <p:sldId id="348" r:id="rId26"/>
    <p:sldId id="349" r:id="rId27"/>
    <p:sldId id="322" r:id="rId28"/>
    <p:sldId id="323" r:id="rId29"/>
    <p:sldId id="324" r:id="rId30"/>
    <p:sldId id="313" r:id="rId31"/>
    <p:sldId id="314" r:id="rId32"/>
    <p:sldId id="317" r:id="rId33"/>
    <p:sldId id="318" r:id="rId34"/>
    <p:sldId id="319" r:id="rId35"/>
    <p:sldId id="350" r:id="rId36"/>
    <p:sldId id="351" r:id="rId37"/>
    <p:sldId id="341" r:id="rId38"/>
    <p:sldId id="320" r:id="rId39"/>
    <p:sldId id="321" r:id="rId40"/>
    <p:sldId id="325" r:id="rId41"/>
    <p:sldId id="326" r:id="rId42"/>
    <p:sldId id="327" r:id="rId43"/>
    <p:sldId id="328" r:id="rId44"/>
    <p:sldId id="329" r:id="rId45"/>
    <p:sldId id="342" r:id="rId46"/>
    <p:sldId id="330" r:id="rId47"/>
    <p:sldId id="343" r:id="rId48"/>
    <p:sldId id="344" r:id="rId49"/>
    <p:sldId id="332" r:id="rId50"/>
    <p:sldId id="333" r:id="rId51"/>
    <p:sldId id="334" r:id="rId52"/>
    <p:sldId id="335" r:id="rId53"/>
    <p:sldId id="336" r:id="rId54"/>
    <p:sldId id="337" r:id="rId55"/>
    <p:sldId id="338" r:id="rId56"/>
    <p:sldId id="297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45721-7C1B-4141-82F6-4CB4F31AFFC4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5E04E-E41F-4AF0-BA75-52A8B1003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46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864F-77BE-48D4-9650-88D3FA7722ED}" type="datetime1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09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3464-4BC3-4F83-8A4F-B985BEC47A2B}" type="datetime1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41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8BB9-BA14-4506-ADBC-93869AC761A6}" type="datetime1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33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/>
            </a:lvl1pPr>
            <a:lvl2pPr>
              <a:lnSpc>
                <a:spcPct val="120000"/>
              </a:lnSpc>
              <a:spcBef>
                <a:spcPts val="600"/>
              </a:spcBef>
              <a:defRPr/>
            </a:lvl2pPr>
            <a:lvl3pPr>
              <a:lnSpc>
                <a:spcPct val="120000"/>
              </a:lnSpc>
              <a:spcBef>
                <a:spcPts val="600"/>
              </a:spcBef>
              <a:defRPr/>
            </a:lvl3pPr>
            <a:lvl4pPr>
              <a:lnSpc>
                <a:spcPct val="120000"/>
              </a:lnSpc>
              <a:spcBef>
                <a:spcPts val="600"/>
              </a:spcBef>
              <a:defRPr/>
            </a:lvl4pPr>
            <a:lvl5pPr>
              <a:lnSpc>
                <a:spcPct val="12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AFB6-6E0B-4B4F-8885-EBBEFCB66826}" type="datetime1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80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A03D-D613-4BD8-A06E-AE6C85DA74B1}" type="datetime1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80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0FC6-45CE-485F-A6A0-DF96D812C582}" type="datetime1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70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EF3B-070E-4743-94CF-EE44A8E802D8}" type="datetime1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4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3A3-D2F1-4B10-A51A-A8CF27732CD9}" type="datetime1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0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690F-E430-447D-84D8-8D55D3D41086}" type="datetime1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92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EDE3-9AEE-4324-8838-7B8FED07B27B}" type="datetime1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57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AD94-1690-496F-BA21-ED36DAEED453}" type="datetime1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63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0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544128"/>
            <a:ext cx="10515600" cy="4632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266EC-2D5A-4B5B-B0E3-6578FB3F7CCC}" type="datetime1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0BD8-72C7-45C1-A5AC-72977AB22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6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7/docs/api/java.base/java/lang/Runnable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람다 </a:t>
            </a:r>
            <a:r>
              <a:rPr lang="en-US" altLang="ko-KR" sz="5400" dirty="0"/>
              <a:t>(Lambda)</a:t>
            </a:r>
            <a:endParaRPr lang="ko-KR" altLang="en-US" sz="5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472569-F715-4C55-8DA1-33D4A78D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98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F10B3-88D9-4111-B3C2-031D6E79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01E1E753-CAC8-453A-AA91-C58392F5D7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433" y="136524"/>
            <a:ext cx="8165804" cy="64875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507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1A8B2-DB53-48B8-BD0E-03C6A7B37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0934"/>
            <a:ext cx="10515600" cy="3820257"/>
          </a:xfrm>
        </p:spPr>
        <p:txBody>
          <a:bodyPr>
            <a:normAutofit/>
          </a:bodyPr>
          <a:lstStyle/>
          <a:p>
            <a:pPr algn="l" latinLnBrk="0">
              <a:lnSpc>
                <a:spcPct val="130000"/>
              </a:lnSpc>
            </a:pP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위 </a:t>
            </a:r>
            <a:r>
              <a:rPr lang="en-US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LengthComparator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를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잘 보면 이 놈이 하는 일이라는 게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,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두 개의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String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이 파라미터로 주어졌을 때 첫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String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의 길이에서 두 번째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en-US" altLang="ko-KR" sz="1600" kern="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String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의 길이를 뺀 값을 반환하는 것 뿐이다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30000"/>
              </a:lnSpc>
            </a:pP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그러니까 이 클래스를 단순히 아래와 같이 적어도 이 놈이 하는 일이 무엇인지 정확히 나타낼 수 있다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lnSpc>
                <a:spcPct val="130000"/>
              </a:lnSpc>
              <a:buNone/>
            </a:pPr>
            <a:r>
              <a:rPr lang="en-US" altLang="ko-KR" sz="1600" kern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(String first, String second) -&gt; </a:t>
            </a:r>
            <a:r>
              <a:rPr lang="en-US" altLang="ko-KR" sz="1600" kern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first.length</a:t>
            </a:r>
            <a:r>
              <a:rPr lang="en-US" altLang="ko-KR" sz="1600" kern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() – </a:t>
            </a:r>
            <a:r>
              <a:rPr lang="en-US" altLang="ko-KR" sz="1600" kern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second.length</a:t>
            </a:r>
            <a:r>
              <a:rPr lang="en-US" altLang="ko-KR" sz="1600" kern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()</a:t>
            </a:r>
            <a:endParaRPr lang="ko-KR" altLang="ko-KR" sz="1600" kern="10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30000"/>
              </a:lnSpc>
            </a:pP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이런 표현식을 </a:t>
            </a:r>
            <a:r>
              <a:rPr lang="ko-KR" altLang="ko-KR" sz="1600" kern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람다식</a:t>
            </a:r>
            <a:r>
              <a:rPr lang="en-US" altLang="ko-KR" sz="1600" kern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(lambda expression)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이라고 부른다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왼쪽은 파라미터 선언이고 오른쪽은 </a:t>
            </a:r>
            <a:r>
              <a:rPr lang="ko-KR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람다식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코드이다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 </a:t>
            </a:r>
          </a:p>
          <a:p>
            <a:pPr algn="l" latinLnBrk="0">
              <a:lnSpc>
                <a:spcPct val="130000"/>
              </a:lnSpc>
            </a:pP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예를 들어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, first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로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“AAA”, second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로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“B”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가 주어지면 람다식에 의해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3 – 1 = 2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가 계산된다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 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양수이므로 첫 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String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이 더 길다는 의미이다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30000"/>
              </a:lnSpc>
            </a:pP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이 람다식은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Comparator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가 들어갈 자리에 대신 들어갈 수 있다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</a:p>
          <a:p>
            <a:pPr marL="457200" lvl="1" indent="0" latinLnBrk="0">
              <a:lnSpc>
                <a:spcPct val="130000"/>
              </a:lnSpc>
              <a:buNone/>
            </a:pP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Comparator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란 </a:t>
            </a:r>
            <a:r>
              <a:rPr lang="en-US" altLang="ko-KR" sz="1600" kern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T</a:t>
            </a:r>
            <a:r>
              <a:rPr lang="ko-KR" altLang="en-US" sz="1600" kern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가 두 개 주어졌을 때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ko-KR" altLang="en-US" sz="1600" kern="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둘을 비교하는 일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을 하고 </a:t>
            </a:r>
            <a:r>
              <a:rPr lang="en-US" altLang="ko-KR" sz="1600" kern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int</a:t>
            </a:r>
            <a:r>
              <a:rPr lang="ko-KR" altLang="en-US" sz="1600" kern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를 반환하는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놈이다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!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람다식이 정확히 그 일을 한다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EB1CB-9C68-4A1A-B31C-F87B2E49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1E9BE-F66E-416D-BF98-B241BB289D38}"/>
              </a:ext>
            </a:extLst>
          </p:cNvPr>
          <p:cNvSpPr txBox="1"/>
          <p:nvPr/>
        </p:nvSpPr>
        <p:spPr>
          <a:xfrm>
            <a:off x="838200" y="1256004"/>
            <a:ext cx="4765158" cy="7607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>
              <a:lnSpc>
                <a:spcPct val="115000"/>
              </a:lnSpc>
              <a:spcAft>
                <a:spcPts val="1000"/>
              </a:spcAft>
            </a:pP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// LengthComparator</a:t>
            </a:r>
            <a:r>
              <a:rPr lang="ko-KR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는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Comparator&lt;String&gt;</a:t>
            </a:r>
            <a:r>
              <a:rPr lang="ko-KR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이다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6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15000"/>
              </a:lnSpc>
              <a:spcAft>
                <a:spcPts val="1000"/>
              </a:spcAft>
            </a:pP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Arrays.sort(sa, new </a:t>
            </a:r>
            <a:r>
              <a:rPr lang="en-US" altLang="ko-KR" sz="1600" kern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LengthComparator()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);</a:t>
            </a:r>
            <a:endParaRPr lang="ko-KR" altLang="ko-KR" sz="16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49E36A-2DA8-4FC3-86FA-CFA74F1D0D14}"/>
              </a:ext>
            </a:extLst>
          </p:cNvPr>
          <p:cNvSpPr txBox="1"/>
          <p:nvPr/>
        </p:nvSpPr>
        <p:spPr>
          <a:xfrm>
            <a:off x="5760193" y="452245"/>
            <a:ext cx="6097772" cy="15901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latinLnBrk="0">
              <a:lnSpc>
                <a:spcPct val="80000"/>
              </a:lnSpc>
              <a:spcAft>
                <a:spcPts val="1000"/>
              </a:spcAft>
            </a:pP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class </a:t>
            </a:r>
            <a:r>
              <a:rPr lang="en-US" altLang="ko-KR" sz="1600" kern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LengthComparator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implements Comparator&lt;String&gt; {</a:t>
            </a:r>
            <a:endParaRPr lang="ko-KR" altLang="ko-KR" sz="16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80000"/>
              </a:lnSpc>
              <a:spcAft>
                <a:spcPts val="1000"/>
              </a:spcAft>
            </a:pP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	public int compare(String first, String second) {</a:t>
            </a:r>
            <a:endParaRPr lang="ko-KR" altLang="ko-KR" sz="16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80000"/>
              </a:lnSpc>
              <a:spcAft>
                <a:spcPts val="1000"/>
              </a:spcAft>
            </a:pP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		return first.length() - second.length();</a:t>
            </a:r>
            <a:endParaRPr lang="ko-KR" altLang="ko-KR" sz="16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80000"/>
              </a:lnSpc>
              <a:spcAft>
                <a:spcPts val="1000"/>
              </a:spcAft>
            </a:pP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	}</a:t>
            </a:r>
            <a:endParaRPr lang="ko-KR" altLang="ko-KR" sz="16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80000"/>
              </a:lnSpc>
              <a:spcAft>
                <a:spcPts val="1000"/>
              </a:spcAft>
            </a:pP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}</a:t>
            </a:r>
            <a:endParaRPr lang="ko-KR" altLang="ko-KR" sz="16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9C98D-699E-C489-EEB0-08FF72322C6C}"/>
              </a:ext>
            </a:extLst>
          </p:cNvPr>
          <p:cNvSpPr txBox="1"/>
          <p:nvPr/>
        </p:nvSpPr>
        <p:spPr>
          <a:xfrm>
            <a:off x="2640519" y="5755508"/>
            <a:ext cx="3527016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/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public interface Comparator&lt;T&gt; { 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	int compare(T </a:t>
            </a:r>
            <a:r>
              <a:rPr lang="en-US" altLang="ko-KR" sz="1400" kern="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first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, T </a:t>
            </a:r>
            <a:r>
              <a:rPr lang="en-US" altLang="ko-KR" sz="1400" kern="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second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);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3AFE11-B60B-E924-042A-F2EDF429F40E}"/>
              </a:ext>
            </a:extLst>
          </p:cNvPr>
          <p:cNvSpPr txBox="1"/>
          <p:nvPr/>
        </p:nvSpPr>
        <p:spPr>
          <a:xfrm>
            <a:off x="1692067" y="324738"/>
            <a:ext cx="2425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/>
              <a:t>람다식이란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0AF879-DB27-8755-865D-D9BA8A1D196A}"/>
              </a:ext>
            </a:extLst>
          </p:cNvPr>
          <p:cNvSpPr txBox="1"/>
          <p:nvPr/>
        </p:nvSpPr>
        <p:spPr>
          <a:xfrm>
            <a:off x="6650395" y="5935067"/>
            <a:ext cx="5115508" cy="341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>
              <a:lnSpc>
                <a:spcPct val="130000"/>
              </a:lnSpc>
            </a:pPr>
            <a:r>
              <a:rPr lang="en-US" altLang="ko-KR" sz="1400" kern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(String first, String second) -&gt; first.length() – second.length()</a:t>
            </a:r>
            <a:endParaRPr lang="ko-KR" altLang="ko-KR" sz="1400" kern="10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440D221-BAA5-A274-DF65-647A406E22D6}"/>
              </a:ext>
            </a:extLst>
          </p:cNvPr>
          <p:cNvCxnSpPr/>
          <p:nvPr/>
        </p:nvCxnSpPr>
        <p:spPr>
          <a:xfrm>
            <a:off x="11551298" y="2360645"/>
            <a:ext cx="0" cy="330303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DE4477-53C2-023D-5567-80DAFA7CC616}"/>
              </a:ext>
            </a:extLst>
          </p:cNvPr>
          <p:cNvSpPr txBox="1"/>
          <p:nvPr/>
        </p:nvSpPr>
        <p:spPr>
          <a:xfrm>
            <a:off x="10647789" y="4197998"/>
            <a:ext cx="1525162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/>
              <a:t>기능이 같다</a:t>
            </a:r>
            <a:r>
              <a:rPr lang="en-US" altLang="ko-KR" sz="1100"/>
              <a:t>.</a:t>
            </a:r>
          </a:p>
          <a:p>
            <a:r>
              <a:rPr lang="en-US" altLang="ko-KR" sz="1100"/>
              <a:t>LengthComparator</a:t>
            </a:r>
            <a:r>
              <a:rPr lang="ko-KR" altLang="en-US" sz="1100"/>
              <a:t>이 들어갈 자리에 람다식에 들어갈 수 있다</a:t>
            </a:r>
            <a:r>
              <a:rPr lang="en-US" altLang="ko-KR" sz="1100"/>
              <a:t>.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43641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F9402-98F1-4A07-A765-E8FE1D3CD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1166"/>
            <a:ext cx="10515600" cy="2009548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ko-KR" altLang="ko-KR" sz="1600" kern="0">
                <a:effectLst/>
                <a:ea typeface="맑은 고딕" panose="020B0503020000020004" pitchFamily="50" charset="-127"/>
                <a:cs typeface="PalatinoNovaPro-Regular"/>
              </a:rPr>
              <a:t>위 코드가 실행되어</a:t>
            </a:r>
            <a:r>
              <a:rPr lang="en-US" altLang="ko-KR" sz="1600" kern="0">
                <a:effectLst/>
                <a:ea typeface="맑은 고딕" panose="020B0503020000020004" pitchFamily="50" charset="-127"/>
                <a:cs typeface="PalatinoNovaPro-Regular"/>
              </a:rPr>
              <a:t> Arrays.sort</a:t>
            </a:r>
            <a:r>
              <a:rPr lang="ko-KR" altLang="ko-KR" sz="1600" kern="0">
                <a:effectLst/>
                <a:ea typeface="맑은 고딕" panose="020B0503020000020004" pitchFamily="50" charset="-127"/>
                <a:cs typeface="PalatinoNovaPro-Regular"/>
              </a:rPr>
              <a:t>가 호출되면</a:t>
            </a:r>
            <a:r>
              <a:rPr lang="en-US" altLang="ko-KR" sz="1600" kern="0">
                <a:effectLst/>
                <a:ea typeface="맑은 고딕" panose="020B0503020000020004" pitchFamily="50" charset="-127"/>
                <a:cs typeface="PalatinoNovaPro-Regular"/>
              </a:rPr>
              <a:t>, </a:t>
            </a:r>
            <a:r>
              <a:rPr lang="ko-KR" altLang="ko-KR" sz="1600" kern="0">
                <a:effectLst/>
                <a:ea typeface="맑은 고딕" panose="020B0503020000020004" pitchFamily="50" charset="-127"/>
                <a:cs typeface="PalatinoNovaPro-Regular"/>
              </a:rPr>
              <a:t>시스템 내부에서는</a:t>
            </a:r>
            <a:r>
              <a:rPr lang="en-US" altLang="ko-KR" sz="1600" kern="0">
                <a:effectLst/>
                <a:ea typeface="맑은 고딕" panose="020B0503020000020004" pitchFamily="50" charset="-127"/>
                <a:cs typeface="PalatinoNovaPro-Regular"/>
              </a:rPr>
              <a:t> Comparator&lt;String&gt; </a:t>
            </a:r>
            <a:r>
              <a:rPr lang="ko-KR" altLang="ko-KR" sz="1600" kern="0">
                <a:effectLst/>
                <a:ea typeface="맑은 고딕" panose="020B0503020000020004" pitchFamily="50" charset="-127"/>
                <a:cs typeface="PalatinoNovaPro-Regular"/>
              </a:rPr>
              <a:t>객체가 하나 만들어지고</a:t>
            </a:r>
            <a:r>
              <a:rPr lang="en-US" altLang="ko-KR" sz="1600" kern="0">
                <a:effectLst/>
                <a:ea typeface="맑은 고딕" panose="020B0503020000020004" pitchFamily="50" charset="-127"/>
                <a:cs typeface="PalatinoNovaPro-Regular"/>
              </a:rPr>
              <a:t> (sort </a:t>
            </a:r>
            <a:r>
              <a:rPr lang="ko-KR" altLang="en-US" sz="1600" kern="0">
                <a:effectLst/>
                <a:ea typeface="맑은 고딕" panose="020B0503020000020004" pitchFamily="50" charset="-127"/>
                <a:cs typeface="PalatinoNovaPro-Regular"/>
              </a:rPr>
              <a:t>메소드의 두 번째 파라미터 타입이 </a:t>
            </a:r>
            <a:r>
              <a:rPr lang="en-US" altLang="ko-KR" sz="1600" kern="0">
                <a:effectLst/>
                <a:ea typeface="맑은 고딕" panose="020B0503020000020004" pitchFamily="50" charset="-127"/>
                <a:cs typeface="PalatinoNovaPro-Regular"/>
              </a:rPr>
              <a:t>Comparator&lt;String&gt;</a:t>
            </a:r>
            <a:r>
              <a:rPr lang="ko-KR" altLang="en-US" sz="1600" kern="0">
                <a:ea typeface="맑은 고딕" panose="020B0503020000020004" pitchFamily="50" charset="-127"/>
                <a:cs typeface="PalatinoNovaPro-Regular"/>
              </a:rPr>
              <a:t>이어야 하므로</a:t>
            </a:r>
            <a:r>
              <a:rPr lang="en-US" altLang="ko-KR" sz="1600" kern="0">
                <a:ea typeface="맑은 고딕" panose="020B0503020000020004" pitchFamily="50" charset="-127"/>
                <a:cs typeface="PalatinoNovaPro-Regular"/>
              </a:rPr>
              <a:t>),</a:t>
            </a:r>
            <a:r>
              <a:rPr lang="ko-KR" altLang="ko-KR" sz="1600" kern="0">
                <a:effectLst/>
                <a:ea typeface="맑은 고딕" panose="020B0503020000020004" pitchFamily="50" charset="-127"/>
                <a:cs typeface="PalatinoNovaPro-Regular"/>
              </a:rPr>
              <a:t> 그 객체에게</a:t>
            </a:r>
            <a:r>
              <a:rPr lang="en-US" altLang="ko-KR" sz="1600" kern="0">
                <a:effectLst/>
                <a:ea typeface="맑은 고딕" panose="020B0503020000020004" pitchFamily="50" charset="-127"/>
                <a:cs typeface="PalatinoNovaPro-Regular"/>
              </a:rPr>
              <a:t> compare </a:t>
            </a:r>
            <a:r>
              <a:rPr lang="ko-KR" altLang="ko-KR" sz="1600" kern="0">
                <a:effectLst/>
                <a:ea typeface="맑은 고딕" panose="020B0503020000020004" pitchFamily="50" charset="-127"/>
                <a:cs typeface="PalatinoNovaPro-Regular"/>
              </a:rPr>
              <a:t>메소드가 호출되는데</a:t>
            </a:r>
            <a:r>
              <a:rPr lang="en-US" altLang="ko-KR" sz="1600" kern="0">
                <a:effectLst/>
                <a:ea typeface="맑은 고딕" panose="020B0503020000020004" pitchFamily="50" charset="-127"/>
                <a:cs typeface="PalatinoNovaPro-Regular"/>
              </a:rPr>
              <a:t>, </a:t>
            </a:r>
            <a:r>
              <a:rPr lang="ko-KR" altLang="ko-KR" sz="1600" kern="0">
                <a:effectLst/>
                <a:ea typeface="맑은 고딕" panose="020B0503020000020004" pitchFamily="50" charset="-127"/>
                <a:cs typeface="PalatinoNovaPro-Regular"/>
              </a:rPr>
              <a:t>이 때 주어진 람다식의 코드가 실행된다</a:t>
            </a:r>
            <a:r>
              <a:rPr lang="en-US" altLang="ko-KR" sz="1600" kern="0">
                <a:effectLst/>
                <a:ea typeface="맑은 고딕" panose="020B0503020000020004" pitchFamily="50" charset="-127"/>
                <a:cs typeface="PalatinoNovaPro-Regular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ko-KR" altLang="ko-KR" sz="1600" kern="0">
                <a:effectLst/>
                <a:ea typeface="맑은 고딕" panose="020B0503020000020004" pitchFamily="50" charset="-127"/>
                <a:cs typeface="PalatinoNovaPro-Regular"/>
              </a:rPr>
              <a:t>프로그래머는 이 과정을 신경쓰지 않아도 된다</a:t>
            </a:r>
            <a:r>
              <a:rPr lang="en-US" altLang="ko-KR" sz="1600" kern="0">
                <a:effectLst/>
                <a:ea typeface="맑은 고딕" panose="020B0503020000020004" pitchFamily="50" charset="-127"/>
                <a:cs typeface="PalatinoNovaPro-Regular"/>
              </a:rPr>
              <a:t>. JVM(Java Virtual Machine)</a:t>
            </a:r>
            <a:r>
              <a:rPr lang="ko-KR" altLang="ko-KR" sz="1600" kern="0">
                <a:effectLst/>
                <a:ea typeface="맑은 고딕" panose="020B0503020000020004" pitchFamily="50" charset="-127"/>
                <a:cs typeface="PalatinoNovaPro-Regular"/>
              </a:rPr>
              <a:t>은 이 과정을 매우 효율적으로 처리하게끔 구현되어 있다</a:t>
            </a:r>
            <a:r>
              <a:rPr lang="en-US" altLang="ko-KR" sz="1600" kern="0">
                <a:effectLst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49364-4C1D-4DBC-B72A-82F98347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7DA23DFB-252A-4653-AF23-F97565170D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66" y="1847824"/>
            <a:ext cx="10074779" cy="15643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384C85E-3FA5-E404-88BD-57D5252CABAE}"/>
              </a:ext>
            </a:extLst>
          </p:cNvPr>
          <p:cNvSpPr/>
          <p:nvPr/>
        </p:nvSpPr>
        <p:spPr>
          <a:xfrm>
            <a:off x="2897025" y="2608822"/>
            <a:ext cx="7733944" cy="273465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2B9DF6-AA46-8973-0686-84B1EB7A9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37" y="1205788"/>
            <a:ext cx="63341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6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00F21-AB78-4731-B9C5-2F007696C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707"/>
            <a:ext cx="10515600" cy="5358256"/>
          </a:xfrm>
        </p:spPr>
        <p:txBody>
          <a:bodyPr>
            <a:normAutofit/>
          </a:bodyPr>
          <a:lstStyle/>
          <a:p>
            <a:pPr algn="l" latinLnBrk="0"/>
            <a:r>
              <a:rPr lang="ko-KR" altLang="ko-KR" sz="1600" kern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람다식을 변수에 저장할 수도 있다</a:t>
            </a:r>
            <a:r>
              <a:rPr lang="en-US" altLang="ko-KR" sz="1600" kern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</a:p>
          <a:p>
            <a:pPr marL="0" indent="0" algn="l" latinLnBrk="0">
              <a:buNone/>
            </a:pP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// Comparator&lt;String&gt; 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타입의 람다식</a:t>
            </a:r>
            <a:endParaRPr lang="ko-KR" altLang="ko-KR" sz="16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buNone/>
            </a:pPr>
            <a:r>
              <a:rPr lang="en-US" altLang="ko-KR" sz="16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Comparator&lt;String&gt; </a:t>
            </a:r>
            <a:r>
              <a:rPr lang="en-US" altLang="ko-KR" sz="1600" kern="10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comp</a:t>
            </a:r>
            <a:r>
              <a:rPr lang="en-US" altLang="ko-KR" sz="16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(String first, String second) -&gt; first.length() - second.length();</a:t>
            </a:r>
            <a:endParaRPr lang="ko-KR" altLang="ko-KR" sz="16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buNone/>
            </a:pP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Arrays.sort(sa, </a:t>
            </a:r>
            <a:r>
              <a:rPr lang="en-US" altLang="ko-KR" sz="1600" kern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comp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);</a:t>
            </a:r>
            <a:endParaRPr lang="ko-KR" altLang="ko-KR" sz="16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/>
            <a:endParaRPr lang="ko-KR" altLang="ko-KR" sz="16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/>
            <a:r>
              <a:rPr lang="ko-KR" altLang="en-US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람</a:t>
            </a:r>
            <a:r>
              <a:rPr lang="ko-KR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다식의 코드가 </a:t>
            </a:r>
            <a:r>
              <a:rPr lang="ko-KR" altLang="en-US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두 개 이상일 때</a:t>
            </a:r>
            <a:r>
              <a:rPr lang="ko-KR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는 코드를 블록으로 묶어준다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6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buNone/>
            </a:pP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Comparator comp = (String first, String second) -&gt; </a:t>
            </a:r>
            <a:r>
              <a:rPr lang="en-US" altLang="ko-KR" sz="1600" kern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{</a:t>
            </a:r>
            <a:endParaRPr lang="ko-KR" altLang="ko-KR" sz="1600" kern="10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buNone/>
            </a:pP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	int difference = first.length() - second.length();</a:t>
            </a:r>
            <a:endParaRPr lang="ko-KR" altLang="ko-KR" sz="16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buNone/>
            </a:pP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	if (difference &lt; 0) return -1;</a:t>
            </a:r>
            <a:endParaRPr lang="ko-KR" altLang="ko-KR" sz="16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buNone/>
            </a:pP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	else if (difference &gt; 0) return 1;</a:t>
            </a:r>
            <a:endParaRPr lang="ko-KR" altLang="ko-KR" sz="16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buNone/>
            </a:pP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	else return 0;</a:t>
            </a:r>
            <a:endParaRPr lang="ko-KR" altLang="ko-KR" sz="16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buNone/>
            </a:pPr>
            <a:r>
              <a:rPr lang="en-US" altLang="ko-KR" sz="1600" kern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}</a:t>
            </a:r>
            <a:endParaRPr lang="ko-KR" altLang="ko-KR" sz="1600" kern="10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2246A-F606-439E-B8A8-016D6534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873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5D9D6-9F13-4847-B787-862224893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26" y="821542"/>
            <a:ext cx="9375187" cy="1030748"/>
          </a:xfrm>
        </p:spPr>
        <p:txBody>
          <a:bodyPr>
            <a:normAutofit/>
          </a:bodyPr>
          <a:lstStyle/>
          <a:p>
            <a:pPr latinLnBrk="0">
              <a:lnSpc>
                <a:spcPct val="115000"/>
              </a:lnSpc>
              <a:spcAft>
                <a:spcPts val="1000"/>
              </a:spcAft>
            </a:pP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람다식은 파라미터를 갖지 않을 수도 있다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</a:p>
          <a:p>
            <a:pPr marL="0" indent="0" latinLnBrk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java.lang.Runnable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인터페이스의 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run() </a:t>
            </a: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메소드는 파라미터를 갖지 않으며 아무 것도 반환하지 않는다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0315A-A0DE-4160-B226-5714EA01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2F7178C-CBA4-96B9-F154-82C123070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249" y="2869799"/>
            <a:ext cx="2705100" cy="7810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AA1BEE-D006-D2A3-25DF-98E34D493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699" y="2069282"/>
            <a:ext cx="2914650" cy="695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E25F520-16E1-7B04-AA81-5071270FA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076" y="5426246"/>
            <a:ext cx="1545594" cy="39630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34D93F8-391C-6734-C2BF-3C3CCA372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1249" y="3912601"/>
            <a:ext cx="9008280" cy="109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89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37EC-6EB5-6580-93B3-EADE6C6F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</a:t>
            </a:r>
            <a:r>
              <a:rPr lang="ko-KR" altLang="en-US"/>
              <a:t>참고</a:t>
            </a:r>
            <a:r>
              <a:rPr lang="en-US" altLang="ko-KR"/>
              <a:t>&gt; Thread 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620D6-2C1A-983E-7BF8-96D332CC5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4" y="1544128"/>
            <a:ext cx="4857751" cy="4632835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Thread</a:t>
            </a:r>
            <a:r>
              <a:rPr lang="ko-KR" altLang="en-US" sz="1400" dirty="0"/>
              <a:t>는 일꾼</a:t>
            </a:r>
            <a:r>
              <a:rPr lang="en-US" altLang="ko-KR" sz="1400" dirty="0"/>
              <a:t>(worker)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Thread</a:t>
            </a:r>
            <a:r>
              <a:rPr lang="ko-KR" altLang="en-US" sz="1400" dirty="0"/>
              <a:t>에게 </a:t>
            </a:r>
            <a:r>
              <a:rPr lang="en-US" altLang="ko-KR" sz="1400" dirty="0"/>
              <a:t>Runnable</a:t>
            </a:r>
            <a:r>
              <a:rPr lang="ko-KR" altLang="en-US" sz="1400" dirty="0"/>
              <a:t>을 넘겨주면서 일을 시키면 </a:t>
            </a:r>
            <a:r>
              <a:rPr lang="en-US" altLang="ko-KR" sz="1400" dirty="0"/>
              <a:t>Thread</a:t>
            </a:r>
            <a:r>
              <a:rPr lang="ko-KR" altLang="en-US" sz="1400" dirty="0"/>
              <a:t>가 그 </a:t>
            </a:r>
            <a:r>
              <a:rPr lang="en-US" altLang="ko-KR" sz="1400" dirty="0"/>
              <a:t>Runnable</a:t>
            </a:r>
            <a:r>
              <a:rPr lang="ko-KR" altLang="en-US" sz="1400" dirty="0"/>
              <a:t>의 코드를 실행한다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여러 개의 </a:t>
            </a:r>
            <a:r>
              <a:rPr lang="en-US" altLang="ko-KR" sz="1400" dirty="0"/>
              <a:t>Thread</a:t>
            </a:r>
            <a:r>
              <a:rPr lang="ko-KR" altLang="en-US" sz="1400" dirty="0"/>
              <a:t>들에게 동시에 일을 시킬 수도 있다</a:t>
            </a:r>
            <a:r>
              <a:rPr lang="en-US" altLang="ko-KR" sz="1400" dirty="0"/>
              <a:t>.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동시 실행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dirty="0"/>
              <a:t>오른쪽 코드가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메소드에</a:t>
            </a:r>
            <a:r>
              <a:rPr lang="ko-KR" altLang="en-US" sz="1400" dirty="0"/>
              <a:t> 들어 있다면</a:t>
            </a:r>
            <a:r>
              <a:rPr lang="en-US" altLang="ko-KR" sz="1400" dirty="0"/>
              <a:t> main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쓰레드에</a:t>
            </a:r>
            <a:r>
              <a:rPr lang="ko-KR" altLang="en-US" sz="1400" dirty="0"/>
              <a:t> 의해 오른쪽 코드가 실행된다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B8F17-7C3C-BF32-F828-2E9203CD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0EEF474-452E-B343-8518-A6DF78EBB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036" y="1366837"/>
            <a:ext cx="6086475" cy="4124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3F8838-A7DF-0380-29EE-233CDBFB5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0" y="3709193"/>
            <a:ext cx="933450" cy="2295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74B418-FB34-12AC-7A6F-97153864F057}"/>
              </a:ext>
            </a:extLst>
          </p:cNvPr>
          <p:cNvSpPr txBox="1"/>
          <p:nvPr/>
        </p:nvSpPr>
        <p:spPr>
          <a:xfrm>
            <a:off x="9520996" y="2527857"/>
            <a:ext cx="2049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이 코드를 실행하는 쓰레드가 </a:t>
            </a:r>
            <a:r>
              <a:rPr lang="en-US" altLang="ko-KR" sz="1200"/>
              <a:t>1ms </a:t>
            </a:r>
            <a:r>
              <a:rPr lang="ko-KR" altLang="en-US" sz="1200"/>
              <a:t>동안 잠들게 한다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161C0DF-37BA-D98A-1FC4-01527DBB3F8F}"/>
              </a:ext>
            </a:extLst>
          </p:cNvPr>
          <p:cNvCxnSpPr>
            <a:cxnSpLocks/>
          </p:cNvCxnSpPr>
          <p:nvPr/>
        </p:nvCxnSpPr>
        <p:spPr>
          <a:xfrm>
            <a:off x="2267335" y="4805259"/>
            <a:ext cx="0" cy="242595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90F329-D130-32F2-DBF0-F885802DA08C}"/>
              </a:ext>
            </a:extLst>
          </p:cNvPr>
          <p:cNvCxnSpPr>
            <a:cxnSpLocks/>
          </p:cNvCxnSpPr>
          <p:nvPr/>
        </p:nvCxnSpPr>
        <p:spPr>
          <a:xfrm>
            <a:off x="2802298" y="4957659"/>
            <a:ext cx="0" cy="66869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FE0FC7D-F0EB-18F1-10B6-9FA0F19F225C}"/>
              </a:ext>
            </a:extLst>
          </p:cNvPr>
          <p:cNvCxnSpPr>
            <a:cxnSpLocks/>
          </p:cNvCxnSpPr>
          <p:nvPr/>
        </p:nvCxnSpPr>
        <p:spPr>
          <a:xfrm>
            <a:off x="3505203" y="4970096"/>
            <a:ext cx="0" cy="66869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7ABF770-1530-A1E6-25FA-E6CE805A87EF}"/>
              </a:ext>
            </a:extLst>
          </p:cNvPr>
          <p:cNvSpPr txBox="1"/>
          <p:nvPr/>
        </p:nvSpPr>
        <p:spPr>
          <a:xfrm>
            <a:off x="1937408" y="4205572"/>
            <a:ext cx="671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main</a:t>
            </a:r>
            <a:r>
              <a:rPr lang="ko-KR" altLang="en-US" sz="1200"/>
              <a:t> 쓰레드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FE58AA-7E41-0DB4-1080-3FF8D404FB08}"/>
              </a:ext>
            </a:extLst>
          </p:cNvPr>
          <p:cNvSpPr txBox="1"/>
          <p:nvPr/>
        </p:nvSpPr>
        <p:spPr>
          <a:xfrm>
            <a:off x="2562490" y="4205570"/>
            <a:ext cx="671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t1</a:t>
            </a:r>
            <a:r>
              <a:rPr lang="ko-KR" altLang="en-US" sz="1200"/>
              <a:t> </a:t>
            </a:r>
            <a:endParaRPr lang="en-US" altLang="ko-KR" sz="1200"/>
          </a:p>
          <a:p>
            <a:r>
              <a:rPr lang="ko-KR" altLang="en-US" sz="1200"/>
              <a:t>쓰레드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210C8B-4757-2FE5-9CF7-00BDCDBC3914}"/>
              </a:ext>
            </a:extLst>
          </p:cNvPr>
          <p:cNvSpPr txBox="1"/>
          <p:nvPr/>
        </p:nvSpPr>
        <p:spPr>
          <a:xfrm>
            <a:off x="3253274" y="4205570"/>
            <a:ext cx="671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t2</a:t>
            </a:r>
            <a:r>
              <a:rPr lang="ko-KR" altLang="en-US" sz="1200"/>
              <a:t> </a:t>
            </a:r>
            <a:endParaRPr lang="en-US" altLang="ko-KR" sz="1200"/>
          </a:p>
          <a:p>
            <a:r>
              <a:rPr lang="ko-KR" altLang="en-US" sz="1200"/>
              <a:t>쓰레드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CDCB66-6DC2-D279-8EB9-5A833EC62F3B}"/>
              </a:ext>
            </a:extLst>
          </p:cNvPr>
          <p:cNvSpPr txBox="1"/>
          <p:nvPr/>
        </p:nvSpPr>
        <p:spPr>
          <a:xfrm>
            <a:off x="811763" y="5218006"/>
            <a:ext cx="1735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main</a:t>
            </a:r>
            <a:r>
              <a:rPr lang="ko-KR" altLang="en-US" sz="1200"/>
              <a:t> 쓰레드는 두 개의 쓰레드를 구성하고 각각 이름을 붙인 후에 두 쓰레드를 시작시키고 종료한다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678A49-1BD8-4B02-74CA-AA561F20DFB0}"/>
              </a:ext>
            </a:extLst>
          </p:cNvPr>
          <p:cNvSpPr txBox="1"/>
          <p:nvPr/>
        </p:nvSpPr>
        <p:spPr>
          <a:xfrm>
            <a:off x="2578361" y="5771627"/>
            <a:ext cx="1735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t1, t2 </a:t>
            </a:r>
            <a:r>
              <a:rPr lang="ko-KR" altLang="en-US" sz="1200"/>
              <a:t>쓰레드는 각각 </a:t>
            </a:r>
            <a:r>
              <a:rPr lang="en-US" altLang="ko-KR" sz="1200"/>
              <a:t>Runnable </a:t>
            </a:r>
            <a:r>
              <a:rPr lang="ko-KR" altLang="en-US" sz="1200"/>
              <a:t>람다식을 실행하고 종료한다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F10369-F8E0-A8FE-0AD1-DD8303888E10}"/>
              </a:ext>
            </a:extLst>
          </p:cNvPr>
          <p:cNvSpPr txBox="1"/>
          <p:nvPr/>
        </p:nvSpPr>
        <p:spPr>
          <a:xfrm>
            <a:off x="8885853" y="802044"/>
            <a:ext cx="1944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파라미터를 갖지 않고 아무 것도 반환하지 않는 </a:t>
            </a:r>
            <a:r>
              <a:rPr lang="en-US" altLang="ko-KR" sz="1200"/>
              <a:t>Runnable </a:t>
            </a:r>
            <a:r>
              <a:rPr lang="ko-KR" altLang="en-US" sz="1200"/>
              <a:t>람다식</a:t>
            </a: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BF3329D0-A96D-B9CE-E06F-C3D05298AFA4}"/>
              </a:ext>
            </a:extLst>
          </p:cNvPr>
          <p:cNvSpPr/>
          <p:nvPr/>
        </p:nvSpPr>
        <p:spPr>
          <a:xfrm>
            <a:off x="5305425" y="1323975"/>
            <a:ext cx="6686550" cy="2428875"/>
          </a:xfrm>
          <a:custGeom>
            <a:avLst/>
            <a:gdLst>
              <a:gd name="connsiteX0" fmla="*/ 1381125 w 6686550"/>
              <a:gd name="connsiteY0" fmla="*/ 19050 h 2428875"/>
              <a:gd name="connsiteX1" fmla="*/ 1657350 w 6686550"/>
              <a:gd name="connsiteY1" fmla="*/ 9525 h 2428875"/>
              <a:gd name="connsiteX2" fmla="*/ 1704975 w 6686550"/>
              <a:gd name="connsiteY2" fmla="*/ 0 h 2428875"/>
              <a:gd name="connsiteX3" fmla="*/ 2000250 w 6686550"/>
              <a:gd name="connsiteY3" fmla="*/ 9525 h 2428875"/>
              <a:gd name="connsiteX4" fmla="*/ 2457450 w 6686550"/>
              <a:gd name="connsiteY4" fmla="*/ 38100 h 2428875"/>
              <a:gd name="connsiteX5" fmla="*/ 2590800 w 6686550"/>
              <a:gd name="connsiteY5" fmla="*/ 66675 h 2428875"/>
              <a:gd name="connsiteX6" fmla="*/ 2867025 w 6686550"/>
              <a:gd name="connsiteY6" fmla="*/ 85725 h 2428875"/>
              <a:gd name="connsiteX7" fmla="*/ 2933700 w 6686550"/>
              <a:gd name="connsiteY7" fmla="*/ 95250 h 2428875"/>
              <a:gd name="connsiteX8" fmla="*/ 3105150 w 6686550"/>
              <a:gd name="connsiteY8" fmla="*/ 114300 h 2428875"/>
              <a:gd name="connsiteX9" fmla="*/ 3219450 w 6686550"/>
              <a:gd name="connsiteY9" fmla="*/ 133350 h 2428875"/>
              <a:gd name="connsiteX10" fmla="*/ 3562350 w 6686550"/>
              <a:gd name="connsiteY10" fmla="*/ 152400 h 2428875"/>
              <a:gd name="connsiteX11" fmla="*/ 3857625 w 6686550"/>
              <a:gd name="connsiteY11" fmla="*/ 190500 h 2428875"/>
              <a:gd name="connsiteX12" fmla="*/ 4086225 w 6686550"/>
              <a:gd name="connsiteY12" fmla="*/ 209550 h 2428875"/>
              <a:gd name="connsiteX13" fmla="*/ 4419600 w 6686550"/>
              <a:gd name="connsiteY13" fmla="*/ 257175 h 2428875"/>
              <a:gd name="connsiteX14" fmla="*/ 4524375 w 6686550"/>
              <a:gd name="connsiteY14" fmla="*/ 285750 h 2428875"/>
              <a:gd name="connsiteX15" fmla="*/ 4800600 w 6686550"/>
              <a:gd name="connsiteY15" fmla="*/ 295275 h 2428875"/>
              <a:gd name="connsiteX16" fmla="*/ 5076825 w 6686550"/>
              <a:gd name="connsiteY16" fmla="*/ 342900 h 2428875"/>
              <a:gd name="connsiteX17" fmla="*/ 5143500 w 6686550"/>
              <a:gd name="connsiteY17" fmla="*/ 352425 h 2428875"/>
              <a:gd name="connsiteX18" fmla="*/ 5257800 w 6686550"/>
              <a:gd name="connsiteY18" fmla="*/ 371475 h 2428875"/>
              <a:gd name="connsiteX19" fmla="*/ 5295900 w 6686550"/>
              <a:gd name="connsiteY19" fmla="*/ 381000 h 2428875"/>
              <a:gd name="connsiteX20" fmla="*/ 5362575 w 6686550"/>
              <a:gd name="connsiteY20" fmla="*/ 390525 h 2428875"/>
              <a:gd name="connsiteX21" fmla="*/ 5648325 w 6686550"/>
              <a:gd name="connsiteY21" fmla="*/ 428625 h 2428875"/>
              <a:gd name="connsiteX22" fmla="*/ 5781675 w 6686550"/>
              <a:gd name="connsiteY22" fmla="*/ 466725 h 2428875"/>
              <a:gd name="connsiteX23" fmla="*/ 5857875 w 6686550"/>
              <a:gd name="connsiteY23" fmla="*/ 495300 h 2428875"/>
              <a:gd name="connsiteX24" fmla="*/ 5934075 w 6686550"/>
              <a:gd name="connsiteY24" fmla="*/ 514350 h 2428875"/>
              <a:gd name="connsiteX25" fmla="*/ 6000750 w 6686550"/>
              <a:gd name="connsiteY25" fmla="*/ 552450 h 2428875"/>
              <a:gd name="connsiteX26" fmla="*/ 6172200 w 6686550"/>
              <a:gd name="connsiteY26" fmla="*/ 676275 h 2428875"/>
              <a:gd name="connsiteX27" fmla="*/ 6229350 w 6686550"/>
              <a:gd name="connsiteY27" fmla="*/ 714375 h 2428875"/>
              <a:gd name="connsiteX28" fmla="*/ 6276975 w 6686550"/>
              <a:gd name="connsiteY28" fmla="*/ 771525 h 2428875"/>
              <a:gd name="connsiteX29" fmla="*/ 6334125 w 6686550"/>
              <a:gd name="connsiteY29" fmla="*/ 847725 h 2428875"/>
              <a:gd name="connsiteX30" fmla="*/ 6391275 w 6686550"/>
              <a:gd name="connsiteY30" fmla="*/ 971550 h 2428875"/>
              <a:gd name="connsiteX31" fmla="*/ 6448425 w 6686550"/>
              <a:gd name="connsiteY31" fmla="*/ 1114425 h 2428875"/>
              <a:gd name="connsiteX32" fmla="*/ 6686550 w 6686550"/>
              <a:gd name="connsiteY32" fmla="*/ 1676400 h 2428875"/>
              <a:gd name="connsiteX33" fmla="*/ 6677025 w 6686550"/>
              <a:gd name="connsiteY33" fmla="*/ 1733550 h 2428875"/>
              <a:gd name="connsiteX34" fmla="*/ 6648450 w 6686550"/>
              <a:gd name="connsiteY34" fmla="*/ 1743075 h 2428875"/>
              <a:gd name="connsiteX35" fmla="*/ 6610350 w 6686550"/>
              <a:gd name="connsiteY35" fmla="*/ 1771650 h 2428875"/>
              <a:gd name="connsiteX36" fmla="*/ 6486525 w 6686550"/>
              <a:gd name="connsiteY36" fmla="*/ 1847850 h 2428875"/>
              <a:gd name="connsiteX37" fmla="*/ 6438900 w 6686550"/>
              <a:gd name="connsiteY37" fmla="*/ 1895475 h 2428875"/>
              <a:gd name="connsiteX38" fmla="*/ 6381750 w 6686550"/>
              <a:gd name="connsiteY38" fmla="*/ 1924050 h 2428875"/>
              <a:gd name="connsiteX39" fmla="*/ 6305550 w 6686550"/>
              <a:gd name="connsiteY39" fmla="*/ 1981200 h 2428875"/>
              <a:gd name="connsiteX40" fmla="*/ 6124575 w 6686550"/>
              <a:gd name="connsiteY40" fmla="*/ 2009775 h 2428875"/>
              <a:gd name="connsiteX41" fmla="*/ 5772150 w 6686550"/>
              <a:gd name="connsiteY41" fmla="*/ 2057400 h 2428875"/>
              <a:gd name="connsiteX42" fmla="*/ 5353050 w 6686550"/>
              <a:gd name="connsiteY42" fmla="*/ 2095500 h 2428875"/>
              <a:gd name="connsiteX43" fmla="*/ 5133975 w 6686550"/>
              <a:gd name="connsiteY43" fmla="*/ 2105025 h 2428875"/>
              <a:gd name="connsiteX44" fmla="*/ 4733925 w 6686550"/>
              <a:gd name="connsiteY44" fmla="*/ 2133600 h 2428875"/>
              <a:gd name="connsiteX45" fmla="*/ 4143375 w 6686550"/>
              <a:gd name="connsiteY45" fmla="*/ 2209800 h 2428875"/>
              <a:gd name="connsiteX46" fmla="*/ 4086225 w 6686550"/>
              <a:gd name="connsiteY46" fmla="*/ 2219325 h 2428875"/>
              <a:gd name="connsiteX47" fmla="*/ 3990975 w 6686550"/>
              <a:gd name="connsiteY47" fmla="*/ 2238375 h 2428875"/>
              <a:gd name="connsiteX48" fmla="*/ 2343150 w 6686550"/>
              <a:gd name="connsiteY48" fmla="*/ 2247900 h 2428875"/>
              <a:gd name="connsiteX49" fmla="*/ 2066925 w 6686550"/>
              <a:gd name="connsiteY49" fmla="*/ 2266950 h 2428875"/>
              <a:gd name="connsiteX50" fmla="*/ 1333500 w 6686550"/>
              <a:gd name="connsiteY50" fmla="*/ 2276475 h 2428875"/>
              <a:gd name="connsiteX51" fmla="*/ 1095375 w 6686550"/>
              <a:gd name="connsiteY51" fmla="*/ 2324100 h 2428875"/>
              <a:gd name="connsiteX52" fmla="*/ 847725 w 6686550"/>
              <a:gd name="connsiteY52" fmla="*/ 2352675 h 2428875"/>
              <a:gd name="connsiteX53" fmla="*/ 523875 w 6686550"/>
              <a:gd name="connsiteY53" fmla="*/ 2381250 h 2428875"/>
              <a:gd name="connsiteX54" fmla="*/ 352425 w 6686550"/>
              <a:gd name="connsiteY54" fmla="*/ 2419350 h 2428875"/>
              <a:gd name="connsiteX55" fmla="*/ 209550 w 6686550"/>
              <a:gd name="connsiteY55" fmla="*/ 2428875 h 2428875"/>
              <a:gd name="connsiteX56" fmla="*/ 142875 w 6686550"/>
              <a:gd name="connsiteY56" fmla="*/ 2419350 h 2428875"/>
              <a:gd name="connsiteX57" fmla="*/ 114300 w 6686550"/>
              <a:gd name="connsiteY57" fmla="*/ 2400300 h 2428875"/>
              <a:gd name="connsiteX58" fmla="*/ 57150 w 6686550"/>
              <a:gd name="connsiteY58" fmla="*/ 2390775 h 2428875"/>
              <a:gd name="connsiteX59" fmla="*/ 38100 w 6686550"/>
              <a:gd name="connsiteY59" fmla="*/ 2362200 h 2428875"/>
              <a:gd name="connsiteX60" fmla="*/ 9525 w 6686550"/>
              <a:gd name="connsiteY60" fmla="*/ 2276475 h 2428875"/>
              <a:gd name="connsiteX61" fmla="*/ 0 w 6686550"/>
              <a:gd name="connsiteY61" fmla="*/ 2247900 h 2428875"/>
              <a:gd name="connsiteX62" fmla="*/ 19050 w 6686550"/>
              <a:gd name="connsiteY62" fmla="*/ 1962150 h 2428875"/>
              <a:gd name="connsiteX63" fmla="*/ 57150 w 6686550"/>
              <a:gd name="connsiteY63" fmla="*/ 1857375 h 2428875"/>
              <a:gd name="connsiteX64" fmla="*/ 76200 w 6686550"/>
              <a:gd name="connsiteY64" fmla="*/ 1714500 h 2428875"/>
              <a:gd name="connsiteX65" fmla="*/ 104775 w 6686550"/>
              <a:gd name="connsiteY65" fmla="*/ 1590675 h 2428875"/>
              <a:gd name="connsiteX66" fmla="*/ 133350 w 6686550"/>
              <a:gd name="connsiteY66" fmla="*/ 1362075 h 2428875"/>
              <a:gd name="connsiteX67" fmla="*/ 142875 w 6686550"/>
              <a:gd name="connsiteY67" fmla="*/ 1276350 h 2428875"/>
              <a:gd name="connsiteX68" fmla="*/ 161925 w 6686550"/>
              <a:gd name="connsiteY68" fmla="*/ 1200150 h 2428875"/>
              <a:gd name="connsiteX69" fmla="*/ 171450 w 6686550"/>
              <a:gd name="connsiteY69" fmla="*/ 1152525 h 2428875"/>
              <a:gd name="connsiteX70" fmla="*/ 180975 w 6686550"/>
              <a:gd name="connsiteY70" fmla="*/ 1095375 h 2428875"/>
              <a:gd name="connsiteX71" fmla="*/ 190500 w 6686550"/>
              <a:gd name="connsiteY71" fmla="*/ 1009650 h 2428875"/>
              <a:gd name="connsiteX72" fmla="*/ 209550 w 6686550"/>
              <a:gd name="connsiteY72" fmla="*/ 981075 h 2428875"/>
              <a:gd name="connsiteX73" fmla="*/ 219075 w 6686550"/>
              <a:gd name="connsiteY73" fmla="*/ 733425 h 2428875"/>
              <a:gd name="connsiteX74" fmla="*/ 238125 w 6686550"/>
              <a:gd name="connsiteY74" fmla="*/ 676275 h 2428875"/>
              <a:gd name="connsiteX75" fmla="*/ 257175 w 6686550"/>
              <a:gd name="connsiteY75" fmla="*/ 628650 h 2428875"/>
              <a:gd name="connsiteX76" fmla="*/ 285750 w 6686550"/>
              <a:gd name="connsiteY76" fmla="*/ 552450 h 2428875"/>
              <a:gd name="connsiteX77" fmla="*/ 342900 w 6686550"/>
              <a:gd name="connsiteY77" fmla="*/ 476250 h 2428875"/>
              <a:gd name="connsiteX78" fmla="*/ 409575 w 6686550"/>
              <a:gd name="connsiteY78" fmla="*/ 390525 h 2428875"/>
              <a:gd name="connsiteX79" fmla="*/ 457200 w 6686550"/>
              <a:gd name="connsiteY79" fmla="*/ 381000 h 2428875"/>
              <a:gd name="connsiteX80" fmla="*/ 485775 w 6686550"/>
              <a:gd name="connsiteY80" fmla="*/ 361950 h 2428875"/>
              <a:gd name="connsiteX81" fmla="*/ 638175 w 6686550"/>
              <a:gd name="connsiteY81" fmla="*/ 323850 h 2428875"/>
              <a:gd name="connsiteX82" fmla="*/ 666750 w 6686550"/>
              <a:gd name="connsiteY82" fmla="*/ 314325 h 2428875"/>
              <a:gd name="connsiteX83" fmla="*/ 933450 w 6686550"/>
              <a:gd name="connsiteY83" fmla="*/ 314325 h 2428875"/>
              <a:gd name="connsiteX84" fmla="*/ 1257300 w 6686550"/>
              <a:gd name="connsiteY84" fmla="*/ 304800 h 2428875"/>
              <a:gd name="connsiteX85" fmla="*/ 1295400 w 6686550"/>
              <a:gd name="connsiteY85" fmla="*/ 247650 h 2428875"/>
              <a:gd name="connsiteX86" fmla="*/ 1343025 w 6686550"/>
              <a:gd name="connsiteY86" fmla="*/ 114300 h 2428875"/>
              <a:gd name="connsiteX87" fmla="*/ 1371600 w 6686550"/>
              <a:gd name="connsiteY87" fmla="*/ 104775 h 2428875"/>
              <a:gd name="connsiteX88" fmla="*/ 1381125 w 6686550"/>
              <a:gd name="connsiteY88" fmla="*/ 19050 h 242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686550" h="2428875">
                <a:moveTo>
                  <a:pt x="1381125" y="19050"/>
                </a:moveTo>
                <a:cubicBezTo>
                  <a:pt x="1428750" y="3175"/>
                  <a:pt x="1565379" y="14935"/>
                  <a:pt x="1657350" y="9525"/>
                </a:cubicBezTo>
                <a:cubicBezTo>
                  <a:pt x="1673511" y="8574"/>
                  <a:pt x="1688786" y="0"/>
                  <a:pt x="1704975" y="0"/>
                </a:cubicBezTo>
                <a:cubicBezTo>
                  <a:pt x="1803451" y="0"/>
                  <a:pt x="1901825" y="6350"/>
                  <a:pt x="2000250" y="9525"/>
                </a:cubicBezTo>
                <a:cubicBezTo>
                  <a:pt x="2520333" y="56805"/>
                  <a:pt x="1870860" y="1438"/>
                  <a:pt x="2457450" y="38100"/>
                </a:cubicBezTo>
                <a:cubicBezTo>
                  <a:pt x="2568782" y="45058"/>
                  <a:pt x="2457422" y="52256"/>
                  <a:pt x="2590800" y="66675"/>
                </a:cubicBezTo>
                <a:cubicBezTo>
                  <a:pt x="2682559" y="76595"/>
                  <a:pt x="2774950" y="79375"/>
                  <a:pt x="2867025" y="85725"/>
                </a:cubicBezTo>
                <a:cubicBezTo>
                  <a:pt x="2889250" y="88900"/>
                  <a:pt x="2911409" y="92575"/>
                  <a:pt x="2933700" y="95250"/>
                </a:cubicBezTo>
                <a:cubicBezTo>
                  <a:pt x="2990792" y="102101"/>
                  <a:pt x="3048153" y="106700"/>
                  <a:pt x="3105150" y="114300"/>
                </a:cubicBezTo>
                <a:cubicBezTo>
                  <a:pt x="3143437" y="119405"/>
                  <a:pt x="3180958" y="130142"/>
                  <a:pt x="3219450" y="133350"/>
                </a:cubicBezTo>
                <a:cubicBezTo>
                  <a:pt x="3333531" y="142857"/>
                  <a:pt x="3448175" y="144096"/>
                  <a:pt x="3562350" y="152400"/>
                </a:cubicBezTo>
                <a:cubicBezTo>
                  <a:pt x="3829740" y="171847"/>
                  <a:pt x="3652926" y="163800"/>
                  <a:pt x="3857625" y="190500"/>
                </a:cubicBezTo>
                <a:cubicBezTo>
                  <a:pt x="3916011" y="198116"/>
                  <a:pt x="4030859" y="204013"/>
                  <a:pt x="4086225" y="209550"/>
                </a:cubicBezTo>
                <a:cubicBezTo>
                  <a:pt x="4190011" y="219929"/>
                  <a:pt x="4317866" y="236127"/>
                  <a:pt x="4419600" y="257175"/>
                </a:cubicBezTo>
                <a:cubicBezTo>
                  <a:pt x="4455050" y="264509"/>
                  <a:pt x="4488354" y="282148"/>
                  <a:pt x="4524375" y="285750"/>
                </a:cubicBezTo>
                <a:cubicBezTo>
                  <a:pt x="4616048" y="294917"/>
                  <a:pt x="4708525" y="292100"/>
                  <a:pt x="4800600" y="295275"/>
                </a:cubicBezTo>
                <a:cubicBezTo>
                  <a:pt x="4942141" y="330660"/>
                  <a:pt x="4850881" y="310622"/>
                  <a:pt x="5076825" y="342900"/>
                </a:cubicBezTo>
                <a:cubicBezTo>
                  <a:pt x="5099050" y="346075"/>
                  <a:pt x="5121720" y="346980"/>
                  <a:pt x="5143500" y="352425"/>
                </a:cubicBezTo>
                <a:cubicBezTo>
                  <a:pt x="5229240" y="373860"/>
                  <a:pt x="5124015" y="349178"/>
                  <a:pt x="5257800" y="371475"/>
                </a:cubicBezTo>
                <a:cubicBezTo>
                  <a:pt x="5270713" y="373627"/>
                  <a:pt x="5283020" y="378658"/>
                  <a:pt x="5295900" y="381000"/>
                </a:cubicBezTo>
                <a:cubicBezTo>
                  <a:pt x="5317989" y="385016"/>
                  <a:pt x="5340385" y="387111"/>
                  <a:pt x="5362575" y="390525"/>
                </a:cubicBezTo>
                <a:cubicBezTo>
                  <a:pt x="5592060" y="425830"/>
                  <a:pt x="5474764" y="412847"/>
                  <a:pt x="5648325" y="428625"/>
                </a:cubicBezTo>
                <a:cubicBezTo>
                  <a:pt x="5899754" y="522911"/>
                  <a:pt x="5585889" y="410786"/>
                  <a:pt x="5781675" y="466725"/>
                </a:cubicBezTo>
                <a:cubicBezTo>
                  <a:pt x="5807758" y="474177"/>
                  <a:pt x="5831983" y="487209"/>
                  <a:pt x="5857875" y="495300"/>
                </a:cubicBezTo>
                <a:cubicBezTo>
                  <a:pt x="5882865" y="503109"/>
                  <a:pt x="5908675" y="508000"/>
                  <a:pt x="5934075" y="514350"/>
                </a:cubicBezTo>
                <a:cubicBezTo>
                  <a:pt x="6009515" y="589790"/>
                  <a:pt x="5913033" y="503109"/>
                  <a:pt x="6000750" y="552450"/>
                </a:cubicBezTo>
                <a:cubicBezTo>
                  <a:pt x="6136493" y="628805"/>
                  <a:pt x="6079434" y="606700"/>
                  <a:pt x="6172200" y="676275"/>
                </a:cubicBezTo>
                <a:cubicBezTo>
                  <a:pt x="6190516" y="690012"/>
                  <a:pt x="6212409" y="698974"/>
                  <a:pt x="6229350" y="714375"/>
                </a:cubicBezTo>
                <a:cubicBezTo>
                  <a:pt x="6247699" y="731056"/>
                  <a:pt x="6261655" y="752026"/>
                  <a:pt x="6276975" y="771525"/>
                </a:cubicBezTo>
                <a:cubicBezTo>
                  <a:pt x="6296591" y="796491"/>
                  <a:pt x="6319926" y="819327"/>
                  <a:pt x="6334125" y="847725"/>
                </a:cubicBezTo>
                <a:cubicBezTo>
                  <a:pt x="6359690" y="898855"/>
                  <a:pt x="6363858" y="905750"/>
                  <a:pt x="6391275" y="971550"/>
                </a:cubicBezTo>
                <a:cubicBezTo>
                  <a:pt x="6411003" y="1018898"/>
                  <a:pt x="6427822" y="1067451"/>
                  <a:pt x="6448425" y="1114425"/>
                </a:cubicBezTo>
                <a:cubicBezTo>
                  <a:pt x="6678676" y="1639397"/>
                  <a:pt x="6570644" y="1347999"/>
                  <a:pt x="6686550" y="1676400"/>
                </a:cubicBezTo>
                <a:cubicBezTo>
                  <a:pt x="6683375" y="1695450"/>
                  <a:pt x="6686607" y="1716782"/>
                  <a:pt x="6677025" y="1733550"/>
                </a:cubicBezTo>
                <a:cubicBezTo>
                  <a:pt x="6672044" y="1742267"/>
                  <a:pt x="6657167" y="1738094"/>
                  <a:pt x="6648450" y="1743075"/>
                </a:cubicBezTo>
                <a:cubicBezTo>
                  <a:pt x="6634667" y="1750951"/>
                  <a:pt x="6623678" y="1763026"/>
                  <a:pt x="6610350" y="1771650"/>
                </a:cubicBezTo>
                <a:cubicBezTo>
                  <a:pt x="6569661" y="1797978"/>
                  <a:pt x="6525814" y="1819475"/>
                  <a:pt x="6486525" y="1847850"/>
                </a:cubicBezTo>
                <a:cubicBezTo>
                  <a:pt x="6468325" y="1860995"/>
                  <a:pt x="6457057" y="1882270"/>
                  <a:pt x="6438900" y="1895475"/>
                </a:cubicBezTo>
                <a:cubicBezTo>
                  <a:pt x="6421675" y="1908002"/>
                  <a:pt x="6399666" y="1912533"/>
                  <a:pt x="6381750" y="1924050"/>
                </a:cubicBezTo>
                <a:cubicBezTo>
                  <a:pt x="6355043" y="1941219"/>
                  <a:pt x="6334278" y="1967681"/>
                  <a:pt x="6305550" y="1981200"/>
                </a:cubicBezTo>
                <a:cubicBezTo>
                  <a:pt x="6264119" y="2000697"/>
                  <a:pt x="6166715" y="2004395"/>
                  <a:pt x="6124575" y="2009775"/>
                </a:cubicBezTo>
                <a:cubicBezTo>
                  <a:pt x="6006987" y="2024786"/>
                  <a:pt x="5889968" y="2044309"/>
                  <a:pt x="5772150" y="2057400"/>
                </a:cubicBezTo>
                <a:cubicBezTo>
                  <a:pt x="5632732" y="2072891"/>
                  <a:pt x="5492937" y="2085061"/>
                  <a:pt x="5353050" y="2095500"/>
                </a:cubicBezTo>
                <a:cubicBezTo>
                  <a:pt x="5280159" y="2100940"/>
                  <a:pt x="5206931" y="2100535"/>
                  <a:pt x="5133975" y="2105025"/>
                </a:cubicBezTo>
                <a:lnTo>
                  <a:pt x="4733925" y="2133600"/>
                </a:lnTo>
                <a:cubicBezTo>
                  <a:pt x="4504667" y="2179452"/>
                  <a:pt x="4734348" y="2134756"/>
                  <a:pt x="4143375" y="2209800"/>
                </a:cubicBezTo>
                <a:cubicBezTo>
                  <a:pt x="4124216" y="2212233"/>
                  <a:pt x="4105207" y="2215766"/>
                  <a:pt x="4086225" y="2219325"/>
                </a:cubicBezTo>
                <a:cubicBezTo>
                  <a:pt x="4054401" y="2225292"/>
                  <a:pt x="4023349" y="2237844"/>
                  <a:pt x="3990975" y="2238375"/>
                </a:cubicBezTo>
                <a:cubicBezTo>
                  <a:pt x="3441765" y="2247378"/>
                  <a:pt x="2892425" y="2244725"/>
                  <a:pt x="2343150" y="2247900"/>
                </a:cubicBezTo>
                <a:cubicBezTo>
                  <a:pt x="2251075" y="2254250"/>
                  <a:pt x="2159182" y="2264339"/>
                  <a:pt x="2066925" y="2266950"/>
                </a:cubicBezTo>
                <a:cubicBezTo>
                  <a:pt x="1822527" y="2273867"/>
                  <a:pt x="1577574" y="2262118"/>
                  <a:pt x="1333500" y="2276475"/>
                </a:cubicBezTo>
                <a:cubicBezTo>
                  <a:pt x="1252693" y="2281228"/>
                  <a:pt x="1175221" y="2310792"/>
                  <a:pt x="1095375" y="2324100"/>
                </a:cubicBezTo>
                <a:cubicBezTo>
                  <a:pt x="975277" y="2344116"/>
                  <a:pt x="1057442" y="2331703"/>
                  <a:pt x="847725" y="2352675"/>
                </a:cubicBezTo>
                <a:cubicBezTo>
                  <a:pt x="717044" y="2396235"/>
                  <a:pt x="913038" y="2333597"/>
                  <a:pt x="523875" y="2381250"/>
                </a:cubicBezTo>
                <a:cubicBezTo>
                  <a:pt x="465765" y="2388366"/>
                  <a:pt x="410308" y="2410580"/>
                  <a:pt x="352425" y="2419350"/>
                </a:cubicBezTo>
                <a:cubicBezTo>
                  <a:pt x="305233" y="2426500"/>
                  <a:pt x="257175" y="2425700"/>
                  <a:pt x="209550" y="2428875"/>
                </a:cubicBezTo>
                <a:cubicBezTo>
                  <a:pt x="187325" y="2425700"/>
                  <a:pt x="164379" y="2425801"/>
                  <a:pt x="142875" y="2419350"/>
                </a:cubicBezTo>
                <a:cubicBezTo>
                  <a:pt x="131910" y="2416061"/>
                  <a:pt x="125160" y="2403920"/>
                  <a:pt x="114300" y="2400300"/>
                </a:cubicBezTo>
                <a:cubicBezTo>
                  <a:pt x="95978" y="2394193"/>
                  <a:pt x="76200" y="2393950"/>
                  <a:pt x="57150" y="2390775"/>
                </a:cubicBezTo>
                <a:cubicBezTo>
                  <a:pt x="50800" y="2381250"/>
                  <a:pt x="43220" y="2372439"/>
                  <a:pt x="38100" y="2362200"/>
                </a:cubicBezTo>
                <a:cubicBezTo>
                  <a:pt x="16207" y="2318413"/>
                  <a:pt x="21652" y="2318918"/>
                  <a:pt x="9525" y="2276475"/>
                </a:cubicBezTo>
                <a:cubicBezTo>
                  <a:pt x="6767" y="2266821"/>
                  <a:pt x="3175" y="2257425"/>
                  <a:pt x="0" y="2247900"/>
                </a:cubicBezTo>
                <a:cubicBezTo>
                  <a:pt x="6350" y="2152650"/>
                  <a:pt x="5227" y="2056605"/>
                  <a:pt x="19050" y="1962150"/>
                </a:cubicBezTo>
                <a:cubicBezTo>
                  <a:pt x="24431" y="1925379"/>
                  <a:pt x="48794" y="1893586"/>
                  <a:pt x="57150" y="1857375"/>
                </a:cubicBezTo>
                <a:cubicBezTo>
                  <a:pt x="67954" y="1810559"/>
                  <a:pt x="67754" y="1761798"/>
                  <a:pt x="76200" y="1714500"/>
                </a:cubicBezTo>
                <a:cubicBezTo>
                  <a:pt x="83646" y="1672800"/>
                  <a:pt x="95250" y="1631950"/>
                  <a:pt x="104775" y="1590675"/>
                </a:cubicBezTo>
                <a:cubicBezTo>
                  <a:pt x="122706" y="1357575"/>
                  <a:pt x="102021" y="1570933"/>
                  <a:pt x="133350" y="1362075"/>
                </a:cubicBezTo>
                <a:cubicBezTo>
                  <a:pt x="137615" y="1333642"/>
                  <a:pt x="137879" y="1304663"/>
                  <a:pt x="142875" y="1276350"/>
                </a:cubicBezTo>
                <a:cubicBezTo>
                  <a:pt x="147425" y="1250567"/>
                  <a:pt x="156790" y="1225823"/>
                  <a:pt x="161925" y="1200150"/>
                </a:cubicBezTo>
                <a:cubicBezTo>
                  <a:pt x="165100" y="1184275"/>
                  <a:pt x="168554" y="1168453"/>
                  <a:pt x="171450" y="1152525"/>
                </a:cubicBezTo>
                <a:cubicBezTo>
                  <a:pt x="174905" y="1133524"/>
                  <a:pt x="178423" y="1114518"/>
                  <a:pt x="180975" y="1095375"/>
                </a:cubicBezTo>
                <a:cubicBezTo>
                  <a:pt x="184775" y="1066876"/>
                  <a:pt x="183527" y="1037542"/>
                  <a:pt x="190500" y="1009650"/>
                </a:cubicBezTo>
                <a:cubicBezTo>
                  <a:pt x="193276" y="998544"/>
                  <a:pt x="203200" y="990600"/>
                  <a:pt x="209550" y="981075"/>
                </a:cubicBezTo>
                <a:cubicBezTo>
                  <a:pt x="212725" y="898525"/>
                  <a:pt x="211364" y="815675"/>
                  <a:pt x="219075" y="733425"/>
                </a:cubicBezTo>
                <a:cubicBezTo>
                  <a:pt x="220949" y="713432"/>
                  <a:pt x="231263" y="695146"/>
                  <a:pt x="238125" y="676275"/>
                </a:cubicBezTo>
                <a:cubicBezTo>
                  <a:pt x="243968" y="660207"/>
                  <a:pt x="251768" y="644870"/>
                  <a:pt x="257175" y="628650"/>
                </a:cubicBezTo>
                <a:cubicBezTo>
                  <a:pt x="271136" y="586767"/>
                  <a:pt x="259769" y="591421"/>
                  <a:pt x="285750" y="552450"/>
                </a:cubicBezTo>
                <a:cubicBezTo>
                  <a:pt x="303362" y="526032"/>
                  <a:pt x="325288" y="502668"/>
                  <a:pt x="342900" y="476250"/>
                </a:cubicBezTo>
                <a:cubicBezTo>
                  <a:pt x="350430" y="464956"/>
                  <a:pt x="387193" y="401716"/>
                  <a:pt x="409575" y="390525"/>
                </a:cubicBezTo>
                <a:cubicBezTo>
                  <a:pt x="424055" y="383285"/>
                  <a:pt x="441325" y="384175"/>
                  <a:pt x="457200" y="381000"/>
                </a:cubicBezTo>
                <a:cubicBezTo>
                  <a:pt x="466725" y="374650"/>
                  <a:pt x="475208" y="366353"/>
                  <a:pt x="485775" y="361950"/>
                </a:cubicBezTo>
                <a:cubicBezTo>
                  <a:pt x="560226" y="330929"/>
                  <a:pt x="565960" y="334166"/>
                  <a:pt x="638175" y="323850"/>
                </a:cubicBezTo>
                <a:cubicBezTo>
                  <a:pt x="647700" y="320675"/>
                  <a:pt x="656905" y="316294"/>
                  <a:pt x="666750" y="314325"/>
                </a:cubicBezTo>
                <a:cubicBezTo>
                  <a:pt x="768869" y="293901"/>
                  <a:pt x="802086" y="308070"/>
                  <a:pt x="933450" y="314325"/>
                </a:cubicBezTo>
                <a:cubicBezTo>
                  <a:pt x="1041400" y="311150"/>
                  <a:pt x="1151090" y="324365"/>
                  <a:pt x="1257300" y="304800"/>
                </a:cubicBezTo>
                <a:cubicBezTo>
                  <a:pt x="1279816" y="300652"/>
                  <a:pt x="1295400" y="247650"/>
                  <a:pt x="1295400" y="247650"/>
                </a:cubicBezTo>
                <a:cubicBezTo>
                  <a:pt x="1303588" y="182144"/>
                  <a:pt x="1294462" y="162863"/>
                  <a:pt x="1343025" y="114300"/>
                </a:cubicBezTo>
                <a:cubicBezTo>
                  <a:pt x="1350125" y="107200"/>
                  <a:pt x="1362075" y="107950"/>
                  <a:pt x="1371600" y="104775"/>
                </a:cubicBezTo>
                <a:cubicBezTo>
                  <a:pt x="1403985" y="61595"/>
                  <a:pt x="1333500" y="34925"/>
                  <a:pt x="1381125" y="1905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26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9408C-B96F-498A-AE3C-B5D35F743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7442"/>
            <a:ext cx="10515600" cy="5379521"/>
          </a:xfrm>
        </p:spPr>
        <p:txBody>
          <a:bodyPr>
            <a:normAutofit/>
          </a:bodyPr>
          <a:lstStyle/>
          <a:p>
            <a:pPr algn="l" latinLnBrk="0"/>
            <a:r>
              <a:rPr lang="ko-KR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람다식의 파라미터 타입을 컴파일러가 추정할 수 있는 경우에는 파라미터의 타입 선언을 생략할 수 있다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6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buNone/>
            </a:pP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Comparator&lt;String&gt; comp = (</a:t>
            </a:r>
            <a:r>
              <a:rPr lang="en-US" altLang="ko-KR" sz="1600" kern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first, second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) -&gt; first.length() - second.length();</a:t>
            </a:r>
            <a:endParaRPr lang="ko-KR" altLang="ko-KR" sz="16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buNone/>
            </a:pP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                          	// (</a:t>
            </a:r>
            <a:r>
              <a:rPr lang="en-US" altLang="ko-KR" sz="1600" kern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String first, String second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)</a:t>
            </a:r>
            <a:r>
              <a:rPr lang="ko-KR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과 같다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6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buNone/>
            </a:pPr>
            <a:r>
              <a:rPr lang="ko-KR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위 경우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, </a:t>
            </a:r>
            <a:r>
              <a:rPr lang="ko-KR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람다식을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Comparator&lt;</a:t>
            </a:r>
            <a:r>
              <a:rPr lang="en-US" altLang="ko-KR" sz="1600" kern="0">
                <a:solidFill>
                  <a:srgbClr val="0020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String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&gt; </a:t>
            </a:r>
            <a:r>
              <a:rPr lang="ko-KR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타입 변수에 할당하</a:t>
            </a:r>
            <a:r>
              <a:rPr lang="ko-KR" altLang="en-US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므로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first, second</a:t>
            </a:r>
            <a:r>
              <a:rPr lang="ko-KR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가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en-US" altLang="ko-KR" sz="1600" kern="0">
                <a:solidFill>
                  <a:srgbClr val="0020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String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ko-KR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타입이라는 걸 컴파일러가 추정할 수 있다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 (Comparator&lt;String&gt;</a:t>
            </a:r>
            <a:r>
              <a:rPr lang="ko-KR" altLang="en-US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의 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compareTo </a:t>
            </a:r>
            <a:r>
              <a:rPr lang="ko-KR" altLang="en-US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메소드는 </a:t>
            </a:r>
            <a:r>
              <a:rPr lang="ko-KR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두 개의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String </a:t>
            </a:r>
            <a:r>
              <a:rPr lang="ko-KR" altLang="en-US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타입 파라미터를 가지므로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)</a:t>
            </a:r>
            <a:endParaRPr lang="ko-KR" altLang="ko-KR" sz="16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/>
            <a:endParaRPr lang="ko-KR" altLang="ko-KR" sz="16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/>
            <a:r>
              <a:rPr lang="ko-KR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람다식이 파라미터를 한 개만 갖고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, </a:t>
            </a:r>
            <a:r>
              <a:rPr lang="ko-KR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파라미터 타입을 추정할 수 있다면 파라미터의 괄호를 생략할 수 있다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6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buNone/>
            </a:pP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ActionListener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listener = </a:t>
            </a:r>
            <a:r>
              <a:rPr lang="en-US" altLang="ko-KR" sz="1600" kern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event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-&gt; System.out.println("OK!");</a:t>
            </a:r>
            <a:endParaRPr lang="ko-KR" altLang="ko-KR" sz="16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buNone/>
            </a:pP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                               // (</a:t>
            </a:r>
            <a:r>
              <a:rPr lang="en-US" altLang="ko-KR" sz="1600" kern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ActionEvent event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)</a:t>
            </a:r>
            <a:r>
              <a:rPr lang="ko-KR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와 같다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6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F5F0A-A544-4500-9A1D-8A00494B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1C05E-AA88-40BD-E0F3-D683F699C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5014912"/>
            <a:ext cx="5819775" cy="1743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8649F7-3366-A45F-A704-9807CAEBD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5" y="4414837"/>
            <a:ext cx="2762250" cy="6000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FDE915-88FF-184C-F780-05329326204F}"/>
              </a:ext>
            </a:extLst>
          </p:cNvPr>
          <p:cNvCxnSpPr/>
          <p:nvPr/>
        </p:nvCxnSpPr>
        <p:spPr>
          <a:xfrm flipH="1">
            <a:off x="1419225" y="3965249"/>
            <a:ext cx="1264154" cy="0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2758FF-6D3D-E9B0-138C-12223810ECE0}"/>
              </a:ext>
            </a:extLst>
          </p:cNvPr>
          <p:cNvCxnSpPr>
            <a:cxnSpLocks/>
          </p:cNvCxnSpPr>
          <p:nvPr/>
        </p:nvCxnSpPr>
        <p:spPr>
          <a:xfrm flipH="1">
            <a:off x="2562938" y="4980778"/>
            <a:ext cx="1575807" cy="0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5E8CB0-1CE9-B058-2750-38570DA836E6}"/>
              </a:ext>
            </a:extLst>
          </p:cNvPr>
          <p:cNvCxnSpPr>
            <a:cxnSpLocks/>
          </p:cNvCxnSpPr>
          <p:nvPr/>
        </p:nvCxnSpPr>
        <p:spPr>
          <a:xfrm flipH="1">
            <a:off x="5928559" y="6423597"/>
            <a:ext cx="1002080" cy="0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632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610A5A82-0491-6AAA-F104-6BD5F6F90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554" y="1582213"/>
            <a:ext cx="7545631" cy="3618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EB778A-F8D7-7BF3-2328-2030A725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람다식을 객체처럼 취급할 수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98B0A-1982-D343-CEDD-48E2C52D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A15251-A7FC-41A0-A25D-85F83D29E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697" y="4305300"/>
            <a:ext cx="695325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16EE97-8A9D-10D2-9EB6-C2024E7185EE}"/>
              </a:ext>
            </a:extLst>
          </p:cNvPr>
          <p:cNvSpPr txBox="1"/>
          <p:nvPr/>
        </p:nvSpPr>
        <p:spPr>
          <a:xfrm>
            <a:off x="6972300" y="1874520"/>
            <a:ext cx="2504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인터페이스 선언</a:t>
            </a:r>
            <a:endParaRPr lang="en-US" altLang="ko-KR" sz="1400"/>
          </a:p>
          <a:p>
            <a:r>
              <a:rPr lang="ko-KR" altLang="en-US" sz="1400"/>
              <a:t>메소드를 구현하지는 않는다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63F68A0-D7E5-E9BF-1EF9-F8B156EE7BCC}"/>
              </a:ext>
            </a:extLst>
          </p:cNvPr>
          <p:cNvCxnSpPr>
            <a:stCxn id="3" idx="1"/>
          </p:cNvCxnSpPr>
          <p:nvPr/>
        </p:nvCxnSpPr>
        <p:spPr>
          <a:xfrm flipH="1">
            <a:off x="5875020" y="2136130"/>
            <a:ext cx="1097280" cy="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026AD9-D889-FAFD-F150-FB66EB361990}"/>
              </a:ext>
            </a:extLst>
          </p:cNvPr>
          <p:cNvSpPr txBox="1"/>
          <p:nvPr/>
        </p:nvSpPr>
        <p:spPr>
          <a:xfrm>
            <a:off x="1971235" y="5584873"/>
            <a:ext cx="77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인터페이스를 구현한 클래스를 작성할 때 인터페이스에 선언된 메소드를 구현해야 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클래스 대신 람다식을 사용하는 경우</a:t>
            </a:r>
            <a:r>
              <a:rPr lang="en-US" altLang="ko-KR" sz="1400" dirty="0"/>
              <a:t>, </a:t>
            </a:r>
            <a:r>
              <a:rPr lang="ko-KR" altLang="en-US" sz="1400" dirty="0"/>
              <a:t>람다식에 의해 인터페이스에 선언된 메소드가 구현된다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9724F2-4F3A-3AA0-51BB-8BF03EE44EBF}"/>
              </a:ext>
            </a:extLst>
          </p:cNvPr>
          <p:cNvSpPr txBox="1"/>
          <p:nvPr/>
        </p:nvSpPr>
        <p:spPr>
          <a:xfrm>
            <a:off x="7772399" y="2472209"/>
            <a:ext cx="4282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BinaryIntCalculator</a:t>
            </a:r>
            <a:r>
              <a:rPr lang="ko-KR" altLang="en-US" sz="1400" dirty="0"/>
              <a:t>의 </a:t>
            </a:r>
            <a:r>
              <a:rPr lang="en-US" altLang="ko-KR" sz="1400" dirty="0"/>
              <a:t>calculate </a:t>
            </a:r>
            <a:r>
              <a:rPr lang="ko-KR" altLang="en-US" sz="1400" dirty="0"/>
              <a:t>메소드가 두 개의 </a:t>
            </a:r>
            <a:r>
              <a:rPr lang="en-US" altLang="ko-KR" sz="1400" dirty="0"/>
              <a:t>int </a:t>
            </a:r>
            <a:r>
              <a:rPr lang="ko-KR" altLang="en-US" sz="1400" dirty="0"/>
              <a:t>타입 파라미터를 가지므로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j</a:t>
            </a:r>
            <a:r>
              <a:rPr lang="ko-KR" altLang="en-US" sz="1400" dirty="0"/>
              <a:t>가 </a:t>
            </a:r>
            <a:r>
              <a:rPr lang="en-US" altLang="ko-KR" sz="1400" dirty="0"/>
              <a:t>int </a:t>
            </a:r>
            <a:r>
              <a:rPr lang="ko-KR" altLang="en-US" sz="1400" dirty="0"/>
              <a:t>타입이라고 컴파일러가 추정할 수 있기 때문에 타입 선언 생략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C98FA8-B5E1-C670-FF7D-AE1C6421FDA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768461" y="2841541"/>
            <a:ext cx="1003938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42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5464-6621-4BD9-8168-986E2A2E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Functional Interface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8C96F-4159-4619-AAF9-3AED99A02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128"/>
            <a:ext cx="10515600" cy="2496027"/>
          </a:xfrm>
        </p:spPr>
        <p:txBody>
          <a:bodyPr>
            <a:normAutofit/>
          </a:bodyPr>
          <a:lstStyle/>
          <a:p>
            <a:pPr algn="l" latinLnBrk="0">
              <a:lnSpc>
                <a:spcPct val="115000"/>
              </a:lnSpc>
              <a:spcAft>
                <a:spcPts val="1000"/>
              </a:spcAft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abstract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구현되지 않은 메소드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)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를 한 개만 갖는 인터페이스를 </a:t>
            </a:r>
            <a:r>
              <a:rPr lang="en-US" altLang="ko-KR" sz="16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functional </a:t>
            </a:r>
            <a:r>
              <a:rPr lang="ko-KR" altLang="ko-KR" sz="16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인터페이스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라고 부른다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</a:p>
          <a:p>
            <a:pPr latinLnBrk="0">
              <a:lnSpc>
                <a:spcPct val="115000"/>
              </a:lnSpc>
              <a:spcAft>
                <a:spcPts val="1000"/>
              </a:spcAft>
            </a:pPr>
            <a:r>
              <a:rPr lang="en-US" altLang="ko-KR" sz="16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Functional </a:t>
            </a:r>
            <a:r>
              <a:rPr lang="ko-KR" altLang="ko-KR" sz="1600" b="1" kern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인터페이스</a:t>
            </a:r>
            <a:r>
              <a:rPr lang="ko-KR" altLang="ko-KR" sz="1600" kern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객체가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들어갈 곳에 </a:t>
            </a:r>
            <a:r>
              <a:rPr lang="ko-KR" altLang="ko-KR" sz="1600" kern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람다식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을 대신 넣을 수 있다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15000"/>
              </a:lnSpc>
              <a:spcAft>
                <a:spcPts val="1000"/>
              </a:spcAft>
            </a:pP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자바 언어에서 람다식의 쓰임새는 딱 한 가지이다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람다식을 </a:t>
            </a:r>
            <a:r>
              <a:rPr lang="en-US" altLang="ko-KR" sz="16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functional </a:t>
            </a:r>
            <a:r>
              <a:rPr lang="ko-KR" altLang="ko-KR" sz="16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인터페이스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타입 변수에 저장하고 그것이 해당 인터페이스 객체로 변환되도록 하는 용도이다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 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1600" dirty="0"/>
              <a:t>람다식은 이름을 갖지 않는 함수이다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17FE3-9BA6-4359-A3F3-404BFEA7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C1582-7A90-2FA7-D25A-BDE103E72D42}"/>
              </a:ext>
            </a:extLst>
          </p:cNvPr>
          <p:cNvSpPr txBox="1"/>
          <p:nvPr/>
        </p:nvSpPr>
        <p:spPr>
          <a:xfrm>
            <a:off x="1239529" y="4375706"/>
            <a:ext cx="3779378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indent="0" latinLnBrk="0">
              <a:spcBef>
                <a:spcPts val="0"/>
              </a:spcBef>
              <a:buNone/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public interface Comparator&lt;T&gt; { 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1" indent="0" latinLnBrk="0">
              <a:spcBef>
                <a:spcPts val="0"/>
              </a:spcBef>
              <a:buNone/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	int </a:t>
            </a:r>
            <a:r>
              <a:rPr lang="en-US" altLang="ko-KR" sz="1400" kern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compare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(T </a:t>
            </a:r>
            <a:r>
              <a:rPr lang="en-US" altLang="ko-KR" sz="1400" kern="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first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, T </a:t>
            </a:r>
            <a:r>
              <a:rPr lang="en-US" altLang="ko-KR" sz="1400" kern="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second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);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1" indent="0" latinLnBrk="0">
              <a:spcBef>
                <a:spcPts val="0"/>
              </a:spcBef>
              <a:buNone/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5289A5-15AF-DA18-8568-A2A91B6CD1E4}"/>
              </a:ext>
            </a:extLst>
          </p:cNvPr>
          <p:cNvSpPr txBox="1"/>
          <p:nvPr/>
        </p:nvSpPr>
        <p:spPr>
          <a:xfrm>
            <a:off x="5280124" y="4375706"/>
            <a:ext cx="5104847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marL="0" lvl="1" indent="0" latinLnBrk="0">
              <a:lnSpc>
                <a:spcPct val="130000"/>
              </a:lnSpc>
              <a:buNone/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(String first, String second) -&gt; </a:t>
            </a:r>
            <a:r>
              <a:rPr lang="en-US" altLang="ko-KR" sz="14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first.length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() – </a:t>
            </a:r>
            <a:r>
              <a:rPr lang="en-US" altLang="ko-KR" sz="14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second.length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()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1A33A3-B348-546C-1D5C-EAF4B66EE655}"/>
              </a:ext>
            </a:extLst>
          </p:cNvPr>
          <p:cNvSpPr txBox="1"/>
          <p:nvPr/>
        </p:nvSpPr>
        <p:spPr>
          <a:xfrm>
            <a:off x="1239529" y="3713674"/>
            <a:ext cx="2254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인터페이스</a:t>
            </a:r>
            <a:endParaRPr lang="en-US" altLang="ko-KR" sz="1400" dirty="0"/>
          </a:p>
          <a:p>
            <a:r>
              <a:rPr lang="ko-KR" altLang="en-US" sz="1400" dirty="0"/>
              <a:t>함수</a:t>
            </a:r>
            <a:r>
              <a:rPr lang="en-US" altLang="ko-KR" sz="1400" dirty="0"/>
              <a:t>(</a:t>
            </a:r>
            <a:r>
              <a:rPr lang="ko-KR" altLang="en-US" sz="1400" dirty="0"/>
              <a:t>메소드</a:t>
            </a:r>
            <a:r>
              <a:rPr lang="en-US" altLang="ko-KR" sz="1400" dirty="0"/>
              <a:t>) </a:t>
            </a:r>
            <a:r>
              <a:rPr lang="ko-KR" altLang="en-US" sz="1400" dirty="0"/>
              <a:t>이름이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6DD7C-7608-A10F-C415-E71A514CACCA}"/>
              </a:ext>
            </a:extLst>
          </p:cNvPr>
          <p:cNvSpPr txBox="1"/>
          <p:nvPr/>
        </p:nvSpPr>
        <p:spPr>
          <a:xfrm>
            <a:off x="5280124" y="3713674"/>
            <a:ext cx="1606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람다식</a:t>
            </a:r>
            <a:endParaRPr lang="en-US" altLang="ko-KR" sz="1400" dirty="0"/>
          </a:p>
          <a:p>
            <a:r>
              <a:rPr lang="ko-KR" altLang="en-US" sz="1400" dirty="0"/>
              <a:t>함수</a:t>
            </a:r>
            <a:r>
              <a:rPr lang="en-US" altLang="ko-KR" sz="1400" dirty="0"/>
              <a:t> </a:t>
            </a:r>
            <a:r>
              <a:rPr lang="ko-KR" altLang="en-US" sz="1400" dirty="0"/>
              <a:t>이름이 없다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472097-91A4-B728-021D-4BF2041A1247}"/>
              </a:ext>
            </a:extLst>
          </p:cNvPr>
          <p:cNvSpPr txBox="1">
            <a:spLocks/>
          </p:cNvSpPr>
          <p:nvPr/>
        </p:nvSpPr>
        <p:spPr>
          <a:xfrm>
            <a:off x="838200" y="5282136"/>
            <a:ext cx="9864012" cy="738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15000"/>
              </a:lnSpc>
              <a:spcAft>
                <a:spcPts val="1000"/>
              </a:spcAft>
            </a:pP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인터페이스에 구현되지 않은 메소드가 여러 개 있으면 이름 없는 함수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</a:t>
            </a:r>
            <a:r>
              <a:rPr lang="ko-KR" altLang="en-US" sz="1600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람다식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)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를 인터페이스 대신 사용할 수 없다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람다식이 그 중 어느 메소드 역할을 하는 것인지 특정할 수 없기 때문이다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6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40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3E4CA-3ADD-4633-A18A-766F54A2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</a:t>
            </a:r>
            <a:r>
              <a:rPr lang="en-US" altLang="ko-KR" dirty="0"/>
              <a:t>API</a:t>
            </a:r>
            <a:r>
              <a:rPr lang="ko-KR" altLang="en-US" dirty="0"/>
              <a:t>의 </a:t>
            </a:r>
            <a:r>
              <a:rPr lang="en-US" altLang="ko-KR" dirty="0"/>
              <a:t>functional interface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B78FD-7F7A-4108-ADEC-4FC161E81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887"/>
            <a:ext cx="10515600" cy="4351338"/>
          </a:xfrm>
        </p:spPr>
        <p:txBody>
          <a:bodyPr>
            <a:normAutofit/>
          </a:bodyPr>
          <a:lstStyle/>
          <a:p>
            <a:pPr algn="l" latinLnBrk="0">
              <a:spcAft>
                <a:spcPts val="1000"/>
              </a:spcAft>
            </a:pP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자바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API(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표준 라이브러리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)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에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는 많은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functional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인터페이스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가 선언되어 있다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예를 들면 아래와 같다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spcAft>
                <a:spcPts val="1000"/>
              </a:spcAft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public interface </a:t>
            </a:r>
            <a:r>
              <a:rPr lang="en-US" altLang="ko-KR" sz="1600" kern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Predicate&lt;T&gt;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{	// predicate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란 참과 거짓을 판단한다는 말이다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spcBef>
                <a:spcPts val="0"/>
              </a:spcBef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	</a:t>
            </a:r>
            <a:r>
              <a:rPr lang="en-US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boolean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test(T t);	// T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를 테스트해서 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true, 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혹은 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false 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반환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spcBef>
                <a:spcPts val="0"/>
              </a:spcBef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	//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추가적인 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default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메소드들과 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static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메소드들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이 있음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spcAft>
                <a:spcPts val="1000"/>
              </a:spcAft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}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30000"/>
              </a:lnSpc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Comparator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는 </a:t>
            </a:r>
            <a:r>
              <a:rPr lang="ko-KR" altLang="ko-KR" sz="1600" kern="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무언가</a:t>
            </a:r>
            <a:r>
              <a:rPr lang="en-US" altLang="ko-KR" sz="1600" kern="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(T)</a:t>
            </a:r>
            <a:r>
              <a:rPr lang="ko-KR" altLang="ko-KR" sz="1600" kern="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두 개가 주어지면 두 개를 비교하여 음수</a:t>
            </a:r>
            <a:r>
              <a:rPr lang="en-US" altLang="ko-KR" sz="1600" kern="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, 0, </a:t>
            </a:r>
            <a:r>
              <a:rPr lang="ko-KR" altLang="ko-KR" sz="1600" kern="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양수 중 하나를 반환하는 놈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이었다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비교를 어떻게 할 것인지는 인터페이스에는 정해져 있지 않고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,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인터페이스를 구현하는 클래스에서 정하거나 람다식의 코드를 통해 정한다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30000"/>
              </a:lnSpc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Predicate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는 </a:t>
            </a:r>
            <a:r>
              <a:rPr lang="en-US" altLang="ko-KR" sz="1600" kern="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T</a:t>
            </a:r>
            <a:r>
              <a:rPr lang="ko-KR" altLang="ko-KR" sz="1600" kern="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가 하나 주어지면 그것을 테스트하여</a:t>
            </a:r>
            <a:r>
              <a:rPr lang="en-US" altLang="ko-KR" sz="1600" kern="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true, </a:t>
            </a:r>
            <a:r>
              <a:rPr lang="ko-KR" altLang="ko-KR" sz="1600" kern="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혹은</a:t>
            </a:r>
            <a:r>
              <a:rPr lang="en-US" altLang="ko-KR" sz="1600" kern="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false</a:t>
            </a:r>
            <a:r>
              <a:rPr lang="ko-KR" altLang="ko-KR" sz="1600" kern="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를 반환한다</a:t>
            </a:r>
            <a:r>
              <a:rPr lang="en-US" altLang="ko-KR" sz="1600" kern="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어떻게 테스트할 것인지는 인터페이스에 정해져 있지 않고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,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인터페이스를 구현하는 클래스에서 정하거나 </a:t>
            </a:r>
            <a:r>
              <a:rPr lang="ko-KR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람다식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코드를 통해 정한다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D980C-0BCA-4344-93C7-2424289C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37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객체지향프로그래밍과 함수형프로그래밍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z="2000">
                <a:solidFill>
                  <a:srgbClr val="FF0000"/>
                </a:solidFill>
              </a:rPr>
              <a:t>Object-Oriented</a:t>
            </a:r>
            <a:r>
              <a:rPr lang="en-US" altLang="ko-KR" sz="2000"/>
              <a:t> Programming and </a:t>
            </a:r>
            <a:r>
              <a:rPr lang="en-US" altLang="ko-KR" sz="2000">
                <a:solidFill>
                  <a:srgbClr val="FF0000"/>
                </a:solidFill>
              </a:rPr>
              <a:t>Functional</a:t>
            </a:r>
            <a:r>
              <a:rPr lang="en-US" altLang="ko-KR" sz="2000"/>
              <a:t> Programming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7172" y="1825625"/>
            <a:ext cx="10056628" cy="4351338"/>
          </a:xfrm>
        </p:spPr>
        <p:txBody>
          <a:bodyPr>
            <a:normAutofit/>
          </a:bodyPr>
          <a:lstStyle/>
          <a:p>
            <a:pPr algn="l" latinLnBrk="0">
              <a:lnSpc>
                <a:spcPct val="115000"/>
              </a:lnSpc>
              <a:spcAft>
                <a:spcPts val="1000"/>
              </a:spcAft>
            </a:pPr>
            <a:r>
              <a:rPr lang="ko-KR" altLang="ko-KR" sz="18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Java</a:t>
            </a:r>
            <a:r>
              <a:rPr lang="en-US" altLang="ko-KR" sz="18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:</a:t>
            </a:r>
            <a:r>
              <a:rPr lang="ko-KR" altLang="ko-KR" sz="18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sz="18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1990</a:t>
            </a:r>
            <a:r>
              <a:rPr lang="ko-KR" altLang="en-US" sz="18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년대에 개발된 </a:t>
            </a:r>
            <a:r>
              <a:rPr lang="ko-KR" altLang="ko-KR" sz="18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객체지향프로그래밍 언어</a:t>
            </a:r>
            <a:endParaRPr lang="en-US" altLang="ko-KR" sz="1800" kern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l" latinLnBrk="0">
              <a:lnSpc>
                <a:spcPct val="115000"/>
              </a:lnSpc>
              <a:spcAft>
                <a:spcPts val="1000"/>
              </a:spcAft>
            </a:pPr>
            <a:r>
              <a:rPr lang="ko-KR" altLang="ko-KR" sz="18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객체지향프로그래밍이 있기 훨씬 전에 Lisp와 같은 함수형 프로그래밍 언어가 있었다. </a:t>
            </a:r>
            <a:endParaRPr lang="en-US" altLang="ko-KR" sz="1800" kern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l" latinLnBrk="0">
              <a:lnSpc>
                <a:spcPct val="115000"/>
              </a:lnSpc>
              <a:spcAft>
                <a:spcPts val="1000"/>
              </a:spcAft>
            </a:pPr>
            <a:r>
              <a:rPr lang="ko-KR" altLang="ko-KR" sz="18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함수형 프로그래밍 언어에서는, 객체가 아닌, 함수가 핵심 요소</a:t>
            </a:r>
            <a:r>
              <a:rPr lang="ko-KR" altLang="en-US" sz="18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</a:t>
            </a:r>
            <a:r>
              <a:rPr lang="ko-KR" altLang="ko-KR" sz="18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다. </a:t>
            </a:r>
            <a:endParaRPr lang="en-US" altLang="ko-KR" sz="1800" kern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l" latinLnBrk="0">
              <a:lnSpc>
                <a:spcPct val="115000"/>
              </a:lnSpc>
              <a:spcAft>
                <a:spcPts val="1000"/>
              </a:spcAft>
            </a:pPr>
            <a:r>
              <a:rPr lang="ko-KR" altLang="ko-KR" sz="18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최근 들어 함수형 프로그래밍의 중요성이 높아졌다. 병</a:t>
            </a:r>
            <a:r>
              <a:rPr lang="ko-KR" altLang="en-US" sz="18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렬</a:t>
            </a:r>
            <a:r>
              <a:rPr lang="ko-KR" altLang="ko-KR" sz="18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처리와 event-driven (반응형) 프로그래밍에 적합하기 때문</a:t>
            </a:r>
            <a:r>
              <a:rPr lang="ko-KR" altLang="en-US" sz="18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</a:t>
            </a:r>
            <a:r>
              <a:rPr lang="ko-KR" altLang="ko-KR" sz="18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다.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15000"/>
              </a:lnSpc>
              <a:spcAft>
                <a:spcPts val="1000"/>
              </a:spcAft>
            </a:pPr>
            <a:r>
              <a:rPr lang="en-US" altLang="ko-KR" kern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“</a:t>
            </a:r>
            <a:r>
              <a:rPr lang="ko-KR" altLang="en-US" kern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람다</a:t>
            </a:r>
            <a:r>
              <a:rPr lang="en-US" altLang="ko-KR" kern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(lambda)”</a:t>
            </a:r>
            <a:r>
              <a:rPr lang="ko-KR" altLang="en-US" kern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는 자바에서도 함수형 프로그래밍이 가능하도록 해 준다</a:t>
            </a:r>
            <a:r>
              <a:rPr lang="en-US" altLang="ko-KR" kern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32D15D-E662-4FA4-B102-66DADDAC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474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FCA49-9BC7-FCE3-5C9B-2503EC8A7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9C68-2878-D3C7-AB14-A5898A1A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</a:t>
            </a:r>
            <a:r>
              <a:rPr lang="en-US" altLang="ko-KR" dirty="0"/>
              <a:t>API</a:t>
            </a:r>
            <a:r>
              <a:rPr lang="ko-KR" altLang="en-US" dirty="0"/>
              <a:t>의 </a:t>
            </a:r>
            <a:r>
              <a:rPr lang="en-US" altLang="ko-KR" dirty="0"/>
              <a:t>functional interface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69FE0-21CE-1389-C278-6A99BF482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88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algn="l" latinLnBrk="0">
              <a:spcAft>
                <a:spcPts val="1000"/>
              </a:spcAft>
            </a:pP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자바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API(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표준 라이브러리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)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에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는 많은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functional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인터페이스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가 선언되어 있다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예를 들면 아래와 같다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spcBef>
                <a:spcPts val="0"/>
              </a:spcBef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public interface </a:t>
            </a:r>
            <a:r>
              <a:rPr lang="en-US" altLang="ko-KR" sz="1600" kern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Consumer&lt;T&gt;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{	// 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소비자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spcBef>
                <a:spcPts val="0"/>
              </a:spcBef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	void accept(T t);	// T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를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받아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무언가 일을 하고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)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아무 것도 반환하지 않는다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spcBef>
                <a:spcPts val="0"/>
              </a:spcBef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	//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추가적인 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default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메소드들과 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static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메소드들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이 있음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spcAft>
                <a:spcPts val="1000"/>
              </a:spcAft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}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spcBef>
                <a:spcPts val="0"/>
              </a:spcBef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public interface </a:t>
            </a:r>
            <a:r>
              <a:rPr lang="en-US" altLang="ko-KR" sz="1600" kern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Supplier&lt;T&gt;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{	// 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공급자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spcBef>
                <a:spcPts val="0"/>
              </a:spcBef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	T get();	// 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아무 것도 받지 않고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무언가 일을 하고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)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T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를 반환한다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PalatinoNovaPro-Regular"/>
            </a:endParaRPr>
          </a:p>
          <a:p>
            <a:pPr marL="457200" lvl="1" indent="0" latinLnBrk="0">
              <a:spcBef>
                <a:spcPts val="0"/>
              </a:spcBef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	//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추가적인 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default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메소드들과 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static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메소드들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이 있음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spcAft>
                <a:spcPts val="1000"/>
              </a:spcAft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}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spcBef>
                <a:spcPts val="0"/>
              </a:spcBef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public interface </a:t>
            </a:r>
            <a:r>
              <a:rPr lang="en-US" altLang="ko-KR" sz="1600" kern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Function&lt;T, U&gt;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{	//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함수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spcBef>
                <a:spcPts val="0"/>
              </a:spcBef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	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U apply(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T t);	// T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를 받아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무언가 일을 하고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)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U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를 반환한다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PalatinoNovaPro-Regular"/>
            </a:endParaRPr>
          </a:p>
          <a:p>
            <a:pPr marL="457200" lvl="1" indent="0" latinLnBrk="0">
              <a:spcBef>
                <a:spcPts val="0"/>
              </a:spcBef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	//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추가적인 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default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메소드들과 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static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메소드들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이 있음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spcAft>
                <a:spcPts val="1000"/>
              </a:spcAft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}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30000"/>
              </a:lnSpc>
            </a:pP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각 메소드가 무슨 일을 할 것인지는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인터페이스에 정해져 있지 않고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,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인터페이스를 구현하는 클래스에서 정하거나 </a:t>
            </a:r>
            <a:r>
              <a:rPr lang="ko-KR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람다식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코드를 통해 정한다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1672C-033F-D2CE-208B-F2214287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890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C95A4-A71E-49FD-BCEA-BC6DC550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27046"/>
            <a:ext cx="2743200" cy="365125"/>
          </a:xfrm>
        </p:spPr>
        <p:txBody>
          <a:bodyPr/>
          <a:lstStyle/>
          <a:p>
            <a:fld id="{892D0BD8-72C7-45C1-A5AC-72977AB2213F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8A1A8-45F4-4E10-8F16-698AA78964F4}"/>
              </a:ext>
            </a:extLst>
          </p:cNvPr>
          <p:cNvSpPr txBox="1"/>
          <p:nvPr/>
        </p:nvSpPr>
        <p:spPr>
          <a:xfrm>
            <a:off x="3048886" y="649433"/>
            <a:ext cx="63097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PalatinoNovaPro-Regular"/>
              </a:rPr>
              <a:t>java.util.Collection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PalatinoNovaPro-Regular"/>
              </a:rPr>
              <a:t>&lt;E&gt; 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PalatinoNovaPro-Regular"/>
              </a:rPr>
              <a:t>인터페이스에는 아래와 같은 메소드가 있다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en-US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643511-BE2B-4B92-9B7A-6AA43D200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92" y="1195032"/>
            <a:ext cx="8080568" cy="901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C86A73-DC6B-4BC7-AD76-2F2A1591F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60" y="2571785"/>
            <a:ext cx="5657850" cy="22002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663AF-6EFA-4384-8DF8-B0F85E084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9056" y="2649278"/>
            <a:ext cx="6498265" cy="227303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1400" kern="0" dirty="0">
                <a:effectLst/>
                <a:ea typeface="맑은 고딕" panose="020B0503020000020004" pitchFamily="50" charset="-127"/>
                <a:cs typeface="PalatinoNovaPro-Regular"/>
              </a:rPr>
              <a:t>왼쪽</a:t>
            </a:r>
            <a:r>
              <a:rPr lang="ko-KR" altLang="ko-KR" sz="1400" kern="0" dirty="0">
                <a:effectLst/>
                <a:ea typeface="맑은 고딕" panose="020B0503020000020004" pitchFamily="50" charset="-127"/>
                <a:cs typeface="PalatinoNovaPro-Regular"/>
              </a:rPr>
              <a:t> 코드에서</a:t>
            </a:r>
            <a:r>
              <a:rPr lang="en-US" altLang="ko-KR" sz="1400" kern="0" dirty="0">
                <a:effectLst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en-US" altLang="ko-KR" sz="1400" kern="0" dirty="0" err="1">
                <a:effectLst/>
                <a:ea typeface="맑은 고딕" panose="020B0503020000020004" pitchFamily="50" charset="-127"/>
                <a:cs typeface="PalatinoNovaPro-Regular"/>
              </a:rPr>
              <a:t>removeIf</a:t>
            </a:r>
            <a:r>
              <a:rPr lang="en-US" altLang="ko-KR" sz="1400" kern="0" dirty="0">
                <a:effectLst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ko-KR" altLang="ko-KR" sz="1400" kern="0" dirty="0">
                <a:effectLst/>
                <a:ea typeface="맑은 고딕" panose="020B0503020000020004" pitchFamily="50" charset="-127"/>
                <a:cs typeface="PalatinoNovaPro-Regular"/>
              </a:rPr>
              <a:t>메소드의 인자로 주어진 람다식이</a:t>
            </a:r>
            <a:r>
              <a:rPr lang="en-US" altLang="ko-KR" sz="1400" kern="0" dirty="0">
                <a:effectLst/>
                <a:ea typeface="맑은 고딕" panose="020B0503020000020004" pitchFamily="50" charset="-127"/>
                <a:cs typeface="PalatinoNovaPro-Regular"/>
              </a:rPr>
              <a:t> true</a:t>
            </a:r>
            <a:r>
              <a:rPr lang="ko-KR" altLang="ko-KR" sz="1400" kern="0" dirty="0">
                <a:effectLst/>
                <a:ea typeface="맑은 고딕" panose="020B0503020000020004" pitchFamily="50" charset="-127"/>
                <a:cs typeface="PalatinoNovaPro-Regular"/>
              </a:rPr>
              <a:t>나</a:t>
            </a:r>
            <a:r>
              <a:rPr lang="en-US" altLang="ko-KR" sz="1400" kern="0" dirty="0">
                <a:effectLst/>
                <a:ea typeface="맑은 고딕" panose="020B0503020000020004" pitchFamily="50" charset="-127"/>
                <a:cs typeface="PalatinoNovaPro-Regular"/>
              </a:rPr>
              <a:t> false</a:t>
            </a:r>
            <a:r>
              <a:rPr lang="ko-KR" altLang="ko-KR" sz="1400" kern="0" dirty="0">
                <a:effectLst/>
                <a:ea typeface="맑은 고딕" panose="020B0503020000020004" pitchFamily="50" charset="-127"/>
                <a:cs typeface="PalatinoNovaPro-Regular"/>
              </a:rPr>
              <a:t>를 반환하는</a:t>
            </a:r>
            <a:r>
              <a:rPr lang="en-US" altLang="ko-KR" sz="1400" kern="0" dirty="0">
                <a:effectLst/>
                <a:ea typeface="맑은 고딕" panose="020B0503020000020004" pitchFamily="50" charset="-127"/>
                <a:cs typeface="PalatinoNovaPro-Regular"/>
              </a:rPr>
              <a:t> Predicate</a:t>
            </a:r>
            <a:r>
              <a:rPr lang="ko-KR" altLang="ko-KR" sz="1400" kern="0" dirty="0">
                <a:effectLst/>
                <a:ea typeface="맑은 고딕" panose="020B0503020000020004" pitchFamily="50" charset="-127"/>
                <a:cs typeface="PalatinoNovaPro-Regular"/>
              </a:rPr>
              <a:t>이다</a:t>
            </a:r>
            <a:r>
              <a:rPr lang="en-US" altLang="ko-KR" sz="1400" kern="0" dirty="0">
                <a:effectLst/>
                <a:ea typeface="맑은 고딕" panose="020B0503020000020004" pitchFamily="50" charset="-127"/>
                <a:cs typeface="PalatinoNovaPro-Regular"/>
              </a:rPr>
              <a:t>. </a:t>
            </a:r>
          </a:p>
          <a:p>
            <a:r>
              <a:rPr lang="en-US" altLang="ko-KR" sz="1400" kern="0" dirty="0" err="1">
                <a:effectLst/>
                <a:ea typeface="맑은 고딕" panose="020B0503020000020004" pitchFamily="50" charset="-127"/>
                <a:cs typeface="PalatinoNovaPro-Regular"/>
              </a:rPr>
              <a:t>removeIf</a:t>
            </a:r>
            <a:r>
              <a:rPr lang="ko-KR" altLang="ko-KR" sz="1400" kern="0" dirty="0">
                <a:effectLst/>
                <a:ea typeface="맑은 고딕" panose="020B0503020000020004" pitchFamily="50" charset="-127"/>
                <a:cs typeface="PalatinoNovaPro-Regular"/>
              </a:rPr>
              <a:t>는 리스트의 각 원소를</a:t>
            </a:r>
            <a:r>
              <a:rPr lang="en-US" altLang="ko-KR" sz="1400" kern="0" dirty="0">
                <a:effectLst/>
                <a:ea typeface="맑은 고딕" panose="020B0503020000020004" pitchFamily="50" charset="-127"/>
                <a:cs typeface="PalatinoNovaPro-Regular"/>
              </a:rPr>
              <a:t> Predicate</a:t>
            </a:r>
            <a:r>
              <a:rPr lang="ko-KR" altLang="ko-KR" sz="1400" kern="0" dirty="0">
                <a:effectLst/>
                <a:ea typeface="맑은 고딕" panose="020B0503020000020004" pitchFamily="50" charset="-127"/>
                <a:cs typeface="PalatinoNovaPro-Regular"/>
              </a:rPr>
              <a:t>로 테스트하여 그 결과가</a:t>
            </a:r>
            <a:r>
              <a:rPr lang="en-US" altLang="ko-KR" sz="1400" kern="0" dirty="0">
                <a:effectLst/>
                <a:ea typeface="맑은 고딕" panose="020B0503020000020004" pitchFamily="50" charset="-127"/>
                <a:cs typeface="PalatinoNovaPro-Regular"/>
              </a:rPr>
              <a:t> true</a:t>
            </a:r>
            <a:r>
              <a:rPr lang="ko-KR" altLang="ko-KR" sz="1400" kern="0" dirty="0">
                <a:effectLst/>
                <a:ea typeface="맑은 고딕" panose="020B0503020000020004" pitchFamily="50" charset="-127"/>
                <a:cs typeface="PalatinoNovaPro-Regular"/>
              </a:rPr>
              <a:t>인 놈들을 리스트에서 제거해 주는 메소드이다</a:t>
            </a:r>
            <a:r>
              <a:rPr lang="en-US" altLang="ko-KR" sz="1400" kern="0" dirty="0">
                <a:effectLst/>
                <a:ea typeface="맑은 고딕" panose="020B0503020000020004" pitchFamily="50" charset="-127"/>
                <a:cs typeface="PalatinoNovaPro-Regular"/>
              </a:rPr>
              <a:t>. </a:t>
            </a:r>
          </a:p>
          <a:p>
            <a:r>
              <a:rPr lang="en-US" altLang="ko-KR" sz="1400" kern="0" dirty="0">
                <a:effectLst/>
                <a:ea typeface="맑은 고딕" panose="020B0503020000020004" pitchFamily="50" charset="-127"/>
                <a:cs typeface="PalatinoNovaPro-Regular"/>
              </a:rPr>
              <a:t>list</a:t>
            </a:r>
            <a:r>
              <a:rPr lang="ko-KR" altLang="ko-KR" sz="1400" kern="0" dirty="0">
                <a:effectLst/>
                <a:ea typeface="맑은 고딕" panose="020B0503020000020004" pitchFamily="50" charset="-127"/>
                <a:cs typeface="PalatinoNovaPro-Regular"/>
              </a:rPr>
              <a:t>가</a:t>
            </a:r>
            <a:r>
              <a:rPr lang="en-US" altLang="ko-KR" sz="1400" kern="0" dirty="0">
                <a:effectLst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en-US" altLang="ko-KR" sz="1400" kern="0" dirty="0" err="1">
                <a:effectLst/>
                <a:ea typeface="맑은 고딕" panose="020B0503020000020004" pitchFamily="50" charset="-127"/>
                <a:cs typeface="PalatinoNovaPro-Regular"/>
              </a:rPr>
              <a:t>ArrayList</a:t>
            </a:r>
            <a:r>
              <a:rPr lang="en-US" altLang="ko-KR" sz="1400" kern="0" dirty="0">
                <a:effectLst/>
                <a:ea typeface="맑은 고딕" panose="020B0503020000020004" pitchFamily="50" charset="-127"/>
                <a:cs typeface="PalatinoNovaPro-Regular"/>
              </a:rPr>
              <a:t>&lt;String&gt; </a:t>
            </a:r>
            <a:r>
              <a:rPr lang="ko-KR" altLang="ko-KR" sz="1400" kern="0" dirty="0">
                <a:effectLst/>
                <a:ea typeface="맑은 고딕" panose="020B0503020000020004" pitchFamily="50" charset="-127"/>
                <a:cs typeface="PalatinoNovaPro-Regular"/>
              </a:rPr>
              <a:t>타입이므로 람다식의 파라미터</a:t>
            </a:r>
            <a:r>
              <a:rPr lang="en-US" altLang="ko-KR" sz="1400" kern="0" dirty="0">
                <a:effectLst/>
                <a:ea typeface="맑은 고딕" panose="020B0503020000020004" pitchFamily="50" charset="-127"/>
                <a:cs typeface="PalatinoNovaPro-Regular"/>
              </a:rPr>
              <a:t> e</a:t>
            </a:r>
            <a:r>
              <a:rPr lang="ko-KR" altLang="ko-KR" sz="1400" kern="0" dirty="0">
                <a:effectLst/>
                <a:ea typeface="맑은 고딕" panose="020B0503020000020004" pitchFamily="50" charset="-127"/>
                <a:cs typeface="PalatinoNovaPro-Regular"/>
              </a:rPr>
              <a:t>의 타입이</a:t>
            </a:r>
            <a:r>
              <a:rPr lang="en-US" altLang="ko-KR" sz="1400" kern="0" dirty="0">
                <a:effectLst/>
                <a:ea typeface="맑은 고딕" panose="020B0503020000020004" pitchFamily="50" charset="-127"/>
                <a:cs typeface="PalatinoNovaPro-Regular"/>
              </a:rPr>
              <a:t> String</a:t>
            </a:r>
            <a:r>
              <a:rPr lang="ko-KR" altLang="ko-KR" sz="1400" kern="0" dirty="0">
                <a:effectLst/>
                <a:ea typeface="맑은 고딕" panose="020B0503020000020004" pitchFamily="50" charset="-127"/>
                <a:cs typeface="PalatinoNovaPro-Regular"/>
              </a:rPr>
              <a:t>이라고 </a:t>
            </a:r>
            <a:r>
              <a:rPr lang="ko-KR" altLang="en-US" sz="1400" kern="0" dirty="0">
                <a:effectLst/>
                <a:ea typeface="맑은 고딕" panose="020B0503020000020004" pitchFamily="50" charset="-127"/>
                <a:cs typeface="PalatinoNovaPro-Regular"/>
              </a:rPr>
              <a:t>컴파일러가 </a:t>
            </a:r>
            <a:r>
              <a:rPr lang="ko-KR" altLang="ko-KR" sz="1400" kern="0" dirty="0">
                <a:effectLst/>
                <a:ea typeface="맑은 고딕" panose="020B0503020000020004" pitchFamily="50" charset="-127"/>
                <a:cs typeface="PalatinoNovaPro-Regular"/>
              </a:rPr>
              <a:t>추정할 수 있다</a:t>
            </a:r>
            <a:r>
              <a:rPr lang="en-US" altLang="ko-KR" sz="1400" kern="0" dirty="0">
                <a:effectLst/>
                <a:ea typeface="맑은 고딕" panose="020B0503020000020004" pitchFamily="50" charset="-127"/>
                <a:cs typeface="PalatinoNovaPro-Regular"/>
              </a:rPr>
              <a:t>. </a:t>
            </a:r>
          </a:p>
          <a:p>
            <a:r>
              <a:rPr lang="ko-KR" altLang="ko-KR" sz="1400" kern="0" dirty="0">
                <a:effectLst/>
                <a:ea typeface="맑은 고딕" panose="020B0503020000020004" pitchFamily="50" charset="-127"/>
                <a:cs typeface="PalatinoNovaPro-Regular"/>
              </a:rPr>
              <a:t>각 </a:t>
            </a:r>
            <a:r>
              <a:rPr lang="en-US" altLang="ko-KR" sz="1400" kern="0" dirty="0">
                <a:effectLst/>
                <a:ea typeface="맑은 고딕" panose="020B0503020000020004" pitchFamily="50" charset="-127"/>
                <a:cs typeface="PalatinoNovaPro-Regular"/>
              </a:rPr>
              <a:t>String </a:t>
            </a:r>
            <a:r>
              <a:rPr lang="ko-KR" altLang="ko-KR" sz="1400" kern="0" dirty="0">
                <a:effectLst/>
                <a:ea typeface="맑은 고딕" panose="020B0503020000020004" pitchFamily="50" charset="-127"/>
                <a:cs typeface="PalatinoNovaPro-Regular"/>
              </a:rPr>
              <a:t>타입 원소</a:t>
            </a:r>
            <a:r>
              <a:rPr lang="en-US" altLang="ko-KR" sz="1400" kern="0" dirty="0">
                <a:effectLst/>
                <a:ea typeface="맑은 고딕" panose="020B0503020000020004" pitchFamily="50" charset="-127"/>
                <a:cs typeface="PalatinoNovaPro-Regular"/>
              </a:rPr>
              <a:t> e</a:t>
            </a:r>
            <a:r>
              <a:rPr lang="ko-KR" altLang="ko-KR" sz="1400" kern="0" dirty="0">
                <a:effectLst/>
                <a:ea typeface="맑은 고딕" panose="020B0503020000020004" pitchFamily="50" charset="-127"/>
                <a:cs typeface="PalatinoNovaPro-Regular"/>
              </a:rPr>
              <a:t>에 대해</a:t>
            </a:r>
            <a:r>
              <a:rPr lang="en-US" altLang="ko-KR" sz="1400" kern="0" dirty="0">
                <a:effectLst/>
                <a:ea typeface="맑은 고딕" panose="020B0503020000020004" pitchFamily="50" charset="-127"/>
                <a:cs typeface="PalatinoNovaPro-Regular"/>
              </a:rPr>
              <a:t> e==null</a:t>
            </a:r>
            <a:r>
              <a:rPr lang="ko-KR" altLang="ko-KR" sz="1400" kern="0" dirty="0">
                <a:effectLst/>
                <a:ea typeface="맑은 고딕" panose="020B0503020000020004" pitchFamily="50" charset="-127"/>
                <a:cs typeface="PalatinoNovaPro-Regular"/>
              </a:rPr>
              <a:t>이면 테스트 결과가</a:t>
            </a:r>
            <a:r>
              <a:rPr lang="en-US" altLang="ko-KR" sz="1400" kern="0" dirty="0">
                <a:effectLst/>
                <a:ea typeface="맑은 고딕" panose="020B0503020000020004" pitchFamily="50" charset="-127"/>
                <a:cs typeface="PalatinoNovaPro-Regular"/>
              </a:rPr>
              <a:t> true</a:t>
            </a:r>
            <a:r>
              <a:rPr lang="ko-KR" altLang="ko-KR" sz="1400" kern="0" dirty="0">
                <a:effectLst/>
                <a:ea typeface="맑은 고딕" panose="020B0503020000020004" pitchFamily="50" charset="-127"/>
                <a:cs typeface="PalatinoNovaPro-Regular"/>
              </a:rPr>
              <a:t>이다</a:t>
            </a:r>
            <a:r>
              <a:rPr lang="en-US" altLang="ko-KR" sz="1400" kern="0" dirty="0">
                <a:effectLst/>
                <a:ea typeface="맑은 고딕" panose="020B0503020000020004" pitchFamily="50" charset="-127"/>
                <a:cs typeface="PalatinoNovaPro-Regular"/>
              </a:rPr>
              <a:t>. 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9405D9-AB43-0B2D-E7C6-60DCB4532F8D}"/>
              </a:ext>
            </a:extLst>
          </p:cNvPr>
          <p:cNvSpPr txBox="1"/>
          <p:nvPr/>
        </p:nvSpPr>
        <p:spPr>
          <a:xfrm>
            <a:off x="5608209" y="1812642"/>
            <a:ext cx="4337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주어진 </a:t>
            </a:r>
            <a:r>
              <a:rPr lang="en-US" altLang="ko-KR" sz="1400" dirty="0"/>
              <a:t>Predicate</a:t>
            </a:r>
            <a:r>
              <a:rPr lang="ko-KR" altLang="en-US" sz="1400" dirty="0"/>
              <a:t>를 만족하는 모든 원소를 제거한다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D12F1-C873-0F15-8376-A85A92F00408}"/>
              </a:ext>
            </a:extLst>
          </p:cNvPr>
          <p:cNvSpPr txBox="1"/>
          <p:nvPr/>
        </p:nvSpPr>
        <p:spPr>
          <a:xfrm>
            <a:off x="1418601" y="5279466"/>
            <a:ext cx="8015956" cy="866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lvl="1" indent="0" latinLnBrk="0">
              <a:spcAft>
                <a:spcPts val="1000"/>
              </a:spcAft>
              <a:buNone/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public interface Predicate&lt;T&gt; {	// predicate</a:t>
            </a:r>
            <a:r>
              <a:rPr lang="ko-KR" altLang="en-US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란 참과 거짓을 판단한다는 말이다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spcBef>
                <a:spcPts val="0"/>
              </a:spcBef>
              <a:buNone/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	</a:t>
            </a:r>
            <a:r>
              <a:rPr lang="en-US" altLang="ko-KR" sz="14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boolean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test(T t);	// t</a:t>
            </a:r>
            <a:r>
              <a:rPr lang="ko-KR" altLang="en-US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를 테스트해서 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true, </a:t>
            </a:r>
            <a:r>
              <a:rPr lang="ko-KR" altLang="en-US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혹은 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false </a:t>
            </a:r>
            <a:r>
              <a:rPr lang="ko-KR" altLang="en-US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반환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spcAft>
                <a:spcPts val="1000"/>
              </a:spcAft>
              <a:buNone/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}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F9878-C6B2-A930-90B8-4B0C69A2D75C}"/>
              </a:ext>
            </a:extLst>
          </p:cNvPr>
          <p:cNvSpPr txBox="1"/>
          <p:nvPr/>
        </p:nvSpPr>
        <p:spPr>
          <a:xfrm>
            <a:off x="572657" y="286330"/>
            <a:ext cx="220028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/>
              <a:t>Predicate </a:t>
            </a:r>
            <a:r>
              <a:rPr lang="ko-KR" altLang="en-US" sz="2000" dirty="0"/>
              <a:t>사용 예</a:t>
            </a:r>
          </a:p>
        </p:txBody>
      </p:sp>
    </p:spTree>
    <p:extLst>
      <p:ext uri="{BB962C8B-B14F-4D97-AF65-F5344CB8AC3E}">
        <p14:creationId xmlns:p14="http://schemas.microsoft.com/office/powerpoint/2010/main" val="946505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1C84A-639F-44B8-B7FF-2CF1AE8FA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77" y="2456513"/>
            <a:ext cx="10515600" cy="1819924"/>
          </a:xfrm>
        </p:spPr>
        <p:txBody>
          <a:bodyPr>
            <a:noAutofit/>
          </a:bodyPr>
          <a:lstStyle/>
          <a:p>
            <a:pPr algn="l" latinLnBrk="0"/>
            <a:r>
              <a:rPr lang="en-US" altLang="ko-KR" sz="14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java.util.List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&lt;E&gt;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는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en-US" altLang="ko-KR" sz="14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Iterable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의 </a:t>
            </a:r>
            <a:r>
              <a:rPr lang="ko-KR" altLang="ko-KR" sz="14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서브인터페이스이므로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List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도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en-US" altLang="ko-KR" sz="14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forEach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메소드를 갖는다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/>
            <a:r>
              <a:rPr lang="en-US" altLang="ko-KR" sz="14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ArrayList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와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LinkedList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는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List 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인터페이스를 구현한 클래스들이므로 이들도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en-US" altLang="ko-KR" sz="14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forEach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메소드를 갖는다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4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forEach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메소드의 파라미터는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en-US" altLang="ko-KR" sz="14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java.util.function.</a:t>
            </a:r>
            <a:r>
              <a:rPr lang="en-US" altLang="ko-KR" sz="1400" kern="0" dirty="0" err="1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Consumer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&lt;T&gt; 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인터페이스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ko-KR" altLang="en-US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타입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이다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 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/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List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에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en-US" altLang="ko-KR" sz="14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forEach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메소드를 호출하면서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en-US" altLang="ko-KR" sz="1400" kern="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Consumer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를 넘겨주면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, </a:t>
            </a:r>
            <a:r>
              <a:rPr lang="en-US" altLang="ko-KR" sz="1400" kern="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Consumer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가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list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의 각 원소에 대해 무언가 작업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action)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을 수행한다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</a:p>
          <a:p>
            <a:pPr algn="l" latinLnBrk="0"/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en-US" altLang="ko-KR" sz="1400" kern="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Consumer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는</a:t>
            </a:r>
            <a:r>
              <a:rPr lang="ko-KR" altLang="ko-KR" sz="1400" kern="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아래와 같은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abstract 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 한 개를 갖는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functional 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인터페이스이다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91C89-4745-4D10-A9DA-538C531A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931D1-C390-44E1-9B17-5451F91F9683}"/>
              </a:ext>
            </a:extLst>
          </p:cNvPr>
          <p:cNvSpPr txBox="1"/>
          <p:nvPr/>
        </p:nvSpPr>
        <p:spPr>
          <a:xfrm>
            <a:off x="1999698" y="925135"/>
            <a:ext cx="8304914" cy="349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>
              <a:lnSpc>
                <a:spcPct val="115000"/>
              </a:lnSpc>
              <a:spcAft>
                <a:spcPts val="1000"/>
              </a:spcAft>
            </a:pPr>
            <a:r>
              <a:rPr lang="en-US" altLang="ko-KR" sz="1600" kern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java.lang.Iterable&lt;T&gt; </a:t>
            </a:r>
            <a:r>
              <a:rPr lang="ko-KR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인터페이스는 아래와 같은</a:t>
            </a:r>
            <a:r>
              <a:rPr lang="en-US" altLang="ko-KR" sz="1600" kern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forEach </a:t>
            </a:r>
            <a:r>
              <a:rPr lang="ko-KR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메소드를 갖는다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6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817172-F4DB-4517-9639-097D8ADD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09" y="1510644"/>
            <a:ext cx="9239608" cy="643973"/>
          </a:xfrm>
          <a:prstGeom prst="rect">
            <a:avLst/>
          </a:prstGeom>
        </p:spPr>
      </p:pic>
      <p:pic>
        <p:nvPicPr>
          <p:cNvPr id="13" name="그림 11">
            <a:extLst>
              <a:ext uri="{FF2B5EF4-FFF2-40B4-BE49-F238E27FC236}">
                <a16:creationId xmlns:a16="http://schemas.microsoft.com/office/drawing/2014/main" id="{8DDED50D-3F71-42CA-92E3-1DC02C9F4A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006" y="4580248"/>
            <a:ext cx="7130683" cy="38157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AA8221-C0F3-4AB5-9B05-3D73265274D4}"/>
              </a:ext>
            </a:extLst>
          </p:cNvPr>
          <p:cNvSpPr txBox="1"/>
          <p:nvPr/>
        </p:nvSpPr>
        <p:spPr>
          <a:xfrm>
            <a:off x="1355914" y="5030278"/>
            <a:ext cx="7471034" cy="693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>
              <a:lnSpc>
                <a:spcPct val="115000"/>
              </a:lnSpc>
              <a:spcAft>
                <a:spcPts val="1000"/>
              </a:spcAft>
            </a:pP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이 메소드는 무언</a:t>
            </a:r>
            <a:r>
              <a:rPr lang="ko-KR" altLang="en-US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가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T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)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를 받아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ko-KR" altLang="en-US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그것을 가지고 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무언가 일을 하고 </a:t>
            </a:r>
            <a:r>
              <a:rPr lang="ko-KR" altLang="ko-KR" sz="14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아무 것도 반환하지 않는다</a:t>
            </a:r>
            <a:r>
              <a:rPr lang="en-US" altLang="ko-KR" sz="14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</a:p>
          <a:p>
            <a:pPr algn="l" latinLnBrk="0">
              <a:lnSpc>
                <a:spcPct val="115000"/>
              </a:lnSpc>
              <a:spcAft>
                <a:spcPts val="1000"/>
              </a:spcAft>
            </a:pPr>
            <a:r>
              <a:rPr lang="ko-KR" altLang="en-US" sz="14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무슨 일을 하는지는 람다식이나 인터페이스를 구현한 객체에 의해 정해진다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4D3ED1-AFD9-3304-CDFB-8E59EB136E9D}"/>
              </a:ext>
            </a:extLst>
          </p:cNvPr>
          <p:cNvSpPr txBox="1"/>
          <p:nvPr/>
        </p:nvSpPr>
        <p:spPr>
          <a:xfrm>
            <a:off x="572657" y="286330"/>
            <a:ext cx="231505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/>
              <a:t>Consumer </a:t>
            </a:r>
            <a:r>
              <a:rPr lang="ko-KR" altLang="en-US" sz="2000" dirty="0"/>
              <a:t>사용 예</a:t>
            </a:r>
          </a:p>
        </p:txBody>
      </p:sp>
    </p:spTree>
    <p:extLst>
      <p:ext uri="{BB962C8B-B14F-4D97-AF65-F5344CB8AC3E}">
        <p14:creationId xmlns:p14="http://schemas.microsoft.com/office/powerpoint/2010/main" val="1703421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86FBF-1F92-41D0-B6AC-D86E7EEE6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525" y="740890"/>
            <a:ext cx="10515600" cy="1438570"/>
          </a:xfrm>
        </p:spPr>
        <p:txBody>
          <a:bodyPr>
            <a:normAutofit/>
          </a:bodyPr>
          <a:lstStyle/>
          <a:p>
            <a:pPr algn="l" latinLnBrk="0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List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에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en-US" altLang="ko-KR" sz="14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forEach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메소드를 호출하면서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Consumer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를 넘겨주면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, Consumer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는 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list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의 각 원소를 </a:t>
            </a:r>
            <a:r>
              <a:rPr lang="ko-KR" altLang="en-US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받아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accept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를 실행한다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무슨 일인가를 수행한다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). 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15000"/>
              </a:lnSpc>
              <a:spcAft>
                <a:spcPts val="1000"/>
              </a:spcAft>
            </a:pP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무슨 일을 수행하는지는 이 인터페이스를 구현하는 클래스에서 정하거나 람다식이 정한다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 </a:t>
            </a:r>
            <a:r>
              <a:rPr lang="ko-KR" altLang="en-US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무슨 일을 수행하는 지 정하는 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두 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방법을 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아래에 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보인다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4F664-0C38-449A-9C67-895643FB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053290-3737-4F90-BAE4-DCBA65AFC3B6}"/>
              </a:ext>
            </a:extLst>
          </p:cNvPr>
          <p:cNvSpPr txBox="1"/>
          <p:nvPr/>
        </p:nvSpPr>
        <p:spPr>
          <a:xfrm>
            <a:off x="1020203" y="2313176"/>
            <a:ext cx="4712889" cy="317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latinLnBrk="0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(1)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Consumer 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인터페이스를 구현한 클래스 작성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12">
            <a:extLst>
              <a:ext uri="{FF2B5EF4-FFF2-40B4-BE49-F238E27FC236}">
                <a16:creationId xmlns:a16="http://schemas.microsoft.com/office/drawing/2014/main" id="{9025E25F-6691-412C-8731-55C3E9607C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68" y="2836183"/>
            <a:ext cx="4875704" cy="28441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F08F46-1967-41B1-A1A5-10DA7AD114B1}"/>
              </a:ext>
            </a:extLst>
          </p:cNvPr>
          <p:cNvSpPr txBox="1"/>
          <p:nvPr/>
        </p:nvSpPr>
        <p:spPr>
          <a:xfrm>
            <a:off x="6260679" y="4619767"/>
            <a:ext cx="5431458" cy="10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latinLnBrk="0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(2)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Consumer </a:t>
            </a:r>
            <a:r>
              <a:rPr lang="ko-KR" altLang="ko-KR" sz="14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람다식</a:t>
            </a:r>
            <a:endParaRPr lang="en-US" altLang="ko-KR" sz="1400" kern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PalatinoNovaPro-Regular"/>
            </a:endParaRPr>
          </a:p>
          <a:p>
            <a:pPr algn="l" latinLnBrk="0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list.forEach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(x -&gt; </a:t>
            </a:r>
            <a:r>
              <a:rPr lang="en-US" altLang="ko-KR" sz="14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System.out.print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(x));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// list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가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Integer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의 리스트이므로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x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는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Integer 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타입이다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1">
            <a:extLst>
              <a:ext uri="{FF2B5EF4-FFF2-40B4-BE49-F238E27FC236}">
                <a16:creationId xmlns:a16="http://schemas.microsoft.com/office/drawing/2014/main" id="{93D70A9F-F230-0BDD-935C-4BE5CC10F40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680" y="6254105"/>
            <a:ext cx="7471034" cy="381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F9B403-B826-3C41-0BFF-C2A2DE447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307" y="5777048"/>
            <a:ext cx="2369546" cy="49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36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384F5-D4D5-B1AF-3A98-930D86ECF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3348AD2-DC3F-E945-D79B-40A8D3B17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96" y="330921"/>
            <a:ext cx="7903759" cy="602542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CB65B-883B-E664-DDFA-741ECF53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ECCF60-7581-A29F-DFD4-84077E4DC620}"/>
              </a:ext>
            </a:extLst>
          </p:cNvPr>
          <p:cNvSpPr txBox="1"/>
          <p:nvPr/>
        </p:nvSpPr>
        <p:spPr>
          <a:xfrm>
            <a:off x="9337966" y="222377"/>
            <a:ext cx="208422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/>
              <a:t>Supplier </a:t>
            </a:r>
            <a:r>
              <a:rPr lang="ko-KR" altLang="en-US" sz="2000" dirty="0"/>
              <a:t>사용 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36D8C-C6DF-F11C-CD68-C27DBED68EAD}"/>
              </a:ext>
            </a:extLst>
          </p:cNvPr>
          <p:cNvSpPr txBox="1"/>
          <p:nvPr/>
        </p:nvSpPr>
        <p:spPr>
          <a:xfrm>
            <a:off x="6918035" y="990894"/>
            <a:ext cx="50430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 latinLnBrk="0">
              <a:spcBef>
                <a:spcPts val="0"/>
              </a:spcBef>
              <a:buNone/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public interface </a:t>
            </a:r>
            <a:r>
              <a:rPr lang="en-US" altLang="ko-KR" sz="1400" kern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Supplier&lt;T&gt;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{    // </a:t>
            </a:r>
            <a:r>
              <a:rPr lang="ko-KR" altLang="en-US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공급자</a:t>
            </a:r>
            <a:endParaRPr lang="en-US" altLang="ko-KR" sz="1400" kern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PalatinoNovaPro-Regular"/>
            </a:endParaRPr>
          </a:p>
          <a:p>
            <a:pPr marL="0" lvl="1" latinLnBrk="0"/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   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// </a:t>
            </a:r>
            <a:r>
              <a:rPr lang="ko-KR" altLang="en-US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아무 것도 받지 않고 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무언가 일을 하고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)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T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를 반환한다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1" indent="0" latinLnBrk="0">
              <a:spcBef>
                <a:spcPts val="0"/>
              </a:spcBef>
              <a:buNone/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   T get();	</a:t>
            </a:r>
          </a:p>
          <a:p>
            <a:pPr marL="0" lvl="1" indent="0" latinLnBrk="0">
              <a:spcBef>
                <a:spcPts val="0"/>
              </a:spcBef>
              <a:buNone/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}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A65BEB7-36A2-8F01-F67F-C698FB58F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417" y="4886031"/>
            <a:ext cx="3905250" cy="9810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A0B80C5-382F-5973-DB1D-E8B74E1646B2}"/>
              </a:ext>
            </a:extLst>
          </p:cNvPr>
          <p:cNvSpPr txBox="1"/>
          <p:nvPr/>
        </p:nvSpPr>
        <p:spPr>
          <a:xfrm>
            <a:off x="4502904" y="2216728"/>
            <a:ext cx="4291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아무것도 받지 않고 </a:t>
            </a:r>
            <a:r>
              <a:rPr lang="en-US" altLang="ko-KR" sz="1200" dirty="0" err="1"/>
              <a:t>LocalDate</a:t>
            </a:r>
            <a:r>
              <a:rPr lang="ko-KR" altLang="en-US" sz="1200" dirty="0"/>
              <a:t>를 반환하는 </a:t>
            </a:r>
            <a:r>
              <a:rPr lang="en-US" altLang="ko-KR" sz="1200" dirty="0" smtClean="0"/>
              <a:t>Supplier </a:t>
            </a:r>
            <a:r>
              <a:rPr lang="ko-KR" altLang="en-US" sz="1200" dirty="0" err="1"/>
              <a:t>람다식</a:t>
            </a:r>
            <a:endParaRPr lang="ko-KR" altLang="en-US" sz="12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AE49F7-EF23-A20A-E258-78AA1C5F5394}"/>
              </a:ext>
            </a:extLst>
          </p:cNvPr>
          <p:cNvCxnSpPr/>
          <p:nvPr/>
        </p:nvCxnSpPr>
        <p:spPr>
          <a:xfrm flipH="1">
            <a:off x="4821382" y="2493727"/>
            <a:ext cx="360218" cy="18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B94984-C290-EE91-7E12-1444B72946AB}"/>
              </a:ext>
            </a:extLst>
          </p:cNvPr>
          <p:cNvCxnSpPr/>
          <p:nvPr/>
        </p:nvCxnSpPr>
        <p:spPr>
          <a:xfrm flipH="1">
            <a:off x="3971637" y="2927927"/>
            <a:ext cx="19119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F3A6F7E6-62B6-E657-2FA1-44705F2EC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732" y="2693555"/>
            <a:ext cx="2105884" cy="32904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5A730F4-7CDF-6D77-264A-DB9362BF0580}"/>
              </a:ext>
            </a:extLst>
          </p:cNvPr>
          <p:cNvSpPr txBox="1"/>
          <p:nvPr/>
        </p:nvSpPr>
        <p:spPr>
          <a:xfrm>
            <a:off x="8820730" y="2382981"/>
            <a:ext cx="173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LocalDate</a:t>
            </a:r>
            <a:r>
              <a:rPr lang="en-US" altLang="ko-KR" sz="1200" dirty="0"/>
              <a:t> </a:t>
            </a:r>
            <a:r>
              <a:rPr lang="ko-KR" altLang="en-US" sz="1200" dirty="0"/>
              <a:t>메소드 </a:t>
            </a:r>
            <a:r>
              <a:rPr lang="en-US" altLang="ko-KR" sz="1200" dirty="0"/>
              <a:t>now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6657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6FC0B-A0C7-6BB4-1F0A-2C03A066C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C70FB8-69B0-DC03-FB16-C9D482CFF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31" y="2173149"/>
            <a:ext cx="7005321" cy="34610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C8163-13CA-CA66-D8AD-4EC16D22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249157-6DA0-8A49-15AB-AC536D8E75B7}"/>
              </a:ext>
            </a:extLst>
          </p:cNvPr>
          <p:cNvSpPr txBox="1"/>
          <p:nvPr/>
        </p:nvSpPr>
        <p:spPr>
          <a:xfrm>
            <a:off x="5285891" y="643055"/>
            <a:ext cx="2135521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/>
              <a:t>Function </a:t>
            </a:r>
            <a:r>
              <a:rPr lang="ko-KR" altLang="en-US" sz="2000" dirty="0"/>
              <a:t>사용 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BA88D0-6FFC-ACB7-AAFB-296AAC8A3D89}"/>
              </a:ext>
            </a:extLst>
          </p:cNvPr>
          <p:cNvSpPr txBox="1"/>
          <p:nvPr/>
        </p:nvSpPr>
        <p:spPr>
          <a:xfrm>
            <a:off x="7183149" y="1609729"/>
            <a:ext cx="41471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 latinLnBrk="0">
              <a:spcBef>
                <a:spcPts val="0"/>
              </a:spcBef>
              <a:buNone/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public interface 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Function</a:t>
            </a:r>
            <a:r>
              <a:rPr lang="en-US" altLang="ko-KR" sz="1400" kern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&lt;T, U&gt;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{    // </a:t>
            </a:r>
            <a:r>
              <a:rPr lang="ko-KR" altLang="en-US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함수</a:t>
            </a:r>
            <a:endParaRPr lang="en-US" altLang="ko-KR" sz="1400" kern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PalatinoNovaPro-Regular"/>
            </a:endParaRPr>
          </a:p>
          <a:p>
            <a:pPr marL="0" lvl="1" indent="0" latinLnBrk="0">
              <a:spcBef>
                <a:spcPts val="0"/>
              </a:spcBef>
              <a:buNone/>
            </a:pP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   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// T</a:t>
            </a:r>
            <a:r>
              <a:rPr lang="ko-KR" altLang="en-US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를 받아 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무언가 일을 하고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)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U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를 반환한다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</a:p>
          <a:p>
            <a:pPr marL="0" lvl="1" indent="0" latinLnBrk="0">
              <a:spcBef>
                <a:spcPts val="0"/>
              </a:spcBef>
              <a:buNone/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   </a:t>
            </a:r>
            <a:r>
              <a:rPr lang="en-US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U apply(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T t);</a:t>
            </a:r>
          </a:p>
          <a:p>
            <a:pPr marL="0" lvl="1" indent="0" latinLnBrk="0">
              <a:spcBef>
                <a:spcPts val="0"/>
              </a:spcBef>
              <a:buNone/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}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765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07656-204B-F0F6-B7C8-6B9737FCC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507F3-E017-9B25-FA88-55634C7B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956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ko-KR" altLang="en-US" dirty="0"/>
              <a:t>표준</a:t>
            </a:r>
            <a:r>
              <a:rPr lang="en-US" altLang="ko-KR" dirty="0"/>
              <a:t>API</a:t>
            </a:r>
            <a:r>
              <a:rPr lang="ko-KR" altLang="en-US" dirty="0"/>
              <a:t>의 </a:t>
            </a:r>
            <a:r>
              <a:rPr lang="en-US" altLang="ko-KR" dirty="0"/>
              <a:t>functional interface</a:t>
            </a:r>
            <a:br>
              <a:rPr lang="en-US" altLang="ko-KR" dirty="0"/>
            </a:br>
            <a:r>
              <a:rPr lang="ko-KR" altLang="en-US" sz="2000" dirty="0"/>
              <a:t>기본</a:t>
            </a:r>
            <a:r>
              <a:rPr lang="en-US" altLang="ko-KR" sz="2000" dirty="0"/>
              <a:t>(primitive)</a:t>
            </a:r>
            <a:r>
              <a:rPr lang="ko-KR" altLang="en-US" sz="2000" dirty="0"/>
              <a:t>타입 값을 다루기 위한 </a:t>
            </a:r>
            <a:r>
              <a:rPr lang="en-US" altLang="ko-KR" sz="2000" dirty="0"/>
              <a:t>functional interfaces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E66AB-121B-3160-1929-DF43639A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88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457200" lvl="1" indent="0" latinLnBrk="0">
              <a:spcBef>
                <a:spcPts val="0"/>
              </a:spcBef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public interface </a:t>
            </a:r>
            <a:r>
              <a:rPr lang="en-US" altLang="ko-KR" sz="1600" kern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IntConsumer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{	// 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소비자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spcBef>
                <a:spcPts val="0"/>
              </a:spcBef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	void accept(int n);	//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int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를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받아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무언가 일을 하고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)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아무 것도 반환하지 않는다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spcBef>
                <a:spcPts val="0"/>
              </a:spcBef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	//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추가적인 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default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메소드들과 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static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메소드들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이 있음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spcAft>
                <a:spcPts val="1000"/>
              </a:spcAft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}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spcBef>
                <a:spcPts val="0"/>
              </a:spcBef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public interface </a:t>
            </a:r>
            <a:r>
              <a:rPr lang="en-US" altLang="ko-KR" sz="1600" kern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LongConsumer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{	// 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소비자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spcBef>
                <a:spcPts val="0"/>
              </a:spcBef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	void accept(long n);	//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long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을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받아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무언가 일을 하고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)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아무 것도 반환하지 않는다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spcBef>
                <a:spcPts val="0"/>
              </a:spcBef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	//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추가적인 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default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메소드들과 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static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메소드들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이 있음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spcAft>
                <a:spcPts val="1000"/>
              </a:spcAft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}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spcBef>
                <a:spcPts val="0"/>
              </a:spcBef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public interface </a:t>
            </a:r>
            <a:r>
              <a:rPr lang="en-US" altLang="ko-KR" sz="1600" kern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DoubleConsumer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{  // 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소비자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spcBef>
                <a:spcPts val="0"/>
              </a:spcBef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	void accept(double x);	// double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을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받아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무언가 일을 하고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)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아무 것도 반환하지 않는다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spcBef>
                <a:spcPts val="0"/>
              </a:spcBef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	//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추가적인 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default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메소드들과 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static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메소드들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이 있음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spcAft>
                <a:spcPts val="1000"/>
              </a:spcAft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}</a:t>
            </a:r>
          </a:p>
          <a:p>
            <a:pPr marL="457200" lvl="1" indent="0" latinLnBrk="0">
              <a:spcAft>
                <a:spcPts val="1000"/>
              </a:spcAft>
              <a:buNone/>
            </a:pP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Supplier, Function </a:t>
            </a:r>
            <a:r>
              <a:rPr lang="ko-KR" altLang="en-US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등의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functional interface</a:t>
            </a:r>
            <a:r>
              <a:rPr lang="ko-KR" altLang="en-US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들도 기본타입을 다루기 위한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functional interface</a:t>
            </a:r>
            <a:r>
              <a:rPr lang="ko-KR" altLang="en-US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들이 마련되어 있다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457200" lvl="1" indent="0" latinLnBrk="0">
              <a:spcAft>
                <a:spcPts val="1000"/>
              </a:spcAft>
              <a:buNone/>
            </a:pPr>
            <a:r>
              <a:rPr lang="ko-KR" altLang="en-US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기본타입 값들을 다룰 때 이들을 사용하면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boxing, unboxing </a:t>
            </a: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연산에 의한 성능 저하를 막을 수 있다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26885-76DE-1B84-21EA-5B8717ED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376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DFE4-B29C-4890-9D41-037A856E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NeueLT-Roman"/>
              </a:rPr>
              <a:t>Common Functional Interfaces</a:t>
            </a:r>
            <a:endParaRPr lang="ko-KR" altLang="en-US" sz="3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0B885-A12E-4A64-963E-4FCA1D0D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4510A-AEFF-4B49-B831-FA0239CF5A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807" y="2136554"/>
            <a:ext cx="8088386" cy="45311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E71077-8739-7464-4DA8-78A319D77E94}"/>
              </a:ext>
            </a:extLst>
          </p:cNvPr>
          <p:cNvSpPr txBox="1"/>
          <p:nvPr/>
        </p:nvSpPr>
        <p:spPr>
          <a:xfrm>
            <a:off x="2717563" y="1254504"/>
            <a:ext cx="64113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자바 표준</a:t>
            </a:r>
            <a:r>
              <a:rPr lang="en-US" altLang="ko-KR" sz="1400" dirty="0"/>
              <a:t>API</a:t>
            </a:r>
            <a:r>
              <a:rPr lang="ko-KR" altLang="en-US" sz="1400" dirty="0"/>
              <a:t>에는 다양한 </a:t>
            </a:r>
            <a:r>
              <a:rPr lang="en-US" altLang="ko-KR" sz="1400" dirty="0"/>
              <a:t>functional interface</a:t>
            </a:r>
            <a:r>
              <a:rPr lang="ko-KR" altLang="en-US" sz="1400" dirty="0"/>
              <a:t>들이 마련되어 있다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Fuctional</a:t>
            </a:r>
            <a:r>
              <a:rPr lang="en-US" altLang="ko-KR" sz="1400" dirty="0"/>
              <a:t> interface</a:t>
            </a:r>
            <a:r>
              <a:rPr lang="ko-KR" altLang="en-US" sz="1400" dirty="0"/>
              <a:t>가 필요한 대부분의 경우 이 중 하나로 해결할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나름대로의 </a:t>
            </a:r>
            <a:r>
              <a:rPr lang="en-US" altLang="ko-KR" sz="1400" dirty="0"/>
              <a:t>functional interface</a:t>
            </a:r>
            <a:r>
              <a:rPr lang="ko-KR" altLang="en-US" sz="1400" dirty="0"/>
              <a:t>를 새로 선언할 필요가 없다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14673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D5D42-3CF5-4562-A5BA-A08B2822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D1C67-8DD6-4547-9466-483C592C25C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358" y="1242567"/>
            <a:ext cx="7830658" cy="39992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5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AD8C-738D-4155-8B41-6C8D7D98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10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NeueLT-Roman"/>
              </a:rPr>
              <a:t>Functional Interfaces for Primitive Types</a:t>
            </a:r>
            <a:endParaRPr lang="ko-KR" altLang="en-US" sz="3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143A0-7683-4629-9F00-5FC6BF48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CF4A7-3D68-4E57-B20E-A005F1A0E5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245" y="1435400"/>
            <a:ext cx="8165803" cy="46357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86C1C7-D2D5-967C-23FD-746ACFD25410}"/>
              </a:ext>
            </a:extLst>
          </p:cNvPr>
          <p:cNvSpPr txBox="1"/>
          <p:nvPr/>
        </p:nvSpPr>
        <p:spPr>
          <a:xfrm>
            <a:off x="180975" y="3860533"/>
            <a:ext cx="1895475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 err="1"/>
              <a:t>IntToLongFunction</a:t>
            </a:r>
            <a:endParaRPr lang="ko-KR" altLang="en-US" sz="1400" dirty="0"/>
          </a:p>
          <a:p>
            <a:r>
              <a:rPr lang="ko-KR" altLang="en-US" sz="1400" dirty="0" err="1"/>
              <a:t>IntToDoubleFunction</a:t>
            </a:r>
            <a:endParaRPr lang="en-US" altLang="ko-KR" sz="1400" dirty="0"/>
          </a:p>
          <a:p>
            <a:r>
              <a:rPr lang="en-US" altLang="ko-KR" sz="1400" dirty="0"/>
              <a:t>...</a:t>
            </a:r>
            <a:endParaRPr lang="ko-KR" altLang="en-US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0EBA96-DDCC-11FB-FAA5-523CDA35DDC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076450" y="4229865"/>
            <a:ext cx="133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BFF681-AB1E-4A9C-C6E2-C7F64D8E5197}"/>
              </a:ext>
            </a:extLst>
          </p:cNvPr>
          <p:cNvSpPr txBox="1"/>
          <p:nvPr/>
        </p:nvSpPr>
        <p:spPr>
          <a:xfrm>
            <a:off x="171450" y="2515285"/>
            <a:ext cx="1895475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/>
              <a:t>Int</a:t>
            </a:r>
            <a:r>
              <a:rPr lang="en-US" altLang="ko-KR" sz="1400"/>
              <a:t>Supplier</a:t>
            </a:r>
            <a:endParaRPr lang="ko-KR" altLang="en-US" sz="1400"/>
          </a:p>
          <a:p>
            <a:r>
              <a:rPr lang="en-US" altLang="ko-KR" sz="1400"/>
              <a:t>LongSupplier</a:t>
            </a:r>
          </a:p>
          <a:p>
            <a:r>
              <a:rPr lang="en-US" altLang="ko-KR" sz="1400"/>
              <a:t>DoubleSupplier</a:t>
            </a:r>
            <a:endParaRPr lang="ko-KR" altLang="en-US" sz="14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401933-0298-DE80-9924-98E20706409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066925" y="2884617"/>
            <a:ext cx="14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09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나중에 실행 </a:t>
            </a:r>
            <a:r>
              <a:rPr lang="en-US" altLang="ko-KR"/>
              <a:t>(Deferred execution)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latinLnBrk="0">
              <a:lnSpc>
                <a:spcPct val="160000"/>
              </a:lnSpc>
              <a:spcAft>
                <a:spcPts val="600"/>
              </a:spcAft>
              <a:buNone/>
            </a:pPr>
            <a:r>
              <a:rPr lang="ko-KR" altLang="ko-KR"/>
              <a:t>프로그램 내에서 </a:t>
            </a:r>
            <a:r>
              <a:rPr lang="ko-KR" altLang="ko-KR" b="1">
                <a:solidFill>
                  <a:srgbClr val="FF0000"/>
                </a:solidFill>
              </a:rPr>
              <a:t>나중에 실행할 코드 블록</a:t>
            </a:r>
            <a:r>
              <a:rPr lang="ko-KR" altLang="ko-KR"/>
              <a:t>을 이리 저리 넘겨주고 싶을 때가 있다. </a:t>
            </a:r>
            <a:r>
              <a:rPr lang="ko-KR" altLang="ko-KR" sz="18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람다</a:t>
            </a:r>
            <a:r>
              <a:rPr lang="ko-KR" altLang="en-US" kern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는</a:t>
            </a:r>
            <a:r>
              <a:rPr lang="ko-KR" altLang="ko-KR" sz="18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프로그램 내에서 이리 저리 넘겨줄 수 있는 코드 블록이다.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latinLnBrk="0">
              <a:lnSpc>
                <a:spcPct val="160000"/>
              </a:lnSpc>
              <a:spcAft>
                <a:spcPts val="600"/>
              </a:spcAft>
            </a:pPr>
            <a:r>
              <a:rPr lang="ko-KR" altLang="ko-KR"/>
              <a:t>Arrays.sort에게 원소들을 어떻게 비교할지 그 비교 방법(코드)을 넘겨준다.</a:t>
            </a:r>
          </a:p>
          <a:p>
            <a:pPr lvl="1" latinLnBrk="0">
              <a:lnSpc>
                <a:spcPct val="160000"/>
              </a:lnSpc>
              <a:spcAft>
                <a:spcPts val="600"/>
              </a:spcAft>
            </a:pPr>
            <a:r>
              <a:rPr lang="ko-KR" altLang="ko-KR"/>
              <a:t>스레드</a:t>
            </a:r>
            <a:r>
              <a:rPr lang="en-US" altLang="ko-KR"/>
              <a:t>(</a:t>
            </a:r>
            <a:r>
              <a:rPr lang="ko-KR" altLang="en-US"/>
              <a:t>일꾼</a:t>
            </a:r>
            <a:r>
              <a:rPr lang="en-US" altLang="ko-KR"/>
              <a:t>, worker)</a:t>
            </a:r>
            <a:r>
              <a:rPr lang="ko-KR" altLang="ko-KR"/>
              <a:t>를 만들면서 그 스레드가 어떤 일(코드)을 할지 넘겨준다.</a:t>
            </a:r>
          </a:p>
          <a:p>
            <a:pPr lvl="1" latinLnBrk="0">
              <a:lnSpc>
                <a:spcPct val="160000"/>
              </a:lnSpc>
              <a:spcAft>
                <a:spcPts val="600"/>
              </a:spcAft>
            </a:pPr>
            <a:r>
              <a:rPr lang="ko-KR" altLang="ko-KR"/>
              <a:t>버튼 클릭이 발생할 때 수행할 작업(코드)</a:t>
            </a:r>
            <a:r>
              <a:rPr lang="ko-KR" altLang="en-US"/>
              <a:t>을</a:t>
            </a:r>
            <a:r>
              <a:rPr lang="ko-KR" altLang="ko-KR"/>
              <a:t> 버튼에 등록한다.</a:t>
            </a:r>
            <a:endParaRPr lang="en-US" altLang="ko-KR"/>
          </a:p>
          <a:p>
            <a:pPr algn="l" latinLnBrk="0">
              <a:lnSpc>
                <a:spcPct val="160000"/>
              </a:lnSpc>
              <a:spcAft>
                <a:spcPts val="600"/>
              </a:spcAft>
            </a:pPr>
            <a:r>
              <a:rPr lang="ko-KR" altLang="ko-KR" sz="18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Java에서는 기본 타입 외의 모든 것이 객체이다. 코드는 일반적으로 함수로 나타낼 수 있는데</a:t>
            </a:r>
            <a:r>
              <a:rPr lang="en-US" altLang="ko-KR" sz="18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,</a:t>
            </a:r>
            <a:r>
              <a:rPr lang="ko-KR" altLang="ko-KR" sz="18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Java에는 </a:t>
            </a:r>
            <a:r>
              <a:rPr lang="en-US" altLang="ko-KR" sz="18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“</a:t>
            </a:r>
            <a:r>
              <a:rPr lang="ko-KR" altLang="ko-KR" sz="18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함수 타입</a:t>
            </a:r>
            <a:r>
              <a:rPr lang="en-US" altLang="ko-KR" sz="18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”</a:t>
            </a:r>
            <a:r>
              <a:rPr lang="ko-KR" altLang="ko-KR" sz="18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이라는 것이 없다. 코드를 넘겨주려면 </a:t>
            </a:r>
            <a:r>
              <a:rPr lang="ko-KR" altLang="ko-KR" sz="1800" b="1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코드를 포함하고 있는 객체</a:t>
            </a:r>
            <a:r>
              <a:rPr lang="ko-KR" altLang="ko-KR" sz="18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를 넘겨주어야 한다.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60000"/>
              </a:lnSpc>
              <a:spcAft>
                <a:spcPts val="600"/>
              </a:spcAft>
            </a:pPr>
            <a:r>
              <a:rPr lang="ko-KR" altLang="ko-KR" sz="18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Lambda</a:t>
            </a:r>
            <a:r>
              <a:rPr lang="ko-KR" altLang="en-US" kern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는</a:t>
            </a:r>
            <a:r>
              <a:rPr lang="ko-KR" altLang="ko-KR" sz="18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ko-KR" altLang="ko-KR" sz="1800" b="1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코드를 포함하고 있는 객체</a:t>
            </a:r>
            <a:r>
              <a:rPr lang="ko-KR" altLang="ko-KR" sz="18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를 만드는 편리한 구문이다.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60000"/>
              </a:lnSpc>
              <a:spcAft>
                <a:spcPts val="600"/>
              </a:spcAft>
            </a:pPr>
            <a:endParaRPr lang="ko-KR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8747F-CC5F-433C-806B-723A16A0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235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6677-524A-497A-B19D-C039FFA93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70" y="490855"/>
            <a:ext cx="11398102" cy="5772785"/>
          </a:xfrm>
        </p:spPr>
        <p:txBody>
          <a:bodyPr>
            <a:normAutofit/>
          </a:bodyPr>
          <a:lstStyle/>
          <a:p>
            <a:pPr algn="l" latinLnBrk="0">
              <a:lnSpc>
                <a:spcPct val="130000"/>
              </a:lnSpc>
            </a:pPr>
            <a:r>
              <a:rPr lang="en-US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String </a:t>
            </a:r>
            <a:r>
              <a:rPr lang="ko-KR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배열</a:t>
            </a:r>
            <a:r>
              <a:rPr lang="en-US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 strings</a:t>
            </a:r>
            <a:r>
              <a:rPr lang="ko-KR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를 사전순으로 정렬</a:t>
            </a:r>
            <a:r>
              <a:rPr lang="en-US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(naturing ordering)</a:t>
            </a:r>
            <a:r>
              <a:rPr lang="ko-KR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하려면 </a:t>
            </a:r>
            <a:r>
              <a:rPr lang="en-US" altLang="ko-KR" sz="1600" kern="0" dirty="0" err="1">
                <a:solidFill>
                  <a:schemeClr val="dk1"/>
                </a:solidFill>
                <a:ea typeface="맑은 고딕" panose="020B0503020000020004" pitchFamily="50" charset="-127"/>
              </a:rPr>
              <a:t>Arrays.sort</a:t>
            </a:r>
            <a:r>
              <a:rPr lang="en-US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(strings)</a:t>
            </a:r>
            <a:r>
              <a:rPr lang="ko-KR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를 호출하면 된다</a:t>
            </a:r>
            <a:r>
              <a:rPr lang="en-US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. </a:t>
            </a:r>
            <a:r>
              <a:rPr lang="ko-KR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만약</a:t>
            </a:r>
            <a:r>
              <a:rPr lang="en-US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, </a:t>
            </a:r>
            <a:r>
              <a:rPr lang="ko-KR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대문자 소문자를 구분하지 않고 사전순으로 정렬하려면 아래와 같</a:t>
            </a:r>
            <a:r>
              <a:rPr lang="ko-KR" altLang="en-US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은</a:t>
            </a:r>
            <a:r>
              <a:rPr lang="en-US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 Comparator</a:t>
            </a:r>
            <a:r>
              <a:rPr lang="ko-KR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를 사용할 수 있다</a:t>
            </a:r>
            <a:r>
              <a:rPr lang="en-US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.</a:t>
            </a:r>
            <a:endParaRPr lang="ko-KR" altLang="ko-KR" sz="1600" kern="0" dirty="0">
              <a:solidFill>
                <a:schemeClr val="dk1"/>
              </a:solidFill>
              <a:ea typeface="맑은 고딕" panose="020B0503020000020004" pitchFamily="50" charset="-127"/>
            </a:endParaRPr>
          </a:p>
          <a:p>
            <a:pPr marL="457200" lvl="1" indent="0" latinLnBrk="0">
              <a:lnSpc>
                <a:spcPct val="130000"/>
              </a:lnSpc>
              <a:buNone/>
            </a:pPr>
            <a:r>
              <a:rPr lang="en-US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class </a:t>
            </a:r>
            <a:r>
              <a:rPr lang="en-US" altLang="ko-KR" sz="1600" kern="0" dirty="0" err="1">
                <a:solidFill>
                  <a:srgbClr val="FF0000"/>
                </a:solidFill>
                <a:ea typeface="맑은 고딕" panose="020B0503020000020004" pitchFamily="50" charset="-127"/>
              </a:rPr>
              <a:t>CaseIgnorantComparator</a:t>
            </a:r>
            <a:r>
              <a:rPr lang="en-US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 implements Comparator&lt;String&gt; {</a:t>
            </a:r>
            <a:endParaRPr lang="ko-KR" altLang="ko-KR" sz="1600" kern="0" dirty="0">
              <a:solidFill>
                <a:schemeClr val="dk1"/>
              </a:solidFill>
              <a:ea typeface="맑은 고딕" panose="020B0503020000020004" pitchFamily="50" charset="-127"/>
            </a:endParaRPr>
          </a:p>
          <a:p>
            <a:pPr marL="457200" lvl="1" indent="0" latinLnBrk="0">
              <a:lnSpc>
                <a:spcPct val="130000"/>
              </a:lnSpc>
              <a:buNone/>
            </a:pPr>
            <a:r>
              <a:rPr lang="en-US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	public int compare(String first, String second) {</a:t>
            </a:r>
            <a:endParaRPr lang="ko-KR" altLang="ko-KR" sz="1600" kern="0" dirty="0">
              <a:solidFill>
                <a:schemeClr val="dk1"/>
              </a:solidFill>
              <a:ea typeface="맑은 고딕" panose="020B0503020000020004" pitchFamily="50" charset="-127"/>
            </a:endParaRPr>
          </a:p>
          <a:p>
            <a:pPr marL="457200" lvl="1" indent="0" latinLnBrk="0">
              <a:lnSpc>
                <a:spcPct val="80000"/>
              </a:lnSpc>
              <a:buNone/>
            </a:pPr>
            <a:r>
              <a:rPr lang="en-US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		return </a:t>
            </a:r>
            <a:r>
              <a:rPr lang="en-US" altLang="ko-KR" sz="1600" kern="0" dirty="0" err="1">
                <a:solidFill>
                  <a:schemeClr val="dk1"/>
                </a:solidFill>
                <a:ea typeface="맑은 고딕" panose="020B0503020000020004" pitchFamily="50" charset="-127"/>
              </a:rPr>
              <a:t>first.</a:t>
            </a:r>
            <a:r>
              <a:rPr lang="en-US" altLang="ko-KR" sz="1600" kern="0" dirty="0" err="1">
                <a:solidFill>
                  <a:srgbClr val="FF0000"/>
                </a:solidFill>
                <a:ea typeface="맑은 고딕" panose="020B0503020000020004" pitchFamily="50" charset="-127"/>
              </a:rPr>
              <a:t>compareToIgnoreCase</a:t>
            </a:r>
            <a:r>
              <a:rPr lang="en-US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(second);</a:t>
            </a:r>
            <a:endParaRPr lang="ko-KR" altLang="ko-KR" sz="1600" kern="0" dirty="0">
              <a:solidFill>
                <a:schemeClr val="dk1"/>
              </a:solidFill>
              <a:ea typeface="맑은 고딕" panose="020B0503020000020004" pitchFamily="50" charset="-127"/>
            </a:endParaRPr>
          </a:p>
          <a:p>
            <a:pPr marL="457200" lvl="1" indent="0" latinLnBrk="0">
              <a:lnSpc>
                <a:spcPct val="80000"/>
              </a:lnSpc>
              <a:buNone/>
            </a:pPr>
            <a:r>
              <a:rPr lang="en-US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	}</a:t>
            </a:r>
            <a:endParaRPr lang="ko-KR" altLang="ko-KR" sz="1600" kern="0" dirty="0">
              <a:solidFill>
                <a:schemeClr val="dk1"/>
              </a:solidFill>
              <a:ea typeface="맑은 고딕" panose="020B0503020000020004" pitchFamily="50" charset="-127"/>
            </a:endParaRPr>
          </a:p>
          <a:p>
            <a:pPr marL="457200" lvl="1" indent="0" latinLnBrk="0">
              <a:lnSpc>
                <a:spcPct val="80000"/>
              </a:lnSpc>
              <a:buNone/>
            </a:pPr>
            <a:r>
              <a:rPr lang="en-US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}</a:t>
            </a:r>
            <a:endParaRPr lang="ko-KR" altLang="ko-KR" sz="1600" kern="0" dirty="0">
              <a:solidFill>
                <a:schemeClr val="dk1"/>
              </a:solidFill>
              <a:ea typeface="맑은 고딕" panose="020B0503020000020004" pitchFamily="50" charset="-127"/>
            </a:endParaRPr>
          </a:p>
          <a:p>
            <a:pPr marL="457200" lvl="1" indent="0" latinLnBrk="0">
              <a:lnSpc>
                <a:spcPct val="80000"/>
              </a:lnSpc>
              <a:buNone/>
            </a:pPr>
            <a:r>
              <a:rPr lang="en-US" altLang="ko-KR" sz="1600" kern="0" dirty="0" err="1">
                <a:solidFill>
                  <a:schemeClr val="dk1"/>
                </a:solidFill>
                <a:ea typeface="맑은 고딕" panose="020B0503020000020004" pitchFamily="50" charset="-127"/>
              </a:rPr>
              <a:t>Arrays.sort</a:t>
            </a:r>
            <a:r>
              <a:rPr lang="en-US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(strings, new </a:t>
            </a:r>
            <a:r>
              <a:rPr lang="en-US" altLang="ko-KR" sz="1600" kern="0" dirty="0" err="1">
                <a:solidFill>
                  <a:srgbClr val="FF0000"/>
                </a:solidFill>
                <a:ea typeface="맑은 고딕" panose="020B0503020000020004" pitchFamily="50" charset="-127"/>
              </a:rPr>
              <a:t>CaseIgnorantComparator</a:t>
            </a:r>
            <a:r>
              <a:rPr lang="en-US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());</a:t>
            </a:r>
          </a:p>
          <a:p>
            <a:pPr marL="457200" lvl="1" indent="0" latinLnBrk="0">
              <a:lnSpc>
                <a:spcPct val="80000"/>
              </a:lnSpc>
              <a:buNone/>
            </a:pPr>
            <a:endParaRPr lang="ko-KR" altLang="ko-KR" sz="1600" kern="0" dirty="0">
              <a:solidFill>
                <a:schemeClr val="dk1"/>
              </a:solidFill>
              <a:ea typeface="맑은 고딕" panose="020B0503020000020004" pitchFamily="50" charset="-127"/>
            </a:endParaRPr>
          </a:p>
          <a:p>
            <a:pPr algn="l" latinLnBrk="0">
              <a:lnSpc>
                <a:spcPct val="130000"/>
              </a:lnSpc>
            </a:pPr>
            <a:r>
              <a:rPr lang="ko-KR" altLang="en-US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이 때 </a:t>
            </a:r>
            <a:r>
              <a:rPr lang="en-US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Comparator </a:t>
            </a:r>
            <a:r>
              <a:rPr lang="ko-KR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람다식을 사용하면 아래와 같이 </a:t>
            </a:r>
            <a:r>
              <a:rPr lang="ko-KR" altLang="ko-KR" sz="1600" kern="0" dirty="0" err="1">
                <a:solidFill>
                  <a:schemeClr val="dk1"/>
                </a:solidFill>
                <a:ea typeface="맑은 고딕" panose="020B0503020000020004" pitchFamily="50" charset="-127"/>
              </a:rPr>
              <a:t>간단해진다</a:t>
            </a:r>
            <a:r>
              <a:rPr lang="en-US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.</a:t>
            </a:r>
            <a:endParaRPr lang="ko-KR" altLang="ko-KR" sz="1600" kern="0" dirty="0">
              <a:solidFill>
                <a:schemeClr val="dk1"/>
              </a:solidFill>
              <a:ea typeface="맑은 고딕" panose="020B0503020000020004" pitchFamily="50" charset="-127"/>
            </a:endParaRPr>
          </a:p>
          <a:p>
            <a:pPr marL="457200" lvl="1" indent="0" latinLnBrk="0">
              <a:lnSpc>
                <a:spcPct val="130000"/>
              </a:lnSpc>
              <a:buNone/>
            </a:pPr>
            <a:r>
              <a:rPr lang="en-US" altLang="ko-KR" sz="1600" kern="0" dirty="0" err="1">
                <a:solidFill>
                  <a:schemeClr val="dk1"/>
                </a:solidFill>
                <a:ea typeface="맑은 고딕" panose="020B0503020000020004" pitchFamily="50" charset="-127"/>
              </a:rPr>
              <a:t>Arrays.sort</a:t>
            </a:r>
            <a:r>
              <a:rPr lang="en-US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(strings, (x, y) -&gt; </a:t>
            </a:r>
            <a:r>
              <a:rPr lang="en-US" altLang="ko-KR" sz="1600" kern="0" dirty="0" err="1">
                <a:solidFill>
                  <a:schemeClr val="dk1"/>
                </a:solidFill>
                <a:ea typeface="맑은 고딕" panose="020B0503020000020004" pitchFamily="50" charset="-127"/>
              </a:rPr>
              <a:t>x.compareToIgnoreCase</a:t>
            </a:r>
            <a:r>
              <a:rPr lang="en-US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(y));</a:t>
            </a:r>
            <a:endParaRPr lang="ko-KR" altLang="ko-KR" sz="1600" kern="0" dirty="0">
              <a:solidFill>
                <a:schemeClr val="dk1"/>
              </a:solidFill>
              <a:ea typeface="맑은 고딕" panose="020B0503020000020004" pitchFamily="50" charset="-127"/>
            </a:endParaRPr>
          </a:p>
          <a:p>
            <a:pPr algn="l" latinLnBrk="0">
              <a:lnSpc>
                <a:spcPct val="130000"/>
              </a:lnSpc>
            </a:pPr>
            <a:r>
              <a:rPr lang="ko-KR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위 람다식의</a:t>
            </a:r>
            <a:r>
              <a:rPr lang="en-US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dk1"/>
                </a:solidFill>
                <a:ea typeface="맑은 고딕" panose="020B0503020000020004" pitchFamily="50" charset="-127"/>
              </a:rPr>
              <a:t>compareToIgnoreCase</a:t>
            </a:r>
            <a:r>
              <a:rPr lang="en-US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 </a:t>
            </a:r>
            <a:r>
              <a:rPr lang="ko-KR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메소드는 우리가 작성한 </a:t>
            </a:r>
            <a:r>
              <a:rPr lang="ko-KR" altLang="en-US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코드</a:t>
            </a:r>
            <a:r>
              <a:rPr lang="ko-KR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가 아니고</a:t>
            </a:r>
            <a:r>
              <a:rPr lang="en-US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 String </a:t>
            </a:r>
            <a:r>
              <a:rPr lang="ko-KR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클래스에 이미 있는 메소드를 사용한 것이다</a:t>
            </a:r>
            <a:r>
              <a:rPr lang="en-US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. </a:t>
            </a:r>
            <a:r>
              <a:rPr lang="ko-KR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이런 경우 아래와 같이 적을 수도 있다</a:t>
            </a:r>
            <a:r>
              <a:rPr lang="en-US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.</a:t>
            </a:r>
            <a:endParaRPr lang="ko-KR" altLang="ko-KR" sz="1600" kern="0" dirty="0">
              <a:solidFill>
                <a:schemeClr val="dk1"/>
              </a:solidFill>
              <a:ea typeface="맑은 고딕" panose="020B0503020000020004" pitchFamily="50" charset="-127"/>
            </a:endParaRPr>
          </a:p>
          <a:p>
            <a:pPr marL="457200" lvl="1" indent="0" latinLnBrk="0">
              <a:lnSpc>
                <a:spcPct val="130000"/>
              </a:lnSpc>
              <a:buNone/>
            </a:pPr>
            <a:r>
              <a:rPr lang="en-US" altLang="ko-KR" sz="1600" kern="0" dirty="0" err="1">
                <a:solidFill>
                  <a:schemeClr val="dk1"/>
                </a:solidFill>
                <a:ea typeface="맑은 고딕" panose="020B0503020000020004" pitchFamily="50" charset="-127"/>
              </a:rPr>
              <a:t>Arrays.sort</a:t>
            </a:r>
            <a:r>
              <a:rPr lang="en-US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(strings, </a:t>
            </a:r>
            <a:r>
              <a:rPr lang="en-US" altLang="ko-KR" sz="1600" kern="0" dirty="0">
                <a:solidFill>
                  <a:srgbClr val="FF0000"/>
                </a:solidFill>
                <a:ea typeface="맑은 고딕" panose="020B0503020000020004" pitchFamily="50" charset="-127"/>
              </a:rPr>
              <a:t>String::</a:t>
            </a:r>
            <a:r>
              <a:rPr lang="en-US" altLang="ko-KR" sz="1600" kern="0" dirty="0" err="1">
                <a:solidFill>
                  <a:srgbClr val="FF0000"/>
                </a:solidFill>
                <a:ea typeface="맑은 고딕" panose="020B0503020000020004" pitchFamily="50" charset="-127"/>
              </a:rPr>
              <a:t>compareToIgnoreCase</a:t>
            </a:r>
            <a:r>
              <a:rPr lang="en-US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);</a:t>
            </a:r>
            <a:endParaRPr lang="ko-KR" altLang="ko-KR" sz="1600" kern="0" dirty="0">
              <a:solidFill>
                <a:schemeClr val="dk1"/>
              </a:solidFill>
              <a:ea typeface="맑은 고딕" panose="020B0503020000020004" pitchFamily="50" charset="-127"/>
            </a:endParaRPr>
          </a:p>
          <a:p>
            <a:pPr algn="l" latinLnBrk="0">
              <a:lnSpc>
                <a:spcPct val="130000"/>
              </a:lnSpc>
            </a:pPr>
            <a:r>
              <a:rPr lang="ko-KR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두</a:t>
            </a:r>
            <a:r>
              <a:rPr lang="en-US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 String</a:t>
            </a:r>
            <a:r>
              <a:rPr lang="ko-KR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을 비교하는</a:t>
            </a:r>
            <a:r>
              <a:rPr lang="en-US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 Comparator </a:t>
            </a:r>
            <a:r>
              <a:rPr lang="ko-KR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람다식으로</a:t>
            </a:r>
            <a:r>
              <a:rPr lang="en-US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 String </a:t>
            </a:r>
            <a:r>
              <a:rPr lang="ko-KR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클래스의</a:t>
            </a:r>
            <a:r>
              <a:rPr lang="en-US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dk1"/>
                </a:solidFill>
                <a:ea typeface="맑은 고딕" panose="020B0503020000020004" pitchFamily="50" charset="-127"/>
              </a:rPr>
              <a:t>compareToIgnoreCase</a:t>
            </a:r>
            <a:r>
              <a:rPr lang="en-US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 </a:t>
            </a:r>
            <a:r>
              <a:rPr lang="ko-KR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메소드를 사용하라는 의미이다</a:t>
            </a:r>
            <a:r>
              <a:rPr lang="en-US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.</a:t>
            </a:r>
            <a:endParaRPr lang="ko-KR" altLang="ko-KR" sz="1600" kern="0" dirty="0">
              <a:solidFill>
                <a:schemeClr val="dk1"/>
              </a:solidFill>
              <a:ea typeface="맑은 고딕" panose="020B0503020000020004" pitchFamily="50" charset="-127"/>
            </a:endParaRPr>
          </a:p>
          <a:p>
            <a:pPr algn="l" latinLnBrk="0">
              <a:lnSpc>
                <a:spcPct val="130000"/>
              </a:lnSpc>
            </a:pPr>
            <a:r>
              <a:rPr lang="ko-KR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이미 있는 메소드를 지칭하는 </a:t>
            </a:r>
            <a:r>
              <a:rPr lang="en-US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String::</a:t>
            </a:r>
            <a:r>
              <a:rPr lang="en-US" altLang="ko-KR" sz="1600" kern="0" dirty="0" err="1">
                <a:solidFill>
                  <a:schemeClr val="dk1"/>
                </a:solidFill>
                <a:ea typeface="맑은 고딕" panose="020B0503020000020004" pitchFamily="50" charset="-127"/>
              </a:rPr>
              <a:t>compareToIgnoreCase</a:t>
            </a:r>
            <a:r>
              <a:rPr lang="ko-KR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와 같은 표현을 </a:t>
            </a:r>
            <a:r>
              <a:rPr lang="en-US" altLang="ko-KR" sz="1600" kern="0" dirty="0">
                <a:solidFill>
                  <a:srgbClr val="FF0000"/>
                </a:solidFill>
                <a:ea typeface="맑은 고딕" panose="020B0503020000020004" pitchFamily="50" charset="-127"/>
              </a:rPr>
              <a:t>method reference</a:t>
            </a:r>
            <a:r>
              <a:rPr lang="ko-KR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라고 부른다</a:t>
            </a:r>
            <a:r>
              <a:rPr lang="en-US" altLang="ko-KR" sz="1600" kern="0" dirty="0">
                <a:solidFill>
                  <a:schemeClr val="dk1"/>
                </a:solidFill>
                <a:ea typeface="맑은 고딕" panose="020B0503020000020004" pitchFamily="50" charset="-127"/>
              </a:rPr>
              <a:t>.</a:t>
            </a:r>
            <a:endParaRPr lang="ko-KR" altLang="ko-KR" sz="1600" kern="0" dirty="0">
              <a:solidFill>
                <a:schemeClr val="dk1"/>
              </a:solidFill>
              <a:ea typeface="맑은 고딕" panose="020B0503020000020004" pitchFamily="50" charset="-12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7EBB6-FE81-4029-AA94-E743AA91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8488" y="1903282"/>
            <a:ext cx="4180367" cy="86762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ko-KR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OrdinarCom-Regular"/>
              </a:rPr>
              <a:t>Method References</a:t>
            </a:r>
            <a:endParaRPr lang="ko-KR" altLang="en-US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DF623-4CE8-4853-B5AD-1DCE9452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500D4C-77D5-B808-458E-C2461BDCC0E7}"/>
              </a:ext>
            </a:extLst>
          </p:cNvPr>
          <p:cNvSpPr txBox="1"/>
          <p:nvPr/>
        </p:nvSpPr>
        <p:spPr>
          <a:xfrm>
            <a:off x="7398488" y="2780142"/>
            <a:ext cx="43925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람다식에 사용할 함수가</a:t>
            </a:r>
            <a:endParaRPr lang="en-US" altLang="ko-KR" sz="1400" dirty="0"/>
          </a:p>
          <a:p>
            <a:r>
              <a:rPr lang="ko-KR" altLang="en-US" sz="1400" dirty="0"/>
              <a:t>이미 존재하는 클래스의 </a:t>
            </a:r>
            <a:r>
              <a:rPr lang="ko-KR" altLang="en-US" sz="1400"/>
              <a:t>메소드로 구현되어 </a:t>
            </a:r>
            <a:r>
              <a:rPr lang="ko-KR" altLang="en-US" sz="1400" dirty="0"/>
              <a:t>있을 때</a:t>
            </a:r>
            <a:endParaRPr lang="en-US" altLang="ko-KR" sz="1400" dirty="0"/>
          </a:p>
          <a:p>
            <a:r>
              <a:rPr lang="ko-KR" altLang="en-US" sz="1400" dirty="0" err="1"/>
              <a:t>람다식</a:t>
            </a:r>
            <a:r>
              <a:rPr lang="ko-KR" altLang="en-US" sz="1400" dirty="0"/>
              <a:t> 함수를 새로 구현하는 대신</a:t>
            </a:r>
            <a:endParaRPr lang="en-US" altLang="ko-KR" sz="1400" dirty="0"/>
          </a:p>
          <a:p>
            <a:r>
              <a:rPr lang="ko-KR" altLang="en-US" sz="1400" dirty="0"/>
              <a:t>이미 있는 클래스 메소드를 적을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61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E4260-5377-40FE-996D-21EB39A8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31</a:t>
            </a:fld>
            <a:endParaRPr lang="ko-KR" alt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89BACE0-7799-FC6D-A735-9F9F19DEC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095912"/>
              </p:ext>
            </p:extLst>
          </p:nvPr>
        </p:nvGraphicFramePr>
        <p:xfrm>
          <a:off x="1163776" y="2021995"/>
          <a:ext cx="9855204" cy="1689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602">
                  <a:extLst>
                    <a:ext uri="{9D8B030D-6E8A-4147-A177-3AD203B41FA5}">
                      <a16:colId xmlns:a16="http://schemas.microsoft.com/office/drawing/2014/main" val="95221670"/>
                    </a:ext>
                  </a:extLst>
                </a:gridCol>
                <a:gridCol w="4927602">
                  <a:extLst>
                    <a:ext uri="{9D8B030D-6E8A-4147-A177-3AD203B41FA5}">
                      <a16:colId xmlns:a16="http://schemas.microsoft.com/office/drawing/2014/main" val="3162088362"/>
                    </a:ext>
                  </a:extLst>
                </a:gridCol>
              </a:tblGrid>
              <a:tr h="422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PalatinoNovaPro-Regular"/>
                        </a:rPr>
                        <a:t>람다식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PalatinoNovaPro-Regular"/>
                        </a:rPr>
                        <a:t>메소드 레퍼런스</a:t>
                      </a:r>
                      <a:endParaRPr lang="en-US" altLang="ko-KR" sz="1600" kern="0" dirty="0">
                        <a:effectLst/>
                        <a:latin typeface="맑은 고딕" panose="020B0503020000020004" pitchFamily="50" charset="-127"/>
                        <a:ea typeface="+mn-ea"/>
                        <a:cs typeface="PalatinoNovaPro-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410673"/>
                  </a:ext>
                </a:extLst>
              </a:tr>
              <a:tr h="422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PalatinoNovaPro-Regular"/>
                        </a:rPr>
                        <a:t>list.removeIf</a:t>
                      </a:r>
                      <a:r>
                        <a:rPr lang="en-US" altLang="ko-KR" sz="16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PalatinoNovaPro-Regular"/>
                        </a:rPr>
                        <a:t>(e -&gt; e == null)</a:t>
                      </a:r>
                      <a:endParaRPr lang="ko-KR" altLang="ko-KR" sz="16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PalatinoNovaPro-Regular"/>
                        </a:rPr>
                        <a:t>list.removeIf</a:t>
                      </a:r>
                      <a:r>
                        <a:rPr lang="en-US" altLang="ko-KR" sz="16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PalatinoNovaPro-Regular"/>
                        </a:rPr>
                        <a:t>(Objects::</a:t>
                      </a:r>
                      <a:r>
                        <a:rPr lang="en-US" altLang="ko-KR" sz="1600" kern="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PalatinoNovaPro-Regular"/>
                        </a:rPr>
                        <a:t>isNull</a:t>
                      </a:r>
                      <a:r>
                        <a:rPr lang="en-US" altLang="ko-KR" sz="16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PalatinoNovaPro-Regular"/>
                        </a:rPr>
                        <a:t>)</a:t>
                      </a:r>
                      <a:endParaRPr lang="ko-KR" altLang="ko-KR" sz="16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510094"/>
                  </a:ext>
                </a:extLst>
              </a:tr>
              <a:tr h="4223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PalatinoNovaPro-Regular"/>
                        </a:rPr>
                        <a:t>list.forEach</a:t>
                      </a:r>
                      <a:r>
                        <a:rPr lang="en-US" altLang="ko-KR" sz="16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PalatinoNovaPro-Regular"/>
                        </a:rPr>
                        <a:t>(x -&gt; </a:t>
                      </a:r>
                      <a:r>
                        <a:rPr lang="en-US" altLang="ko-KR" sz="1600" kern="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PalatinoNovaPro-Regular"/>
                        </a:rPr>
                        <a:t>System.out.print</a:t>
                      </a:r>
                      <a:r>
                        <a:rPr lang="en-US" altLang="ko-KR" sz="16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PalatinoNovaPro-Regular"/>
                        </a:rPr>
                        <a:t>(x))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PalatinoNovaPro-Regular"/>
                        </a:rPr>
                        <a:t>list.forEach</a:t>
                      </a:r>
                      <a:r>
                        <a:rPr lang="en-US" altLang="ko-KR" sz="16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PalatinoNovaPro-Regular"/>
                        </a:rPr>
                        <a:t>(</a:t>
                      </a:r>
                      <a:r>
                        <a:rPr lang="en-US" altLang="ko-KR" sz="1600" kern="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PalatinoNovaPro-Regular"/>
                        </a:rPr>
                        <a:t>System.out</a:t>
                      </a:r>
                      <a:r>
                        <a:rPr lang="en-US" altLang="ko-KR" sz="16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PalatinoNovaPro-Regular"/>
                        </a:rPr>
                        <a:t>::print)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42091"/>
                  </a:ext>
                </a:extLst>
              </a:tr>
              <a:tr h="422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Supplier&lt;</a:t>
                      </a:r>
                      <a:r>
                        <a:rPr lang="en-US" altLang="ko-KR" sz="1600" kern="10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LocalDate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&gt; s1 = () -&gt; </a:t>
                      </a:r>
                      <a:r>
                        <a:rPr lang="en-US" altLang="ko-KR" sz="1600" kern="10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LocalDate.now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Supplier&lt;</a:t>
                      </a:r>
                      <a:r>
                        <a:rPr lang="en-US" altLang="ko-KR" sz="1600" kern="10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LocalDate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&gt; s1 = </a:t>
                      </a:r>
                      <a:r>
                        <a:rPr lang="en-US" altLang="ko-KR" sz="1600" kern="10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LocalDate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::now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99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00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5711-655C-494E-A28C-BA62B1B0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sz="2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 레퍼런스에는 세 가지 형태가 있다</a:t>
            </a:r>
            <a:r>
              <a:rPr lang="en-US" altLang="ko-KR" sz="2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6AFE8-66FF-4FFD-8032-8BCC5B51D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605" y="1740683"/>
            <a:ext cx="9647490" cy="3771356"/>
          </a:xfrm>
        </p:spPr>
        <p:txBody>
          <a:bodyPr/>
          <a:lstStyle/>
          <a:p>
            <a:pPr marL="342900" indent="-342900" algn="l" latinLnBrk="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altLang="ko-KR" sz="1800" kern="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Class</a:t>
            </a:r>
            <a:r>
              <a:rPr lang="en-US" altLang="ko-KR" sz="18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::</a:t>
            </a:r>
            <a:r>
              <a:rPr lang="en-US" altLang="ko-KR" sz="18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instanceMethod</a:t>
            </a:r>
            <a:r>
              <a:rPr lang="en-US" altLang="ko-KR" sz="18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(unbound method reference)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altLang="ko-KR" sz="1800" kern="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Class</a:t>
            </a:r>
            <a:r>
              <a:rPr lang="en-US" altLang="ko-KR" sz="18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::</a:t>
            </a:r>
            <a:r>
              <a:rPr lang="en-US" altLang="ko-KR" sz="18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staticMethod</a:t>
            </a:r>
            <a:r>
              <a:rPr lang="en-US" altLang="ko-KR" sz="18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(unbound method reference)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altLang="ko-KR" sz="1800" kern="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object</a:t>
            </a:r>
            <a:r>
              <a:rPr lang="en-US" altLang="ko-KR" sz="18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::</a:t>
            </a:r>
            <a:r>
              <a:rPr lang="en-US" altLang="ko-KR" sz="18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instanceMethod</a:t>
            </a:r>
            <a:r>
              <a:rPr lang="en-US" altLang="ko-KR" sz="18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(bound method reference)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15000"/>
              </a:lnSpc>
              <a:spcAft>
                <a:spcPts val="1000"/>
              </a:spcAft>
            </a:pPr>
            <a:endParaRPr lang="en-US" altLang="ko-KR" sz="1800" kern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1, 2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번의 </a:t>
            </a:r>
            <a:r>
              <a:rPr lang="en-US" altLang="ko-KR" sz="1600" kern="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Class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클래스 이름이다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l" latinLnBrk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번에 있는 </a:t>
            </a:r>
            <a:r>
              <a:rPr lang="en-US" altLang="ko-KR" sz="16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object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어떤 객체를 가리키는 레퍼런스이다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indent="0" latinLnBrk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Unbound method reference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라는 말은 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method reference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가 특정 객체와 연결되어 있지 않다는 말이다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</a:p>
          <a:p>
            <a:pPr algn="l" latinLnBrk="0">
              <a:lnSpc>
                <a:spcPct val="115000"/>
              </a:lnSpc>
              <a:spcAft>
                <a:spcPts val="1000"/>
              </a:spcAft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BB42A-9122-44B2-AAB6-22298754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1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34650-D4AC-4962-8C34-BDCC37A9A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80" y="514350"/>
            <a:ext cx="10515600" cy="5853430"/>
          </a:xfrm>
        </p:spPr>
        <p:txBody>
          <a:bodyPr>
            <a:normAutofit/>
          </a:bodyPr>
          <a:lstStyle/>
          <a:p>
            <a:pPr marL="0" lvl="0" indent="0" algn="l" latinLnBrk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1. Class::</a:t>
            </a:r>
            <a:r>
              <a:rPr lang="en-US" altLang="ko-KR" sz="15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instanceMethod</a:t>
            </a:r>
            <a:endParaRPr lang="ko-KR" altLang="ko-KR" sz="1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latinLnBrk="0">
              <a:lnSpc>
                <a:spcPct val="115000"/>
              </a:lnSpc>
              <a:spcAft>
                <a:spcPts val="1000"/>
              </a:spcAft>
            </a:pPr>
            <a:r>
              <a:rPr lang="ko-KR" altLang="ko-KR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첫 파라미터는 메소드 호출 대상</a:t>
            </a:r>
            <a:r>
              <a:rPr lang="en-US" altLang="ko-KR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(receiver)</a:t>
            </a:r>
            <a:r>
              <a:rPr lang="ko-KR" altLang="ko-KR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이 되고 나머지 파라미터들은 메소드에게 넘겨진다</a:t>
            </a:r>
            <a:r>
              <a:rPr lang="en-US" altLang="ko-KR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latinLnBrk="0">
              <a:lnSpc>
                <a:spcPct val="115000"/>
              </a:lnSpc>
              <a:spcAft>
                <a:spcPts val="1000"/>
              </a:spcAft>
            </a:pPr>
            <a:r>
              <a:rPr lang="en-US" altLang="ko-KR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String::</a:t>
            </a:r>
            <a:r>
              <a:rPr lang="en-US" altLang="ko-KR" sz="15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compareToIgnoreCase</a:t>
            </a:r>
            <a:r>
              <a:rPr lang="en-US" altLang="ko-KR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ko-KR" altLang="ko-KR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는 </a:t>
            </a:r>
            <a:r>
              <a:rPr lang="en-US" altLang="ko-KR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(x, y) -&gt; </a:t>
            </a:r>
            <a:r>
              <a:rPr lang="en-US" altLang="ko-KR" sz="15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x.compareToIgnoreCase</a:t>
            </a:r>
            <a:r>
              <a:rPr lang="en-US" altLang="ko-KR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(y)</a:t>
            </a:r>
            <a:r>
              <a:rPr lang="ko-KR" altLang="ko-KR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와 같다</a:t>
            </a:r>
            <a:r>
              <a:rPr lang="en-US" altLang="ko-KR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</a:p>
          <a:p>
            <a:pPr lvl="1" latinLnBrk="0">
              <a:lnSpc>
                <a:spcPct val="115000"/>
              </a:lnSpc>
              <a:spcAft>
                <a:spcPts val="1000"/>
              </a:spcAft>
            </a:pPr>
            <a:endParaRPr lang="ko-KR" altLang="ko-KR" sz="1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l" latinLnBrk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2. Class::</a:t>
            </a:r>
            <a:r>
              <a:rPr lang="en-US" altLang="ko-KR" sz="15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staticMethod</a:t>
            </a:r>
            <a:endParaRPr lang="ko-KR" altLang="ko-KR" sz="1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latinLnBrk="0">
              <a:lnSpc>
                <a:spcPct val="115000"/>
              </a:lnSpc>
              <a:spcAft>
                <a:spcPts val="1000"/>
              </a:spcAft>
            </a:pPr>
            <a:r>
              <a:rPr lang="ko-KR" altLang="ko-KR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모든 파라미터가 </a:t>
            </a:r>
            <a:r>
              <a:rPr lang="en-US" altLang="ko-KR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static </a:t>
            </a:r>
            <a:r>
              <a:rPr lang="ko-KR" altLang="ko-KR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메소드로 넘겨진다</a:t>
            </a:r>
            <a:r>
              <a:rPr lang="en-US" altLang="ko-KR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latinLnBrk="0">
              <a:lnSpc>
                <a:spcPct val="115000"/>
              </a:lnSpc>
              <a:spcAft>
                <a:spcPts val="1000"/>
              </a:spcAft>
            </a:pPr>
            <a:r>
              <a:rPr lang="en-US" altLang="ko-KR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Objects::</a:t>
            </a:r>
            <a:r>
              <a:rPr lang="en-US" altLang="ko-KR" sz="15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isNull</a:t>
            </a:r>
            <a:r>
              <a:rPr lang="en-US" altLang="ko-KR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ko-KR" altLang="ko-KR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은</a:t>
            </a:r>
            <a:r>
              <a:rPr lang="en-US" altLang="ko-KR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x -&gt; </a:t>
            </a:r>
            <a:r>
              <a:rPr lang="en-US" altLang="ko-KR" sz="15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Objects.isNull</a:t>
            </a:r>
            <a:r>
              <a:rPr lang="en-US" altLang="ko-KR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(x)</a:t>
            </a:r>
            <a:r>
              <a:rPr lang="ko-KR" altLang="ko-KR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과 같다</a:t>
            </a:r>
            <a:r>
              <a:rPr lang="en-US" altLang="ko-KR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</a:p>
          <a:p>
            <a:pPr lvl="1" latinLnBrk="0">
              <a:lnSpc>
                <a:spcPct val="115000"/>
              </a:lnSpc>
              <a:spcAft>
                <a:spcPts val="1000"/>
              </a:spcAft>
            </a:pPr>
            <a:endParaRPr lang="ko-KR" altLang="ko-KR" sz="1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l" latinLnBrk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3. object::</a:t>
            </a:r>
            <a:r>
              <a:rPr lang="en-US" altLang="ko-KR" sz="15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instanceMethod</a:t>
            </a:r>
            <a:endParaRPr lang="ko-KR" altLang="ko-KR" sz="1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latinLnBrk="0">
              <a:lnSpc>
                <a:spcPct val="115000"/>
              </a:lnSpc>
              <a:spcAft>
                <a:spcPts val="1000"/>
              </a:spcAft>
            </a:pPr>
            <a:r>
              <a:rPr lang="ko-KR" altLang="ko-KR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메소드가 주어진 객체에게 호출된다</a:t>
            </a:r>
            <a:r>
              <a:rPr lang="en-US" altLang="ko-KR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 </a:t>
            </a:r>
            <a:r>
              <a:rPr lang="ko-KR" altLang="en-US" sz="15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모든 </a:t>
            </a:r>
            <a:r>
              <a:rPr lang="ko-KR" altLang="ko-KR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파라미터</a:t>
            </a:r>
            <a:r>
              <a:rPr lang="ko-KR" altLang="en-US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가</a:t>
            </a:r>
            <a:r>
              <a:rPr lang="ko-KR" altLang="ko-KR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인스턴스 메소드</a:t>
            </a:r>
            <a:r>
              <a:rPr lang="ko-KR" altLang="en-US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로</a:t>
            </a:r>
            <a:r>
              <a:rPr lang="ko-KR" altLang="ko-KR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넘겨진다</a:t>
            </a:r>
            <a:r>
              <a:rPr lang="en-US" altLang="ko-KR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latinLnBrk="0">
              <a:lnSpc>
                <a:spcPct val="115000"/>
              </a:lnSpc>
              <a:spcAft>
                <a:spcPts val="1000"/>
              </a:spcAft>
            </a:pPr>
            <a:r>
              <a:rPr lang="en-US" altLang="ko-KR" sz="15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System.out</a:t>
            </a:r>
            <a:r>
              <a:rPr lang="en-US" altLang="ko-KR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::</a:t>
            </a:r>
            <a:r>
              <a:rPr lang="en-US" altLang="ko-KR" sz="15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println</a:t>
            </a:r>
            <a:r>
              <a:rPr lang="en-US" altLang="ko-KR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ko-KR" altLang="ko-KR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은 </a:t>
            </a:r>
            <a:r>
              <a:rPr lang="en-US" altLang="ko-KR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x -&gt; </a:t>
            </a:r>
            <a:r>
              <a:rPr lang="en-US" altLang="ko-KR" sz="15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System.out.println</a:t>
            </a:r>
            <a:r>
              <a:rPr lang="en-US" altLang="ko-KR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(x)</a:t>
            </a:r>
            <a:r>
              <a:rPr lang="ko-KR" altLang="ko-KR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과 같다</a:t>
            </a:r>
            <a:r>
              <a:rPr lang="en-US" altLang="ko-KR" sz="15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</a:p>
          <a:p>
            <a:pPr lvl="1" latinLnBrk="0">
              <a:lnSpc>
                <a:spcPct val="115000"/>
              </a:lnSpc>
              <a:spcAft>
                <a:spcPts val="1000"/>
              </a:spcAft>
            </a:pPr>
            <a:endParaRPr lang="en-US" altLang="ko-KR" sz="150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CAFC8-C65C-44AF-89C8-8DA3C1E9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B36D8-54A5-4BAE-B534-47C7952829E3}"/>
              </a:ext>
            </a:extLst>
          </p:cNvPr>
          <p:cNvSpPr txBox="1"/>
          <p:nvPr/>
        </p:nvSpPr>
        <p:spPr>
          <a:xfrm>
            <a:off x="6355080" y="1922195"/>
            <a:ext cx="529844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/>
              <a:t>1.</a:t>
            </a:r>
          </a:p>
          <a:p>
            <a:r>
              <a:rPr lang="en-US" altLang="ko-KR" sz="1600"/>
              <a:t>Arrays.sort(strings, (x, y) -&gt; x.compareToIgnoreCase(y));</a:t>
            </a:r>
          </a:p>
          <a:p>
            <a:r>
              <a:rPr lang="en-US" altLang="ko-KR" sz="1600"/>
              <a:t>Arrays.sort(strings, </a:t>
            </a:r>
            <a:r>
              <a:rPr lang="en-US" altLang="ko-KR" sz="1600">
                <a:solidFill>
                  <a:srgbClr val="0000FF"/>
                </a:solidFill>
              </a:rPr>
              <a:t>String::compareToIgnoreCase</a:t>
            </a:r>
            <a:r>
              <a:rPr lang="en-US" altLang="ko-KR" sz="1600"/>
              <a:t>);</a:t>
            </a:r>
          </a:p>
          <a:p>
            <a:r>
              <a:rPr lang="en-US" altLang="ko-KR" sz="1600"/>
              <a:t>2.</a:t>
            </a:r>
          </a:p>
          <a:p>
            <a:r>
              <a:rPr lang="en-US" altLang="ko-KR" sz="1600"/>
              <a:t>list.removeIf(e -&gt; e == null);</a:t>
            </a:r>
          </a:p>
          <a:p>
            <a:r>
              <a:rPr lang="en-US" altLang="ko-KR" sz="1600"/>
              <a:t>list.removeIf(</a:t>
            </a:r>
            <a:r>
              <a:rPr lang="en-US" altLang="ko-KR" sz="1600">
                <a:solidFill>
                  <a:srgbClr val="0000FF"/>
                </a:solidFill>
              </a:rPr>
              <a:t>Objects::isNull</a:t>
            </a:r>
            <a:r>
              <a:rPr lang="en-US" altLang="ko-KR" sz="1600"/>
              <a:t>);</a:t>
            </a:r>
          </a:p>
          <a:p>
            <a:r>
              <a:rPr lang="en-US" altLang="ko-KR" sz="1600"/>
              <a:t>3.</a:t>
            </a:r>
          </a:p>
          <a:p>
            <a:r>
              <a:rPr lang="en-US" altLang="ko-KR" sz="1600"/>
              <a:t>list.forEach(x -&gt; System.out.print(x));</a:t>
            </a:r>
          </a:p>
          <a:p>
            <a:r>
              <a:rPr lang="en-US" altLang="ko-KR" sz="1600"/>
              <a:t>list.forEach(</a:t>
            </a:r>
            <a:r>
              <a:rPr lang="en-US" altLang="ko-KR" sz="1600">
                <a:solidFill>
                  <a:srgbClr val="0000FF"/>
                </a:solidFill>
              </a:rPr>
              <a:t>System.out::print</a:t>
            </a:r>
            <a:r>
              <a:rPr lang="en-US" altLang="ko-KR" sz="1600"/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23315E-18BC-4C5D-9004-2EF2A75C8ACD}"/>
              </a:ext>
            </a:extLst>
          </p:cNvPr>
          <p:cNvSpPr txBox="1"/>
          <p:nvPr/>
        </p:nvSpPr>
        <p:spPr>
          <a:xfrm>
            <a:off x="1977390" y="1773605"/>
            <a:ext cx="25891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instance method</a:t>
            </a:r>
          </a:p>
          <a:p>
            <a:r>
              <a:rPr lang="ko-KR" altLang="en-US" sz="1400" dirty="0"/>
              <a:t>파라미터를 한 개 갖는 메소드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7FA8EF-988F-2FBF-39AA-31137BA5E01F}"/>
              </a:ext>
            </a:extLst>
          </p:cNvPr>
          <p:cNvCxnSpPr/>
          <p:nvPr/>
        </p:nvCxnSpPr>
        <p:spPr>
          <a:xfrm flipH="1">
            <a:off x="1863090" y="1785035"/>
            <a:ext cx="20459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F90BBAC-FD43-B216-1A15-DD88298E9079}"/>
              </a:ext>
            </a:extLst>
          </p:cNvPr>
          <p:cNvCxnSpPr/>
          <p:nvPr/>
        </p:nvCxnSpPr>
        <p:spPr>
          <a:xfrm flipH="1">
            <a:off x="2057400" y="3623310"/>
            <a:ext cx="4686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D22F51-FD1E-D9B9-60BA-6C7EA731FF71}"/>
              </a:ext>
            </a:extLst>
          </p:cNvPr>
          <p:cNvSpPr txBox="1"/>
          <p:nvPr/>
        </p:nvSpPr>
        <p:spPr>
          <a:xfrm>
            <a:off x="1931670" y="3646170"/>
            <a:ext cx="25891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static method</a:t>
            </a:r>
          </a:p>
          <a:p>
            <a:r>
              <a:rPr lang="ko-KR" altLang="en-US" sz="1400" dirty="0"/>
              <a:t>파라미터를 한 개 갖는 메소드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C3068DE-F14B-5A5A-70E6-5935EAE3C79D}"/>
              </a:ext>
            </a:extLst>
          </p:cNvPr>
          <p:cNvCxnSpPr/>
          <p:nvPr/>
        </p:nvCxnSpPr>
        <p:spPr>
          <a:xfrm flipH="1">
            <a:off x="2343150" y="5463540"/>
            <a:ext cx="5600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3E099C8-0BF1-652D-CDFC-3EEA6B6643FA}"/>
              </a:ext>
            </a:extLst>
          </p:cNvPr>
          <p:cNvSpPr txBox="1"/>
          <p:nvPr/>
        </p:nvSpPr>
        <p:spPr>
          <a:xfrm>
            <a:off x="2286000" y="5476240"/>
            <a:ext cx="3817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instance method (</a:t>
            </a:r>
            <a:r>
              <a:rPr lang="ko-KR" altLang="en-US" sz="1100" dirty="0"/>
              <a:t>파라미터를 한 개 갖는 메소드</a:t>
            </a:r>
            <a:r>
              <a:rPr lang="en-US" altLang="ko-KR" sz="1100" dirty="0"/>
              <a:t>)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09AD6A-41EC-C41A-9549-3CC9906B0BD4}"/>
              </a:ext>
            </a:extLst>
          </p:cNvPr>
          <p:cNvSpPr txBox="1"/>
          <p:nvPr/>
        </p:nvSpPr>
        <p:spPr>
          <a:xfrm>
            <a:off x="782320" y="179646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클래스 이름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442CA11-EEA2-17FE-4856-FF5764E3CE98}"/>
              </a:ext>
            </a:extLst>
          </p:cNvPr>
          <p:cNvCxnSpPr/>
          <p:nvPr/>
        </p:nvCxnSpPr>
        <p:spPr>
          <a:xfrm flipH="1">
            <a:off x="1245870" y="1785035"/>
            <a:ext cx="5327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A742E55-17C3-23CE-8A83-AA940BA8F2DB}"/>
              </a:ext>
            </a:extLst>
          </p:cNvPr>
          <p:cNvSpPr txBox="1"/>
          <p:nvPr/>
        </p:nvSpPr>
        <p:spPr>
          <a:xfrm>
            <a:off x="877570" y="365193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클래스 이름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D095521-7440-3EBA-D20D-88700971091A}"/>
              </a:ext>
            </a:extLst>
          </p:cNvPr>
          <p:cNvCxnSpPr>
            <a:cxnSpLocks/>
          </p:cNvCxnSpPr>
          <p:nvPr/>
        </p:nvCxnSpPr>
        <p:spPr>
          <a:xfrm flipH="1">
            <a:off x="1291590" y="3617645"/>
            <a:ext cx="5936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3934204-E754-CFDA-43B9-29BB27B18E06}"/>
              </a:ext>
            </a:extLst>
          </p:cNvPr>
          <p:cNvCxnSpPr/>
          <p:nvPr/>
        </p:nvCxnSpPr>
        <p:spPr>
          <a:xfrm flipH="1">
            <a:off x="1234440" y="5474970"/>
            <a:ext cx="9829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5F44779-C95F-9F7E-097A-35E59B7F6505}"/>
              </a:ext>
            </a:extLst>
          </p:cNvPr>
          <p:cNvSpPr txBox="1"/>
          <p:nvPr/>
        </p:nvSpPr>
        <p:spPr>
          <a:xfrm>
            <a:off x="525780" y="5463977"/>
            <a:ext cx="1732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Object</a:t>
            </a:r>
            <a:r>
              <a:rPr lang="ko-KR" altLang="en-US" sz="1600"/>
              <a:t> </a:t>
            </a:r>
            <a:r>
              <a:rPr lang="en-US" altLang="ko-KR" sz="1600"/>
              <a:t>reference</a:t>
            </a:r>
            <a:endParaRPr lang="ko-KR" altLang="en-US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A5AD94-BB4D-334B-C848-0829CA2EF99A}"/>
              </a:ext>
            </a:extLst>
          </p:cNvPr>
          <p:cNvSpPr txBox="1"/>
          <p:nvPr/>
        </p:nvSpPr>
        <p:spPr>
          <a:xfrm>
            <a:off x="6123806" y="5176398"/>
            <a:ext cx="5726430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kern="0" dirty="0" err="1">
                <a:solidFill>
                  <a:srgbClr val="0020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System.out</a:t>
            </a:r>
            <a:r>
              <a:rPr lang="ko-KR" altLang="ko-KR" sz="1400" kern="0" dirty="0">
                <a:solidFill>
                  <a:srgbClr val="0020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은</a:t>
            </a:r>
            <a:r>
              <a:rPr lang="en-US" altLang="ko-KR" sz="1400" kern="0" dirty="0">
                <a:solidFill>
                  <a:srgbClr val="0020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System </a:t>
            </a:r>
            <a:r>
              <a:rPr lang="ko-KR" altLang="ko-KR" sz="1400" kern="0" dirty="0">
                <a:solidFill>
                  <a:srgbClr val="0020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클래스의</a:t>
            </a:r>
            <a:r>
              <a:rPr lang="en-US" altLang="ko-KR" sz="1400" kern="0" dirty="0">
                <a:solidFill>
                  <a:srgbClr val="0020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static </a:t>
            </a:r>
            <a:r>
              <a:rPr lang="ko-KR" altLang="ko-KR" sz="1400" kern="0" dirty="0">
                <a:solidFill>
                  <a:srgbClr val="0020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필드이며 여기에는</a:t>
            </a:r>
            <a:r>
              <a:rPr lang="en-US" altLang="ko-KR" sz="1400" kern="0" dirty="0">
                <a:solidFill>
                  <a:srgbClr val="0020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en-US" altLang="ko-KR" sz="1400" kern="0" dirty="0" err="1">
                <a:solidFill>
                  <a:srgbClr val="0020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PrintStream</a:t>
            </a:r>
            <a:r>
              <a:rPr lang="en-US" altLang="ko-KR" sz="1400" kern="0" dirty="0">
                <a:solidFill>
                  <a:srgbClr val="0020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ko-KR" altLang="ko-KR" sz="1400" kern="0" dirty="0">
                <a:solidFill>
                  <a:srgbClr val="0020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인스턴스가 저장되어 있다</a:t>
            </a:r>
            <a:r>
              <a:rPr lang="en-US" altLang="ko-KR" sz="1400" kern="0" dirty="0">
                <a:solidFill>
                  <a:srgbClr val="0020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 </a:t>
            </a:r>
            <a:r>
              <a:rPr lang="ko-KR" altLang="en-US" sz="1400" kern="0" dirty="0">
                <a:solidFill>
                  <a:srgbClr val="0020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그러니까</a:t>
            </a:r>
            <a:r>
              <a:rPr lang="en-US" altLang="ko-KR" sz="1400" kern="0" dirty="0">
                <a:solidFill>
                  <a:srgbClr val="0020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en-US" altLang="ko-KR" sz="1400" kern="0" dirty="0" err="1">
                <a:solidFill>
                  <a:srgbClr val="0020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System.out</a:t>
            </a:r>
            <a:r>
              <a:rPr lang="ko-KR" altLang="en-US" sz="1400" kern="0" dirty="0">
                <a:solidFill>
                  <a:srgbClr val="0020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은 </a:t>
            </a:r>
            <a:r>
              <a:rPr lang="en-US" altLang="ko-KR" sz="1400" kern="0" dirty="0" err="1">
                <a:solidFill>
                  <a:srgbClr val="0020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PrintStream</a:t>
            </a:r>
            <a:r>
              <a:rPr lang="en-US" altLang="ko-KR" sz="1400" kern="0" dirty="0">
                <a:solidFill>
                  <a:srgbClr val="0020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ko-KR" altLang="ko-KR" sz="1400" kern="0" dirty="0">
                <a:solidFill>
                  <a:srgbClr val="0020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인스턴스</a:t>
            </a:r>
            <a:r>
              <a:rPr lang="ko-KR" altLang="en-US" sz="1400" kern="0" dirty="0">
                <a:solidFill>
                  <a:srgbClr val="0020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를 가리키는 레퍼런스이다</a:t>
            </a:r>
            <a:r>
              <a:rPr lang="en-US" altLang="ko-KR" sz="1400" kern="0" dirty="0">
                <a:solidFill>
                  <a:srgbClr val="0020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 </a:t>
            </a:r>
            <a:endParaRPr lang="ko-KR" altLang="ko-KR" sz="1400" kern="100" dirty="0">
              <a:solidFill>
                <a:srgbClr val="00206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DC125A5-4707-2D2E-D429-A1CB4970603F}"/>
              </a:ext>
            </a:extLst>
          </p:cNvPr>
          <p:cNvSpPr/>
          <p:nvPr/>
        </p:nvSpPr>
        <p:spPr>
          <a:xfrm>
            <a:off x="4247262" y="1375778"/>
            <a:ext cx="555476" cy="136828"/>
          </a:xfrm>
          <a:custGeom>
            <a:avLst/>
            <a:gdLst>
              <a:gd name="connsiteX0" fmla="*/ 0 w 555476"/>
              <a:gd name="connsiteY0" fmla="*/ 119736 h 136828"/>
              <a:gd name="connsiteX1" fmla="*/ 273465 w 555476"/>
              <a:gd name="connsiteY1" fmla="*/ 95 h 136828"/>
              <a:gd name="connsiteX2" fmla="*/ 555476 w 555476"/>
              <a:gd name="connsiteY2" fmla="*/ 136828 h 136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5476" h="136828">
                <a:moveTo>
                  <a:pt x="0" y="119736"/>
                </a:moveTo>
                <a:cubicBezTo>
                  <a:pt x="90443" y="58491"/>
                  <a:pt x="180886" y="-2754"/>
                  <a:pt x="273465" y="95"/>
                </a:cubicBezTo>
                <a:cubicBezTo>
                  <a:pt x="366044" y="2944"/>
                  <a:pt x="460760" y="69886"/>
                  <a:pt x="555476" y="13682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0A29467-C200-E49D-D437-5E2C70EABB64}"/>
              </a:ext>
            </a:extLst>
          </p:cNvPr>
          <p:cNvSpPr/>
          <p:nvPr/>
        </p:nvSpPr>
        <p:spPr>
          <a:xfrm>
            <a:off x="4401084" y="1777525"/>
            <a:ext cx="2495372" cy="153845"/>
          </a:xfrm>
          <a:custGeom>
            <a:avLst/>
            <a:gdLst>
              <a:gd name="connsiteX0" fmla="*/ 0 w 2495372"/>
              <a:gd name="connsiteY0" fmla="*/ 8546 h 153845"/>
              <a:gd name="connsiteX1" fmla="*/ 1298961 w 2495372"/>
              <a:gd name="connsiteY1" fmla="*/ 153825 h 153845"/>
              <a:gd name="connsiteX2" fmla="*/ 2495372 w 2495372"/>
              <a:gd name="connsiteY2" fmla="*/ 0 h 15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5372" h="153845">
                <a:moveTo>
                  <a:pt x="0" y="8546"/>
                </a:moveTo>
                <a:cubicBezTo>
                  <a:pt x="441533" y="81897"/>
                  <a:pt x="883066" y="155249"/>
                  <a:pt x="1298961" y="153825"/>
                </a:cubicBezTo>
                <a:cubicBezTo>
                  <a:pt x="1714856" y="152401"/>
                  <a:pt x="2105114" y="76200"/>
                  <a:pt x="2495372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EB0D3D9-063D-1D96-A579-BF02166394FB}"/>
              </a:ext>
            </a:extLst>
          </p:cNvPr>
          <p:cNvSpPr/>
          <p:nvPr/>
        </p:nvSpPr>
        <p:spPr>
          <a:xfrm>
            <a:off x="2854295" y="3247381"/>
            <a:ext cx="1538243" cy="145299"/>
          </a:xfrm>
          <a:custGeom>
            <a:avLst/>
            <a:gdLst>
              <a:gd name="connsiteX0" fmla="*/ 0 w 1538243"/>
              <a:gd name="connsiteY0" fmla="*/ 136754 h 145299"/>
              <a:gd name="connsiteX1" fmla="*/ 769122 w 1538243"/>
              <a:gd name="connsiteY1" fmla="*/ 21 h 145299"/>
              <a:gd name="connsiteX2" fmla="*/ 1538243 w 1538243"/>
              <a:gd name="connsiteY2" fmla="*/ 145299 h 1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8243" h="145299">
                <a:moveTo>
                  <a:pt x="0" y="136754"/>
                </a:moveTo>
                <a:cubicBezTo>
                  <a:pt x="256374" y="67675"/>
                  <a:pt x="512748" y="-1403"/>
                  <a:pt x="769122" y="21"/>
                </a:cubicBezTo>
                <a:cubicBezTo>
                  <a:pt x="1025496" y="1445"/>
                  <a:pt x="1281869" y="73372"/>
                  <a:pt x="1538243" y="14529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7425593-38CC-E7A0-7B04-EA9D02162EF2}"/>
              </a:ext>
            </a:extLst>
          </p:cNvPr>
          <p:cNvSpPr/>
          <p:nvPr/>
        </p:nvSpPr>
        <p:spPr>
          <a:xfrm>
            <a:off x="3230310" y="5127367"/>
            <a:ext cx="1871529" cy="119751"/>
          </a:xfrm>
          <a:custGeom>
            <a:avLst/>
            <a:gdLst>
              <a:gd name="connsiteX0" fmla="*/ 0 w 1871529"/>
              <a:gd name="connsiteY0" fmla="*/ 119751 h 119751"/>
              <a:gd name="connsiteX1" fmla="*/ 1042587 w 1871529"/>
              <a:gd name="connsiteY1" fmla="*/ 110 h 119751"/>
              <a:gd name="connsiteX2" fmla="*/ 1871529 w 1871529"/>
              <a:gd name="connsiteY2" fmla="*/ 102659 h 11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1529" h="119751">
                <a:moveTo>
                  <a:pt x="0" y="119751"/>
                </a:moveTo>
                <a:cubicBezTo>
                  <a:pt x="365333" y="61355"/>
                  <a:pt x="730666" y="2959"/>
                  <a:pt x="1042587" y="110"/>
                </a:cubicBezTo>
                <a:cubicBezTo>
                  <a:pt x="1354508" y="-2739"/>
                  <a:pt x="1613018" y="49960"/>
                  <a:pt x="1871529" y="10265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B5827-3359-FC8A-AC35-35479ACF481F}"/>
              </a:ext>
            </a:extLst>
          </p:cNvPr>
          <p:cNvSpPr txBox="1"/>
          <p:nvPr/>
        </p:nvSpPr>
        <p:spPr>
          <a:xfrm>
            <a:off x="946765" y="5896592"/>
            <a:ext cx="7330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“</a:t>
            </a:r>
            <a:r>
              <a:rPr lang="en-US" altLang="ko-KR" sz="1400" dirty="0" err="1"/>
              <a:t>abc</a:t>
            </a:r>
            <a:r>
              <a:rPr lang="en-US" altLang="ko-KR" sz="1400" dirty="0"/>
              <a:t>”::</a:t>
            </a:r>
            <a:r>
              <a:rPr lang="en-US" altLang="ko-KR" sz="15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toUpperCase</a:t>
            </a:r>
            <a:r>
              <a:rPr lang="en-US" altLang="ko-KR" sz="1400" dirty="0"/>
              <a:t> </a:t>
            </a:r>
            <a:r>
              <a:rPr lang="ko-KR" altLang="en-US" sz="1400" dirty="0"/>
              <a:t>는 </a:t>
            </a:r>
            <a:r>
              <a:rPr lang="en-US" altLang="ko-KR" sz="1400" dirty="0"/>
              <a:t>() -&gt; “</a:t>
            </a:r>
            <a:r>
              <a:rPr lang="en-US" altLang="ko-KR" sz="1400" dirty="0" err="1"/>
              <a:t>abc</a:t>
            </a:r>
            <a:r>
              <a:rPr lang="en-US" altLang="ko-KR" sz="1400" dirty="0"/>
              <a:t>”.</a:t>
            </a:r>
            <a:r>
              <a:rPr lang="en-US" altLang="ko-KR" sz="1400" dirty="0" err="1"/>
              <a:t>toUpperCase</a:t>
            </a:r>
            <a:r>
              <a:rPr lang="en-US" altLang="ko-KR" sz="1400" dirty="0"/>
              <a:t>()</a:t>
            </a:r>
            <a:r>
              <a:rPr lang="ko-KR" altLang="en-US" sz="1400" dirty="0"/>
              <a:t>와 같다</a:t>
            </a:r>
            <a:r>
              <a:rPr lang="en-US" altLang="ko-KR" sz="1400" dirty="0"/>
              <a:t>. </a:t>
            </a:r>
            <a:r>
              <a:rPr lang="en-US" altLang="ko-KR" dirty="0"/>
              <a:t>(</a:t>
            </a:r>
            <a:r>
              <a:rPr lang="ko-KR" altLang="en-US" sz="1200" dirty="0"/>
              <a:t>파라미터를 갖지 않는 메소드</a:t>
            </a:r>
            <a:r>
              <a:rPr lang="en-US" altLang="ko-KR" sz="12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“</a:t>
            </a:r>
            <a:r>
              <a:rPr lang="en-US" altLang="ko-KR" sz="1400" dirty="0" err="1"/>
              <a:t>abc</a:t>
            </a:r>
            <a:r>
              <a:rPr lang="en-US" altLang="ko-KR" sz="1400" dirty="0"/>
              <a:t>”::</a:t>
            </a:r>
            <a:r>
              <a:rPr lang="en-US" altLang="ko-KR" sz="1400" dirty="0" err="1"/>
              <a:t>indexOf</a:t>
            </a:r>
            <a:r>
              <a:rPr lang="en-US" altLang="ko-KR" sz="1400" dirty="0"/>
              <a:t> </a:t>
            </a:r>
            <a:r>
              <a:rPr lang="ko-KR" altLang="en-US" sz="1400" dirty="0"/>
              <a:t>는 </a:t>
            </a:r>
            <a:r>
              <a:rPr lang="en-US" altLang="ko-KR" sz="1400" dirty="0"/>
              <a:t>(s) -&gt; “</a:t>
            </a:r>
            <a:r>
              <a:rPr lang="en-US" altLang="ko-KR" sz="1400" dirty="0" err="1"/>
              <a:t>abc</a:t>
            </a:r>
            <a:r>
              <a:rPr lang="en-US" altLang="ko-KR" sz="1400" dirty="0"/>
              <a:t>”.</a:t>
            </a:r>
            <a:r>
              <a:rPr lang="en-US" altLang="ko-KR" sz="1400" dirty="0" err="1"/>
              <a:t>indexOf</a:t>
            </a:r>
            <a:r>
              <a:rPr lang="en-US" altLang="ko-KR" sz="1400" dirty="0"/>
              <a:t>(s)</a:t>
            </a:r>
            <a:r>
              <a:rPr lang="ko-KR" altLang="en-US" sz="1400" dirty="0"/>
              <a:t>와 같다</a:t>
            </a:r>
            <a:r>
              <a:rPr lang="en-US" altLang="ko-KR" sz="1400" dirty="0"/>
              <a:t>. </a:t>
            </a:r>
            <a:r>
              <a:rPr lang="en-US" altLang="ko-KR" dirty="0"/>
              <a:t>(</a:t>
            </a:r>
            <a:r>
              <a:rPr lang="ko-KR" altLang="en-US" sz="1200" dirty="0"/>
              <a:t>파라미터를 한 개 갖는 메소드</a:t>
            </a:r>
            <a:r>
              <a:rPr lang="en-US" altLang="ko-KR" sz="12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4572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F3D0-F9C3-4A2D-BBEF-54092146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OrdinarCom-Regular"/>
              </a:rPr>
              <a:t>Constructor References (</a:t>
            </a:r>
            <a:r>
              <a:rPr lang="ko-KR" altLang="en-US" sz="2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OrdinarCom-Regular"/>
              </a:rPr>
              <a:t>생성자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OrdinarCom-Regular"/>
              </a:rPr>
              <a:t> 레퍼런스</a:t>
            </a:r>
            <a:r>
              <a:rPr lang="en-US" altLang="ko-KR" sz="2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OrdinarCom-Regular"/>
              </a:rPr>
              <a:t>)</a:t>
            </a:r>
            <a:endParaRPr lang="ko-KR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A969-49B6-4844-B738-094FA56FD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latinLnBrk="0">
              <a:lnSpc>
                <a:spcPct val="115000"/>
              </a:lnSpc>
              <a:spcAft>
                <a:spcPts val="1000"/>
              </a:spcAft>
            </a:pP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생성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자 레퍼런스는 메소드 레퍼런스와 비슷하다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아래와 같이 메소드 이름으로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new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를 사용한다는 점만 다르다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Rectangle::new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Cat::new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15000"/>
              </a:lnSpc>
              <a:spcAft>
                <a:spcPts val="1000"/>
              </a:spcAft>
            </a:pP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배열에 대해서도 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생성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자 레퍼런스를 사용할 수 있다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int[]::new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는 </a:t>
            </a:r>
            <a:r>
              <a:rPr lang="ko-KR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람다식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n -&gt; new int[n]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과 같다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B0E1B-78DD-4E99-91C0-BB0C80C9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13DC4D-4AC9-C5BC-DAFE-E7E6BB53F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572" y="4301025"/>
            <a:ext cx="7483542" cy="18097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7787A4-E3D1-8AD2-3E77-17BBCF26E55C}"/>
              </a:ext>
            </a:extLst>
          </p:cNvPr>
          <p:cNvSpPr txBox="1"/>
          <p:nvPr/>
        </p:nvSpPr>
        <p:spPr>
          <a:xfrm>
            <a:off x="3573622" y="3984172"/>
            <a:ext cx="4757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int </a:t>
            </a:r>
            <a:r>
              <a:rPr lang="ko-KR" altLang="en-US" sz="1400"/>
              <a:t>파라미터를 갖고 </a:t>
            </a:r>
            <a:r>
              <a:rPr lang="en-US" altLang="ko-KR" sz="1400"/>
              <a:t>int[]</a:t>
            </a:r>
            <a:r>
              <a:rPr lang="ko-KR" altLang="en-US" sz="1400"/>
              <a:t>를 반환하는 </a:t>
            </a:r>
            <a:r>
              <a:rPr lang="en-US" altLang="ko-KR" sz="1400"/>
              <a:t>functional interface</a:t>
            </a:r>
            <a:endParaRPr lang="ko-KR" altLang="en-US" sz="140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C543A74-74A7-0A37-0C71-69FFE316C520}"/>
              </a:ext>
            </a:extLst>
          </p:cNvPr>
          <p:cNvCxnSpPr>
            <a:stCxn id="7" idx="1"/>
          </p:cNvCxnSpPr>
          <p:nvPr/>
        </p:nvCxnSpPr>
        <p:spPr>
          <a:xfrm flipH="1">
            <a:off x="2948473" y="4138061"/>
            <a:ext cx="625149" cy="23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524A06-7CEC-5786-DEB8-3431F7D46BE4}"/>
              </a:ext>
            </a:extLst>
          </p:cNvPr>
          <p:cNvSpPr txBox="1"/>
          <p:nvPr/>
        </p:nvSpPr>
        <p:spPr>
          <a:xfrm>
            <a:off x="7306647" y="5593508"/>
            <a:ext cx="419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Constructor</a:t>
            </a:r>
            <a:r>
              <a:rPr lang="ko-KR" altLang="en-US" sz="1200"/>
              <a:t> </a:t>
            </a:r>
            <a:r>
              <a:rPr lang="en-US" altLang="ko-KR" sz="1200"/>
              <a:t>reference</a:t>
            </a:r>
            <a:r>
              <a:rPr lang="ko-KR" altLang="en-US" sz="1200"/>
              <a:t>는 </a:t>
            </a:r>
            <a:r>
              <a:rPr lang="en-US" altLang="ko-KR" sz="1200"/>
              <a:t>unbound referenc</a:t>
            </a:r>
            <a:r>
              <a:rPr lang="ko-KR" altLang="en-US" sz="1200"/>
              <a:t>로서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static </a:t>
            </a:r>
            <a:r>
              <a:rPr lang="ko-KR" altLang="en-US" sz="1200"/>
              <a:t>메소드 레퍼런스</a:t>
            </a:r>
            <a:r>
              <a:rPr lang="en-US" altLang="ko-KR" sz="1200"/>
              <a:t>(Class::staticMethod)</a:t>
            </a:r>
            <a:r>
              <a:rPr lang="ko-KR" altLang="en-US" sz="1200"/>
              <a:t>처럼</a:t>
            </a:r>
            <a:r>
              <a:rPr lang="en-US" altLang="ko-KR" sz="1200"/>
              <a:t>,</a:t>
            </a:r>
            <a:r>
              <a:rPr lang="ko-KR" altLang="en-US" sz="1200"/>
              <a:t> 주어진</a:t>
            </a:r>
            <a:r>
              <a:rPr lang="en-US" altLang="ko-KR" sz="1200"/>
              <a:t> </a:t>
            </a:r>
            <a:r>
              <a:rPr lang="ko-KR" altLang="en-US" sz="1200"/>
              <a:t>인자들이 모두 </a:t>
            </a:r>
            <a:r>
              <a:rPr lang="en-US" altLang="ko-KR" sz="1200"/>
              <a:t>constructor</a:t>
            </a:r>
            <a:r>
              <a:rPr lang="ko-KR" altLang="en-US" sz="1200"/>
              <a:t>의 파라미터에 사용된다</a:t>
            </a:r>
            <a:r>
              <a:rPr lang="en-US" altLang="ko-KR" sz="1200"/>
              <a:t>. 5 </a:t>
            </a:r>
            <a:r>
              <a:rPr lang="en-US" altLang="ko-KR" sz="1200">
                <a:sym typeface="Wingdings" panose="05000000000000000000" pitchFamily="2" charset="2"/>
              </a:rPr>
              <a:t> new int[5]</a:t>
            </a:r>
            <a:endParaRPr lang="ko-KR" altLang="en-US" sz="120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59CC6CE-BBC4-CFFF-F6B4-53B5DBBCD087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6172200" y="5686425"/>
            <a:ext cx="1134447" cy="230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2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874D9-9DD0-4EC8-ADF8-3E796E00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OrdinarCom-Regular"/>
              </a:rPr>
              <a:t>Constructor References (</a:t>
            </a:r>
            <a:r>
              <a:rPr lang="ko-KR" altLang="en-US" sz="28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OrdinarCom-Regular"/>
              </a:rPr>
              <a:t>생성자</a:t>
            </a:r>
            <a:r>
              <a:rPr lang="ko-KR" altLang="ko-KR" sz="28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OrdinarCom-Regular"/>
              </a:rPr>
              <a:t> 레퍼런스</a:t>
            </a:r>
            <a:r>
              <a:rPr lang="en-US" altLang="ko-KR" sz="28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OrdinarCom-Regular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16B81D-8293-4589-BD03-9DD04DED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4D7DE4-3758-4C2D-B4EE-623D93A2E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743076"/>
            <a:ext cx="8658225" cy="4591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550916-87D0-4880-90EA-4D8C47BBDB90}"/>
              </a:ext>
            </a:extLst>
          </p:cNvPr>
          <p:cNvSpPr txBox="1"/>
          <p:nvPr/>
        </p:nvSpPr>
        <p:spPr>
          <a:xfrm>
            <a:off x="10328569" y="3742261"/>
            <a:ext cx="1669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람다식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() -&gt; new</a:t>
            </a:r>
            <a:r>
              <a:rPr lang="ko-KR" altLang="en-US" sz="1200" dirty="0"/>
              <a:t> </a:t>
            </a:r>
            <a:r>
              <a:rPr lang="en-US" altLang="ko-KR" sz="1200" dirty="0"/>
              <a:t>Rectangle()</a:t>
            </a:r>
          </a:p>
          <a:p>
            <a:r>
              <a:rPr lang="ko-KR" altLang="en-US" sz="1200" dirty="0"/>
              <a:t>와 같다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A68AF53-3E7A-4D6B-A1E3-623A12552EB3}"/>
              </a:ext>
            </a:extLst>
          </p:cNvPr>
          <p:cNvCxnSpPr>
            <a:stCxn id="7" idx="1"/>
          </p:cNvCxnSpPr>
          <p:nvPr/>
        </p:nvCxnSpPr>
        <p:spPr>
          <a:xfrm flipH="1">
            <a:off x="9660467" y="4065427"/>
            <a:ext cx="668102" cy="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8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874D9-9DD0-4EC8-ADF8-3E796E00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OrdinarCom-Regular"/>
              </a:rPr>
              <a:t>Constructor References (</a:t>
            </a:r>
            <a:r>
              <a:rPr lang="ko-KR" altLang="en-US" sz="28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OrdinarCom-Regular"/>
              </a:rPr>
              <a:t>생성자</a:t>
            </a:r>
            <a:r>
              <a:rPr lang="ko-KR" altLang="ko-KR" sz="28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OrdinarCom-Regular"/>
              </a:rPr>
              <a:t> 레퍼런스</a:t>
            </a:r>
            <a:r>
              <a:rPr lang="en-US" altLang="ko-KR" sz="28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OrdinarCom-Regular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16B81D-8293-4589-BD03-9DD04DED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0D97D2-B1A8-4057-A6CA-3EBC8685D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1320271"/>
            <a:ext cx="8134350" cy="5114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BBE830-FC73-4EC7-8B0F-ECAE666457A9}"/>
              </a:ext>
            </a:extLst>
          </p:cNvPr>
          <p:cNvSpPr txBox="1"/>
          <p:nvPr/>
        </p:nvSpPr>
        <p:spPr>
          <a:xfrm>
            <a:off x="9541168" y="4038600"/>
            <a:ext cx="2238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람다식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(w, h) -&gt; new</a:t>
            </a:r>
            <a:r>
              <a:rPr lang="ko-KR" altLang="en-US" sz="1200" dirty="0"/>
              <a:t> </a:t>
            </a:r>
            <a:r>
              <a:rPr lang="en-US" altLang="ko-KR" sz="1200" dirty="0"/>
              <a:t>Rectangle(w,</a:t>
            </a:r>
            <a:r>
              <a:rPr lang="ko-KR" altLang="en-US" sz="1200" dirty="0"/>
              <a:t> </a:t>
            </a:r>
            <a:r>
              <a:rPr lang="en-US" altLang="ko-KR" sz="1200" dirty="0"/>
              <a:t>h)</a:t>
            </a:r>
          </a:p>
          <a:p>
            <a:r>
              <a:rPr lang="ko-KR" altLang="en-US" sz="1200" dirty="0"/>
              <a:t>와 같다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955138E-FD13-4136-B2C2-96B3C64E8DE7}"/>
              </a:ext>
            </a:extLst>
          </p:cNvPr>
          <p:cNvCxnSpPr/>
          <p:nvPr/>
        </p:nvCxnSpPr>
        <p:spPr>
          <a:xfrm flipH="1">
            <a:off x="8923867" y="4361765"/>
            <a:ext cx="617301" cy="388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5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21727-2406-6851-D87F-4A91D6A92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774" y="1544129"/>
            <a:ext cx="9775677" cy="4267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메소드를 작성할 때 </a:t>
            </a:r>
            <a:r>
              <a:rPr lang="en-US" altLang="ko-KR" sz="1600" dirty="0"/>
              <a:t>functional interface</a:t>
            </a:r>
            <a:r>
              <a:rPr lang="ko-KR" altLang="en-US" sz="1600" dirty="0"/>
              <a:t>를 파라미터로 선언한다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그러면 그 </a:t>
            </a:r>
            <a:r>
              <a:rPr lang="ko-KR" altLang="en-US" sz="1600" dirty="0" err="1"/>
              <a:t>메소드르</a:t>
            </a:r>
            <a:r>
              <a:rPr lang="ko-KR" altLang="en-US" sz="1600" dirty="0"/>
              <a:t> 호출할 때 람다식을 인자로 줄 수 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지금까지 살펴 본 </a:t>
            </a:r>
            <a:r>
              <a:rPr lang="en-US" altLang="ko-KR" sz="1600" dirty="0"/>
              <a:t>(functional interface</a:t>
            </a:r>
            <a:r>
              <a:rPr lang="ko-KR" altLang="en-US" sz="1600" dirty="0"/>
              <a:t>를 파라미터로 갖는</a:t>
            </a:r>
            <a:r>
              <a:rPr lang="en-US" altLang="ko-KR" sz="1600" dirty="0"/>
              <a:t>) </a:t>
            </a:r>
            <a:r>
              <a:rPr lang="ko-KR" altLang="en-US" sz="1600" dirty="0"/>
              <a:t>아래 메소드들은 모두 표준라이브러리에 있는 메소드였다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Arrays.sort</a:t>
            </a:r>
            <a:r>
              <a:rPr lang="en-US" altLang="ko-KR" sz="1600" dirty="0"/>
              <a:t>(T[] a, Comparator&lt;? super T&gt; c)</a:t>
            </a:r>
          </a:p>
          <a:p>
            <a:r>
              <a:rPr lang="en-US" altLang="ko-KR" sz="1600" dirty="0" err="1"/>
              <a:t>list.removeIf</a:t>
            </a:r>
            <a:r>
              <a:rPr lang="en-US" altLang="ko-KR" sz="1600" dirty="0"/>
              <a:t>(Predicate&lt;? super E&gt; filter)</a:t>
            </a:r>
          </a:p>
          <a:p>
            <a:r>
              <a:rPr lang="en-US" altLang="ko-KR" sz="1600" dirty="0" err="1"/>
              <a:t>list.forEach</a:t>
            </a:r>
            <a:r>
              <a:rPr lang="en-US" altLang="ko-KR" sz="1600" dirty="0"/>
              <a:t>(Consumer&lt;? super T&gt; action)</a:t>
            </a:r>
          </a:p>
          <a:p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Functional interface</a:t>
            </a:r>
            <a:r>
              <a:rPr lang="ko-KR" altLang="en-US" sz="1600" dirty="0"/>
              <a:t>를 파라미터로 갖는 </a:t>
            </a:r>
            <a:r>
              <a:rPr lang="en-US" altLang="ko-KR" sz="1600" dirty="0"/>
              <a:t>(</a:t>
            </a:r>
            <a:r>
              <a:rPr lang="ko-KR" altLang="en-US" sz="1600" dirty="0"/>
              <a:t>그래서 람다식을 인자로 주면서 호출할 수 있는</a:t>
            </a:r>
            <a:r>
              <a:rPr lang="en-US" altLang="ko-KR" sz="1600" dirty="0"/>
              <a:t>) </a:t>
            </a:r>
            <a:r>
              <a:rPr lang="ko-KR" altLang="en-US" sz="1600" dirty="0"/>
              <a:t>메소드를 내가 직접 작성하는 예를 보자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92A5D-F39D-E228-76C0-68D9208D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5143D2-0007-C794-E0D6-4F0FCC87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131"/>
          </a:xfrm>
        </p:spPr>
        <p:txBody>
          <a:bodyPr>
            <a:normAutofit/>
          </a:bodyPr>
          <a:lstStyle/>
          <a:p>
            <a:r>
              <a:rPr lang="ko-KR" altLang="ko-KR" sz="2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람다식을 받아들이는 메소드 작성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404106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CC929-E520-4234-81FB-6091123F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131"/>
          </a:xfrm>
        </p:spPr>
        <p:txBody>
          <a:bodyPr>
            <a:normAutofit/>
          </a:bodyPr>
          <a:lstStyle/>
          <a:p>
            <a:r>
              <a:rPr lang="ko-KR" altLang="ko-KR" sz="2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람다식을 받아들이는 메소드 작성</a:t>
            </a:r>
            <a:endParaRPr lang="ko-KR" alt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62A7B-192F-49C8-A881-F611E304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115"/>
            <a:ext cx="10515600" cy="5113707"/>
          </a:xfrm>
        </p:spPr>
        <p:txBody>
          <a:bodyPr>
            <a:noAutofit/>
          </a:bodyPr>
          <a:lstStyle/>
          <a:p>
            <a:pPr algn="l" latinLnBrk="0">
              <a:lnSpc>
                <a:spcPct val="130000"/>
              </a:lnSpc>
            </a:pP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어떤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action(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예를 들면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,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화면에 출력하는 작업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)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을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n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번 반복하고자 한다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그럼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,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가령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,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아래와 같은 </a:t>
            </a:r>
            <a:r>
              <a:rPr lang="ko-KR" altLang="ko-KR" sz="16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 호출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이 필요하다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lnSpc>
                <a:spcPct val="130000"/>
              </a:lnSpc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repeat(n, () -&gt; </a:t>
            </a:r>
            <a:r>
              <a:rPr lang="en-US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System.out.println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("Hello, World!"));  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30000"/>
              </a:lnSpc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repeat 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메소드의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두 번째 인자로 람다식을 받으려면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repeat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메소드의 두 번째 파라미터가 </a:t>
            </a:r>
            <a:r>
              <a:rPr lang="en-US" altLang="ko-KR" sz="16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functional </a:t>
            </a:r>
            <a:r>
              <a:rPr lang="ko-KR" altLang="ko-KR" sz="16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인터페이스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타입이어야 한다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 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위 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repeat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는 람다식을 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n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번 반복하는 메소드이다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</a:p>
          <a:p>
            <a:pPr algn="l" latinLnBrk="0">
              <a:lnSpc>
                <a:spcPct val="130000"/>
              </a:lnSpc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() -&gt; </a:t>
            </a:r>
            <a:r>
              <a:rPr lang="en-US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System.out.println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("Hello, World!")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는 파라미터가 없고 아무 것도 반환하지 않는 람다식이다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 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30000"/>
              </a:lnSpc>
            </a:pPr>
            <a:r>
              <a:rPr lang="en-US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  <a:hlinkClick r:id="rId2"/>
              </a:rPr>
              <a:t>java.lang.Runnable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인터페이스는 파라미터를 갖지 않고 아무 것도 반환하지 않는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void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run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메소드를 갖는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functional interface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이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</a:p>
          <a:p>
            <a:pPr algn="l" latinLnBrk="0">
              <a:lnSpc>
                <a:spcPct val="130000"/>
              </a:lnSpc>
            </a:pP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따라서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, repeat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메소드는 아래와 같이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Runnable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타입을 두 번째 파라미터로 갖는 </a:t>
            </a:r>
            <a:r>
              <a:rPr lang="ko-KR" altLang="ko-KR" sz="16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메소드로 구현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하면 된다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    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lnSpc>
                <a:spcPct val="130000"/>
              </a:lnSpc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public static void repeat(int n, </a:t>
            </a:r>
            <a:r>
              <a:rPr lang="en-US" altLang="ko-KR" sz="1600" kern="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Runnable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action) {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lnSpc>
                <a:spcPct val="50000"/>
              </a:lnSpc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	for (int </a:t>
            </a:r>
            <a:r>
              <a:rPr lang="en-US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i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= 0; </a:t>
            </a:r>
            <a:r>
              <a:rPr lang="en-US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i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&lt; n; </a:t>
            </a:r>
            <a:r>
              <a:rPr lang="en-US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i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++) </a:t>
            </a:r>
          </a:p>
          <a:p>
            <a:pPr marL="457200" lvl="1" indent="0" latinLnBrk="0">
              <a:lnSpc>
                <a:spcPct val="50000"/>
              </a:lnSpc>
              <a:buNone/>
            </a:pP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	      </a:t>
            </a:r>
            <a:r>
              <a:rPr lang="en-US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action.run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();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lnSpc>
                <a:spcPct val="50000"/>
              </a:lnSpc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} 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30000"/>
              </a:lnSpc>
            </a:pP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이제 아래 코드를 실행하면 위 메소드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가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호출되고 </a:t>
            </a:r>
            <a:r>
              <a:rPr lang="en-US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action.run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()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에 의해 </a:t>
            </a:r>
            <a:r>
              <a:rPr lang="ko-KR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람다식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코드가 실행된다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lnSpc>
                <a:spcPct val="130000"/>
              </a:lnSpc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repeat(n, () -&gt; </a:t>
            </a:r>
            <a:r>
              <a:rPr lang="en-US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System.out.println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("Hello, World!"));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B7D58-A558-48C7-8C0C-C79568D5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38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E58483-3B3F-2819-1906-DCE656430F47}"/>
              </a:ext>
            </a:extLst>
          </p:cNvPr>
          <p:cNvCxnSpPr/>
          <p:nvPr/>
        </p:nvCxnSpPr>
        <p:spPr>
          <a:xfrm flipH="1">
            <a:off x="2263140" y="6325822"/>
            <a:ext cx="362331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CFDBBA2-842B-ED5E-E896-AEA0C2FD437F}"/>
              </a:ext>
            </a:extLst>
          </p:cNvPr>
          <p:cNvCxnSpPr/>
          <p:nvPr/>
        </p:nvCxnSpPr>
        <p:spPr>
          <a:xfrm flipV="1">
            <a:off x="4206240" y="4949190"/>
            <a:ext cx="1074420" cy="137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40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86227-C3C8-4DC9-9F55-28D6C9A89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4791"/>
            <a:ext cx="10515600" cy="2234609"/>
          </a:xfrm>
        </p:spPr>
        <p:txBody>
          <a:bodyPr>
            <a:normAutofit lnSpcReduction="10000"/>
          </a:bodyPr>
          <a:lstStyle/>
          <a:p>
            <a:pPr algn="l" latinLnBrk="0"/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action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을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n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번 반복하되 각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action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에서 고정된 문자열을 출력하는 대신 몇 번째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action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인지를 출력하는 예를 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보자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이 경우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,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람다식은 아래와 같이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int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값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en-US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i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가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주어지면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en-US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i</a:t>
            </a:r>
            <a:r>
              <a:rPr lang="ko-KR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를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포함한 문자열을 출력하도록 작성한다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repeat(n, </a:t>
            </a:r>
            <a:r>
              <a:rPr lang="en-US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i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-&gt; </a:t>
            </a:r>
            <a:r>
              <a:rPr lang="en-US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System.out.println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</a:t>
            </a:r>
            <a:r>
              <a:rPr lang="en-US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i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+ “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번째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"));</a:t>
            </a:r>
          </a:p>
          <a:p>
            <a:pPr marL="457200" lvl="1" indent="0" latinLnBrk="0">
              <a:buNone/>
            </a:pP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/>
            <a:r>
              <a:rPr lang="ko-KR" altLang="ko-KR" sz="1600" kern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파라미터로</a:t>
            </a:r>
            <a:r>
              <a:rPr lang="en-US" altLang="ko-KR" sz="1600" kern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int </a:t>
            </a:r>
            <a:r>
              <a:rPr lang="ko-KR" altLang="ko-KR" sz="1600" kern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값이 하나 주어지면 아무 것도 반환하지 않고 무슨 일</a:t>
            </a:r>
            <a:r>
              <a:rPr lang="en-US" altLang="ko-KR" sz="1600" kern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</a:t>
            </a:r>
            <a:r>
              <a:rPr lang="ko-KR" altLang="ko-KR" sz="1600" kern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가령 출력</a:t>
            </a:r>
            <a:r>
              <a:rPr lang="en-US" altLang="ko-KR" sz="1600" kern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)</a:t>
            </a:r>
            <a:r>
              <a:rPr lang="ko-KR" altLang="ko-KR" sz="1600" kern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을 하는 메소드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를 갖는 표준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API functional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인터페이스는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en-US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java.util.function.IntConsumer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이다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이 인터페이스는 아래와 같은 하나의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abstract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메소드를 갖는다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E046E-DFA7-430E-9944-186D0B1F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D9F98-2BC4-46D9-B7E4-DF9B12A89597}"/>
              </a:ext>
            </a:extLst>
          </p:cNvPr>
          <p:cNvSpPr txBox="1"/>
          <p:nvPr/>
        </p:nvSpPr>
        <p:spPr>
          <a:xfrm>
            <a:off x="967563" y="3723106"/>
            <a:ext cx="10515600" cy="2516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latinLnBrk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따라서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, repeat </a:t>
            </a:r>
            <a:r>
              <a:rPr lang="ko-KR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메소드는 아래와 같이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IntConsumer </a:t>
            </a:r>
            <a:r>
              <a:rPr lang="ko-KR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타입을 두 번째 파라미터로 갖는 메소드로 구현하면 된다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    </a:t>
            </a:r>
            <a:endParaRPr lang="ko-KR" altLang="ko-KR" sz="16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latinLnBrk="0">
              <a:lnSpc>
                <a:spcPct val="120000"/>
              </a:lnSpc>
              <a:spcBef>
                <a:spcPts val="600"/>
              </a:spcBef>
            </a:pP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public static void repeat(int n, IntConsumer action) {</a:t>
            </a:r>
            <a:endParaRPr lang="ko-KR" altLang="ko-KR" sz="16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latinLnBrk="0">
              <a:lnSpc>
                <a:spcPct val="120000"/>
              </a:lnSpc>
              <a:spcBef>
                <a:spcPts val="600"/>
              </a:spcBef>
            </a:pP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	for (int i = 0; i &lt; n; i++) </a:t>
            </a:r>
          </a:p>
          <a:p>
            <a:pPr lvl="1" latinLnBrk="0">
              <a:lnSpc>
                <a:spcPct val="120000"/>
              </a:lnSpc>
              <a:spcBef>
                <a:spcPts val="600"/>
              </a:spcBef>
            </a:pP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          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action.accept(i);</a:t>
            </a:r>
            <a:endParaRPr lang="ko-KR" altLang="ko-KR" sz="16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latinLnBrk="0">
              <a:lnSpc>
                <a:spcPct val="120000"/>
              </a:lnSpc>
              <a:spcBef>
                <a:spcPts val="600"/>
              </a:spcBef>
            </a:pP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} </a:t>
            </a:r>
            <a:endParaRPr lang="ko-KR" altLang="ko-KR" sz="16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l" latinLnBrk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accept </a:t>
            </a:r>
            <a:r>
              <a:rPr lang="ko-KR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메소드가 어떤 일을 할 것인지는 인터페이스에 정해져 있지 않다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 </a:t>
            </a:r>
            <a:r>
              <a:rPr lang="ko-KR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인터페이스를 구현하는 클래스가 이 메소드를 구현함으로써 정해진다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 </a:t>
            </a:r>
            <a:r>
              <a:rPr lang="ko-KR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또는 람다식의 코드에 의해 정해진다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6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14">
            <a:extLst>
              <a:ext uri="{FF2B5EF4-FFF2-40B4-BE49-F238E27FC236}">
                <a16:creationId xmlns:a16="http://schemas.microsoft.com/office/drawing/2014/main" id="{37CD0AAD-D3BF-41D3-AA67-C1901AFD07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040" y="2939631"/>
            <a:ext cx="3590990" cy="46079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EF224C-6EB4-7BF8-EE09-595892EF1F5D}"/>
              </a:ext>
            </a:extLst>
          </p:cNvPr>
          <p:cNvSpPr txBox="1"/>
          <p:nvPr/>
        </p:nvSpPr>
        <p:spPr>
          <a:xfrm>
            <a:off x="1091723" y="6297325"/>
            <a:ext cx="60974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latinLnBrk="0"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repeat(n, </a:t>
            </a:r>
            <a:r>
              <a:rPr lang="en-US" altLang="ko-KR" sz="1600" kern="0" dirty="0" err="1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i</a:t>
            </a:r>
            <a:r>
              <a:rPr lang="en-US" altLang="ko-KR" sz="1600" kern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-&gt; </a:t>
            </a:r>
            <a:r>
              <a:rPr lang="en-US" altLang="ko-KR" sz="1600" kern="0" dirty="0" err="1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System.out.println</a:t>
            </a:r>
            <a:r>
              <a:rPr lang="en-US" altLang="ko-KR" sz="1600" kern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</a:t>
            </a:r>
            <a:r>
              <a:rPr lang="en-US" altLang="ko-KR" sz="1600" kern="0" dirty="0" err="1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i</a:t>
            </a:r>
            <a:r>
              <a:rPr lang="en-US" altLang="ko-KR" sz="1600" kern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+ “</a:t>
            </a:r>
            <a:r>
              <a:rPr lang="ko-KR" altLang="ko-KR" sz="1600" kern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번째</a:t>
            </a:r>
            <a:r>
              <a:rPr lang="en-US" altLang="ko-KR" sz="1600" kern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")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5863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a lambda?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57255" y="1573072"/>
            <a:ext cx="7426787" cy="10743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FF0000"/>
                </a:solidFill>
              </a:rPr>
              <a:t>Lambda(λ)</a:t>
            </a:r>
            <a:r>
              <a:rPr lang="ko-KR" altLang="en-US" dirty="0">
                <a:solidFill>
                  <a:srgbClr val="FF0000"/>
                </a:solidFill>
              </a:rPr>
              <a:t>는 이름을 갖지 않는 함수이다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“Functional interface”</a:t>
            </a:r>
            <a:r>
              <a:rPr lang="ko-KR" altLang="en-US" dirty="0"/>
              <a:t>에 정의된 메소드를 구현하는 데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8747F-CC5F-433C-806B-723A16A0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E444708-7FFD-43AD-A9CE-24C5965A099A}"/>
              </a:ext>
            </a:extLst>
          </p:cNvPr>
          <p:cNvSpPr txBox="1">
            <a:spLocks/>
          </p:cNvSpPr>
          <p:nvPr/>
        </p:nvSpPr>
        <p:spPr>
          <a:xfrm>
            <a:off x="838200" y="3090913"/>
            <a:ext cx="10515600" cy="956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Functional interface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14906FF-C683-44B8-A2D0-576C5773D489}"/>
              </a:ext>
            </a:extLst>
          </p:cNvPr>
          <p:cNvSpPr txBox="1">
            <a:spLocks/>
          </p:cNvSpPr>
          <p:nvPr/>
        </p:nvSpPr>
        <p:spPr>
          <a:xfrm>
            <a:off x="2742893" y="4107278"/>
            <a:ext cx="8435013" cy="218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FF0000"/>
                </a:solidFill>
              </a:rPr>
              <a:t>Abstract (</a:t>
            </a:r>
            <a:r>
              <a:rPr lang="ko-KR" altLang="en-US" dirty="0">
                <a:solidFill>
                  <a:srgbClr val="FF0000"/>
                </a:solidFill>
              </a:rPr>
              <a:t>구현되지 않은</a:t>
            </a:r>
            <a:r>
              <a:rPr lang="en-US" altLang="ko-KR" dirty="0">
                <a:solidFill>
                  <a:srgbClr val="FF0000"/>
                </a:solidFill>
              </a:rPr>
              <a:t>) method</a:t>
            </a:r>
            <a:r>
              <a:rPr lang="ko-KR" altLang="en-US" dirty="0">
                <a:solidFill>
                  <a:srgbClr val="FF0000"/>
                </a:solidFill>
              </a:rPr>
              <a:t>를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하나만 갖는 인터페이스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/>
              <a:t>(</a:t>
            </a:r>
            <a:r>
              <a:rPr lang="ko-KR" altLang="en-US" dirty="0"/>
              <a:t>구현된</a:t>
            </a:r>
            <a:r>
              <a:rPr lang="en-US" altLang="ko-KR" dirty="0"/>
              <a:t> method</a:t>
            </a:r>
            <a:r>
              <a:rPr lang="ko-KR" altLang="en-US" dirty="0"/>
              <a:t>를 추가적으로 가질 수는 있다</a:t>
            </a:r>
            <a:r>
              <a:rPr lang="en-US" altLang="ko-KR" dirty="0"/>
              <a:t>.)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java.lang.Runnable</a:t>
            </a:r>
            <a:r>
              <a:rPr lang="en-US" altLang="ko-KR" dirty="0"/>
              <a:t>, </a:t>
            </a:r>
            <a:r>
              <a:rPr lang="en-US" altLang="ko-KR" dirty="0" err="1"/>
              <a:t>java.awt.event.ActionListener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1044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8EA9-722C-4179-8B6B-BA45EA6D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람다식과 변수 영역</a:t>
            </a:r>
            <a:r>
              <a:rPr lang="en-US" altLang="ko-KR"/>
              <a:t>(scope)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6E87D-A379-4EDA-A699-A6C3CFAE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34" y="1629589"/>
            <a:ext cx="8819259" cy="3873904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람다식은 바깥의 블록과 </a:t>
            </a:r>
            <a:r>
              <a:rPr lang="ko-KR" altLang="en-US" sz="1600" dirty="0">
                <a:solidFill>
                  <a:srgbClr val="FF0000"/>
                </a:solidFill>
              </a:rPr>
              <a:t>같은 영역</a:t>
            </a:r>
            <a:r>
              <a:rPr lang="ko-KR" altLang="en-US" sz="1600" dirty="0"/>
              <a:t>에 속한다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int </a:t>
            </a:r>
            <a:r>
              <a:rPr lang="en-US" altLang="ko-KR" sz="1600" dirty="0">
                <a:solidFill>
                  <a:srgbClr val="0000FF"/>
                </a:solidFill>
              </a:rPr>
              <a:t>first</a:t>
            </a:r>
            <a:r>
              <a:rPr lang="en-US" altLang="ko-KR" sz="1600" dirty="0"/>
              <a:t> = 0;</a:t>
            </a:r>
          </a:p>
          <a:p>
            <a:pPr marL="0" indent="0">
              <a:buNone/>
            </a:pPr>
            <a:r>
              <a:rPr lang="en-US" altLang="ko-KR" sz="1600" dirty="0"/>
              <a:t>Comparator&lt;String&gt; comp = (String </a:t>
            </a:r>
            <a:r>
              <a:rPr lang="en-US" altLang="ko-KR" sz="1600" dirty="0">
                <a:solidFill>
                  <a:srgbClr val="0000FF"/>
                </a:solidFill>
              </a:rPr>
              <a:t>first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Sring</a:t>
            </a:r>
            <a:r>
              <a:rPr lang="en-US" altLang="ko-KR" sz="1600" dirty="0"/>
              <a:t> second) -&gt; </a:t>
            </a:r>
            <a:r>
              <a:rPr lang="en-US" altLang="ko-KR" sz="1600" dirty="0" err="1"/>
              <a:t>first.length</a:t>
            </a:r>
            <a:r>
              <a:rPr lang="en-US" altLang="ko-KR" sz="1600" dirty="0"/>
              <a:t>() - </a:t>
            </a:r>
            <a:r>
              <a:rPr lang="en-US" altLang="ko-KR" sz="1600" dirty="0" err="1"/>
              <a:t>second.length</a:t>
            </a:r>
            <a:r>
              <a:rPr lang="en-US" altLang="ko-KR" sz="1600" dirty="0"/>
              <a:t>();</a:t>
            </a:r>
          </a:p>
          <a:p>
            <a:pPr marL="0" indent="0">
              <a:buNone/>
            </a:pPr>
            <a:r>
              <a:rPr lang="en-US" altLang="ko-KR" sz="1600" dirty="0"/>
              <a:t>// </a:t>
            </a:r>
            <a:r>
              <a:rPr lang="ko-KR" altLang="en-US" sz="1600" dirty="0">
                <a:solidFill>
                  <a:srgbClr val="FF0000"/>
                </a:solidFill>
              </a:rPr>
              <a:t>에러</a:t>
            </a:r>
            <a:r>
              <a:rPr lang="en-US" altLang="ko-KR" sz="1600" dirty="0"/>
              <a:t>: first </a:t>
            </a:r>
            <a:r>
              <a:rPr lang="ko-KR" altLang="en-US" sz="1600" dirty="0"/>
              <a:t>변수는 이미 선언되어 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C1CE9-4B3A-4784-B127-EF4461AC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60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0ECC-4F97-4643-A365-437CFA6E9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15" y="456362"/>
            <a:ext cx="5924109" cy="373962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람다식에서 </a:t>
            </a:r>
            <a:r>
              <a:rPr lang="ko-KR" altLang="en-US" sz="1600" dirty="0" err="1"/>
              <a:t>람다식</a:t>
            </a:r>
            <a:r>
              <a:rPr lang="ko-KR" altLang="en-US" sz="1600" dirty="0"/>
              <a:t> 바깥에 선언된 변수에 접근할 수 있다</a:t>
            </a:r>
            <a:r>
              <a:rPr lang="en-US" altLang="ko-KR" sz="1600" dirty="0"/>
              <a:t>.</a:t>
            </a:r>
          </a:p>
          <a:p>
            <a:pPr marL="457200" lvl="1" indent="0">
              <a:buNone/>
            </a:pPr>
            <a:r>
              <a:rPr lang="en-US" altLang="ko-KR" sz="1600" dirty="0"/>
              <a:t>public static void </a:t>
            </a:r>
            <a:r>
              <a:rPr lang="en-US" altLang="ko-KR" sz="1600" dirty="0" err="1"/>
              <a:t>repeatMessage</a:t>
            </a:r>
            <a:r>
              <a:rPr lang="en-US" altLang="ko-KR" sz="1600" dirty="0"/>
              <a:t>(String </a:t>
            </a:r>
            <a:r>
              <a:rPr lang="en-US" altLang="ko-KR" sz="1600" dirty="0">
                <a:solidFill>
                  <a:srgbClr val="FF0000"/>
                </a:solidFill>
              </a:rPr>
              <a:t>text</a:t>
            </a:r>
            <a:r>
              <a:rPr lang="en-US" altLang="ko-KR" sz="1600" dirty="0"/>
              <a:t>, int </a:t>
            </a:r>
            <a:r>
              <a:rPr lang="en-US" altLang="ko-KR" sz="1600" dirty="0">
                <a:solidFill>
                  <a:srgbClr val="FF0000"/>
                </a:solidFill>
              </a:rPr>
              <a:t>count</a:t>
            </a:r>
            <a:r>
              <a:rPr lang="en-US" altLang="ko-KR" sz="1600" dirty="0"/>
              <a:t>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ko-KR" sz="1600" dirty="0"/>
              <a:t>	Runnable r = () -&gt;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ko-KR" sz="1600" dirty="0"/>
              <a:t>		for (int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 </a:t>
            </a:r>
            <a:r>
              <a:rPr lang="en-US" altLang="ko-KR" sz="1600" dirty="0">
                <a:solidFill>
                  <a:srgbClr val="FF0000"/>
                </a:solidFill>
              </a:rPr>
              <a:t>count</a:t>
            </a:r>
            <a:r>
              <a:rPr lang="en-US" altLang="ko-KR" sz="1600" dirty="0"/>
              <a:t>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ko-KR" sz="1600" dirty="0"/>
              <a:t>	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0000"/>
                </a:solidFill>
              </a:rPr>
              <a:t>text</a:t>
            </a:r>
            <a:r>
              <a:rPr lang="en-US" altLang="ko-KR" sz="1600" dirty="0"/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ko-KR" sz="1600" dirty="0"/>
              <a:t>		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ko-KR" sz="1600" dirty="0"/>
              <a:t>	};</a:t>
            </a:r>
          </a:p>
          <a:p>
            <a:pPr marL="457200" lvl="1" indent="0">
              <a:buNone/>
            </a:pPr>
            <a:r>
              <a:rPr lang="en-US" altLang="ko-KR" sz="1600" dirty="0"/>
              <a:t>	new Thread(r).start();</a:t>
            </a:r>
          </a:p>
          <a:p>
            <a:pPr marL="457200" lvl="1" indent="0">
              <a:buNone/>
            </a:pPr>
            <a:r>
              <a:rPr lang="en-US" altLang="ko-KR" sz="1600" dirty="0"/>
              <a:t>}</a:t>
            </a:r>
          </a:p>
          <a:p>
            <a:pPr marL="457200" lvl="1" indent="0">
              <a:buNone/>
            </a:pPr>
            <a:r>
              <a:rPr lang="en-US" altLang="ko-KR" sz="1600" dirty="0" err="1"/>
              <a:t>repeatMessage</a:t>
            </a:r>
            <a:r>
              <a:rPr lang="en-US" altLang="ko-KR" sz="1600" dirty="0"/>
              <a:t>("Hello", 1000); </a:t>
            </a:r>
          </a:p>
          <a:p>
            <a:pPr marL="457200" lvl="1" indent="0">
              <a:buNone/>
            </a:pPr>
            <a:r>
              <a:rPr lang="en-US" altLang="ko-KR" sz="1600" dirty="0"/>
              <a:t>// </a:t>
            </a:r>
            <a:r>
              <a:rPr lang="ko-KR" altLang="en-US" sz="1600" dirty="0"/>
              <a:t>별도의 스레드에서 </a:t>
            </a:r>
            <a:r>
              <a:rPr lang="en-US" altLang="ko-KR" sz="1600" dirty="0"/>
              <a:t>Hello</a:t>
            </a:r>
            <a:r>
              <a:rPr lang="ko-KR" altLang="en-US" sz="1600" dirty="0"/>
              <a:t>를</a:t>
            </a:r>
            <a:r>
              <a:rPr lang="en-US" altLang="ko-KR" sz="1600" dirty="0"/>
              <a:t> 1000</a:t>
            </a:r>
            <a:r>
              <a:rPr lang="ko-KR" altLang="en-US" sz="1600" dirty="0"/>
              <a:t>번 출력</a:t>
            </a:r>
            <a:endParaRPr lang="en-US" altLang="ko-K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89D63-35B9-46D1-BA42-F459580B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733C5-0BEF-49CB-BA7D-4910A6A1F485}"/>
              </a:ext>
            </a:extLst>
          </p:cNvPr>
          <p:cNvSpPr txBox="1"/>
          <p:nvPr/>
        </p:nvSpPr>
        <p:spPr>
          <a:xfrm>
            <a:off x="5951582" y="443263"/>
            <a:ext cx="6097772" cy="5187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람다식</a:t>
            </a:r>
            <a:r>
              <a:rPr lang="ko-KR" altLang="en-US" sz="1600" dirty="0"/>
              <a:t> 코드는 </a:t>
            </a:r>
            <a:r>
              <a:rPr lang="ko-KR" altLang="en-US" sz="1600" dirty="0" err="1"/>
              <a:t>repeatMessage</a:t>
            </a:r>
            <a:r>
              <a:rPr lang="ko-KR" altLang="en-US" sz="1600" dirty="0"/>
              <a:t> 메소드 호출이 </a:t>
            </a:r>
            <a:r>
              <a:rPr lang="ko-KR" altLang="en-US" sz="1600" dirty="0" err="1"/>
              <a:t>리턴되어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0000FF"/>
                </a:solidFill>
              </a:rPr>
              <a:t>파라미터 변수가 사라진 후</a:t>
            </a:r>
            <a:r>
              <a:rPr lang="ko-KR" altLang="en-US" sz="1600" dirty="0"/>
              <a:t>에 실행될 수도 있다.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람다식이 실행되는 순간에 어떻게 </a:t>
            </a:r>
            <a:r>
              <a:rPr lang="ko-KR" altLang="en-US" sz="1600" dirty="0" err="1"/>
              <a:t>text와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count</a:t>
            </a:r>
            <a:r>
              <a:rPr lang="ko-KR" altLang="en-US" sz="1600" dirty="0"/>
              <a:t> 값을 사용할 수 있나?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람다식은 세 개의 구성요소를 갖는다</a:t>
            </a:r>
            <a:endParaRPr lang="en-US" altLang="ko-KR" sz="1600" dirty="0"/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ko-KR" sz="1600" dirty="0"/>
              <a:t>1. A block of code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ko-KR" sz="1600" dirty="0"/>
              <a:t>2. Parameters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ko-KR" sz="1600" dirty="0"/>
              <a:t>3. Values for the free variables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ko-KR" sz="1600" dirty="0">
                <a:solidFill>
                  <a:srgbClr val="FF0000"/>
                </a:solidFill>
              </a:rPr>
              <a:t>Free variable</a:t>
            </a:r>
            <a:r>
              <a:rPr lang="ko-KR" altLang="en-US" sz="1600" dirty="0"/>
              <a:t>이란</a:t>
            </a:r>
            <a:r>
              <a:rPr lang="en-US" altLang="ko-KR" sz="1600" dirty="0"/>
              <a:t> </a:t>
            </a:r>
            <a:r>
              <a:rPr lang="ko-KR" altLang="en-US" sz="1600" dirty="0"/>
              <a:t>람다식의 파라미터도 아니고 </a:t>
            </a:r>
            <a:r>
              <a:rPr lang="ko-KR" altLang="en-US" sz="1600" dirty="0" err="1"/>
              <a:t>람다식</a:t>
            </a:r>
            <a:r>
              <a:rPr lang="ko-KR" altLang="en-US" sz="1600" dirty="0"/>
              <a:t> 코드 내에 선언된 변수도 아닌 변수를 말한다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예에서는 </a:t>
            </a:r>
            <a:r>
              <a:rPr lang="en-US" altLang="ko-KR" sz="1600" dirty="0"/>
              <a:t>text</a:t>
            </a:r>
            <a:r>
              <a:rPr lang="ko-KR" altLang="en-US" sz="1600" dirty="0"/>
              <a:t>와 </a:t>
            </a:r>
            <a:r>
              <a:rPr lang="en-US" altLang="ko-KR" sz="1600" dirty="0"/>
              <a:t>count</a:t>
            </a:r>
            <a:r>
              <a:rPr lang="ko-KR" altLang="en-US" sz="1600" dirty="0"/>
              <a:t>가 </a:t>
            </a:r>
            <a:r>
              <a:rPr lang="en-US" altLang="ko-KR" sz="1600" dirty="0"/>
              <a:t>free variable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람다식을 위한 자료구조는 파라미터와 </a:t>
            </a:r>
            <a:r>
              <a:rPr lang="en-US" altLang="ko-KR" sz="1600" dirty="0"/>
              <a:t>free variable </a:t>
            </a:r>
            <a:r>
              <a:rPr lang="ko-KR" altLang="en-US" sz="1600" dirty="0"/>
              <a:t>값을 저장한다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“Hello”</a:t>
            </a:r>
            <a:r>
              <a:rPr lang="ko-KR" altLang="en-US" sz="1600" dirty="0"/>
              <a:t>와 </a:t>
            </a:r>
            <a:r>
              <a:rPr lang="en-US" altLang="ko-KR" sz="1600" dirty="0"/>
              <a:t>1000</a:t>
            </a:r>
            <a:r>
              <a:rPr lang="ko-KR" altLang="en-US" sz="1600" dirty="0"/>
              <a:t>이 람다식에 의해 </a:t>
            </a:r>
            <a:r>
              <a:rPr lang="en-US" altLang="ko-KR" sz="1600" dirty="0">
                <a:solidFill>
                  <a:srgbClr val="FF0000"/>
                </a:solidFill>
              </a:rPr>
              <a:t>capture</a:t>
            </a:r>
            <a:r>
              <a:rPr lang="ko-KR" altLang="en-US" sz="1600" dirty="0"/>
              <a:t>되었다고 말한다</a:t>
            </a:r>
            <a:r>
              <a:rPr lang="en-US" altLang="ko-KR" sz="1600" dirty="0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6AD9E6-8C72-4FDE-8D90-FD02C1A440BD}"/>
              </a:ext>
            </a:extLst>
          </p:cNvPr>
          <p:cNvCxnSpPr/>
          <p:nvPr/>
        </p:nvCxnSpPr>
        <p:spPr>
          <a:xfrm>
            <a:off x="2259511" y="4452258"/>
            <a:ext cx="0" cy="26416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DFB034-E172-4D2A-AA4E-0170E544D891}"/>
              </a:ext>
            </a:extLst>
          </p:cNvPr>
          <p:cNvCxnSpPr>
            <a:cxnSpLocks/>
          </p:cNvCxnSpPr>
          <p:nvPr/>
        </p:nvCxnSpPr>
        <p:spPr>
          <a:xfrm>
            <a:off x="2584631" y="4645298"/>
            <a:ext cx="0" cy="101984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48E8DE-D8E3-4A55-9F3E-A8BA7D465C6A}"/>
              </a:ext>
            </a:extLst>
          </p:cNvPr>
          <p:cNvSpPr txBox="1"/>
          <p:nvPr/>
        </p:nvSpPr>
        <p:spPr>
          <a:xfrm>
            <a:off x="661163" y="4330338"/>
            <a:ext cx="1658467" cy="583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err="1"/>
              <a:t>repeatMessage</a:t>
            </a:r>
            <a:r>
              <a:rPr lang="ko-KR" altLang="en-US" sz="1400" dirty="0"/>
              <a:t>를 </a:t>
            </a: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ko-KR" altLang="en-US" sz="1400" dirty="0"/>
              <a:t>호출하는 쓰레드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F80BCB-1BCA-4058-ADAB-6905E572A9FF}"/>
              </a:ext>
            </a:extLst>
          </p:cNvPr>
          <p:cNvSpPr txBox="1"/>
          <p:nvPr/>
        </p:nvSpPr>
        <p:spPr>
          <a:xfrm>
            <a:off x="2625271" y="4716418"/>
            <a:ext cx="2940228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Runnable(Hello</a:t>
            </a:r>
            <a:r>
              <a:rPr lang="ko-KR" altLang="en-US" sz="1400"/>
              <a:t>를 </a:t>
            </a:r>
            <a:r>
              <a:rPr lang="en-US" altLang="ko-KR" sz="1400"/>
              <a:t>1000</a:t>
            </a:r>
            <a:r>
              <a:rPr lang="ko-KR" altLang="en-US" sz="1400"/>
              <a:t>번 </a:t>
            </a:r>
            <a:endParaRPr lang="en-US" altLang="ko-KR" sz="1400"/>
          </a:p>
          <a:p>
            <a:pPr>
              <a:lnSpc>
                <a:spcPct val="120000"/>
              </a:lnSpc>
            </a:pPr>
            <a:r>
              <a:rPr lang="ko-KR" altLang="en-US" sz="1400"/>
              <a:t>출력하는 작업</a:t>
            </a:r>
            <a:r>
              <a:rPr lang="en-US" altLang="ko-KR" sz="1400"/>
              <a:t>)</a:t>
            </a:r>
            <a:r>
              <a:rPr lang="ko-KR" altLang="en-US" sz="1400"/>
              <a:t>을 수행하는 쓰레드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151744-8BB2-D147-D8B2-306717813222}"/>
              </a:ext>
            </a:extLst>
          </p:cNvPr>
          <p:cNvSpPr txBox="1"/>
          <p:nvPr/>
        </p:nvSpPr>
        <p:spPr>
          <a:xfrm>
            <a:off x="2705280" y="5263272"/>
            <a:ext cx="3003312" cy="12772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dirty="0"/>
              <a:t>new Thread(r).start() </a:t>
            </a:r>
            <a:r>
              <a:rPr lang="ko-KR" altLang="en-US" sz="1100" dirty="0"/>
              <a:t>실행에 의해 시작되는 쓰레드</a:t>
            </a:r>
            <a:r>
              <a:rPr lang="en-US" altLang="ko-KR" sz="1100" dirty="0"/>
              <a:t>. </a:t>
            </a:r>
            <a:r>
              <a:rPr lang="en-US" altLang="ko-KR" sz="1100" dirty="0">
                <a:solidFill>
                  <a:srgbClr val="FF0000"/>
                </a:solidFill>
              </a:rPr>
              <a:t>text</a:t>
            </a:r>
            <a:r>
              <a:rPr lang="ko-KR" altLang="en-US" sz="1100" dirty="0"/>
              <a:t>를 </a:t>
            </a:r>
            <a:r>
              <a:rPr lang="en-US" altLang="ko-KR" sz="1100" dirty="0">
                <a:solidFill>
                  <a:srgbClr val="FF0000"/>
                </a:solidFill>
              </a:rPr>
              <a:t>count</a:t>
            </a:r>
            <a:r>
              <a:rPr lang="ko-KR" altLang="en-US" sz="1100" dirty="0"/>
              <a:t>번 인쇄하고 종료한다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왼쪽 쓰레드에서 </a:t>
            </a:r>
            <a:r>
              <a:rPr lang="ko-KR" altLang="en-US" sz="1100" dirty="0" err="1"/>
              <a:t>repeatMessage</a:t>
            </a:r>
            <a:r>
              <a:rPr lang="ko-KR" altLang="en-US" sz="1100" dirty="0"/>
              <a:t> 호출이 </a:t>
            </a:r>
            <a:r>
              <a:rPr lang="ko-KR" altLang="en-US" sz="1100" dirty="0" err="1"/>
              <a:t>리턴되어</a:t>
            </a:r>
            <a:r>
              <a:rPr lang="ko-KR" altLang="en-US" sz="1100" dirty="0"/>
              <a:t> </a:t>
            </a:r>
            <a:r>
              <a:rPr lang="ko-KR" altLang="en-US" sz="1100" dirty="0">
                <a:solidFill>
                  <a:srgbClr val="0000FF"/>
                </a:solidFill>
              </a:rPr>
              <a:t>파라미터 변수 </a:t>
            </a:r>
            <a:r>
              <a:rPr lang="en-US" altLang="ko-KR" sz="1100" dirty="0">
                <a:solidFill>
                  <a:srgbClr val="FF0000"/>
                </a:solidFill>
              </a:rPr>
              <a:t>text</a:t>
            </a:r>
            <a:r>
              <a:rPr lang="en-US" altLang="ko-KR" sz="1100" dirty="0">
                <a:solidFill>
                  <a:srgbClr val="0000FF"/>
                </a:solidFill>
              </a:rPr>
              <a:t>,</a:t>
            </a:r>
            <a:r>
              <a:rPr lang="ko-KR" altLang="en-US" sz="1100" dirty="0">
                <a:solidFill>
                  <a:srgbClr val="0000FF"/>
                </a:solidFill>
              </a:rPr>
              <a:t> </a:t>
            </a:r>
            <a:r>
              <a:rPr lang="en-US" altLang="ko-KR" sz="1100" dirty="0">
                <a:solidFill>
                  <a:srgbClr val="FF0000"/>
                </a:solidFill>
              </a:rPr>
              <a:t>count</a:t>
            </a:r>
            <a:r>
              <a:rPr lang="ko-KR" altLang="en-US" sz="1100" dirty="0">
                <a:solidFill>
                  <a:srgbClr val="0000FF"/>
                </a:solidFill>
              </a:rPr>
              <a:t>가 사라진 후에도</a:t>
            </a:r>
            <a:r>
              <a:rPr lang="en-US" altLang="ko-KR" sz="1100" dirty="0">
                <a:solidFill>
                  <a:srgbClr val="0000FF"/>
                </a:solidFill>
              </a:rPr>
              <a:t>, </a:t>
            </a:r>
            <a:r>
              <a:rPr lang="ko-KR" altLang="en-US" sz="1100" dirty="0">
                <a:solidFill>
                  <a:srgbClr val="0000FF"/>
                </a:solidFill>
              </a:rPr>
              <a:t>오른쪽 쓰레드에서 이 파라미터 변수들을 사용하는 람다식이 실행될 수 있다</a:t>
            </a:r>
            <a:r>
              <a:rPr lang="en-US" altLang="ko-KR" sz="1100" dirty="0">
                <a:solidFill>
                  <a:srgbClr val="0000FF"/>
                </a:solidFill>
              </a:rPr>
              <a:t>!</a:t>
            </a:r>
            <a:endParaRPr lang="ko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8DE37-3086-CC11-7C36-4199D46BF696}"/>
              </a:ext>
            </a:extLst>
          </p:cNvPr>
          <p:cNvSpPr txBox="1"/>
          <p:nvPr/>
        </p:nvSpPr>
        <p:spPr>
          <a:xfrm>
            <a:off x="264920" y="4858850"/>
            <a:ext cx="2139240" cy="1494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 dirty="0" err="1"/>
              <a:t>repeatMessage</a:t>
            </a:r>
            <a:r>
              <a:rPr lang="ko-KR" altLang="en-US" sz="1100" dirty="0"/>
              <a:t>를 호출한다</a:t>
            </a:r>
            <a:r>
              <a:rPr lang="en-US" altLang="ko-KR" sz="11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100" dirty="0" err="1"/>
              <a:t>repeatMessage</a:t>
            </a:r>
            <a:r>
              <a:rPr lang="en-US" altLang="ko-KR" sz="1100" dirty="0"/>
              <a:t> </a:t>
            </a:r>
            <a:r>
              <a:rPr lang="ko-KR" altLang="en-US" sz="1100" dirty="0"/>
              <a:t>메소드에서는</a:t>
            </a:r>
            <a:endParaRPr lang="en-US" altLang="ko-KR" sz="1100" dirty="0"/>
          </a:p>
          <a:p>
            <a:pPr>
              <a:lnSpc>
                <a:spcPct val="120000"/>
              </a:lnSpc>
            </a:pPr>
            <a:r>
              <a:rPr lang="ko-KR" altLang="en-US" sz="1100" dirty="0"/>
              <a:t>람다식을 변수 </a:t>
            </a:r>
            <a:r>
              <a:rPr lang="en-US" altLang="ko-KR" sz="1100" dirty="0"/>
              <a:t>r</a:t>
            </a:r>
            <a:r>
              <a:rPr lang="ko-KR" altLang="en-US" sz="1100" dirty="0"/>
              <a:t>에 저장하고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r</a:t>
            </a:r>
            <a:r>
              <a:rPr lang="ko-KR" altLang="en-US" sz="1100" dirty="0"/>
              <a:t>을 실행할 새 쓰레드를 생성하여 </a:t>
            </a:r>
            <a:r>
              <a:rPr lang="ko-KR" altLang="en-US" sz="1100" dirty="0" err="1"/>
              <a:t>시작시키고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리턴한다</a:t>
            </a:r>
            <a:r>
              <a:rPr lang="en-US" altLang="ko-KR" sz="1100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100" dirty="0"/>
              <a:t>쓰레드가 종료된다</a:t>
            </a:r>
            <a:r>
              <a:rPr lang="en-US" altLang="ko-KR" sz="1100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100" dirty="0"/>
              <a:t>이 과정은 짧은 시간에 끝난다</a:t>
            </a:r>
            <a:r>
              <a:rPr lang="en-US" altLang="ko-KR" sz="1100" dirty="0"/>
              <a:t>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4FD053-4266-9867-991C-ED9CCA7B3946}"/>
              </a:ext>
            </a:extLst>
          </p:cNvPr>
          <p:cNvCxnSpPr>
            <a:cxnSpLocks/>
          </p:cNvCxnSpPr>
          <p:nvPr/>
        </p:nvCxnSpPr>
        <p:spPr>
          <a:xfrm>
            <a:off x="2264636" y="4665904"/>
            <a:ext cx="290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E331CC8-49BF-1F62-312D-ED86257BB7A9}"/>
              </a:ext>
            </a:extLst>
          </p:cNvPr>
          <p:cNvSpPr txBox="1"/>
          <p:nvPr/>
        </p:nvSpPr>
        <p:spPr>
          <a:xfrm>
            <a:off x="2207605" y="4435164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start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0939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8F84-4817-4127-A71C-AB42313D7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694"/>
            <a:ext cx="10515600" cy="783191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/>
              <a:t>람다식은 </a:t>
            </a:r>
            <a:r>
              <a:rPr lang="en-US" altLang="ko-KR" sz="2000" dirty="0"/>
              <a:t>final </a:t>
            </a:r>
            <a:r>
              <a:rPr lang="ko-KR" altLang="en-US" sz="2000" dirty="0"/>
              <a:t>혹은 </a:t>
            </a:r>
            <a:r>
              <a:rPr lang="en-US" altLang="ko-KR" sz="2000" dirty="0"/>
              <a:t>effectively final</a:t>
            </a:r>
            <a:r>
              <a:rPr lang="ko-KR" altLang="en-US" sz="2000" dirty="0"/>
              <a:t>인 </a:t>
            </a:r>
            <a:r>
              <a:rPr lang="en-US" altLang="ko-KR" sz="2000" dirty="0"/>
              <a:t>(</a:t>
            </a:r>
            <a:r>
              <a:rPr lang="ko-KR" altLang="en-US" sz="2000" dirty="0"/>
              <a:t>변하지 않는</a:t>
            </a:r>
            <a:r>
              <a:rPr lang="en-US" altLang="ko-KR" sz="2000" dirty="0"/>
              <a:t>) free variable</a:t>
            </a:r>
            <a:r>
              <a:rPr lang="ko-KR" altLang="en-US" sz="2000" dirty="0"/>
              <a:t>만을 </a:t>
            </a:r>
            <a:r>
              <a:rPr lang="en-US" altLang="ko-KR" sz="2000" dirty="0"/>
              <a:t>capture</a:t>
            </a:r>
            <a:r>
              <a:rPr lang="ko-KR" altLang="en-US" sz="2000" dirty="0"/>
              <a:t>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FBEBD-769E-43DD-BC7D-4508F942C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521" y="1006767"/>
            <a:ext cx="6370674" cy="1523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for (int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 n;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 {</a:t>
            </a:r>
          </a:p>
          <a:p>
            <a:pPr marL="0" indent="0">
              <a:buNone/>
            </a:pPr>
            <a:r>
              <a:rPr lang="en-US" altLang="ko-KR" sz="1600" dirty="0"/>
              <a:t>    new Thread(() -&gt; 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)).start();</a:t>
            </a:r>
          </a:p>
          <a:p>
            <a:pPr marL="0" indent="0">
              <a:buNone/>
            </a:pPr>
            <a:r>
              <a:rPr lang="en-US" altLang="ko-KR" sz="1600" dirty="0"/>
              <a:t>    // </a:t>
            </a:r>
            <a:r>
              <a:rPr lang="ko-KR" altLang="en-US" sz="1600" dirty="0">
                <a:solidFill>
                  <a:srgbClr val="FF0000"/>
                </a:solidFill>
              </a:rPr>
              <a:t>컴파일 에러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i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캡쳐할</a:t>
            </a:r>
            <a:r>
              <a:rPr lang="ko-KR" altLang="en-US" sz="1600" dirty="0"/>
              <a:t> 수 없다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i</a:t>
            </a:r>
            <a:r>
              <a:rPr lang="ko-KR" altLang="en-US" sz="1600" dirty="0"/>
              <a:t>가 변하므로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82656-4EC4-48F4-B905-5E8724FB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6E165E-4FF5-415F-A04D-D319964DE5A7}"/>
              </a:ext>
            </a:extLst>
          </p:cNvPr>
          <p:cNvSpPr txBox="1">
            <a:spLocks/>
          </p:cNvSpPr>
          <p:nvPr/>
        </p:nvSpPr>
        <p:spPr>
          <a:xfrm>
            <a:off x="841744" y="2442014"/>
            <a:ext cx="10515600" cy="101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/>
              <a:t>람다식은 </a:t>
            </a:r>
            <a:r>
              <a:rPr lang="en-US" altLang="ko-KR" sz="2000"/>
              <a:t>capture</a:t>
            </a:r>
            <a:r>
              <a:rPr lang="ko-KR" altLang="en-US" sz="2000"/>
              <a:t>된 변수를 변경할 수 없다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267BF8-9EA9-4C55-A70F-A1477EC02135}"/>
              </a:ext>
            </a:extLst>
          </p:cNvPr>
          <p:cNvSpPr txBox="1">
            <a:spLocks/>
          </p:cNvSpPr>
          <p:nvPr/>
        </p:nvSpPr>
        <p:spPr>
          <a:xfrm>
            <a:off x="1465521" y="3226824"/>
            <a:ext cx="6994451" cy="26244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953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public static void </a:t>
            </a:r>
            <a:r>
              <a:rPr lang="en-US" altLang="ko-KR" sz="1600" dirty="0" err="1"/>
              <a:t>repeatMessage</a:t>
            </a:r>
            <a:r>
              <a:rPr lang="en-US" altLang="ko-KR" sz="1600" dirty="0"/>
              <a:t>(String text, int </a:t>
            </a:r>
            <a:r>
              <a:rPr lang="en-US" altLang="ko-KR" sz="1600" b="1" dirty="0"/>
              <a:t>count</a:t>
            </a:r>
            <a:r>
              <a:rPr lang="en-US" altLang="ko-KR" sz="1600" dirty="0"/>
              <a:t>, int threads) {</a:t>
            </a:r>
          </a:p>
          <a:p>
            <a:pPr marL="0" indent="0" defTabSz="4953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	Runnable r = () -&gt; {</a:t>
            </a:r>
          </a:p>
          <a:p>
            <a:pPr marL="0" indent="0" defTabSz="4953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		while (count &gt; 0) {</a:t>
            </a:r>
          </a:p>
          <a:p>
            <a:pPr marL="0" indent="0" defTabSz="4953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			</a:t>
            </a:r>
            <a:r>
              <a:rPr lang="en-US" altLang="ko-KR" sz="1600" b="1" dirty="0"/>
              <a:t>count--</a:t>
            </a:r>
            <a:r>
              <a:rPr lang="en-US" altLang="ko-KR" sz="1600" dirty="0"/>
              <a:t>; // </a:t>
            </a:r>
            <a:r>
              <a:rPr lang="ko-KR" altLang="en-US" sz="1600" dirty="0"/>
              <a:t>컴파일 </a:t>
            </a:r>
            <a:r>
              <a:rPr lang="ko-KR" altLang="en-US" sz="1600" dirty="0">
                <a:solidFill>
                  <a:srgbClr val="FF0000"/>
                </a:solidFill>
              </a:rPr>
              <a:t>에러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캡쳐한</a:t>
            </a:r>
            <a:r>
              <a:rPr lang="ko-KR" altLang="en-US" sz="1600" dirty="0"/>
              <a:t> 변수를 변경할 수 없다</a:t>
            </a:r>
            <a:r>
              <a:rPr lang="en-US" altLang="ko-KR" sz="1600" dirty="0"/>
              <a:t>.</a:t>
            </a:r>
          </a:p>
          <a:p>
            <a:pPr marL="0" indent="0" defTabSz="4953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	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(text);</a:t>
            </a:r>
          </a:p>
          <a:p>
            <a:pPr marL="0" indent="0" defTabSz="4953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		}</a:t>
            </a:r>
          </a:p>
          <a:p>
            <a:pPr marL="0" indent="0" defTabSz="4953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	};</a:t>
            </a:r>
          </a:p>
          <a:p>
            <a:pPr marL="0" indent="0" defTabSz="4953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	for (int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 threads;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 new Thread(r).start();</a:t>
            </a:r>
          </a:p>
          <a:p>
            <a:pPr marL="0" indent="0" defTabSz="4953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140D-85C9-706D-24D9-B90CA1A969BF}"/>
              </a:ext>
            </a:extLst>
          </p:cNvPr>
          <p:cNvSpPr txBox="1"/>
          <p:nvPr/>
        </p:nvSpPr>
        <p:spPr>
          <a:xfrm>
            <a:off x="7331880" y="1533806"/>
            <a:ext cx="4221212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Effectively final </a:t>
            </a:r>
            <a:r>
              <a:rPr lang="ko-KR" altLang="en-US" sz="1400" dirty="0"/>
              <a:t>변수</a:t>
            </a:r>
            <a:endParaRPr lang="en-US" altLang="ko-KR" sz="1400" dirty="0"/>
          </a:p>
          <a:p>
            <a:r>
              <a:rPr lang="en-US" altLang="ko-KR" sz="1400" dirty="0"/>
              <a:t>final</a:t>
            </a:r>
            <a:r>
              <a:rPr lang="ko-KR" altLang="en-US" sz="1400" dirty="0"/>
              <a:t>이라고 명시적으로 선언되지는 않았지만 값이 한 번 저장된 후로는 그 값이 바뀌지 않는 변수</a:t>
            </a:r>
          </a:p>
        </p:txBody>
      </p:sp>
    </p:spTree>
    <p:extLst>
      <p:ext uri="{BB962C8B-B14F-4D97-AF65-F5344CB8AC3E}">
        <p14:creationId xmlns:p14="http://schemas.microsoft.com/office/powerpoint/2010/main" val="194221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8A38-AF2F-40FC-9406-5E9D3316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0" i="0" u="none" strike="noStrike" baseline="0">
                <a:latin typeface="OrdinarCom-Regular"/>
              </a:rPr>
              <a:t>Higher-Order Functions (</a:t>
            </a:r>
            <a:r>
              <a:rPr lang="ko-KR" altLang="en-US" sz="2400" b="0" i="0" u="none" strike="noStrike" baseline="0">
                <a:latin typeface="OrdinarCom-Regular"/>
              </a:rPr>
              <a:t>고차 함수</a:t>
            </a:r>
            <a:r>
              <a:rPr lang="en-US" altLang="ko-KR" sz="2400" b="0" i="0" u="none" strike="noStrike" baseline="0">
                <a:latin typeface="OrdinarCom-Regular"/>
              </a:rPr>
              <a:t>)</a:t>
            </a:r>
            <a:endParaRPr lang="ko-KR" alt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8E33E-02A2-4055-893E-6799EBCC6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368"/>
            <a:ext cx="10515600" cy="4486275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함수형 프로그래밍 언어에서</a:t>
            </a:r>
            <a:r>
              <a:rPr lang="en-US" altLang="ko-KR" sz="1600" dirty="0"/>
              <a:t>,</a:t>
            </a:r>
            <a:r>
              <a:rPr lang="ko-KR" altLang="en-US" sz="1600" dirty="0"/>
              <a:t> 함수를 파라미터로 받거나</a:t>
            </a:r>
            <a:r>
              <a:rPr lang="en-US" altLang="ko-KR" sz="1600" dirty="0"/>
              <a:t>,</a:t>
            </a:r>
            <a:r>
              <a:rPr lang="ko-KR" altLang="en-US" sz="1600" dirty="0"/>
              <a:t> 함수를 반환하는 함수를 고차함수라고 부른다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자바에서도 메소드가 람다식을 파라미터로 받거나 람다식을 반환할 수 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Functional interface</a:t>
            </a:r>
            <a:r>
              <a:rPr lang="ko-KR" altLang="en-US" sz="1600" dirty="0"/>
              <a:t>와 람다식은 함수와 같은 역할을 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람다식을 반환하는 메소드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public static </a:t>
            </a:r>
            <a:r>
              <a:rPr lang="en-US" altLang="ko-KR" sz="1600" dirty="0">
                <a:solidFill>
                  <a:srgbClr val="FF0000"/>
                </a:solidFill>
              </a:rPr>
              <a:t>Comparator&lt;String&gt; </a:t>
            </a:r>
            <a:r>
              <a:rPr lang="en-US" altLang="ko-KR" sz="1600" dirty="0" err="1"/>
              <a:t>compareInDirecton</a:t>
            </a:r>
            <a:r>
              <a:rPr lang="en-US" altLang="ko-KR" sz="1600" dirty="0"/>
              <a:t>(int direction) {</a:t>
            </a:r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>
                <a:solidFill>
                  <a:srgbClr val="0000FF"/>
                </a:solidFill>
              </a:rPr>
              <a:t>return (x, y) -&gt; direction * </a:t>
            </a:r>
            <a:r>
              <a:rPr lang="en-US" altLang="ko-KR" sz="1600" dirty="0" err="1">
                <a:solidFill>
                  <a:srgbClr val="0000FF"/>
                </a:solidFill>
              </a:rPr>
              <a:t>x.compareTo</a:t>
            </a:r>
            <a:r>
              <a:rPr lang="en-US" altLang="ko-KR" sz="1600" dirty="0">
                <a:solidFill>
                  <a:srgbClr val="0000FF"/>
                </a:solidFill>
              </a:rPr>
              <a:t>(y);  // &lt;-- </a:t>
            </a:r>
            <a:r>
              <a:rPr lang="ko-KR" altLang="en-US" sz="1600" dirty="0">
                <a:solidFill>
                  <a:srgbClr val="0000FF"/>
                </a:solidFill>
              </a:rPr>
              <a:t>이 람다식은 </a:t>
            </a:r>
            <a:r>
              <a:rPr lang="en-US" altLang="ko-KR" sz="1600" dirty="0">
                <a:solidFill>
                  <a:srgbClr val="0000FF"/>
                </a:solidFill>
              </a:rPr>
              <a:t>Comparator </a:t>
            </a:r>
            <a:r>
              <a:rPr lang="ko-KR" altLang="en-US" sz="1600" dirty="0">
                <a:solidFill>
                  <a:srgbClr val="0000FF"/>
                </a:solidFill>
              </a:rPr>
              <a:t>타입 람다식이다</a:t>
            </a:r>
            <a:r>
              <a:rPr lang="en-US" altLang="ko-KR" sz="1600" dirty="0">
                <a:solidFill>
                  <a:srgbClr val="0000FF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altLang="ko-KR" sz="1600" dirty="0"/>
              <a:t>}                                                                       </a:t>
            </a:r>
            <a:r>
              <a:rPr lang="en-US" altLang="ko-KR" sz="1600" dirty="0">
                <a:solidFill>
                  <a:srgbClr val="0000FF"/>
                </a:solidFill>
              </a:rPr>
              <a:t>(</a:t>
            </a:r>
            <a:r>
              <a:rPr lang="ko-KR" altLang="en-US" sz="1600" dirty="0">
                <a:solidFill>
                  <a:srgbClr val="0000FF"/>
                </a:solidFill>
              </a:rPr>
              <a:t>값 두 개를 받아 </a:t>
            </a:r>
            <a:r>
              <a:rPr lang="en-US" altLang="ko-KR" sz="1600" dirty="0">
                <a:solidFill>
                  <a:srgbClr val="0000FF"/>
                </a:solidFill>
              </a:rPr>
              <a:t>int</a:t>
            </a:r>
            <a:r>
              <a:rPr lang="ko-KR" altLang="en-US" sz="1600" dirty="0">
                <a:solidFill>
                  <a:srgbClr val="0000FF"/>
                </a:solidFill>
              </a:rPr>
              <a:t>를 반환한다</a:t>
            </a:r>
            <a:r>
              <a:rPr lang="en-US" altLang="ko-KR" sz="1600" dirty="0">
                <a:solidFill>
                  <a:srgbClr val="0000FF"/>
                </a:solidFill>
              </a:rPr>
              <a:t>.)</a:t>
            </a:r>
          </a:p>
          <a:p>
            <a:pPr marL="457200" lvl="1" indent="0">
              <a:buNone/>
            </a:pPr>
            <a:r>
              <a:rPr lang="en-US" altLang="ko-KR" sz="1600" dirty="0" err="1"/>
              <a:t>compareInDirection</a:t>
            </a:r>
            <a:r>
              <a:rPr lang="en-US" altLang="ko-KR" sz="1600" dirty="0"/>
              <a:t>(1) – </a:t>
            </a:r>
            <a:r>
              <a:rPr lang="ko-KR" altLang="en-US" sz="1600" dirty="0"/>
              <a:t>원래의 </a:t>
            </a:r>
            <a:r>
              <a:rPr lang="en-US" altLang="ko-KR" sz="1600" dirty="0">
                <a:solidFill>
                  <a:srgbClr val="FF0000"/>
                </a:solidFill>
              </a:rPr>
              <a:t>Comparator</a:t>
            </a:r>
            <a:r>
              <a:rPr lang="ko-KR" altLang="en-US" sz="1600" dirty="0">
                <a:solidFill>
                  <a:srgbClr val="FF0000"/>
                </a:solidFill>
              </a:rPr>
              <a:t>를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반환한다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altLang="ko-KR" sz="1600" dirty="0" err="1"/>
              <a:t>compareInDirection</a:t>
            </a:r>
            <a:r>
              <a:rPr lang="en-US" altLang="ko-KR" sz="1600" dirty="0"/>
              <a:t>(-1) – </a:t>
            </a:r>
            <a:r>
              <a:rPr lang="ko-KR" altLang="en-US" sz="1600" dirty="0"/>
              <a:t>크기를 반대로 판별하는 </a:t>
            </a:r>
            <a:r>
              <a:rPr lang="en-US" altLang="ko-KR" sz="1600" dirty="0">
                <a:solidFill>
                  <a:srgbClr val="FF0000"/>
                </a:solidFill>
              </a:rPr>
              <a:t>Comparator</a:t>
            </a:r>
            <a:r>
              <a:rPr lang="ko-KR" altLang="en-US" sz="1600" dirty="0">
                <a:solidFill>
                  <a:srgbClr val="FF0000"/>
                </a:solidFill>
              </a:rPr>
              <a:t>를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반환한다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ko-KR" altLang="en-US" sz="1600" dirty="0"/>
              <a:t>사용 예</a:t>
            </a:r>
            <a:r>
              <a:rPr lang="en-US" altLang="ko-KR" sz="1600" dirty="0"/>
              <a:t>: </a:t>
            </a:r>
            <a:r>
              <a:rPr lang="fr-FR" altLang="ko-KR" sz="1600" dirty="0" err="1"/>
              <a:t>Arrays.sort</a:t>
            </a:r>
            <a:r>
              <a:rPr lang="fr-FR" altLang="ko-KR" sz="1600" dirty="0"/>
              <a:t>(</a:t>
            </a:r>
            <a:r>
              <a:rPr lang="fr-FR" altLang="ko-KR" sz="1600" dirty="0" err="1"/>
              <a:t>friends</a:t>
            </a:r>
            <a:r>
              <a:rPr lang="fr-FR" altLang="ko-KR" sz="1600" dirty="0"/>
              <a:t>, </a:t>
            </a:r>
            <a:r>
              <a:rPr lang="fr-FR" altLang="ko-KR" sz="1600" dirty="0" err="1"/>
              <a:t>compareInDirection</a:t>
            </a:r>
            <a:r>
              <a:rPr lang="fr-FR" altLang="ko-KR" sz="1600" dirty="0"/>
              <a:t>(-1));</a:t>
            </a: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4D66B-53AA-48E9-8D6F-76D7BDF5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3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8A38-AF2F-40FC-9406-5E9D3316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0" i="0" u="none" strike="noStrike" baseline="0">
                <a:latin typeface="OrdinarCom-Regular"/>
              </a:rPr>
              <a:t>Higher-Order Functions (</a:t>
            </a:r>
            <a:r>
              <a:rPr lang="ko-KR" altLang="en-US" sz="2400" b="0" i="0" u="none" strike="noStrike" baseline="0">
                <a:latin typeface="OrdinarCom-Regular"/>
              </a:rPr>
              <a:t>고차 함수</a:t>
            </a:r>
            <a:r>
              <a:rPr lang="en-US" altLang="ko-KR" sz="2400" b="0" i="0" u="none" strike="noStrike" baseline="0">
                <a:latin typeface="OrdinarCom-Regular"/>
              </a:rPr>
              <a:t>)</a:t>
            </a:r>
            <a:endParaRPr lang="ko-KR" alt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8E33E-02A2-4055-893E-6799EBCC6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람다식을 파라미터로 받아 이를 변환하여 반환하는 메소드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public static Comparator&lt;String&gt; </a:t>
            </a:r>
            <a:r>
              <a:rPr lang="en-US" altLang="ko-KR" sz="1600" dirty="0">
                <a:solidFill>
                  <a:srgbClr val="0000FF"/>
                </a:solidFill>
              </a:rPr>
              <a:t>reverse</a:t>
            </a:r>
            <a:r>
              <a:rPr lang="en-US" altLang="ko-KR" sz="1600" dirty="0"/>
              <a:t>(Comparator&lt;String&gt; comp) {</a:t>
            </a:r>
          </a:p>
          <a:p>
            <a:pPr marL="457200" lvl="1" indent="0">
              <a:buNone/>
            </a:pPr>
            <a:r>
              <a:rPr lang="en-US" altLang="ko-KR" sz="1600" dirty="0"/>
              <a:t>	return (</a:t>
            </a:r>
            <a:r>
              <a:rPr lang="en-US" altLang="ko-KR" sz="1600" dirty="0">
                <a:solidFill>
                  <a:srgbClr val="FF0000"/>
                </a:solidFill>
              </a:rPr>
              <a:t>x, y</a:t>
            </a:r>
            <a:r>
              <a:rPr lang="en-US" altLang="ko-KR" sz="1600" dirty="0"/>
              <a:t>) -&gt; </a:t>
            </a:r>
            <a:r>
              <a:rPr lang="en-US" altLang="ko-KR" sz="1600" dirty="0" err="1"/>
              <a:t>comp.compare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0000"/>
                </a:solidFill>
              </a:rPr>
              <a:t>y, x</a:t>
            </a:r>
            <a:r>
              <a:rPr lang="en-US" altLang="ko-KR" sz="1600" dirty="0"/>
              <a:t>);</a:t>
            </a:r>
          </a:p>
          <a:p>
            <a:pPr marL="457200" lvl="1" indent="0">
              <a:buNone/>
            </a:pPr>
            <a:r>
              <a:rPr lang="en-US" altLang="ko-KR" sz="1600" dirty="0"/>
              <a:t>}</a:t>
            </a:r>
          </a:p>
          <a:p>
            <a:pPr marL="457200" lvl="1" indent="0">
              <a:buNone/>
            </a:pPr>
            <a:r>
              <a:rPr lang="ko-KR" altLang="en-US" sz="1600" dirty="0"/>
              <a:t>원래 </a:t>
            </a:r>
            <a:r>
              <a:rPr lang="en-US" altLang="ko-KR" sz="1600" dirty="0"/>
              <a:t>Comparator</a:t>
            </a:r>
            <a:r>
              <a:rPr lang="ko-KR" altLang="en-US" sz="1600" dirty="0"/>
              <a:t>의 비교규칙이 뒤집힌 </a:t>
            </a:r>
            <a:r>
              <a:rPr lang="en-US" altLang="ko-KR" sz="1600" dirty="0"/>
              <a:t>Comparator</a:t>
            </a:r>
            <a:r>
              <a:rPr lang="ko-KR" altLang="en-US" sz="1600" dirty="0"/>
              <a:t>를 반환한다</a:t>
            </a:r>
            <a:r>
              <a:rPr lang="en-US" altLang="ko-KR" sz="1600" dirty="0"/>
              <a:t>.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0000FF"/>
                </a:solidFill>
              </a:rPr>
              <a:t>reverse</a:t>
            </a:r>
            <a:r>
              <a:rPr lang="en-US" altLang="ko-KR" sz="1600" dirty="0"/>
              <a:t>(String::</a:t>
            </a:r>
            <a:r>
              <a:rPr lang="en-US" altLang="ko-KR" sz="1600" dirty="0" err="1"/>
              <a:t>compareToIgnoreCase</a:t>
            </a:r>
            <a:r>
              <a:rPr lang="en-US" altLang="ko-KR" sz="1600" dirty="0"/>
              <a:t>): </a:t>
            </a:r>
            <a:r>
              <a:rPr lang="ko-KR" altLang="en-US" sz="1600" dirty="0"/>
              <a:t>대소문자 구분 없이 </a:t>
            </a:r>
            <a:r>
              <a:rPr lang="ko-KR" altLang="en-US" sz="1600" dirty="0">
                <a:solidFill>
                  <a:srgbClr val="FF0000"/>
                </a:solidFill>
              </a:rPr>
              <a:t>사전 내림차순</a:t>
            </a:r>
            <a:r>
              <a:rPr lang="ko-KR" altLang="en-US" sz="1600" dirty="0"/>
              <a:t>으로 정렬하는 </a:t>
            </a:r>
            <a:r>
              <a:rPr lang="en-US" altLang="ko-KR" sz="1600" dirty="0">
                <a:solidFill>
                  <a:srgbClr val="FF0000"/>
                </a:solidFill>
              </a:rPr>
              <a:t>Comparator</a:t>
            </a:r>
            <a:r>
              <a:rPr lang="ko-KR" altLang="en-US" sz="1600" dirty="0"/>
              <a:t>를 반환한다</a:t>
            </a:r>
            <a:r>
              <a:rPr lang="en-US" altLang="ko-KR" sz="1600" dirty="0"/>
              <a:t>.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400" dirty="0"/>
              <a:t>* Comparator </a:t>
            </a:r>
            <a:r>
              <a:rPr lang="ko-KR" altLang="en-US" sz="1400" dirty="0"/>
              <a:t>인터페이스에는</a:t>
            </a:r>
            <a:r>
              <a:rPr lang="en-US" altLang="ko-KR" sz="1400" dirty="0"/>
              <a:t>,</a:t>
            </a:r>
            <a:r>
              <a:rPr lang="ko-KR" altLang="en-US" sz="1400" dirty="0"/>
              <a:t> 이런 식으로</a:t>
            </a:r>
            <a:r>
              <a:rPr lang="en-US" altLang="ko-KR" sz="1400" dirty="0"/>
              <a:t>,</a:t>
            </a:r>
            <a:r>
              <a:rPr lang="ko-KR" altLang="en-US" sz="1400" dirty="0"/>
              <a:t> 주어진</a:t>
            </a:r>
            <a:r>
              <a:rPr lang="en-US" altLang="ko-KR" sz="1400" dirty="0"/>
              <a:t> Comparator</a:t>
            </a:r>
            <a:r>
              <a:rPr lang="ko-KR" altLang="en-US" sz="1400" dirty="0"/>
              <a:t>의 순서를 바꿔주는 </a:t>
            </a:r>
            <a:r>
              <a:rPr lang="en-US" altLang="ko-KR" sz="1400" dirty="0"/>
              <a:t>default </a:t>
            </a:r>
            <a:r>
              <a:rPr lang="ko-KR" altLang="en-US" sz="1400" dirty="0"/>
              <a:t>메소드 </a:t>
            </a:r>
            <a:r>
              <a:rPr lang="en-US" altLang="ko-KR" sz="1400" dirty="0">
                <a:solidFill>
                  <a:srgbClr val="FF0000"/>
                </a:solidFill>
              </a:rPr>
              <a:t>reversed</a:t>
            </a:r>
            <a:r>
              <a:rPr lang="ko-KR" altLang="en-US" sz="1400" dirty="0"/>
              <a:t>가 있다</a:t>
            </a:r>
            <a:r>
              <a:rPr lang="en-US" altLang="ko-KR" sz="1400" dirty="0"/>
              <a:t>.</a:t>
            </a:r>
          </a:p>
          <a:p>
            <a:endParaRPr lang="ko-KR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4D66B-53AA-48E9-8D6F-76D7BDF5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B618E-4286-7FF6-42D3-E5A847AF1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10" y="5515655"/>
            <a:ext cx="69627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FB69A-4A86-9854-A706-D34067F80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DD37-E075-3B8E-8C01-37AAA941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OrdinarCom-Regular"/>
              </a:rPr>
              <a:t>세부 사항</a:t>
            </a:r>
            <a:endParaRPr lang="ko-KR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AAD80-AFFA-E444-B3F1-A473D9DC8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람다식을 파라미터로 받아 이를 변환하여 반환하는 메소드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public static Comparator&lt;String&gt; </a:t>
            </a:r>
            <a:r>
              <a:rPr lang="en-US" altLang="ko-KR" sz="1600" dirty="0">
                <a:solidFill>
                  <a:srgbClr val="0000FF"/>
                </a:solidFill>
              </a:rPr>
              <a:t>reverse</a:t>
            </a:r>
            <a:r>
              <a:rPr lang="en-US" altLang="ko-KR" sz="1600" dirty="0"/>
              <a:t>(Comparator&lt;String&gt; comp) {</a:t>
            </a:r>
          </a:p>
          <a:p>
            <a:pPr marL="457200" lvl="1" indent="0">
              <a:buNone/>
            </a:pPr>
            <a:r>
              <a:rPr lang="en-US" altLang="ko-KR" sz="1600" dirty="0"/>
              <a:t>	return (</a:t>
            </a:r>
            <a:r>
              <a:rPr lang="en-US" altLang="ko-KR" sz="1600" dirty="0">
                <a:solidFill>
                  <a:srgbClr val="FF0000"/>
                </a:solidFill>
              </a:rPr>
              <a:t>x, y</a:t>
            </a:r>
            <a:r>
              <a:rPr lang="en-US" altLang="ko-KR" sz="1600" dirty="0"/>
              <a:t>) -&gt; </a:t>
            </a:r>
            <a:r>
              <a:rPr lang="en-US" altLang="ko-KR" sz="1600" dirty="0" err="1"/>
              <a:t>comp.compare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0000"/>
                </a:solidFill>
              </a:rPr>
              <a:t>y, x</a:t>
            </a:r>
            <a:r>
              <a:rPr lang="en-US" altLang="ko-KR" sz="1600" dirty="0"/>
              <a:t>);</a:t>
            </a:r>
          </a:p>
          <a:p>
            <a:pPr marL="457200" lvl="1" indent="0">
              <a:buNone/>
            </a:pPr>
            <a:r>
              <a:rPr lang="en-US" altLang="ko-KR" sz="1600" dirty="0"/>
              <a:t>}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19998-B086-A277-3BD8-C73A4A66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DBBB7-689C-D45A-EDF0-E2B189F50A9C}"/>
              </a:ext>
            </a:extLst>
          </p:cNvPr>
          <p:cNvSpPr txBox="1"/>
          <p:nvPr/>
        </p:nvSpPr>
        <p:spPr>
          <a:xfrm>
            <a:off x="7252918" y="1388609"/>
            <a:ext cx="4122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파라미터 </a:t>
            </a:r>
            <a:r>
              <a:rPr lang="ko-KR" altLang="en-US" sz="1600" dirty="0">
                <a:solidFill>
                  <a:srgbClr val="FF0000"/>
                </a:solidFill>
              </a:rPr>
              <a:t>두 개</a:t>
            </a:r>
            <a:r>
              <a:rPr lang="ko-KR" altLang="en-US" sz="1600" dirty="0"/>
              <a:t>를 갖는 </a:t>
            </a:r>
            <a:r>
              <a:rPr lang="en-US" altLang="ko-KR" sz="1600" dirty="0"/>
              <a:t>functional interface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31DC1-784B-ECC5-F03E-326AB72A8DA8}"/>
              </a:ext>
            </a:extLst>
          </p:cNvPr>
          <p:cNvSpPr txBox="1"/>
          <p:nvPr/>
        </p:nvSpPr>
        <p:spPr>
          <a:xfrm>
            <a:off x="4556613" y="3290678"/>
            <a:ext cx="45496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</a:rPr>
              <a:t>reverse</a:t>
            </a:r>
            <a:r>
              <a:rPr lang="en-US" altLang="ko-KR" sz="1600" dirty="0"/>
              <a:t>(String::</a:t>
            </a:r>
            <a:r>
              <a:rPr lang="en-US" altLang="ko-KR" sz="1600" dirty="0" err="1"/>
              <a:t>compareToIgnoreCase</a:t>
            </a:r>
            <a:r>
              <a:rPr lang="en-US" altLang="ko-KR" sz="1600" dirty="0"/>
              <a:t>):</a:t>
            </a:r>
          </a:p>
          <a:p>
            <a:endParaRPr lang="en-US" altLang="ko-KR" sz="1600" dirty="0"/>
          </a:p>
          <a:p>
            <a:r>
              <a:rPr lang="ko-KR" altLang="en-US" sz="1600" dirty="0"/>
              <a:t>          파라미터 </a:t>
            </a:r>
            <a:r>
              <a:rPr lang="ko-KR" altLang="en-US" sz="1600" dirty="0">
                <a:solidFill>
                  <a:srgbClr val="FF0000"/>
                </a:solidFill>
              </a:rPr>
              <a:t>한 개</a:t>
            </a:r>
            <a:r>
              <a:rPr lang="ko-KR" altLang="en-US" sz="1600" dirty="0"/>
              <a:t>만 갖는 인스턴스 메소드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0BD036-A4F2-90AD-C779-236932BAE217}"/>
              </a:ext>
            </a:extLst>
          </p:cNvPr>
          <p:cNvCxnSpPr>
            <a:cxnSpLocks/>
          </p:cNvCxnSpPr>
          <p:nvPr/>
        </p:nvCxnSpPr>
        <p:spPr>
          <a:xfrm flipH="1">
            <a:off x="5372100" y="2417885"/>
            <a:ext cx="172329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9A0B56-0EA7-E263-1D43-DA8DF1D2D45A}"/>
              </a:ext>
            </a:extLst>
          </p:cNvPr>
          <p:cNvCxnSpPr/>
          <p:nvPr/>
        </p:nvCxnSpPr>
        <p:spPr>
          <a:xfrm flipH="1">
            <a:off x="6989885" y="1727163"/>
            <a:ext cx="378069" cy="33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CA3BC4-DD44-9A6F-025E-4FBA1028EF3F}"/>
              </a:ext>
            </a:extLst>
          </p:cNvPr>
          <p:cNvCxnSpPr>
            <a:cxnSpLocks/>
          </p:cNvCxnSpPr>
          <p:nvPr/>
        </p:nvCxnSpPr>
        <p:spPr>
          <a:xfrm flipH="1">
            <a:off x="5445372" y="3686908"/>
            <a:ext cx="257321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AA7B4C-BF1D-A11F-2D47-27EB87A73639}"/>
              </a:ext>
            </a:extLst>
          </p:cNvPr>
          <p:cNvCxnSpPr/>
          <p:nvPr/>
        </p:nvCxnSpPr>
        <p:spPr>
          <a:xfrm flipV="1">
            <a:off x="7095392" y="2417885"/>
            <a:ext cx="386862" cy="8727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8709FD-F444-79E7-2295-C134140050DC}"/>
              </a:ext>
            </a:extLst>
          </p:cNvPr>
          <p:cNvSpPr txBox="1"/>
          <p:nvPr/>
        </p:nvSpPr>
        <p:spPr>
          <a:xfrm>
            <a:off x="7280031" y="274320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778671-33E7-3BCE-F022-690B2854DA66}"/>
              </a:ext>
            </a:extLst>
          </p:cNvPr>
          <p:cNvSpPr txBox="1"/>
          <p:nvPr/>
        </p:nvSpPr>
        <p:spPr>
          <a:xfrm>
            <a:off x="2288932" y="4485573"/>
            <a:ext cx="65517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메소드 레퍼런스의 메소드가 </a:t>
            </a:r>
            <a:r>
              <a:rPr lang="en-US" altLang="ko-KR" sz="1600" dirty="0"/>
              <a:t>instance </a:t>
            </a:r>
            <a:r>
              <a:rPr lang="ko-KR" altLang="en-US" sz="1600" dirty="0"/>
              <a:t>메소드인 경우에는 </a:t>
            </a:r>
            <a:endParaRPr lang="en-US" altLang="ko-KR" sz="1600" dirty="0"/>
          </a:p>
          <a:p>
            <a:r>
              <a:rPr lang="ko-KR" altLang="en-US" sz="1600" dirty="0"/>
              <a:t>그 메소드를 호출하는 인스턴스 자체가 람다식의 첫 인자로 간주된다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그러니까 메소드 레퍼런스 </a:t>
            </a:r>
            <a:r>
              <a:rPr lang="en-US" altLang="ko-KR" sz="1600" dirty="0"/>
              <a:t>String::</a:t>
            </a:r>
            <a:r>
              <a:rPr lang="en-US" altLang="ko-KR" sz="1600" dirty="0" err="1"/>
              <a:t>compareToIgnoreCase</a:t>
            </a:r>
            <a:r>
              <a:rPr lang="ko-KR" altLang="en-US" sz="1600" dirty="0"/>
              <a:t>는</a:t>
            </a:r>
            <a:endParaRPr lang="en-US" altLang="ko-KR" sz="1600" dirty="0"/>
          </a:p>
          <a:p>
            <a:r>
              <a:rPr lang="ko-KR" altLang="en-US" sz="1600" dirty="0" err="1"/>
              <a:t>람다식</a:t>
            </a:r>
            <a:r>
              <a:rPr lang="ko-KR" altLang="en-US" sz="1600" dirty="0"/>
              <a:t> </a:t>
            </a:r>
            <a:r>
              <a:rPr lang="en-US" altLang="ko-KR" sz="1600" dirty="0"/>
              <a:t>(String s, String t) -&gt; </a:t>
            </a:r>
            <a:r>
              <a:rPr lang="en-US" altLang="ko-KR" sz="1600" dirty="0" err="1"/>
              <a:t>s.compareTo</a:t>
            </a:r>
            <a:r>
              <a:rPr lang="en-US" altLang="ko-KR" sz="1600" dirty="0"/>
              <a:t>(t)</a:t>
            </a:r>
            <a:r>
              <a:rPr lang="ko-KR" altLang="en-US" sz="1600" dirty="0"/>
              <a:t>와 같다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934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8E33E-02A2-4055-893E-6799EBCC6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6104"/>
            <a:ext cx="10515600" cy="855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Comparator </a:t>
            </a:r>
            <a:r>
              <a:rPr lang="ko-KR" altLang="en-US" dirty="0"/>
              <a:t>인터페이스에는 </a:t>
            </a:r>
            <a:r>
              <a:rPr lang="en-US" altLang="ko-KR" dirty="0"/>
              <a:t>Comparator</a:t>
            </a:r>
            <a:r>
              <a:rPr lang="ko-KR" altLang="en-US" dirty="0"/>
              <a:t>를 만들어주는 </a:t>
            </a:r>
            <a:r>
              <a:rPr lang="en-US" altLang="ko-KR" dirty="0"/>
              <a:t>(</a:t>
            </a:r>
            <a:r>
              <a:rPr lang="ko-KR" altLang="en-US" dirty="0"/>
              <a:t>고차함수인</a:t>
            </a:r>
            <a:r>
              <a:rPr lang="en-US" altLang="ko-KR" dirty="0"/>
              <a:t>) static </a:t>
            </a:r>
            <a:r>
              <a:rPr lang="ko-KR" altLang="en-US" dirty="0"/>
              <a:t>메소드가 많이 있다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>
                <a:solidFill>
                  <a:srgbClr val="FF0000"/>
                </a:solidFill>
              </a:rPr>
              <a:t>comparing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4D66B-53AA-48E9-8D6F-76D7BDF5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8CB09F-9E78-4408-BDC8-4E80ED5C2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271" y="1773663"/>
            <a:ext cx="3228975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784ACB-0B15-4CD0-BA8E-6B07D345A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271" y="2591225"/>
            <a:ext cx="8524875" cy="7810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4F6CAE5-A25A-3256-89A4-2F57D16FE3EA}"/>
              </a:ext>
            </a:extLst>
          </p:cNvPr>
          <p:cNvSpPr txBox="1"/>
          <p:nvPr/>
        </p:nvSpPr>
        <p:spPr>
          <a:xfrm>
            <a:off x="1341690" y="4484741"/>
            <a:ext cx="795613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/>
              <a:t>Comparator.comparing</a:t>
            </a:r>
            <a:r>
              <a:rPr lang="en-US" altLang="ko-KR" sz="1600" dirty="0"/>
              <a:t> </a:t>
            </a:r>
            <a:r>
              <a:rPr lang="ko-KR" altLang="en-US" sz="1600" dirty="0"/>
              <a:t>메소드 </a:t>
            </a:r>
            <a:r>
              <a:rPr lang="en-US" altLang="ko-KR" sz="1600" dirty="0" err="1"/>
              <a:t>api</a:t>
            </a:r>
            <a:r>
              <a:rPr lang="en-US" altLang="ko-KR" sz="1600" dirty="0"/>
              <a:t> </a:t>
            </a:r>
            <a:r>
              <a:rPr lang="ko-KR" altLang="en-US" sz="1600" dirty="0"/>
              <a:t>설명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T</a:t>
            </a:r>
            <a:r>
              <a:rPr lang="ko-KR" altLang="en-US" sz="1600" dirty="0"/>
              <a:t>에서 </a:t>
            </a:r>
            <a:r>
              <a:rPr lang="en-US" altLang="ko-KR" sz="1600" dirty="0"/>
              <a:t>U</a:t>
            </a:r>
            <a:r>
              <a:rPr lang="ko-KR" altLang="en-US" sz="1600" dirty="0"/>
              <a:t>를 추출하는 </a:t>
            </a:r>
            <a:r>
              <a:rPr lang="en-US" altLang="ko-KR" sz="1600" dirty="0" err="1"/>
              <a:t>keyExtractor</a:t>
            </a:r>
            <a:r>
              <a:rPr lang="en-US" altLang="ko-KR" sz="1600" dirty="0"/>
              <a:t> function</a:t>
            </a:r>
            <a:r>
              <a:rPr lang="ko-KR" altLang="en-US" sz="1600" dirty="0"/>
              <a:t>을 인자로 주면서 </a:t>
            </a:r>
            <a:r>
              <a:rPr lang="en-US" altLang="ko-KR" sz="1600" dirty="0"/>
              <a:t>comparing</a:t>
            </a:r>
            <a:r>
              <a:rPr lang="ko-KR" altLang="en-US" sz="1600" dirty="0"/>
              <a:t>을 호출하면 </a:t>
            </a:r>
            <a:r>
              <a:rPr lang="en-US" altLang="ko-KR" sz="1600" dirty="0"/>
              <a:t>“U</a:t>
            </a:r>
            <a:r>
              <a:rPr lang="ko-KR" altLang="en-US" sz="1600" dirty="0"/>
              <a:t>에 따라 </a:t>
            </a:r>
            <a:r>
              <a:rPr lang="en-US" altLang="ko-KR" sz="1600" dirty="0"/>
              <a:t>T</a:t>
            </a:r>
            <a:r>
              <a:rPr lang="ko-KR" altLang="en-US" sz="1600" dirty="0"/>
              <a:t>를 정렬해 주는 </a:t>
            </a:r>
            <a:r>
              <a:rPr lang="en-US" altLang="ko-KR" sz="1600" dirty="0" err="1"/>
              <a:t>Compartor</a:t>
            </a:r>
            <a:r>
              <a:rPr lang="en-US" altLang="ko-KR" sz="1600" dirty="0"/>
              <a:t>&lt;T&gt;”</a:t>
            </a:r>
            <a:r>
              <a:rPr lang="ko-KR" altLang="en-US" sz="1600" dirty="0"/>
              <a:t>를 반환한다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E87222-2AF9-DB03-8B60-2BBE8B7396F9}"/>
              </a:ext>
            </a:extLst>
          </p:cNvPr>
          <p:cNvSpPr txBox="1"/>
          <p:nvPr/>
        </p:nvSpPr>
        <p:spPr>
          <a:xfrm>
            <a:off x="1324595" y="3708877"/>
            <a:ext cx="5226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반환 타입</a:t>
            </a:r>
            <a:r>
              <a:rPr lang="en-US" altLang="ko-KR" sz="1400" dirty="0"/>
              <a:t>: T </a:t>
            </a:r>
            <a:r>
              <a:rPr lang="ko-KR" altLang="en-US" sz="1400" dirty="0"/>
              <a:t>두 개를 비교해 주는 </a:t>
            </a:r>
            <a:r>
              <a:rPr lang="en-US" altLang="ko-KR" sz="1400" dirty="0"/>
              <a:t>Comparator&lt;T&gt;</a:t>
            </a:r>
            <a:r>
              <a:rPr lang="ko-KR" altLang="en-US" sz="1400" dirty="0"/>
              <a:t>를 반환한다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C9C765-245C-F083-D61C-2A27800554E6}"/>
              </a:ext>
            </a:extLst>
          </p:cNvPr>
          <p:cNvCxnSpPr/>
          <p:nvPr/>
        </p:nvCxnSpPr>
        <p:spPr>
          <a:xfrm flipV="1">
            <a:off x="1914258" y="3406459"/>
            <a:ext cx="0" cy="259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14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687FE-0C95-E8C5-E114-7AFE8FD59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0EFB0CD-6F23-189F-4E27-E7037B6402AC}"/>
              </a:ext>
            </a:extLst>
          </p:cNvPr>
          <p:cNvSpPr txBox="1">
            <a:spLocks/>
          </p:cNvSpPr>
          <p:nvPr/>
        </p:nvSpPr>
        <p:spPr>
          <a:xfrm>
            <a:off x="838200" y="567736"/>
            <a:ext cx="10515600" cy="855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Comparator </a:t>
            </a:r>
            <a:r>
              <a:rPr lang="ko-KR" altLang="en-US" dirty="0"/>
              <a:t>인터페이스에는 </a:t>
            </a:r>
            <a:r>
              <a:rPr lang="en-US" altLang="ko-KR" dirty="0"/>
              <a:t>Comparator</a:t>
            </a:r>
            <a:r>
              <a:rPr lang="ko-KR" altLang="en-US" dirty="0"/>
              <a:t>를 만들어주는 </a:t>
            </a:r>
            <a:r>
              <a:rPr lang="en-US" altLang="ko-KR" dirty="0"/>
              <a:t>(</a:t>
            </a:r>
            <a:r>
              <a:rPr lang="ko-KR" altLang="en-US" dirty="0"/>
              <a:t>고차함수인</a:t>
            </a:r>
            <a:r>
              <a:rPr lang="en-US" altLang="ko-KR" dirty="0"/>
              <a:t>) static </a:t>
            </a:r>
            <a:r>
              <a:rPr lang="ko-KR" altLang="en-US" dirty="0"/>
              <a:t>메소드가 많이 있다</a:t>
            </a:r>
            <a:r>
              <a:rPr lang="en-US" altLang="ko-KR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FF0000"/>
                </a:solidFill>
              </a:rPr>
              <a:t>comparing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FC43F-E730-49AF-954F-C09641999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616"/>
            <a:ext cx="10515600" cy="52322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sz="1600" dirty="0" err="1"/>
              <a:t>Arrays.sort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0000"/>
                </a:solidFill>
              </a:rPr>
              <a:t>people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Comparator.comparing</a:t>
            </a:r>
            <a:r>
              <a:rPr lang="en-US" altLang="ko-KR" sz="1600" dirty="0"/>
              <a:t>((Person p) -&gt; </a:t>
            </a:r>
            <a:r>
              <a:rPr lang="en-US" altLang="ko-KR" sz="1600" dirty="0" err="1"/>
              <a:t>p.getLastName</a:t>
            </a:r>
            <a:r>
              <a:rPr lang="en-US" altLang="ko-KR" sz="1600" dirty="0"/>
              <a:t>());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0223A-009B-C2B0-6F80-A94E8416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F984A3-7921-139E-5265-2D81418A0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03" y="3636644"/>
            <a:ext cx="3228975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E81223-BE85-629D-074A-54AFDC609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03" y="4454206"/>
            <a:ext cx="8524875" cy="781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5F5E40D-A2AC-7A02-4C58-A6FC8871A326}"/>
              </a:ext>
            </a:extLst>
          </p:cNvPr>
          <p:cNvSpPr txBox="1"/>
          <p:nvPr/>
        </p:nvSpPr>
        <p:spPr>
          <a:xfrm>
            <a:off x="1888622" y="5390595"/>
            <a:ext cx="7956134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Comparator.comparing</a:t>
            </a:r>
            <a:r>
              <a:rPr lang="en-US" altLang="ko-KR" sz="1400" dirty="0"/>
              <a:t> </a:t>
            </a:r>
            <a:r>
              <a:rPr lang="ko-KR" altLang="en-US" sz="1400" dirty="0"/>
              <a:t>메소드 </a:t>
            </a:r>
            <a:r>
              <a:rPr lang="en-US" altLang="ko-KR" sz="1400" dirty="0" err="1"/>
              <a:t>api</a:t>
            </a:r>
            <a:r>
              <a:rPr lang="en-US" altLang="ko-KR" sz="1400" dirty="0"/>
              <a:t> </a:t>
            </a:r>
            <a:r>
              <a:rPr lang="ko-KR" altLang="en-US" sz="1400" dirty="0"/>
              <a:t>설명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T</a:t>
            </a:r>
            <a:r>
              <a:rPr lang="ko-KR" altLang="en-US" sz="1400" dirty="0"/>
              <a:t>에서 </a:t>
            </a:r>
            <a:r>
              <a:rPr lang="en-US" altLang="ko-KR" sz="1400" dirty="0"/>
              <a:t>U</a:t>
            </a:r>
            <a:r>
              <a:rPr lang="ko-KR" altLang="en-US" sz="1400" dirty="0"/>
              <a:t>를 추출하는 </a:t>
            </a:r>
            <a:r>
              <a:rPr lang="en-US" altLang="ko-KR" sz="1400" dirty="0" err="1"/>
              <a:t>keyExtractor</a:t>
            </a:r>
            <a:r>
              <a:rPr lang="en-US" altLang="ko-KR" sz="1400" dirty="0"/>
              <a:t> function</a:t>
            </a:r>
            <a:r>
              <a:rPr lang="ko-KR" altLang="en-US" sz="1400" dirty="0"/>
              <a:t>을 인자로 주면서 </a:t>
            </a:r>
            <a:r>
              <a:rPr lang="en-US" altLang="ko-KR" sz="1400" dirty="0"/>
              <a:t>comparing</a:t>
            </a:r>
            <a:r>
              <a:rPr lang="ko-KR" altLang="en-US" sz="1400" dirty="0"/>
              <a:t>을 호출하면 </a:t>
            </a:r>
            <a:r>
              <a:rPr lang="en-US" altLang="ko-KR" sz="1400" dirty="0"/>
              <a:t>“U</a:t>
            </a:r>
            <a:r>
              <a:rPr lang="ko-KR" altLang="en-US" sz="1400" dirty="0"/>
              <a:t>에 따라 </a:t>
            </a:r>
            <a:r>
              <a:rPr lang="en-US" altLang="ko-KR" sz="1400" dirty="0"/>
              <a:t>T</a:t>
            </a:r>
            <a:r>
              <a:rPr lang="ko-KR" altLang="en-US" sz="1400" dirty="0"/>
              <a:t>를 정렬해 주는 </a:t>
            </a:r>
            <a:r>
              <a:rPr lang="en-US" altLang="ko-KR" sz="1400" dirty="0" err="1"/>
              <a:t>Compartor</a:t>
            </a:r>
            <a:r>
              <a:rPr lang="en-US" altLang="ko-KR" sz="1400" dirty="0"/>
              <a:t>&lt;T&gt;”</a:t>
            </a:r>
            <a:r>
              <a:rPr lang="ko-KR" altLang="en-US" sz="1400" dirty="0"/>
              <a:t>를 반환한다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FE5BB1-DC8C-6F50-B11C-8D539070D922}"/>
              </a:ext>
            </a:extLst>
          </p:cNvPr>
          <p:cNvSpPr txBox="1"/>
          <p:nvPr/>
        </p:nvSpPr>
        <p:spPr>
          <a:xfrm>
            <a:off x="8503070" y="1975306"/>
            <a:ext cx="34354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people</a:t>
            </a:r>
            <a:r>
              <a:rPr lang="ko-KR" altLang="en-US" sz="1400" dirty="0"/>
              <a:t>이 </a:t>
            </a:r>
            <a:r>
              <a:rPr lang="en-US" altLang="ko-KR" sz="1400" dirty="0"/>
              <a:t>Person </a:t>
            </a:r>
            <a:r>
              <a:rPr lang="ko-KR" altLang="en-US" sz="1400" dirty="0"/>
              <a:t>배열이므로 이곳에 </a:t>
            </a:r>
            <a:r>
              <a:rPr lang="en-US" altLang="ko-KR" sz="1400" dirty="0"/>
              <a:t>Comparator&lt;Person&gt;</a:t>
            </a:r>
            <a:r>
              <a:rPr lang="ko-KR" altLang="en-US" sz="1400" dirty="0"/>
              <a:t>이 들어가야 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LastName</a:t>
            </a:r>
            <a:r>
              <a:rPr lang="ko-KR" altLang="en-US" sz="1400" dirty="0"/>
              <a:t>에 따라 </a:t>
            </a:r>
            <a:r>
              <a:rPr lang="en-US" altLang="ko-KR" sz="1400" dirty="0"/>
              <a:t>Person</a:t>
            </a:r>
            <a:r>
              <a:rPr lang="ko-KR" altLang="en-US" sz="1400" dirty="0"/>
              <a:t>을 비교해 주는 </a:t>
            </a:r>
            <a:r>
              <a:rPr lang="en-US" altLang="ko-KR" sz="1400" dirty="0"/>
              <a:t>Comparator&lt;Person&gt;</a:t>
            </a:r>
            <a:endParaRPr lang="ko-KR" altLang="en-US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E79871-2E8E-06E0-EE9D-9B66650E1A8B}"/>
              </a:ext>
            </a:extLst>
          </p:cNvPr>
          <p:cNvCxnSpPr/>
          <p:nvPr/>
        </p:nvCxnSpPr>
        <p:spPr>
          <a:xfrm flipH="1">
            <a:off x="3221764" y="2137680"/>
            <a:ext cx="49309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DFEE624-9265-B9D0-8ABA-037D7DA2931A}"/>
              </a:ext>
            </a:extLst>
          </p:cNvPr>
          <p:cNvCxnSpPr/>
          <p:nvPr/>
        </p:nvCxnSpPr>
        <p:spPr>
          <a:xfrm rot="10800000">
            <a:off x="6096000" y="2137680"/>
            <a:ext cx="2407070" cy="213644"/>
          </a:xfrm>
          <a:prstGeom prst="bentConnector3">
            <a:avLst>
              <a:gd name="adj1" fmla="val 9934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ADDF13-AA42-8A22-8B74-A83026234457}"/>
              </a:ext>
            </a:extLst>
          </p:cNvPr>
          <p:cNvSpPr txBox="1"/>
          <p:nvPr/>
        </p:nvSpPr>
        <p:spPr>
          <a:xfrm>
            <a:off x="1006266" y="2525089"/>
            <a:ext cx="465105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people</a:t>
            </a:r>
            <a:r>
              <a:rPr lang="ko-KR" altLang="en-US" sz="1400" dirty="0"/>
              <a:t>이 </a:t>
            </a:r>
            <a:r>
              <a:rPr lang="en-US" altLang="ko-KR" sz="1400" dirty="0"/>
              <a:t>Person</a:t>
            </a:r>
            <a:r>
              <a:rPr lang="ko-KR" altLang="en-US" sz="1400" dirty="0"/>
              <a:t>의 배열이고 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Person</a:t>
            </a:r>
            <a:r>
              <a:rPr lang="ko-KR" altLang="en-US" sz="1400" dirty="0"/>
              <a:t>은 </a:t>
            </a:r>
            <a:r>
              <a:rPr lang="en-US" altLang="ko-KR" sz="1400" dirty="0" err="1"/>
              <a:t>firstName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lastName</a:t>
            </a:r>
            <a:r>
              <a:rPr lang="ko-KR" altLang="en-US" sz="1400" dirty="0"/>
              <a:t>을 갖고 있을 때</a:t>
            </a:r>
            <a:r>
              <a:rPr lang="en-US" altLang="ko-KR" sz="1400" dirty="0"/>
              <a:t>, </a:t>
            </a:r>
          </a:p>
          <a:p>
            <a:pPr marL="457200" lvl="1" indent="0">
              <a:buNone/>
            </a:pPr>
            <a:r>
              <a:rPr lang="en-US" altLang="ko-KR" sz="1400" dirty="0" err="1"/>
              <a:t>lastName</a:t>
            </a:r>
            <a:r>
              <a:rPr lang="ko-KR" altLang="en-US" sz="1400" dirty="0"/>
              <a:t>의 사전순으로 </a:t>
            </a:r>
            <a:r>
              <a:rPr lang="en-US" altLang="ko-KR" sz="1400" dirty="0"/>
              <a:t>Person</a:t>
            </a:r>
            <a:r>
              <a:rPr lang="ko-KR" altLang="en-US" sz="1400" dirty="0"/>
              <a:t>들을 정렬해 준다</a:t>
            </a:r>
            <a:r>
              <a:rPr lang="en-US" altLang="ko-KR" sz="1400" dirty="0"/>
              <a:t>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7979BF-47E7-6BD8-C52E-4F49DE6A197D}"/>
              </a:ext>
            </a:extLst>
          </p:cNvPr>
          <p:cNvCxnSpPr>
            <a:cxnSpLocks/>
          </p:cNvCxnSpPr>
          <p:nvPr/>
        </p:nvCxnSpPr>
        <p:spPr>
          <a:xfrm flipV="1">
            <a:off x="6896456" y="2039815"/>
            <a:ext cx="0" cy="1223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20D1A92-80AE-5135-1FDC-243E3752B76F}"/>
              </a:ext>
            </a:extLst>
          </p:cNvPr>
          <p:cNvSpPr txBox="1"/>
          <p:nvPr/>
        </p:nvSpPr>
        <p:spPr>
          <a:xfrm>
            <a:off x="6374753" y="3320205"/>
            <a:ext cx="4299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Person</a:t>
            </a:r>
            <a:r>
              <a:rPr lang="ko-KR" altLang="en-US" sz="1400" dirty="0"/>
              <a:t>을 받아 </a:t>
            </a:r>
            <a:r>
              <a:rPr lang="en-US" altLang="ko-KR" sz="1400" dirty="0"/>
              <a:t>String</a:t>
            </a:r>
            <a:r>
              <a:rPr lang="ko-KR" altLang="en-US" sz="1400" dirty="0"/>
              <a:t>을 반환하는 </a:t>
            </a:r>
            <a:r>
              <a:rPr lang="en-US" altLang="ko-KR" sz="1400" dirty="0"/>
              <a:t>function </a:t>
            </a:r>
            <a:r>
              <a:rPr lang="ko-KR" altLang="en-US" sz="1400" dirty="0" err="1"/>
              <a:t>람다식</a:t>
            </a:r>
            <a:endParaRPr lang="ko-KR" alt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E1FA55-A71C-6C57-E9F2-963AE2ED634B}"/>
              </a:ext>
            </a:extLst>
          </p:cNvPr>
          <p:cNvCxnSpPr>
            <a:cxnSpLocks/>
          </p:cNvCxnSpPr>
          <p:nvPr/>
        </p:nvCxnSpPr>
        <p:spPr>
          <a:xfrm flipH="1">
            <a:off x="6532685" y="3636644"/>
            <a:ext cx="2620107" cy="87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A77F65F-2DA1-AA89-0731-F996E44E07A1}"/>
              </a:ext>
            </a:extLst>
          </p:cNvPr>
          <p:cNvCxnSpPr>
            <a:cxnSpLocks/>
          </p:cNvCxnSpPr>
          <p:nvPr/>
        </p:nvCxnSpPr>
        <p:spPr>
          <a:xfrm flipH="1">
            <a:off x="9152792" y="3624742"/>
            <a:ext cx="624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9E91469-0DDD-973D-CB0A-55C0339EB60B}"/>
              </a:ext>
            </a:extLst>
          </p:cNvPr>
          <p:cNvCxnSpPr/>
          <p:nvPr/>
        </p:nvCxnSpPr>
        <p:spPr>
          <a:xfrm flipH="1">
            <a:off x="5389685" y="2039815"/>
            <a:ext cx="269923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94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CF3C0-077D-E29D-B6B8-ADB467C61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523A8035-3701-439F-188E-9B4685F60C85}"/>
              </a:ext>
            </a:extLst>
          </p:cNvPr>
          <p:cNvSpPr txBox="1"/>
          <p:nvPr/>
        </p:nvSpPr>
        <p:spPr>
          <a:xfrm>
            <a:off x="837486" y="1911557"/>
            <a:ext cx="72916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altLang="ko-KR" sz="1600" dirty="0" err="1"/>
              <a:t>Arrays.sort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0000"/>
                </a:solidFill>
              </a:rPr>
              <a:t>people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Comparator.comparing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0000"/>
                </a:solidFill>
              </a:rPr>
              <a:t>Person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getLastName</a:t>
            </a:r>
            <a:r>
              <a:rPr lang="en-US" altLang="ko-KR" sz="1600" dirty="0"/>
              <a:t>));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93712-AB1A-CCD1-E1A9-9BA8B0A6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5A807-9D4E-7FFF-6EC1-905EB7338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271" y="3260630"/>
            <a:ext cx="3228975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32746B-08E4-6B8B-AA7A-DEF7C0C0D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271" y="4078192"/>
            <a:ext cx="8524875" cy="781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641CA4-41F5-8509-47F1-DB5F4B412472}"/>
              </a:ext>
            </a:extLst>
          </p:cNvPr>
          <p:cNvSpPr txBox="1"/>
          <p:nvPr/>
        </p:nvSpPr>
        <p:spPr>
          <a:xfrm>
            <a:off x="6241774" y="3637719"/>
            <a:ext cx="2219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T – Person, U – String</a:t>
            </a:r>
            <a:endParaRPr lang="ko-KR" alt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37EA6-30B4-CEFF-2D06-BA805190C6B6}"/>
              </a:ext>
            </a:extLst>
          </p:cNvPr>
          <p:cNvSpPr txBox="1"/>
          <p:nvPr/>
        </p:nvSpPr>
        <p:spPr>
          <a:xfrm>
            <a:off x="4936021" y="4663380"/>
            <a:ext cx="4171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Person</a:t>
            </a:r>
            <a:r>
              <a:rPr lang="ko-KR" altLang="en-US" sz="1400" dirty="0"/>
              <a:t>을 받아 </a:t>
            </a:r>
            <a:r>
              <a:rPr lang="en-US" altLang="ko-KR" sz="1400" dirty="0"/>
              <a:t>String</a:t>
            </a:r>
            <a:r>
              <a:rPr lang="ko-KR" altLang="en-US" sz="1400" dirty="0"/>
              <a:t>을 반환하는 함수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80F4FD-96E3-BC9D-DA8A-FAB6B24AF236}"/>
              </a:ext>
            </a:extLst>
          </p:cNvPr>
          <p:cNvCxnSpPr/>
          <p:nvPr/>
        </p:nvCxnSpPr>
        <p:spPr>
          <a:xfrm flipV="1">
            <a:off x="5499708" y="4468717"/>
            <a:ext cx="0" cy="19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736F17-F685-C35D-C0FB-74E29B979B7F}"/>
              </a:ext>
            </a:extLst>
          </p:cNvPr>
          <p:cNvCxnSpPr/>
          <p:nvPr/>
        </p:nvCxnSpPr>
        <p:spPr>
          <a:xfrm>
            <a:off x="6505575" y="3976273"/>
            <a:ext cx="314325" cy="205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100BBE-0849-27CA-528F-0A500BB1AC80}"/>
              </a:ext>
            </a:extLst>
          </p:cNvPr>
          <p:cNvCxnSpPr/>
          <p:nvPr/>
        </p:nvCxnSpPr>
        <p:spPr>
          <a:xfrm>
            <a:off x="7543800" y="3976273"/>
            <a:ext cx="419100" cy="205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0D027B-6EE3-3A93-58F0-CB063CB84978}"/>
              </a:ext>
            </a:extLst>
          </p:cNvPr>
          <p:cNvSpPr txBox="1"/>
          <p:nvPr/>
        </p:nvSpPr>
        <p:spPr>
          <a:xfrm>
            <a:off x="1752600" y="5072955"/>
            <a:ext cx="7539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</a:t>
            </a:r>
            <a:r>
              <a:rPr lang="ko-KR" altLang="en-US" sz="1600" dirty="0"/>
              <a:t>를 받아 </a:t>
            </a:r>
            <a:r>
              <a:rPr lang="en-US" altLang="ko-KR" sz="1600" dirty="0"/>
              <a:t>T</a:t>
            </a:r>
            <a:r>
              <a:rPr lang="ko-KR" altLang="en-US" sz="1600" dirty="0"/>
              <a:t>로부터 </a:t>
            </a:r>
            <a:r>
              <a:rPr lang="en-US" altLang="ko-KR" sz="1600" dirty="0"/>
              <a:t>U</a:t>
            </a:r>
            <a:r>
              <a:rPr lang="ko-KR" altLang="en-US" sz="1600" dirty="0"/>
              <a:t>를 추출하고 </a:t>
            </a:r>
            <a:r>
              <a:rPr lang="en-US" altLang="ko-KR" sz="1600" dirty="0"/>
              <a:t>U</a:t>
            </a:r>
            <a:r>
              <a:rPr lang="ko-KR" altLang="en-US" sz="1600" dirty="0"/>
              <a:t>를 키로 삼아 </a:t>
            </a:r>
            <a:r>
              <a:rPr lang="en-US" altLang="ko-KR" sz="1600" dirty="0"/>
              <a:t>T</a:t>
            </a:r>
            <a:r>
              <a:rPr lang="ko-KR" altLang="en-US" sz="1600" dirty="0"/>
              <a:t>들을 비교하는 </a:t>
            </a:r>
            <a:r>
              <a:rPr lang="en-US" altLang="ko-KR" sz="1600" dirty="0"/>
              <a:t>Comparator&lt;T&gt;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U extends Comparable&lt;? super U&gt;&gt; </a:t>
            </a:r>
            <a:r>
              <a:rPr lang="en-US" altLang="ko-KR" sz="1600" dirty="0">
                <a:sym typeface="Wingdings" panose="05000000000000000000" pitchFamily="2" charset="2"/>
              </a:rPr>
              <a:t> U</a:t>
            </a:r>
            <a:r>
              <a:rPr lang="ko-KR" altLang="en-US" sz="1600" dirty="0">
                <a:sym typeface="Wingdings" panose="05000000000000000000" pitchFamily="2" charset="2"/>
              </a:rPr>
              <a:t>는</a:t>
            </a:r>
            <a:r>
              <a:rPr lang="en-US" altLang="ko-KR" sz="1600" dirty="0">
                <a:sym typeface="Wingdings" panose="05000000000000000000" pitchFamily="2" charset="2"/>
              </a:rPr>
              <a:t> Comparable</a:t>
            </a:r>
            <a:r>
              <a:rPr lang="ko-KR" altLang="en-US" sz="1600" dirty="0">
                <a:sym typeface="Wingdings" panose="05000000000000000000" pitchFamily="2" charset="2"/>
              </a:rPr>
              <a:t>이어야 한다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endParaRPr lang="ko-KR" altLang="en-US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CA448D-2DE9-4E71-50EF-913247EF5859}"/>
              </a:ext>
            </a:extLst>
          </p:cNvPr>
          <p:cNvCxnSpPr/>
          <p:nvPr/>
        </p:nvCxnSpPr>
        <p:spPr>
          <a:xfrm flipH="1">
            <a:off x="5383763" y="2246002"/>
            <a:ext cx="1875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31541F-B2CB-07E7-D868-E80623978226}"/>
              </a:ext>
            </a:extLst>
          </p:cNvPr>
          <p:cNvCxnSpPr>
            <a:cxnSpLocks/>
          </p:cNvCxnSpPr>
          <p:nvPr/>
        </p:nvCxnSpPr>
        <p:spPr>
          <a:xfrm flipH="1" flipV="1">
            <a:off x="3079102" y="4620650"/>
            <a:ext cx="638319" cy="95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61CA52-5CD4-BEBA-4B0A-01FF7EBBA890}"/>
              </a:ext>
            </a:extLst>
          </p:cNvPr>
          <p:cNvSpPr txBox="1"/>
          <p:nvPr/>
        </p:nvSpPr>
        <p:spPr>
          <a:xfrm>
            <a:off x="5350327" y="2333084"/>
            <a:ext cx="59214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 </a:t>
            </a:r>
            <a:r>
              <a:rPr lang="en-US" altLang="ko-KR" sz="1400" dirty="0"/>
              <a:t>method reference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람다식</a:t>
            </a:r>
            <a:r>
              <a:rPr lang="ko-KR" altLang="en-US" sz="1400" dirty="0"/>
              <a:t> </a:t>
            </a:r>
            <a:r>
              <a:rPr lang="en-US" altLang="ko-KR" sz="1400" dirty="0"/>
              <a:t>(Person p) -&gt; </a:t>
            </a:r>
            <a:r>
              <a:rPr lang="en-US" altLang="ko-KR" sz="1400" dirty="0" err="1"/>
              <a:t>p.getLastName</a:t>
            </a:r>
            <a:r>
              <a:rPr lang="en-US" altLang="ko-KR" sz="1400" dirty="0"/>
              <a:t>()</a:t>
            </a:r>
            <a:r>
              <a:rPr lang="ko-KR" altLang="en-US" sz="1400" dirty="0"/>
              <a:t>과 같다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Person.getLastName</a:t>
            </a:r>
            <a:r>
              <a:rPr lang="en-US" altLang="ko-KR" sz="1400" dirty="0"/>
              <a:t>()</a:t>
            </a:r>
            <a:r>
              <a:rPr lang="ko-KR" altLang="en-US" sz="1400" dirty="0"/>
              <a:t>은 인스턴스 메소드이므로 메소드를 호출하는 인스턴스 자신이 람다식의 첫 파라미터가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2844F6-2BFD-C5C5-79D7-9F42DAF438B3}"/>
              </a:ext>
            </a:extLst>
          </p:cNvPr>
          <p:cNvSpPr txBox="1"/>
          <p:nvPr/>
        </p:nvSpPr>
        <p:spPr>
          <a:xfrm>
            <a:off x="9908934" y="4083136"/>
            <a:ext cx="1843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</a:t>
            </a:r>
            <a:r>
              <a:rPr lang="ko-KR" altLang="en-US" sz="1400" dirty="0"/>
              <a:t>들을 비교할 때 </a:t>
            </a:r>
            <a:r>
              <a:rPr lang="en-US" altLang="ko-KR" sz="1400" dirty="0"/>
              <a:t>U</a:t>
            </a:r>
            <a:r>
              <a:rPr lang="ko-KR" altLang="en-US" sz="1400" dirty="0"/>
              <a:t>가 </a:t>
            </a:r>
            <a:r>
              <a:rPr lang="en-US" altLang="ko-KR" sz="1400" dirty="0"/>
              <a:t>key</a:t>
            </a:r>
            <a:r>
              <a:rPr lang="ko-KR" altLang="en-US" sz="1400" dirty="0"/>
              <a:t>로 사용된다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439CF30-BE01-BB8A-A493-DBE143425BDE}"/>
              </a:ext>
            </a:extLst>
          </p:cNvPr>
          <p:cNvSpPr txBox="1">
            <a:spLocks/>
          </p:cNvSpPr>
          <p:nvPr/>
        </p:nvSpPr>
        <p:spPr>
          <a:xfrm>
            <a:off x="838200" y="567736"/>
            <a:ext cx="10515600" cy="855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Comparator </a:t>
            </a:r>
            <a:r>
              <a:rPr lang="ko-KR" altLang="en-US" dirty="0"/>
              <a:t>인터페이스에는 </a:t>
            </a:r>
            <a:r>
              <a:rPr lang="en-US" altLang="ko-KR" dirty="0"/>
              <a:t>Comparator</a:t>
            </a:r>
            <a:r>
              <a:rPr lang="ko-KR" altLang="en-US" dirty="0"/>
              <a:t>를 만들어주는 </a:t>
            </a:r>
            <a:r>
              <a:rPr lang="en-US" altLang="ko-KR" dirty="0"/>
              <a:t>(</a:t>
            </a:r>
            <a:r>
              <a:rPr lang="ko-KR" altLang="en-US" dirty="0"/>
              <a:t>고차함수인</a:t>
            </a:r>
            <a:r>
              <a:rPr lang="en-US" altLang="ko-KR" dirty="0"/>
              <a:t>) static </a:t>
            </a:r>
            <a:r>
              <a:rPr lang="ko-KR" altLang="en-US" dirty="0"/>
              <a:t>메소드가 많이 있다</a:t>
            </a:r>
            <a:r>
              <a:rPr lang="en-US" altLang="ko-KR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FF0000"/>
                </a:solidFill>
              </a:rPr>
              <a:t>comparing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60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06AE56E-E3F6-6410-039E-7435AF094533}"/>
              </a:ext>
            </a:extLst>
          </p:cNvPr>
          <p:cNvCxnSpPr/>
          <p:nvPr/>
        </p:nvCxnSpPr>
        <p:spPr>
          <a:xfrm rot="16200000" flipV="1">
            <a:off x="1442938" y="4946001"/>
            <a:ext cx="396422" cy="222903"/>
          </a:xfrm>
          <a:prstGeom prst="bentConnector3">
            <a:avLst>
              <a:gd name="adj1" fmla="val 25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67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8E33E-02A2-4055-893E-6799EBCC6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869"/>
            <a:ext cx="10515600" cy="489509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sz="1600" dirty="0" err="1"/>
              <a:t>Arrays.sort</a:t>
            </a:r>
            <a:r>
              <a:rPr lang="en-US" altLang="ko-KR" sz="1600" dirty="0"/>
              <a:t>(people, Comparator</a:t>
            </a:r>
          </a:p>
          <a:p>
            <a:pPr marL="457200" lvl="1" indent="0">
              <a:buNone/>
            </a:pPr>
            <a:r>
              <a:rPr lang="en-US" altLang="ko-KR" sz="1600" dirty="0"/>
              <a:t>	.comparing(Person::</a:t>
            </a:r>
            <a:r>
              <a:rPr lang="en-US" altLang="ko-KR" sz="1600" dirty="0" err="1"/>
              <a:t>getLastName</a:t>
            </a:r>
            <a:r>
              <a:rPr lang="en-US" altLang="ko-KR" sz="1600" dirty="0"/>
              <a:t>)</a:t>
            </a:r>
          </a:p>
          <a:p>
            <a:pPr marL="457200" lvl="1" indent="0">
              <a:buNone/>
            </a:pPr>
            <a:r>
              <a:rPr lang="en-US" altLang="ko-KR" sz="1600" dirty="0"/>
              <a:t>	.</a:t>
            </a:r>
            <a:r>
              <a:rPr lang="en-US" altLang="ko-KR" sz="1600" dirty="0" err="1"/>
              <a:t>thenComparing</a:t>
            </a:r>
            <a:r>
              <a:rPr lang="en-US" altLang="ko-KR" sz="1600" dirty="0"/>
              <a:t>(Person::</a:t>
            </a:r>
            <a:r>
              <a:rPr lang="en-US" altLang="ko-KR" sz="1600" dirty="0" err="1"/>
              <a:t>getFirstName</a:t>
            </a:r>
            <a:r>
              <a:rPr lang="en-US" altLang="ko-KR" sz="1600" dirty="0"/>
              <a:t>));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 err="1"/>
              <a:t>lastName</a:t>
            </a:r>
            <a:r>
              <a:rPr lang="ko-KR" altLang="en-US" sz="1600" dirty="0"/>
              <a:t>의 사전순으로 정렬하되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lastName</a:t>
            </a:r>
            <a:r>
              <a:rPr lang="ko-KR" altLang="en-US" sz="1600" dirty="0"/>
              <a:t>이 같은 경우 </a:t>
            </a:r>
            <a:r>
              <a:rPr lang="en-US" altLang="ko-KR" sz="1600" dirty="0" err="1"/>
              <a:t>firstName</a:t>
            </a:r>
            <a:r>
              <a:rPr lang="ko-KR" altLang="en-US" sz="1600" dirty="0"/>
              <a:t>의 사전 순으로 </a:t>
            </a:r>
            <a:r>
              <a:rPr lang="en-US" altLang="ko-KR" sz="1600" dirty="0"/>
              <a:t>Person</a:t>
            </a:r>
            <a:r>
              <a:rPr lang="ko-KR" altLang="en-US" sz="1600" dirty="0"/>
              <a:t>을 정렬해 준다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4D66B-53AA-48E9-8D6F-76D7BDF5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8CB09F-9E78-4408-BDC8-4E80ED5C2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271" y="3449471"/>
            <a:ext cx="3228975" cy="6381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3FFF02-6184-491A-ACAF-2CF301E8B9EE}"/>
              </a:ext>
            </a:extLst>
          </p:cNvPr>
          <p:cNvSpPr txBox="1"/>
          <p:nvPr/>
        </p:nvSpPr>
        <p:spPr>
          <a:xfrm>
            <a:off x="3973168" y="5480633"/>
            <a:ext cx="609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/>
              <a:t>* Functional interface</a:t>
            </a:r>
            <a:r>
              <a:rPr lang="ko-KR" altLang="en-US" sz="1600"/>
              <a:t>와 람다식은 함수와 같은 역할을 한다</a:t>
            </a:r>
            <a:r>
              <a:rPr lang="en-US" altLang="ko-KR" sz="160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1872A-1A95-48F6-99F0-BAEE1812F844}"/>
              </a:ext>
            </a:extLst>
          </p:cNvPr>
          <p:cNvSpPr txBox="1"/>
          <p:nvPr/>
        </p:nvSpPr>
        <p:spPr>
          <a:xfrm>
            <a:off x="6241774" y="3826560"/>
            <a:ext cx="2198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T – Person, U - String</a:t>
            </a:r>
            <a:endParaRPr lang="ko-KR" altLang="en-US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D6253-36C7-4F24-A526-D9B93B2F2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271" y="4274443"/>
            <a:ext cx="8858250" cy="11620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68786D-F574-4B8E-BD4A-909EA3C5B5C3}"/>
              </a:ext>
            </a:extLst>
          </p:cNvPr>
          <p:cNvSpPr txBox="1"/>
          <p:nvPr/>
        </p:nvSpPr>
        <p:spPr>
          <a:xfrm>
            <a:off x="6674507" y="1514978"/>
            <a:ext cx="437321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/>
              <a:t>Comparator</a:t>
            </a:r>
            <a:r>
              <a:rPr lang="ko-KR" altLang="en-US" sz="1600"/>
              <a:t>의 </a:t>
            </a:r>
            <a:r>
              <a:rPr lang="en-US" altLang="ko-KR" sz="1600"/>
              <a:t>static </a:t>
            </a:r>
            <a:r>
              <a:rPr lang="ko-KR" altLang="en-US" sz="1600"/>
              <a:t>메소드인 </a:t>
            </a:r>
            <a:r>
              <a:rPr lang="en-US" altLang="ko-KR" sz="1600"/>
              <a:t>comparing</a:t>
            </a:r>
            <a:r>
              <a:rPr lang="ko-KR" altLang="en-US" sz="1600"/>
              <a:t>이 </a:t>
            </a:r>
            <a:r>
              <a:rPr lang="en-US" altLang="ko-KR" sz="1600"/>
              <a:t>Comparator</a:t>
            </a:r>
            <a:r>
              <a:rPr lang="ko-KR" altLang="en-US" sz="1600"/>
              <a:t>를 반환하므로 </a:t>
            </a:r>
            <a:r>
              <a:rPr lang="en-US" altLang="ko-KR" sz="1600"/>
              <a:t>chaining </a:t>
            </a:r>
            <a:r>
              <a:rPr lang="ko-KR" altLang="en-US" sz="1600"/>
              <a:t>형식으로 적을 수 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178FE6-3D52-E1F2-C7CE-A86666F59CCF}"/>
              </a:ext>
            </a:extLst>
          </p:cNvPr>
          <p:cNvSpPr/>
          <p:nvPr/>
        </p:nvSpPr>
        <p:spPr>
          <a:xfrm>
            <a:off x="1237271" y="5187820"/>
            <a:ext cx="1421953" cy="248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A023506-07B9-7D26-25E2-AD2422B99FDA}"/>
              </a:ext>
            </a:extLst>
          </p:cNvPr>
          <p:cNvSpPr txBox="1">
            <a:spLocks/>
          </p:cNvSpPr>
          <p:nvPr/>
        </p:nvSpPr>
        <p:spPr>
          <a:xfrm>
            <a:off x="838200" y="285723"/>
            <a:ext cx="10515600" cy="855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Comparator </a:t>
            </a:r>
            <a:r>
              <a:rPr lang="ko-KR" altLang="en-US" dirty="0"/>
              <a:t>인터페이스에는 </a:t>
            </a:r>
            <a:r>
              <a:rPr lang="en-US" altLang="ko-KR" dirty="0"/>
              <a:t>Comparator</a:t>
            </a:r>
            <a:r>
              <a:rPr lang="ko-KR" altLang="en-US" dirty="0"/>
              <a:t>를 만들어주는 </a:t>
            </a:r>
            <a:r>
              <a:rPr lang="en-US" altLang="ko-KR" dirty="0"/>
              <a:t>(</a:t>
            </a:r>
            <a:r>
              <a:rPr lang="ko-KR" altLang="en-US" dirty="0"/>
              <a:t>고차함수인</a:t>
            </a:r>
            <a:r>
              <a:rPr lang="en-US" altLang="ko-KR" dirty="0"/>
              <a:t>) static </a:t>
            </a:r>
            <a:r>
              <a:rPr lang="ko-KR" altLang="en-US" dirty="0"/>
              <a:t>메소드가 많이 있다</a:t>
            </a:r>
            <a:r>
              <a:rPr lang="en-US" altLang="ko-KR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thenComparing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8920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3FAD-7306-431E-B9B7-ECBAB47C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인터페이스 복습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44B05-B7ED-42F4-B3DB-43E39A11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92" y="1828644"/>
            <a:ext cx="9918107" cy="2239153"/>
          </a:xfrm>
        </p:spPr>
        <p:txBody>
          <a:bodyPr>
            <a:normAutofit/>
          </a:bodyPr>
          <a:lstStyle/>
          <a:p>
            <a:pPr marL="0" indent="0" algn="l" latinLnBrk="0">
              <a:lnSpc>
                <a:spcPct val="115000"/>
              </a:lnSpc>
              <a:spcAft>
                <a:spcPts val="1000"/>
              </a:spcAft>
              <a:buNone/>
              <a:tabLst>
                <a:tab pos="2449830" algn="l"/>
              </a:tabLst>
            </a:pPr>
            <a:r>
              <a:rPr lang="en-US" altLang="ko-KR" sz="2400" dirty="0"/>
              <a:t>String</a:t>
            </a:r>
            <a:r>
              <a:rPr lang="ko-KR" altLang="en-US" sz="2400" dirty="0"/>
              <a:t>을 </a:t>
            </a:r>
            <a:r>
              <a:rPr lang="ko-KR" altLang="ko-KR" sz="2400" dirty="0"/>
              <a:t>사전 순</a:t>
            </a:r>
            <a:r>
              <a:rPr lang="ko-KR" altLang="en-US" sz="2400" dirty="0"/>
              <a:t>서</a:t>
            </a:r>
            <a:r>
              <a:rPr lang="ko-KR" altLang="ko-KR" sz="2400" dirty="0"/>
              <a:t> 대신 문자열 길이 순</a:t>
            </a:r>
            <a:r>
              <a:rPr lang="ko-KR" altLang="en-US" sz="2400" dirty="0"/>
              <a:t>서</a:t>
            </a:r>
            <a:r>
              <a:rPr lang="ko-KR" altLang="ko-KR" sz="2400" dirty="0"/>
              <a:t>로 정렬하고 싶다.</a:t>
            </a:r>
            <a:endParaRPr lang="en-US" altLang="ko-KR" sz="2400" dirty="0"/>
          </a:p>
          <a:p>
            <a:pPr algn="l" latinLnBrk="0">
              <a:lnSpc>
                <a:spcPct val="115000"/>
              </a:lnSpc>
              <a:spcAft>
                <a:spcPts val="1000"/>
              </a:spcAft>
              <a:tabLst>
                <a:tab pos="2449830" algn="l"/>
              </a:tabLst>
            </a:pPr>
            <a:endParaRPr lang="en-US" altLang="ko-KR" sz="1800" kern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PalatinoNovaPro-Regular"/>
            </a:endParaRPr>
          </a:p>
          <a:p>
            <a:pPr algn="l" latinLnBrk="0">
              <a:lnSpc>
                <a:spcPct val="115000"/>
              </a:lnSpc>
              <a:spcAft>
                <a:spcPts val="1000"/>
              </a:spcAft>
              <a:tabLst>
                <a:tab pos="2449830" algn="l"/>
              </a:tabLst>
            </a:pPr>
            <a:r>
              <a:rPr lang="ko-KR" altLang="ko-KR" sz="18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String</a:t>
            </a:r>
            <a:r>
              <a:rPr lang="ko-KR" altLang="ko-KR" sz="18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클래스의 </a:t>
            </a:r>
            <a:r>
              <a:rPr lang="ko-KR" altLang="ko-KR" sz="18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compareTo</a:t>
            </a:r>
            <a:r>
              <a:rPr lang="ko-KR" altLang="ko-KR" sz="18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메소드는 사전 순서를 기준으로 비교하도록 구현되어 있다.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15000"/>
              </a:lnSpc>
              <a:spcAft>
                <a:spcPts val="1000"/>
              </a:spcAft>
              <a:tabLst>
                <a:tab pos="2449830" algn="l"/>
              </a:tabLst>
            </a:pPr>
            <a:r>
              <a:rPr lang="ko-KR" altLang="ko-KR" sz="18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우리는 </a:t>
            </a:r>
            <a:r>
              <a:rPr lang="ko-KR" altLang="ko-KR" sz="18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String</a:t>
            </a:r>
            <a:r>
              <a:rPr lang="ko-KR" altLang="ko-KR" sz="18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클래스 자체를 수정할 수는 없다.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0A602-8CEB-49F7-A325-DD543550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595988F-39C9-46BF-8D90-F04E1F4FB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489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C55EAFF-F519-4807-AFAD-FB558E770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299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574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8E33E-02A2-4055-893E-6799EBCC6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421"/>
            <a:ext cx="10515600" cy="218079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 err="1"/>
              <a:t>Arrays.sort</a:t>
            </a:r>
            <a:r>
              <a:rPr lang="en-US" altLang="ko-KR" sz="1600" dirty="0"/>
              <a:t>(people, </a:t>
            </a:r>
            <a:r>
              <a:rPr lang="en-US" altLang="ko-KR" sz="1600" dirty="0" err="1"/>
              <a:t>Comparator.comparing</a:t>
            </a:r>
            <a:r>
              <a:rPr lang="en-US" altLang="ko-KR" sz="1600" dirty="0"/>
              <a:t>(Person::</a:t>
            </a:r>
            <a:r>
              <a:rPr lang="en-US" altLang="ko-KR" sz="1600" dirty="0" err="1"/>
              <a:t>getLastName</a:t>
            </a:r>
            <a:r>
              <a:rPr lang="en-US" altLang="ko-KR" sz="1600" dirty="0"/>
              <a:t>, (s, t) -&gt; </a:t>
            </a:r>
            <a:r>
              <a:rPr lang="en-US" altLang="ko-KR" sz="1600" dirty="0" err="1"/>
              <a:t>s.length</a:t>
            </a:r>
            <a:r>
              <a:rPr lang="en-US" altLang="ko-KR" sz="1600" dirty="0"/>
              <a:t>() - </a:t>
            </a:r>
            <a:r>
              <a:rPr lang="en-US" altLang="ko-KR" sz="1600" dirty="0" err="1"/>
              <a:t>t.length</a:t>
            </a:r>
            <a:r>
              <a:rPr lang="en-US" altLang="ko-KR" sz="1600" dirty="0"/>
              <a:t>()));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 err="1"/>
              <a:t>lastName</a:t>
            </a:r>
            <a:r>
              <a:rPr lang="ko-KR" altLang="en-US" sz="1600" dirty="0"/>
              <a:t>의 길이순으로 </a:t>
            </a:r>
            <a:r>
              <a:rPr lang="en-US" altLang="ko-KR" sz="1600" dirty="0"/>
              <a:t>Person</a:t>
            </a:r>
            <a:r>
              <a:rPr lang="ko-KR" altLang="en-US" sz="1600" dirty="0"/>
              <a:t>을 정렬해 준다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4D66B-53AA-48E9-8D6F-76D7BDF5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8CB09F-9E78-4408-BDC8-4E80ED5C2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271" y="3728420"/>
            <a:ext cx="3228975" cy="6381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3FFF02-6184-491A-ACAF-2CF301E8B9EE}"/>
              </a:ext>
            </a:extLst>
          </p:cNvPr>
          <p:cNvSpPr txBox="1"/>
          <p:nvPr/>
        </p:nvSpPr>
        <p:spPr>
          <a:xfrm>
            <a:off x="3973167" y="5198120"/>
            <a:ext cx="61880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keyExtractor</a:t>
            </a:r>
            <a:r>
              <a:rPr lang="ko-KR" altLang="en-US" sz="1400" dirty="0"/>
              <a:t>이 </a:t>
            </a:r>
            <a:r>
              <a:rPr lang="en-US" altLang="ko-KR" sz="1400" dirty="0"/>
              <a:t>T </a:t>
            </a:r>
            <a:r>
              <a:rPr lang="ko-KR" altLang="en-US" sz="1400" dirty="0"/>
              <a:t>타입 원소로부터 </a:t>
            </a:r>
            <a:r>
              <a:rPr lang="en-US" altLang="ko-KR" sz="1400" dirty="0"/>
              <a:t>key</a:t>
            </a:r>
            <a:r>
              <a:rPr lang="ko-KR" altLang="en-US" sz="1400" dirty="0"/>
              <a:t>를 추출하고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keyComparator</a:t>
            </a:r>
            <a:r>
              <a:rPr lang="ko-KR" altLang="en-US" sz="1400" dirty="0"/>
              <a:t>이 </a:t>
            </a:r>
            <a:r>
              <a:rPr lang="en-US" altLang="ko-KR" sz="1400" dirty="0"/>
              <a:t>key </a:t>
            </a:r>
            <a:r>
              <a:rPr lang="ko-KR" altLang="en-US" sz="1400" dirty="0"/>
              <a:t>두 개를 비교함으로써</a:t>
            </a:r>
            <a:r>
              <a:rPr lang="en-US" altLang="ko-KR" sz="1400" dirty="0"/>
              <a:t>, </a:t>
            </a:r>
            <a:r>
              <a:rPr lang="ko-KR" altLang="en-US" sz="1400" dirty="0"/>
              <a:t> </a:t>
            </a:r>
            <a:r>
              <a:rPr lang="en-US" altLang="ko-KR" sz="1400" dirty="0"/>
              <a:t>T</a:t>
            </a:r>
            <a:r>
              <a:rPr lang="ko-KR" altLang="en-US" sz="1400" dirty="0"/>
              <a:t>들 간의 크기를 비교하는 </a:t>
            </a:r>
            <a:r>
              <a:rPr lang="en-US" altLang="ko-KR" sz="1400" dirty="0"/>
              <a:t>Comparator</a:t>
            </a:r>
            <a:r>
              <a:rPr lang="ko-KR" altLang="en-US" sz="1400" dirty="0"/>
              <a:t>를 반환한다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* Functional interface</a:t>
            </a:r>
            <a:r>
              <a:rPr lang="ko-KR" altLang="en-US" sz="1400" dirty="0"/>
              <a:t>와 람다식은 함수와 같은 역할을 한다</a:t>
            </a:r>
            <a:r>
              <a:rPr lang="en-US" altLang="ko-KR" sz="14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34C517-52C1-4871-A111-5D7ED2E04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271" y="4615470"/>
            <a:ext cx="8524875" cy="647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FCAF63-8168-C047-2E47-DF5C7744CEA1}"/>
              </a:ext>
            </a:extLst>
          </p:cNvPr>
          <p:cNvSpPr txBox="1"/>
          <p:nvPr/>
        </p:nvSpPr>
        <p:spPr>
          <a:xfrm>
            <a:off x="6134100" y="2608385"/>
            <a:ext cx="3800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/>
              <a:t>lastName</a:t>
            </a:r>
            <a:r>
              <a:rPr lang="ko-KR" altLang="en-US" sz="1600"/>
              <a:t>의 길이순으로 </a:t>
            </a:r>
            <a:r>
              <a:rPr lang="en-US" altLang="ko-KR" sz="1600"/>
              <a:t>Person</a:t>
            </a:r>
            <a:r>
              <a:rPr lang="ko-KR" altLang="en-US" sz="1600"/>
              <a:t>을 비교하는 </a:t>
            </a:r>
            <a:r>
              <a:rPr lang="en-US" altLang="ko-KR" sz="1600"/>
              <a:t>Comparator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D7F827-E067-AE77-CD64-8E11F25CBBB2}"/>
              </a:ext>
            </a:extLst>
          </p:cNvPr>
          <p:cNvCxnSpPr>
            <a:cxnSpLocks/>
          </p:cNvCxnSpPr>
          <p:nvPr/>
        </p:nvCxnSpPr>
        <p:spPr>
          <a:xfrm>
            <a:off x="3209925" y="2554926"/>
            <a:ext cx="68608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5273596-5C92-C796-7B03-FC2C14B07CF8}"/>
              </a:ext>
            </a:extLst>
          </p:cNvPr>
          <p:cNvSpPr txBox="1">
            <a:spLocks/>
          </p:cNvSpPr>
          <p:nvPr/>
        </p:nvSpPr>
        <p:spPr>
          <a:xfrm>
            <a:off x="838200" y="567736"/>
            <a:ext cx="10515600" cy="855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Comparator </a:t>
            </a:r>
            <a:r>
              <a:rPr lang="ko-KR" altLang="en-US" dirty="0"/>
              <a:t>인터페이스에는 </a:t>
            </a:r>
            <a:r>
              <a:rPr lang="en-US" altLang="ko-KR" dirty="0"/>
              <a:t>Comparator</a:t>
            </a:r>
            <a:r>
              <a:rPr lang="ko-KR" altLang="en-US" dirty="0"/>
              <a:t>를 만들어주는 </a:t>
            </a:r>
            <a:r>
              <a:rPr lang="en-US" altLang="ko-KR" dirty="0"/>
              <a:t>(</a:t>
            </a:r>
            <a:r>
              <a:rPr lang="ko-KR" altLang="en-US" dirty="0"/>
              <a:t>고차함수인</a:t>
            </a:r>
            <a:r>
              <a:rPr lang="en-US" altLang="ko-KR" dirty="0"/>
              <a:t>) static </a:t>
            </a:r>
            <a:r>
              <a:rPr lang="ko-KR" altLang="en-US" dirty="0"/>
              <a:t>메소드가 많이 있다</a:t>
            </a:r>
            <a:r>
              <a:rPr lang="en-US" altLang="ko-KR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또 다른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다중정의된</a:t>
            </a:r>
            <a:r>
              <a:rPr lang="en-US" altLang="ko-KR" dirty="0">
                <a:solidFill>
                  <a:srgbClr val="FF0000"/>
                </a:solidFill>
              </a:rPr>
              <a:t>) comparing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696961-4FE8-B599-E35C-8569809E78A3}"/>
              </a:ext>
            </a:extLst>
          </p:cNvPr>
          <p:cNvSpPr/>
          <p:nvPr/>
        </p:nvSpPr>
        <p:spPr>
          <a:xfrm>
            <a:off x="8255237" y="4615470"/>
            <a:ext cx="1273324" cy="3154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917634-846A-D2FB-82E0-8AFE8D18213E}"/>
              </a:ext>
            </a:extLst>
          </p:cNvPr>
          <p:cNvSpPr/>
          <p:nvPr/>
        </p:nvSpPr>
        <p:spPr>
          <a:xfrm>
            <a:off x="6281159" y="4853176"/>
            <a:ext cx="1340266" cy="3154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65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8E33E-02A2-4055-893E-6799EBCC6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709"/>
            <a:ext cx="10515600" cy="183680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sz="1600" dirty="0" err="1"/>
              <a:t>Arrays.sort</a:t>
            </a:r>
            <a:r>
              <a:rPr lang="en-US" altLang="ko-KR" sz="1600" dirty="0"/>
              <a:t>(people, </a:t>
            </a:r>
            <a:r>
              <a:rPr lang="en-US" altLang="ko-KR" sz="1600" dirty="0" err="1"/>
              <a:t>Comparator.</a:t>
            </a:r>
            <a:r>
              <a:rPr lang="en-US" altLang="ko-KR" sz="1600" dirty="0" err="1">
                <a:solidFill>
                  <a:srgbClr val="FF0000"/>
                </a:solidFill>
              </a:rPr>
              <a:t>comparingInt</a:t>
            </a:r>
            <a:r>
              <a:rPr lang="en-US" altLang="ko-KR" sz="1600" dirty="0"/>
              <a:t>(p -&gt; </a:t>
            </a:r>
            <a:r>
              <a:rPr lang="en-US" altLang="ko-KR" sz="1600" dirty="0" err="1"/>
              <a:t>p.getLastName</a:t>
            </a:r>
            <a:r>
              <a:rPr lang="en-US" altLang="ko-KR" sz="1600" dirty="0"/>
              <a:t>().length()));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 err="1"/>
              <a:t>lastName</a:t>
            </a:r>
            <a:r>
              <a:rPr lang="ko-KR" altLang="en-US" sz="1600" dirty="0"/>
              <a:t>의 길이순으로 </a:t>
            </a:r>
            <a:r>
              <a:rPr lang="en-US" altLang="ko-KR" sz="1600" dirty="0"/>
              <a:t>Person</a:t>
            </a:r>
            <a:r>
              <a:rPr lang="ko-KR" altLang="en-US" sz="1600" dirty="0"/>
              <a:t>을 정렬해 준다</a:t>
            </a:r>
            <a:r>
              <a:rPr lang="en-US" altLang="ko-KR" sz="1600" dirty="0"/>
              <a:t>. (</a:t>
            </a:r>
            <a:r>
              <a:rPr lang="en-US" altLang="ko-KR" sz="1600" dirty="0" err="1"/>
              <a:t>comparing</a:t>
            </a:r>
            <a:r>
              <a:rPr lang="en-US" altLang="ko-KR" sz="1600" dirty="0" err="1">
                <a:solidFill>
                  <a:srgbClr val="FF0000"/>
                </a:solidFill>
              </a:rPr>
              <a:t>Int</a:t>
            </a:r>
            <a:r>
              <a:rPr lang="ko-KR" altLang="en-US" sz="1600" dirty="0"/>
              <a:t>는 </a:t>
            </a:r>
            <a:r>
              <a:rPr lang="en-US" altLang="ko-KR" sz="1600" dirty="0"/>
              <a:t>Boxing</a:t>
            </a:r>
            <a:r>
              <a:rPr lang="ko-KR" altLang="en-US" sz="1600" dirty="0"/>
              <a:t>을 피하는 방법이다</a:t>
            </a:r>
            <a:r>
              <a:rPr lang="en-US" altLang="ko-KR" sz="1600" dirty="0"/>
              <a:t>.)</a:t>
            </a:r>
          </a:p>
          <a:p>
            <a:pPr marL="3200400" lvl="7" indent="0">
              <a:lnSpc>
                <a:spcPct val="150000"/>
              </a:lnSpc>
              <a:buNone/>
            </a:pPr>
            <a:r>
              <a:rPr lang="en-US" altLang="ko-KR" sz="1400" dirty="0" err="1"/>
              <a:t>comparintInt</a:t>
            </a:r>
            <a:r>
              <a:rPr lang="en-US" altLang="ko-KR" sz="1400" dirty="0"/>
              <a:t> </a:t>
            </a:r>
            <a:r>
              <a:rPr lang="ko-KR" altLang="en-US" sz="1400" dirty="0"/>
              <a:t>대신 </a:t>
            </a:r>
            <a:r>
              <a:rPr lang="en-US" altLang="ko-KR" sz="1400" dirty="0"/>
              <a:t>comparing</a:t>
            </a:r>
            <a:r>
              <a:rPr lang="ko-KR" altLang="en-US" sz="1400" dirty="0"/>
              <a:t>을 사용하면 </a:t>
            </a:r>
            <a:r>
              <a:rPr lang="en-US" altLang="ko-KR" sz="1400" dirty="0" err="1"/>
              <a:t>p.getLastName</a:t>
            </a:r>
            <a:r>
              <a:rPr lang="en-US" altLang="ko-KR" sz="1400" dirty="0"/>
              <a:t>().length()</a:t>
            </a:r>
            <a:r>
              <a:rPr lang="ko-KR" altLang="en-US" sz="1400" dirty="0"/>
              <a:t>의 결과인 </a:t>
            </a:r>
            <a:r>
              <a:rPr lang="en-US" altLang="ko-KR" sz="1400" dirty="0"/>
              <a:t>int </a:t>
            </a:r>
            <a:r>
              <a:rPr lang="ko-KR" altLang="en-US" sz="1400" dirty="0"/>
              <a:t>값이 </a:t>
            </a:r>
            <a:r>
              <a:rPr lang="en-US" altLang="ko-KR" sz="1400" dirty="0"/>
              <a:t>Integer</a:t>
            </a:r>
            <a:r>
              <a:rPr lang="ko-KR" altLang="en-US" sz="1400" dirty="0"/>
              <a:t>로 </a:t>
            </a:r>
            <a:r>
              <a:rPr lang="en-US" altLang="ko-KR" sz="1400" dirty="0"/>
              <a:t>autoboxing</a:t>
            </a:r>
            <a:r>
              <a:rPr lang="ko-KR" altLang="en-US" sz="1400" dirty="0"/>
              <a:t>되므로 프로그램 실행이 느려진다</a:t>
            </a:r>
            <a:r>
              <a:rPr lang="en-US" altLang="ko-KR" sz="1400" dirty="0"/>
              <a:t>.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4D66B-53AA-48E9-8D6F-76D7BDF5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8CB09F-9E78-4408-BDC8-4E80ED5C2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271" y="3994650"/>
            <a:ext cx="3228975" cy="638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2E4B81-6EEC-4F79-AC2C-07D6EFEB0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030" y="4809481"/>
            <a:ext cx="8067675" cy="476250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8F16A1D-70D8-FE39-36E0-67ECEF3985F3}"/>
              </a:ext>
            </a:extLst>
          </p:cNvPr>
          <p:cNvSpPr txBox="1">
            <a:spLocks/>
          </p:cNvSpPr>
          <p:nvPr/>
        </p:nvSpPr>
        <p:spPr>
          <a:xfrm>
            <a:off x="838200" y="567736"/>
            <a:ext cx="10515600" cy="855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Comparator </a:t>
            </a:r>
            <a:r>
              <a:rPr lang="ko-KR" altLang="en-US" dirty="0"/>
              <a:t>인터페이스에는 </a:t>
            </a:r>
            <a:r>
              <a:rPr lang="en-US" altLang="ko-KR" dirty="0"/>
              <a:t>Comparator</a:t>
            </a:r>
            <a:r>
              <a:rPr lang="ko-KR" altLang="en-US" dirty="0"/>
              <a:t>를 만들어주는 </a:t>
            </a:r>
            <a:r>
              <a:rPr lang="en-US" altLang="ko-KR" dirty="0"/>
              <a:t>(</a:t>
            </a:r>
            <a:r>
              <a:rPr lang="ko-KR" altLang="en-US" dirty="0"/>
              <a:t>고차함수인</a:t>
            </a:r>
            <a:r>
              <a:rPr lang="en-US" altLang="ko-KR" dirty="0"/>
              <a:t>) static </a:t>
            </a:r>
            <a:r>
              <a:rPr lang="ko-KR" altLang="en-US" dirty="0"/>
              <a:t>메소드가 많이 있다</a:t>
            </a:r>
            <a:r>
              <a:rPr lang="en-US" altLang="ko-KR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comparingInt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8659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8E33E-02A2-4055-893E-6799EBCC6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231"/>
            <a:ext cx="10515600" cy="244397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 err="1"/>
              <a:t>Comparator.comparing</a:t>
            </a:r>
            <a:r>
              <a:rPr lang="en-US" altLang="ko-KR" sz="1600" dirty="0"/>
              <a:t>(Person::</a:t>
            </a:r>
            <a:r>
              <a:rPr lang="en-US" altLang="ko-KR" sz="1600" dirty="0" err="1"/>
              <a:t>getMiddleName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Comparator.</a:t>
            </a:r>
            <a:r>
              <a:rPr lang="en-US" altLang="ko-KR" sz="1600" dirty="0" err="1">
                <a:solidFill>
                  <a:srgbClr val="FF0000"/>
                </a:solidFill>
              </a:rPr>
              <a:t>nullsFirst</a:t>
            </a:r>
            <a:r>
              <a:rPr lang="en-US" altLang="ko-KR" sz="1600" dirty="0"/>
              <a:t>(...)).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 err="1"/>
              <a:t>middleName</a:t>
            </a:r>
            <a:r>
              <a:rPr lang="ko-KR" altLang="en-US" sz="1600" dirty="0"/>
              <a:t>을 기준으로 </a:t>
            </a:r>
            <a:r>
              <a:rPr lang="en-US" altLang="ko-KR" sz="1600" dirty="0"/>
              <a:t>Person</a:t>
            </a:r>
            <a:r>
              <a:rPr lang="ko-KR" altLang="en-US" sz="1600" dirty="0"/>
              <a:t>을 비교하는 </a:t>
            </a:r>
            <a:r>
              <a:rPr lang="en-US" altLang="ko-KR" sz="1600" dirty="0"/>
              <a:t>Comparator</a:t>
            </a:r>
            <a:r>
              <a:rPr lang="ko-KR" altLang="en-US" sz="1600" dirty="0"/>
              <a:t>를 반환한다</a:t>
            </a:r>
            <a:r>
              <a:rPr lang="en-US" altLang="ko-KR" sz="1600" dirty="0"/>
              <a:t>. 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4D66B-53AA-48E9-8D6F-76D7BDF5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8CB09F-9E78-4408-BDC8-4E80ED5C2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271" y="4082899"/>
            <a:ext cx="3228975" cy="638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D24F9-29C1-4D1D-9AB3-29DDB8F2A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609" y="4829754"/>
            <a:ext cx="7956835" cy="5116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E2BDC4-3DBF-9F98-0FF8-0AF20B3CCDC0}"/>
              </a:ext>
            </a:extLst>
          </p:cNvPr>
          <p:cNvSpPr txBox="1"/>
          <p:nvPr/>
        </p:nvSpPr>
        <p:spPr>
          <a:xfrm>
            <a:off x="5840966" y="2249813"/>
            <a:ext cx="5300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middleName</a:t>
            </a:r>
            <a:r>
              <a:rPr lang="ko-KR" altLang="en-US" sz="1400" dirty="0"/>
              <a:t>을 비교하는 </a:t>
            </a:r>
            <a:r>
              <a:rPr lang="en-US" altLang="ko-KR" sz="1400" dirty="0"/>
              <a:t>Comparator</a:t>
            </a:r>
          </a:p>
          <a:p>
            <a:r>
              <a:rPr lang="en-US" altLang="ko-KR" sz="1400" dirty="0" smtClean="0"/>
              <a:t>Null</a:t>
            </a:r>
            <a:r>
              <a:rPr lang="ko-KR" altLang="en-US" sz="1400" dirty="0"/>
              <a:t>이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아닌 것보다 </a:t>
            </a:r>
            <a:r>
              <a:rPr lang="en-US" altLang="ko-KR" sz="1400" dirty="0"/>
              <a:t>null</a:t>
            </a:r>
            <a:r>
              <a:rPr lang="ko-KR" altLang="en-US" sz="1400" dirty="0"/>
              <a:t>이 더 작은 것으로 간주하는 </a:t>
            </a:r>
            <a:r>
              <a:rPr lang="en-US" altLang="ko-KR" sz="1400" dirty="0"/>
              <a:t>Comparator</a:t>
            </a:r>
            <a:endParaRPr lang="ko-KR" altLang="en-US" sz="1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8504E5-BDEC-9A76-05B7-FD8F20A583B2}"/>
              </a:ext>
            </a:extLst>
          </p:cNvPr>
          <p:cNvCxnSpPr>
            <a:cxnSpLocks/>
          </p:cNvCxnSpPr>
          <p:nvPr/>
        </p:nvCxnSpPr>
        <p:spPr>
          <a:xfrm flipH="1">
            <a:off x="6096000" y="2212494"/>
            <a:ext cx="2105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04068DD-4ABA-09CA-F490-A6C9795B4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611" y="5375518"/>
            <a:ext cx="5505450" cy="2952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D6BA3A-52D3-8BDD-5C3A-EEE97D1DB86C}"/>
              </a:ext>
            </a:extLst>
          </p:cNvPr>
          <p:cNvSpPr txBox="1">
            <a:spLocks/>
          </p:cNvSpPr>
          <p:nvPr/>
        </p:nvSpPr>
        <p:spPr>
          <a:xfrm>
            <a:off x="838200" y="465188"/>
            <a:ext cx="10515600" cy="855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Comparator </a:t>
            </a:r>
            <a:r>
              <a:rPr lang="ko-KR" altLang="en-US" dirty="0"/>
              <a:t>인터페이스에는 </a:t>
            </a:r>
            <a:r>
              <a:rPr lang="en-US" altLang="ko-KR" dirty="0"/>
              <a:t>Comparator</a:t>
            </a:r>
            <a:r>
              <a:rPr lang="ko-KR" altLang="en-US" dirty="0"/>
              <a:t>를 만들어주는 </a:t>
            </a:r>
            <a:r>
              <a:rPr lang="en-US" altLang="ko-KR" dirty="0"/>
              <a:t>(</a:t>
            </a:r>
            <a:r>
              <a:rPr lang="ko-KR" altLang="en-US" dirty="0"/>
              <a:t>고차함수인</a:t>
            </a:r>
            <a:r>
              <a:rPr lang="en-US" altLang="ko-KR" dirty="0"/>
              <a:t>) static </a:t>
            </a:r>
            <a:r>
              <a:rPr lang="ko-KR" altLang="en-US" dirty="0"/>
              <a:t>메소드가 많이 있다</a:t>
            </a:r>
            <a:r>
              <a:rPr lang="en-US" altLang="ko-KR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nullsFirst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9857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8E33E-02A2-4055-893E-6799EBCC6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8570"/>
            <a:ext cx="10515600" cy="230731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 err="1"/>
              <a:t>Arrays.sort</a:t>
            </a:r>
            <a:r>
              <a:rPr lang="en-US" altLang="ko-KR" sz="1600" dirty="0"/>
              <a:t>(people, comparing(Person::</a:t>
            </a:r>
            <a:r>
              <a:rPr lang="en-US" altLang="ko-KR" sz="1600" dirty="0" err="1"/>
              <a:t>getMiddleName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nullsFirst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FF0000"/>
                </a:solidFill>
              </a:rPr>
              <a:t>naturalOrder</a:t>
            </a:r>
            <a:r>
              <a:rPr lang="en-US" altLang="ko-KR" sz="1600" dirty="0"/>
              <a:t>())));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 err="1"/>
              <a:t>middleName</a:t>
            </a:r>
            <a:r>
              <a:rPr lang="ko-KR" altLang="en-US" sz="1600" dirty="0"/>
              <a:t>의 </a:t>
            </a:r>
            <a:r>
              <a:rPr lang="ko-KR" altLang="en-US" sz="1600" b="1" dirty="0"/>
              <a:t>사전순으로</a:t>
            </a:r>
            <a:r>
              <a:rPr lang="ko-KR" altLang="en-US" sz="1600" dirty="0"/>
              <a:t> </a:t>
            </a:r>
            <a:r>
              <a:rPr lang="en-US" altLang="ko-KR" sz="1600" dirty="0"/>
              <a:t>Person</a:t>
            </a:r>
            <a:r>
              <a:rPr lang="ko-KR" altLang="en-US" sz="1600" dirty="0"/>
              <a:t>을 비교하는 </a:t>
            </a:r>
            <a:r>
              <a:rPr lang="en-US" altLang="ko-KR" sz="1600" dirty="0"/>
              <a:t>Comparator</a:t>
            </a:r>
            <a:r>
              <a:rPr lang="ko-KR" altLang="en-US" sz="1600" dirty="0"/>
              <a:t>를 반환한다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middleName</a:t>
            </a:r>
            <a:r>
              <a:rPr lang="ko-KR" altLang="en-US" sz="1600" dirty="0"/>
              <a:t>이 </a:t>
            </a:r>
            <a:r>
              <a:rPr lang="en-US" altLang="ko-KR" sz="1600" dirty="0"/>
              <a:t>null</a:t>
            </a:r>
            <a:r>
              <a:rPr lang="ko-KR" altLang="en-US" sz="1600" dirty="0"/>
              <a:t>인 </a:t>
            </a:r>
            <a:r>
              <a:rPr lang="en-US" altLang="ko-KR" sz="1600" dirty="0"/>
              <a:t>Person</a:t>
            </a:r>
            <a:r>
              <a:rPr lang="ko-KR" altLang="en-US" sz="1600" dirty="0"/>
              <a:t>이 더 작다고 판단하는 </a:t>
            </a:r>
            <a:r>
              <a:rPr lang="en-US" altLang="ko-KR" sz="1600" dirty="0"/>
              <a:t>Comparator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4D66B-53AA-48E9-8D6F-76D7BDF5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8CB09F-9E78-4408-BDC8-4E80ED5C2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272" y="3076983"/>
            <a:ext cx="2873256" cy="567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D99F5D-4AD2-47EB-A740-2EA73AB43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916" y="3653942"/>
            <a:ext cx="8195733" cy="10068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347212-864D-7E51-3DBC-8FE2CEA38791}"/>
              </a:ext>
            </a:extLst>
          </p:cNvPr>
          <p:cNvSpPr txBox="1"/>
          <p:nvPr/>
        </p:nvSpPr>
        <p:spPr>
          <a:xfrm>
            <a:off x="5159710" y="5388956"/>
            <a:ext cx="7032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</a:rPr>
              <a:t>import static</a:t>
            </a:r>
            <a:r>
              <a:rPr lang="en-US" altLang="ko-KR" sz="1600"/>
              <a:t> -&gt; static </a:t>
            </a:r>
            <a:r>
              <a:rPr lang="ko-KR" altLang="en-US" sz="1600"/>
              <a:t>메소드를 클래스 이름 없이 호출할 수 있게 해 준다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Comparator.naturalOrder() -&gt; naturalOrder()</a:t>
            </a:r>
            <a:endParaRPr lang="ko-KR" altLang="en-US" sz="16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22A12F-8E79-16A2-FF69-39EBABF98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57" y="5423407"/>
            <a:ext cx="4248150" cy="647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49C574-2FAC-AFC5-1022-2E327C5364D9}"/>
              </a:ext>
            </a:extLst>
          </p:cNvPr>
          <p:cNvSpPr txBox="1"/>
          <p:nvPr/>
        </p:nvSpPr>
        <p:spPr>
          <a:xfrm>
            <a:off x="5840966" y="1754152"/>
            <a:ext cx="5847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middleName</a:t>
            </a:r>
            <a:r>
              <a:rPr lang="ko-KR" altLang="en-US" sz="1400"/>
              <a:t>을 </a:t>
            </a:r>
            <a:r>
              <a:rPr lang="en-US" altLang="ko-KR" sz="1400"/>
              <a:t>natural order</a:t>
            </a:r>
            <a:r>
              <a:rPr lang="ko-KR" altLang="en-US" sz="1400"/>
              <a:t>로 비교하되 </a:t>
            </a:r>
            <a:r>
              <a:rPr lang="en-US" altLang="ko-KR" sz="1400"/>
              <a:t>null</a:t>
            </a:r>
            <a:r>
              <a:rPr lang="ko-KR" altLang="en-US" sz="1400"/>
              <a:t>을 우선하는 </a:t>
            </a:r>
            <a:r>
              <a:rPr lang="en-US" altLang="ko-KR" sz="1400"/>
              <a:t>Comparator</a:t>
            </a:r>
            <a:endParaRPr lang="ko-KR" altLang="en-US" sz="14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089EC8-3162-542C-9290-990C032FEAE0}"/>
              </a:ext>
            </a:extLst>
          </p:cNvPr>
          <p:cNvCxnSpPr/>
          <p:nvPr/>
        </p:nvCxnSpPr>
        <p:spPr>
          <a:xfrm flipH="1">
            <a:off x="6606073" y="1754152"/>
            <a:ext cx="2127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B477C3-77F1-3AFA-8530-E362703DA5BE}"/>
              </a:ext>
            </a:extLst>
          </p:cNvPr>
          <p:cNvSpPr txBox="1"/>
          <p:nvPr/>
        </p:nvSpPr>
        <p:spPr>
          <a:xfrm>
            <a:off x="1156996" y="4926561"/>
            <a:ext cx="615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* </a:t>
            </a:r>
            <a:r>
              <a:rPr lang="ko-KR" altLang="en-US"/>
              <a:t>아래와 같이 </a:t>
            </a:r>
            <a:r>
              <a:rPr lang="en-US" altLang="ko-KR"/>
              <a:t>import</a:t>
            </a:r>
            <a:r>
              <a:rPr lang="ko-KR" altLang="en-US"/>
              <a:t>되어 있는 경우 위 코드가 유효하다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25CAB9F-0E48-9195-FAEF-2451561E7717}"/>
              </a:ext>
            </a:extLst>
          </p:cNvPr>
          <p:cNvSpPr txBox="1">
            <a:spLocks/>
          </p:cNvSpPr>
          <p:nvPr/>
        </p:nvSpPr>
        <p:spPr>
          <a:xfrm>
            <a:off x="838200" y="465188"/>
            <a:ext cx="10515600" cy="855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Comparator </a:t>
            </a:r>
            <a:r>
              <a:rPr lang="ko-KR" altLang="en-US" dirty="0"/>
              <a:t>인터페이스에는 </a:t>
            </a:r>
            <a:r>
              <a:rPr lang="en-US" altLang="ko-KR" dirty="0"/>
              <a:t>Comparator</a:t>
            </a:r>
            <a:r>
              <a:rPr lang="ko-KR" altLang="en-US" dirty="0"/>
              <a:t>를 만들어주는 </a:t>
            </a:r>
            <a:r>
              <a:rPr lang="en-US" altLang="ko-KR" dirty="0"/>
              <a:t>(</a:t>
            </a:r>
            <a:r>
              <a:rPr lang="ko-KR" altLang="en-US" dirty="0"/>
              <a:t>고차함수인</a:t>
            </a:r>
            <a:r>
              <a:rPr lang="en-US" altLang="ko-KR" dirty="0"/>
              <a:t>) static </a:t>
            </a:r>
            <a:r>
              <a:rPr lang="ko-KR" altLang="en-US" dirty="0"/>
              <a:t>메소드가 많이 있다</a:t>
            </a:r>
            <a:r>
              <a:rPr lang="en-US" altLang="ko-KR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naturalOrder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8946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7366B-9E46-4CD7-B322-7DACF283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379" y="3065105"/>
            <a:ext cx="4810541" cy="2411963"/>
          </a:xfrm>
        </p:spPr>
        <p:txBody>
          <a:bodyPr>
            <a:normAutofit/>
          </a:bodyPr>
          <a:lstStyle/>
          <a:p>
            <a:r>
              <a:rPr lang="en-US" altLang="ko-KR" sz="1400"/>
              <a:t>comparing,</a:t>
            </a:r>
            <a:r>
              <a:rPr lang="ko-KR" altLang="en-US" sz="1400"/>
              <a:t> </a:t>
            </a:r>
            <a:r>
              <a:rPr lang="en-US" altLang="ko-KR" sz="1400"/>
              <a:t>nullsFirst,</a:t>
            </a:r>
            <a:r>
              <a:rPr lang="ko-KR" altLang="en-US" sz="1400"/>
              <a:t> </a:t>
            </a:r>
            <a:r>
              <a:rPr lang="en-US" altLang="ko-KR" sz="1400"/>
              <a:t>naturalOrdering</a:t>
            </a:r>
            <a:r>
              <a:rPr lang="ko-KR" altLang="en-US" sz="1400"/>
              <a:t>은 모두 </a:t>
            </a:r>
            <a:r>
              <a:rPr lang="en-US" altLang="ko-KR" sz="1400"/>
              <a:t>java.util.Comparator</a:t>
            </a:r>
            <a:r>
              <a:rPr lang="ko-KR" altLang="en-US" sz="1400"/>
              <a:t>의 </a:t>
            </a:r>
            <a:r>
              <a:rPr lang="en-US" altLang="ko-KR" sz="1400"/>
              <a:t>static </a:t>
            </a:r>
            <a:r>
              <a:rPr lang="ko-KR" altLang="en-US" sz="1400"/>
              <a:t>메소드이다</a:t>
            </a:r>
            <a:r>
              <a:rPr lang="en-US" altLang="ko-KR" sz="1400"/>
              <a:t>. </a:t>
            </a:r>
          </a:p>
          <a:p>
            <a:r>
              <a:rPr lang="en-US" altLang="ko-KR" sz="1400"/>
              <a:t>3, 4, 5</a:t>
            </a:r>
            <a:r>
              <a:rPr lang="ko-KR" altLang="en-US" sz="1400"/>
              <a:t>번 줄처럼 </a:t>
            </a:r>
            <a:r>
              <a:rPr lang="en-US" altLang="ko-KR" sz="1400">
                <a:solidFill>
                  <a:srgbClr val="FF0000"/>
                </a:solidFill>
              </a:rPr>
              <a:t>import</a:t>
            </a:r>
            <a:r>
              <a:rPr lang="ko-KR" altLang="en-US" sz="1400">
                <a:solidFill>
                  <a:srgbClr val="FF0000"/>
                </a:solidFill>
              </a:rPr>
              <a:t> </a:t>
            </a:r>
            <a:r>
              <a:rPr lang="en-US" altLang="ko-KR" sz="1400">
                <a:solidFill>
                  <a:srgbClr val="FF0000"/>
                </a:solidFill>
              </a:rPr>
              <a:t>static</a:t>
            </a:r>
            <a:r>
              <a:rPr lang="ko-KR" altLang="en-US" sz="1400"/>
              <a:t>을 해 주면 코드 중에서 간단히 메소드 이름만 적을 수 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import static </a:t>
            </a:r>
            <a:r>
              <a:rPr lang="ko-KR" altLang="en-US" sz="1400"/>
              <a:t>없이 </a:t>
            </a:r>
            <a:r>
              <a:rPr lang="en-US" altLang="ko-KR" sz="1400"/>
              <a:t>import java.util.Comparator</a:t>
            </a:r>
            <a:r>
              <a:rPr lang="ko-KR" altLang="en-US" sz="1400"/>
              <a:t>라고만 적는 경우</a:t>
            </a:r>
            <a:r>
              <a:rPr lang="en-US" altLang="ko-KR" sz="1400"/>
              <a:t>, </a:t>
            </a:r>
            <a:r>
              <a:rPr lang="ko-KR" altLang="en-US" sz="1400"/>
              <a:t>코드 안에서 </a:t>
            </a:r>
            <a:r>
              <a:rPr lang="en-US" altLang="ko-KR" sz="1400"/>
              <a:t>Comparator.comparing, Comparator.nullsFirst, Comparator.naturalOrdering</a:t>
            </a:r>
            <a:r>
              <a:rPr lang="ko-KR" altLang="en-US" sz="1400"/>
              <a:t>이라고 적어야 한다</a:t>
            </a:r>
            <a:r>
              <a:rPr lang="en-US" altLang="ko-KR" sz="140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A8E21-11AB-4CC4-B2E1-77EF7511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1769E-75C9-436E-8CB5-680DCAE84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43" y="349554"/>
            <a:ext cx="7105891" cy="5338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D07C60-5722-40C7-B459-2EE93B5EE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4" y="5891847"/>
            <a:ext cx="10041255" cy="2871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3AEBF7-0BAC-1972-22E2-CCA34B22670C}"/>
              </a:ext>
            </a:extLst>
          </p:cNvPr>
          <p:cNvSpPr txBox="1"/>
          <p:nvPr/>
        </p:nvSpPr>
        <p:spPr>
          <a:xfrm>
            <a:off x="6180055" y="549923"/>
            <a:ext cx="5830970" cy="151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400"/>
              <a:t>Middle name</a:t>
            </a:r>
            <a:r>
              <a:rPr lang="ko-KR" altLang="en-US" sz="1400"/>
              <a:t>의 </a:t>
            </a:r>
            <a:r>
              <a:rPr lang="en-US" altLang="ko-KR" sz="1400"/>
              <a:t>natural order</a:t>
            </a:r>
            <a:r>
              <a:rPr lang="ko-KR" altLang="en-US" sz="1400"/>
              <a:t>에 따라 </a:t>
            </a:r>
            <a:r>
              <a:rPr lang="en-US" altLang="ko-KR" sz="1400"/>
              <a:t>people</a:t>
            </a:r>
            <a:r>
              <a:rPr lang="ko-KR" altLang="en-US" sz="1400"/>
              <a:t>을 정렬한다</a:t>
            </a:r>
            <a:r>
              <a:rPr lang="en-US" altLang="ko-KR" sz="1400"/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400"/>
              <a:t>Middle name</a:t>
            </a:r>
            <a:r>
              <a:rPr lang="ko-KR" altLang="en-US" sz="1400"/>
              <a:t>이 없는 </a:t>
            </a:r>
            <a:r>
              <a:rPr lang="en-US" altLang="ko-KR" sz="1400"/>
              <a:t>Person</a:t>
            </a:r>
            <a:r>
              <a:rPr lang="ko-KR" altLang="en-US" sz="1400"/>
              <a:t>이 있는 </a:t>
            </a:r>
            <a:r>
              <a:rPr lang="en-US" altLang="ko-KR" sz="1400"/>
              <a:t>Person</a:t>
            </a:r>
            <a:r>
              <a:rPr lang="ko-KR" altLang="en-US" sz="1400"/>
              <a:t>보다 작다고 판별한다</a:t>
            </a:r>
            <a:r>
              <a:rPr lang="en-US" altLang="ko-KR" sz="1400"/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400"/>
              <a:t>Middle name</a:t>
            </a:r>
            <a:r>
              <a:rPr lang="ko-KR" altLang="en-US" sz="1400"/>
              <a:t>이 없는 </a:t>
            </a:r>
            <a:r>
              <a:rPr lang="en-US" altLang="ko-KR" sz="1400"/>
              <a:t>Person</a:t>
            </a:r>
            <a:r>
              <a:rPr lang="ko-KR" altLang="en-US" sz="1400"/>
              <a:t>들의 순서는 </a:t>
            </a:r>
            <a:r>
              <a:rPr lang="en-US" altLang="ko-KR" sz="1400"/>
              <a:t>Arrays.sort() </a:t>
            </a:r>
            <a:r>
              <a:rPr lang="ko-KR" altLang="en-US" sz="1400"/>
              <a:t>메소드를 구현하는데 사용한 정렬 알고리즘에 따라 달라진다</a:t>
            </a:r>
            <a:r>
              <a:rPr lang="en-US" altLang="ko-KR" sz="1400"/>
              <a:t>. </a:t>
            </a:r>
            <a:r>
              <a:rPr lang="ko-KR" altLang="en-US" sz="1400"/>
              <a:t>원래 순서가 유지될 수도 있고 </a:t>
            </a:r>
            <a:r>
              <a:rPr lang="en-US" altLang="ko-KR" sz="1400"/>
              <a:t>(stable sorting), </a:t>
            </a:r>
            <a:r>
              <a:rPr lang="ko-KR" altLang="en-US" sz="1400"/>
              <a:t>순서가 임의로 바뀔 수도 있다</a:t>
            </a:r>
            <a:r>
              <a:rPr lang="en-US" altLang="ko-KR" sz="1400"/>
              <a:t>(unstable sorting).</a:t>
            </a:r>
          </a:p>
        </p:txBody>
      </p:sp>
    </p:spTree>
    <p:extLst>
      <p:ext uri="{BB962C8B-B14F-4D97-AF65-F5344CB8AC3E}">
        <p14:creationId xmlns:p14="http://schemas.microsoft.com/office/powerpoint/2010/main" val="52343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3F86-CF29-4AB2-8BC6-E34AB2EA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Functional Interface</a:t>
            </a:r>
            <a:r>
              <a:rPr lang="ko-KR" altLang="en-US"/>
              <a:t>와 람다식 정리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13FE1-DC79-4223-BE4B-E25C5D2A2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Functional interface</a:t>
            </a:r>
            <a:r>
              <a:rPr lang="ko-KR" altLang="en-US" sz="1600" dirty="0"/>
              <a:t>는 구현되지 않은 </a:t>
            </a:r>
            <a:r>
              <a:rPr lang="en-US" altLang="ko-KR" sz="1600" dirty="0"/>
              <a:t>abstract </a:t>
            </a:r>
            <a:r>
              <a:rPr lang="ko-KR" altLang="en-US" sz="1600" dirty="0"/>
              <a:t>메소드를 한 개만 갖는 인터페이스이다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Functional interface </a:t>
            </a:r>
            <a:r>
              <a:rPr lang="ko-KR" altLang="en-US" sz="1600" dirty="0"/>
              <a:t>객체는 어떤 타입 값</a:t>
            </a:r>
            <a:r>
              <a:rPr lang="en-US" altLang="ko-KR" sz="1600" dirty="0"/>
              <a:t>(</a:t>
            </a:r>
            <a:r>
              <a:rPr lang="ko-KR" altLang="en-US" sz="1600" dirty="0"/>
              <a:t>파라미터</a:t>
            </a:r>
            <a:r>
              <a:rPr lang="en-US" altLang="ko-KR" sz="1600" dirty="0"/>
              <a:t>)</a:t>
            </a:r>
            <a:r>
              <a:rPr lang="ko-KR" altLang="en-US" sz="1600" dirty="0"/>
              <a:t>을 받아 어떤 타입 값을 반환하는 놈이다</a:t>
            </a:r>
            <a:r>
              <a:rPr lang="en-US" altLang="ko-KR" sz="1600" dirty="0"/>
              <a:t>. (</a:t>
            </a:r>
            <a:r>
              <a:rPr lang="ko-KR" altLang="en-US" sz="1600" dirty="0"/>
              <a:t>파라미터가 없거나 아무것도 반환하지 않을 수도 있다</a:t>
            </a:r>
            <a:r>
              <a:rPr lang="en-US" altLang="ko-KR" sz="1600" dirty="0"/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Functional interface </a:t>
            </a:r>
            <a:r>
              <a:rPr lang="ko-KR" altLang="en-US" sz="1600" dirty="0"/>
              <a:t>객체가 어떤 일을 하는지는 그</a:t>
            </a:r>
            <a:r>
              <a:rPr lang="en-US" altLang="ko-KR" sz="1600" dirty="0"/>
              <a:t> interface</a:t>
            </a:r>
            <a:r>
              <a:rPr lang="ko-KR" altLang="en-US" sz="1600" dirty="0"/>
              <a:t>를 구현한 클래스에 의해 정해진다</a:t>
            </a:r>
            <a:r>
              <a:rPr lang="en-US" altLang="ko-KR" sz="1600" dirty="0"/>
              <a:t>. Functional interface </a:t>
            </a:r>
            <a:r>
              <a:rPr lang="ko-KR" altLang="en-US" sz="1600" dirty="0"/>
              <a:t>객체는 그</a:t>
            </a:r>
            <a:r>
              <a:rPr lang="en-US" altLang="ko-KR" sz="1600" dirty="0"/>
              <a:t> interface</a:t>
            </a:r>
            <a:r>
              <a:rPr lang="ko-KR" altLang="en-US" sz="1600" dirty="0"/>
              <a:t>를 구현한 클래스의 인스턴스이다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Functional interface </a:t>
            </a:r>
            <a:r>
              <a:rPr lang="ko-KR" altLang="en-US" sz="1600" dirty="0"/>
              <a:t>객체가 어떤 일을 하는지를 람다식으로 정해줄 수도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람다식은 이름을 갖지 않는 함수이다</a:t>
            </a:r>
            <a:r>
              <a:rPr lang="en-US" altLang="ko-KR" sz="1600" dirty="0"/>
              <a:t>. </a:t>
            </a:r>
            <a:r>
              <a:rPr lang="ko-KR" altLang="en-US" sz="1600" dirty="0"/>
              <a:t>람다식은 </a:t>
            </a:r>
            <a:r>
              <a:rPr lang="en-US" altLang="ko-KR" sz="1600" dirty="0"/>
              <a:t>functional interface</a:t>
            </a:r>
            <a:r>
              <a:rPr lang="ko-KR" altLang="en-US" sz="1600" dirty="0"/>
              <a:t>를 구현하는 클래스의 메소드 역할을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람다식의 코드가</a:t>
            </a:r>
            <a:r>
              <a:rPr lang="en-US" altLang="ko-KR" sz="1600" dirty="0"/>
              <a:t>,</a:t>
            </a:r>
            <a:r>
              <a:rPr lang="ko-KR" altLang="en-US" sz="1600" dirty="0"/>
              <a:t> 이미 있는 클래스의 메소드와 같은 경우</a:t>
            </a:r>
            <a:r>
              <a:rPr lang="en-US" altLang="ko-KR" sz="1600" dirty="0"/>
              <a:t>,</a:t>
            </a:r>
            <a:r>
              <a:rPr lang="ko-KR" altLang="en-US" sz="1600" dirty="0"/>
              <a:t> 람다식을 메소드 레퍼런스로 대신할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DFFC7-DE3C-44B3-919A-61C0DFF5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91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F08B89E-9D3F-42F4-8653-4D4687B7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끝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AA17F2-30CB-40D7-B231-91127EF8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8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EC6F5-5C88-427D-96CD-FE54C5201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302"/>
            <a:ext cx="10515600" cy="3384328"/>
          </a:xfrm>
        </p:spPr>
        <p:txBody>
          <a:bodyPr>
            <a:normAutofit/>
          </a:bodyPr>
          <a:lstStyle/>
          <a:p>
            <a:pPr algn="l" latinLnBrk="0">
              <a:lnSpc>
                <a:spcPct val="115000"/>
              </a:lnSpc>
              <a:spcAft>
                <a:spcPts val="1000"/>
              </a:spcAft>
            </a:pP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문자열 배열을 </a:t>
            </a:r>
            <a:r>
              <a:rPr lang="ko-KR" altLang="ko-KR" sz="16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사전 순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으로 정렬하고 싶다면 첫 번째 </a:t>
            </a:r>
            <a:r>
              <a:rPr lang="ko-KR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메소드를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사용한다. </a:t>
            </a:r>
            <a:r>
              <a:rPr lang="ko-KR" altLang="ko-KR" sz="16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</a:t>
            </a:r>
            <a:r>
              <a:rPr lang="ko-KR" altLang="ko-KR" sz="1600" b="1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Natural</a:t>
            </a:r>
            <a:r>
              <a:rPr lang="ko-KR" altLang="ko-KR" sz="16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ko-KR" altLang="ko-KR" sz="1600" b="1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ordering</a:t>
            </a:r>
            <a:r>
              <a:rPr lang="ko-KR" altLang="ko-KR" sz="16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)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15000"/>
              </a:lnSpc>
              <a:spcAft>
                <a:spcPts val="1000"/>
              </a:spcAft>
            </a:pP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첫 번째 </a:t>
            </a:r>
            <a:r>
              <a:rPr lang="ko-KR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메소드의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ko-KR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파라미터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타입이 </a:t>
            </a:r>
            <a:r>
              <a:rPr lang="ko-KR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Object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[]인데, </a:t>
            </a:r>
            <a:r>
              <a:rPr lang="ko-KR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String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[]은 </a:t>
            </a:r>
            <a:r>
              <a:rPr lang="ko-KR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Object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[]의 </a:t>
            </a:r>
            <a:r>
              <a:rPr lang="ko-KR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subtype이므로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이 </a:t>
            </a:r>
            <a:r>
              <a:rPr lang="ko-KR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메소드를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호출하면서 </a:t>
            </a:r>
            <a:r>
              <a:rPr lang="ko-KR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String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배열을 넘겨줄 수 있다.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 lvl="2" indent="0" latinLnBrk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String[] </a:t>
            </a:r>
            <a:r>
              <a:rPr lang="en-US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sa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= new String[] </a:t>
            </a:r>
            <a:r>
              <a:rPr lang="en-US" altLang="ko-KR" sz="1600" kern="0" dirty="0">
                <a:latin typeface="맑은 고딕" panose="020B0503020000020004" pitchFamily="50" charset="-127"/>
                <a:cs typeface="PalatinoNovaPro-Regular"/>
              </a:rPr>
              <a:t>{"</a:t>
            </a:r>
            <a:r>
              <a:rPr lang="en-US" altLang="ko-KR" sz="1600" kern="0" dirty="0" smtClean="0">
                <a:latin typeface="맑은 고딕" panose="020B0503020000020004" pitchFamily="50" charset="-127"/>
                <a:cs typeface="PalatinoNovaPro-Regular"/>
              </a:rPr>
              <a:t>BA</a:t>
            </a:r>
            <a:r>
              <a:rPr lang="en-US" altLang="ko-KR" sz="1600" kern="0" dirty="0">
                <a:latin typeface="맑은 고딕" panose="020B0503020000020004" pitchFamily="50" charset="-127"/>
                <a:cs typeface="PalatinoNovaPro-Regular"/>
              </a:rPr>
              <a:t>", "</a:t>
            </a:r>
            <a:r>
              <a:rPr lang="en-US" altLang="ko-KR" sz="1600" kern="0" dirty="0" smtClean="0">
                <a:latin typeface="맑은 고딕" panose="020B0503020000020004" pitchFamily="50" charset="-127"/>
                <a:cs typeface="PalatinoNovaPro-Regular"/>
              </a:rPr>
              <a:t>AB</a:t>
            </a:r>
            <a:r>
              <a:rPr lang="en-US" altLang="ko-KR" sz="1600" kern="0" dirty="0">
                <a:latin typeface="맑은 고딕" panose="020B0503020000020004" pitchFamily="50" charset="-127"/>
                <a:cs typeface="PalatinoNovaPro-Regular"/>
              </a:rPr>
              <a:t>"};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 lvl="2" indent="0" latinLnBrk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Arrays.sort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</a:t>
            </a:r>
            <a:r>
              <a:rPr lang="en-US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sa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);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15000"/>
              </a:lnSpc>
              <a:spcAft>
                <a:spcPts val="1000"/>
              </a:spcAft>
            </a:pP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이렇게 하면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en-US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Arrays.sort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는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String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클래스의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en-US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compareTo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ko-KR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메소드를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이용하여 배열을 정렬한다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 (String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은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Comparable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인터페이스를 구현하고 있으며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,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따라서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en-US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compareTo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ko-KR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메소드를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갖고 있다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.)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15000"/>
              </a:lnSpc>
              <a:spcAft>
                <a:spcPts val="1000"/>
              </a:spcAft>
            </a:pP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첫 번째 </a:t>
            </a:r>
            <a:r>
              <a:rPr lang="ko-KR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메소드를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이용해 배열을 정렬하고자 하는 경우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,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배열의 원소가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Comparable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의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subtype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이어야 한다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AAFC8-1E97-4A46-8208-66D4C71A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1">
            <a:extLst>
              <a:ext uri="{FF2B5EF4-FFF2-40B4-BE49-F238E27FC236}">
                <a16:creationId xmlns:a16="http://schemas.microsoft.com/office/drawing/2014/main" id="{AB2902F7-4528-4B5C-B9B5-F85E81D35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114" y="1105795"/>
            <a:ext cx="427672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2">
            <a:extLst>
              <a:ext uri="{FF2B5EF4-FFF2-40B4-BE49-F238E27FC236}">
                <a16:creationId xmlns:a16="http://schemas.microsoft.com/office/drawing/2014/main" id="{796D89DF-5BF4-4D26-975C-830FF89D7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114" y="1543945"/>
            <a:ext cx="62674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9569E273-DFBF-45D7-A7A7-28426870F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949" y="622855"/>
            <a:ext cx="797441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449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449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449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449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449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449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449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449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449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49513" algn="l"/>
              </a:tabLst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배열을 정렬하는데 사용하는 Arrays.sort 메소드에는 두 가지가 있다.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7200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EC6F5-5C88-427D-96CD-FE54C5201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301"/>
            <a:ext cx="10515600" cy="3681527"/>
          </a:xfrm>
        </p:spPr>
        <p:txBody>
          <a:bodyPr>
            <a:normAutofit lnSpcReduction="10000"/>
          </a:bodyPr>
          <a:lstStyle/>
          <a:p>
            <a:pPr algn="l" latinLnBrk="0">
              <a:lnSpc>
                <a:spcPct val="115000"/>
              </a:lnSpc>
              <a:spcAft>
                <a:spcPts val="1000"/>
              </a:spcAft>
            </a:pPr>
            <a:r>
              <a:rPr lang="ko-KR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문자열 배열을 </a:t>
            </a:r>
            <a:r>
              <a:rPr lang="ko-KR" altLang="ko-KR" sz="1600" b="1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길이 순</a:t>
            </a:r>
            <a:r>
              <a:rPr lang="ko-KR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으로 정렬하고 싶다면 두 번째 메소드를 사용하면 된다.</a:t>
            </a:r>
            <a:endParaRPr lang="ko-KR" altLang="ko-KR" sz="16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15000"/>
              </a:lnSpc>
              <a:spcAft>
                <a:spcPts val="1000"/>
              </a:spcAft>
            </a:pPr>
            <a:r>
              <a:rPr lang="ko-KR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두 번째 메소드는 static과 void 사이에 &lt;T&gt;가 있으므로 제네릭 메소드이다. 우리의 경우, T 대신 String을 대입하면 된다. </a:t>
            </a:r>
            <a:endParaRPr lang="en-US" altLang="ko-KR" sz="1600" kern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PalatinoNovaPro-Regular"/>
            </a:endParaRPr>
          </a:p>
          <a:p>
            <a:pPr algn="l" latinLnBrk="0">
              <a:lnSpc>
                <a:spcPct val="115000"/>
              </a:lnSpc>
              <a:spcAft>
                <a:spcPts val="1000"/>
              </a:spcAft>
            </a:pPr>
            <a:r>
              <a:rPr lang="ko-KR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이 메소드는 두 개의 파라미터를 갖는다. 첫 번째 파라미터는 정렬할 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T</a:t>
            </a:r>
            <a:r>
              <a:rPr lang="ko-KR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배열이다. 두 번째 파라미터는 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T</a:t>
            </a:r>
            <a:r>
              <a:rPr lang="ko-KR" altLang="en-US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들을 서로</a:t>
            </a:r>
            <a:r>
              <a:rPr lang="ko-KR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비교할 때 사용할 Comparator이다. 우리의 경우, 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T</a:t>
            </a:r>
            <a:r>
              <a:rPr lang="ko-KR" altLang="en-US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는 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String</a:t>
            </a:r>
            <a:r>
              <a:rPr lang="ko-KR" altLang="en-US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이고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, String</a:t>
            </a:r>
            <a:r>
              <a:rPr lang="ko-KR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의 길이를 기준으로 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String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들을 서로</a:t>
            </a:r>
            <a:r>
              <a:rPr lang="ko-KR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비교하는 Comparator를 두 번째 인자로 넘겨주면 된다. </a:t>
            </a:r>
            <a:endParaRPr lang="ko-KR" altLang="ko-KR" sz="16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15000"/>
              </a:lnSpc>
              <a:spcAft>
                <a:spcPts val="1000"/>
              </a:spcAft>
            </a:pPr>
            <a:r>
              <a:rPr lang="ko-KR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Comparator&lt;? super T&gt;는 T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끼리 혹은 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T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의 수퍼타입 끼리 비교해 주는 비교기이다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r>
              <a:rPr lang="ko-KR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우리의 경우, Comparator&lt;String&gt;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,</a:t>
            </a:r>
            <a:r>
              <a:rPr lang="ko-KR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즉, String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ko-KR" altLang="en-US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끼리</a:t>
            </a:r>
            <a:r>
              <a:rPr lang="ko-KR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비교</a:t>
            </a:r>
            <a:r>
              <a:rPr lang="ko-KR" altLang="en-US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해 주</a:t>
            </a:r>
            <a:r>
              <a:rPr lang="ko-KR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는 Comparator</a:t>
            </a:r>
            <a:r>
              <a:rPr lang="ko-KR" altLang="en-US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를 사용하면 된다</a:t>
            </a:r>
            <a:r>
              <a:rPr lang="en-US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r>
              <a:rPr lang="ko-KR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Comparator&lt;String&gt;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은 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Comparator&lt;? super String&gt;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의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서브타입이다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en-US" altLang="ko-KR" sz="1600" kern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PalatinoNovaPro-Regular"/>
            </a:endParaRPr>
          </a:p>
          <a:p>
            <a:pPr algn="l" latinLnBrk="0">
              <a:lnSpc>
                <a:spcPct val="115000"/>
              </a:lnSpc>
              <a:spcAft>
                <a:spcPts val="1000"/>
              </a:spcAft>
            </a:pP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Arrays.sort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String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정렬할 때 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Comparator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도움을 받는다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AAFC8-1E97-4A46-8208-66D4C71A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1">
            <a:extLst>
              <a:ext uri="{FF2B5EF4-FFF2-40B4-BE49-F238E27FC236}">
                <a16:creationId xmlns:a16="http://schemas.microsoft.com/office/drawing/2014/main" id="{AB2902F7-4528-4B5C-B9B5-F85E81D35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114" y="1105795"/>
            <a:ext cx="427672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2">
            <a:extLst>
              <a:ext uri="{FF2B5EF4-FFF2-40B4-BE49-F238E27FC236}">
                <a16:creationId xmlns:a16="http://schemas.microsoft.com/office/drawing/2014/main" id="{796D89DF-5BF4-4D26-975C-830FF89D7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114" y="1543945"/>
            <a:ext cx="62674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3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0F363-4EE8-4C6A-831E-A658BF67A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8137"/>
            <a:ext cx="10923270" cy="5602805"/>
          </a:xfrm>
        </p:spPr>
        <p:txBody>
          <a:bodyPr>
            <a:normAutofit fontScale="92500" lnSpcReduction="20000"/>
          </a:bodyPr>
          <a:lstStyle/>
          <a:p>
            <a:pPr algn="l" latinLnBrk="0">
              <a:lnSpc>
                <a:spcPct val="115000"/>
              </a:lnSpc>
              <a:spcAft>
                <a:spcPts val="1000"/>
              </a:spcAft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Comparator&lt;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T&gt;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는 표준 라이브러리에 들어 있는 인터페이스이다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 </a:t>
            </a:r>
            <a:r>
              <a:rPr lang="en-US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api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문서에 아래와 같이 적혀 있다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// Comparator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란 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T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가 두 개 주어졌을 때 </a:t>
            </a:r>
            <a:r>
              <a:rPr lang="en-US" altLang="ko-KR" sz="1600" kern="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fi</a:t>
            </a:r>
            <a:r>
              <a:rPr lang="en-US" altLang="ko-KR" sz="16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rst</a:t>
            </a:r>
            <a:r>
              <a:rPr lang="ko-KR" altLang="en-US" sz="16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와 </a:t>
            </a:r>
            <a:r>
              <a:rPr lang="en-US" altLang="ko-KR" sz="16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second</a:t>
            </a:r>
            <a:r>
              <a:rPr lang="ko-KR" altLang="en-US" sz="16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를 비교하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고 </a:t>
            </a:r>
            <a:endParaRPr lang="en-US" altLang="ko-KR" sz="1600" kern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PalatinoNovaPro-Regular"/>
            </a:endParaRPr>
          </a:p>
          <a:p>
            <a:pPr marL="457200" lvl="1" indent="0" latinLnBrk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// 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그 결과에 따라 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int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를 반환하는 놈이다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PalatinoNovaPro-Regular"/>
            </a:endParaRPr>
          </a:p>
          <a:p>
            <a:pPr marL="457200" lvl="1" indent="0" latinLnBrk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public interface Comparator&lt;T&gt; { 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	int compare(T </a:t>
            </a:r>
            <a:r>
              <a:rPr lang="en-US" altLang="ko-KR" sz="1600" kern="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first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, T </a:t>
            </a:r>
            <a:r>
              <a:rPr lang="en-US" altLang="ko-KR" sz="1600" kern="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second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);	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}</a:t>
            </a:r>
          </a:p>
          <a:p>
            <a:pPr marL="457200" lvl="1" indent="0" latinLnBrk="0">
              <a:lnSpc>
                <a:spcPct val="130000"/>
              </a:lnSpc>
              <a:spcBef>
                <a:spcPts val="0"/>
              </a:spcBef>
              <a:buNone/>
            </a:pP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15000"/>
              </a:lnSpc>
              <a:spcAft>
                <a:spcPts val="1000"/>
              </a:spcAft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Comparator&lt;T&gt;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는 인터페이스이므로 그 자체로는 객체를 만들 수 없다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우선 인터페이스를 구현한 클래스를 작성해야 한다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 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en-US" altLang="ko-KR" sz="16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LengthComparator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implements Comparator&lt;String&gt; {</a:t>
            </a:r>
            <a:endParaRPr lang="ko-KR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 latinLnBrk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int compare(String first, String second) {</a:t>
            </a:r>
            <a:endParaRPr lang="ko-KR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 latinLnBrk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return </a:t>
            </a:r>
            <a:r>
              <a:rPr lang="en-US" altLang="ko-KR" sz="16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first.length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- </a:t>
            </a:r>
            <a:r>
              <a:rPr lang="en-US" altLang="ko-KR" sz="16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second.length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	// Comparator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비교를 어떻게 할지는 클래스를 구현할 때</a:t>
            </a:r>
            <a:endParaRPr lang="ko-KR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 latinLnBrk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                                                                    //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결정된다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 latinLnBrk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457200" lvl="1" indent="0" latinLnBrk="0">
              <a:lnSpc>
                <a:spcPct val="130000"/>
              </a:lnSpc>
              <a:spcBef>
                <a:spcPts val="0"/>
              </a:spcBef>
              <a:buNone/>
            </a:pPr>
            <a:endParaRPr lang="ko-KR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latinLnBrk="0">
              <a:lnSpc>
                <a:spcPct val="115000"/>
              </a:lnSpc>
              <a:spcAft>
                <a:spcPts val="1000"/>
              </a:spcAft>
            </a:pP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이제 아래와 같이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en-US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Arrays.sort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메소드를 호출한다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String[] </a:t>
            </a:r>
            <a:r>
              <a:rPr lang="en-US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sa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= new String[] </a:t>
            </a:r>
            <a:r>
              <a:rPr lang="en-US" altLang="ko-KR" sz="1600" kern="0" dirty="0">
                <a:latin typeface="맑은 고딕" panose="020B0503020000020004" pitchFamily="50" charset="-127"/>
                <a:cs typeface="PalatinoNovaPro-Regular"/>
              </a:rPr>
              <a:t>{"</a:t>
            </a:r>
            <a:r>
              <a:rPr lang="en-US" altLang="ko-KR" sz="1600" kern="0" dirty="0" smtClean="0">
                <a:latin typeface="맑은 고딕" panose="020B0503020000020004" pitchFamily="50" charset="-127"/>
                <a:cs typeface="PalatinoNovaPro-Regular"/>
              </a:rPr>
              <a:t>BAA</a:t>
            </a:r>
            <a:r>
              <a:rPr lang="en-US" altLang="ko-KR" sz="1600" kern="0" dirty="0">
                <a:latin typeface="맑은 고딕" panose="020B0503020000020004" pitchFamily="50" charset="-127"/>
                <a:cs typeface="PalatinoNovaPro-Regular"/>
              </a:rPr>
              <a:t>", "</a:t>
            </a:r>
            <a:r>
              <a:rPr lang="en-US" altLang="ko-KR" sz="1600" kern="0" dirty="0" smtClean="0">
                <a:latin typeface="맑은 고딕" panose="020B0503020000020004" pitchFamily="50" charset="-127"/>
                <a:cs typeface="PalatinoNovaPro-Regular"/>
              </a:rPr>
              <a:t>AB</a:t>
            </a:r>
            <a:r>
              <a:rPr lang="en-US" altLang="ko-KR" sz="1600" kern="0" dirty="0">
                <a:latin typeface="맑은 고딕" panose="020B0503020000020004" pitchFamily="50" charset="-127"/>
                <a:cs typeface="PalatinoNovaPro-Regular"/>
              </a:rPr>
              <a:t>"};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Arrays.sort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</a:t>
            </a:r>
            <a:r>
              <a:rPr lang="en-US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sa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, new </a:t>
            </a:r>
            <a:r>
              <a:rPr lang="en-US" altLang="ko-KR" sz="1600" b="1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LengthComparator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());	// </a:t>
            </a:r>
            <a:r>
              <a:rPr lang="en-US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LengthComparator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인스턴스는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Comparator&lt;String&gt;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이다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14B5-029F-4B70-B2C0-D574C8EC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5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67B73-0AEB-41BE-B5F8-7E9EC8C08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9851"/>
            <a:ext cx="10515600" cy="5507112"/>
          </a:xfrm>
        </p:spPr>
        <p:txBody>
          <a:bodyPr>
            <a:normAutofit/>
          </a:bodyPr>
          <a:lstStyle/>
          <a:p>
            <a:pPr marL="0" indent="0" algn="l" latinLnBrk="0">
              <a:lnSpc>
                <a:spcPct val="115000"/>
              </a:lnSpc>
              <a:spcAft>
                <a:spcPts val="1000"/>
              </a:spcAft>
              <a:buNone/>
            </a:pP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배열을 정렬하는 대신 두 개의 문자열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s1, s2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를 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직접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비교하고 싶다면</a:t>
            </a:r>
            <a:endParaRPr lang="en-US" altLang="ko-KR" sz="1600" kern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PalatinoNovaPro-Regular"/>
            </a:endParaRPr>
          </a:p>
          <a:p>
            <a:pPr marL="0" indent="0" algn="l" latinLnBrk="0">
              <a:lnSpc>
                <a:spcPct val="115000"/>
              </a:lnSpc>
              <a:spcAft>
                <a:spcPts val="1000"/>
              </a:spcAft>
              <a:buNone/>
            </a:pP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사전 순으로 비교하려면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String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의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(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인스턴스 메소드인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) </a:t>
            </a:r>
            <a:r>
              <a:rPr lang="en-US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compareTo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메소드를 이용한다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if (s1.compareTo(s2) &lt; 0) ...	// s1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이 사전 순에서 앞이면 음수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,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뒤면 양수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,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같으면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0</a:t>
            </a:r>
          </a:p>
          <a:p>
            <a:pPr marL="457200" lvl="1" indent="0" latinLnBrk="0">
              <a:lnSpc>
                <a:spcPct val="115000"/>
              </a:lnSpc>
              <a:spcAft>
                <a:spcPts val="1000"/>
              </a:spcAft>
              <a:buNone/>
            </a:pP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길이 순으로 비교하려면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</a:t>
            </a:r>
            <a:r>
              <a:rPr lang="en-US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LengthComparator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를 이용한다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. 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latinLnBrk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Comparator&lt;String&gt; comp = new </a:t>
            </a:r>
            <a:r>
              <a:rPr lang="en-US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LengthComparator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(); </a:t>
            </a:r>
          </a:p>
          <a:p>
            <a:pPr marL="457200" lvl="1" indent="0" latinLnBrk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	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// </a:t>
            </a:r>
            <a:r>
              <a:rPr lang="ko-KR" altLang="ko-KR" sz="16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왼쪽은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인터페이스 이름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,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오른쪽은 클래스 이름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(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일반적인 권장 사항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)</a:t>
            </a:r>
            <a:endParaRPr lang="en-US" altLang="ko-KR" sz="1600" kern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PalatinoNovaPro-Regular"/>
            </a:endParaRPr>
          </a:p>
          <a:p>
            <a:pPr marL="457200" lvl="1" indent="0" latinLnBrk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if (</a:t>
            </a:r>
            <a:r>
              <a:rPr lang="en-US" altLang="ko-KR" sz="16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comp.compare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(s1, s2) &lt; 0) ...	// s1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이 짧으면 음수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,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길면 양수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, </a:t>
            </a:r>
            <a:r>
              <a:rPr lang="ko-KR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같으면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PalatinoNovaPro-Regular"/>
              </a:rPr>
              <a:t> 0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12B42-6EE3-4EA6-879D-64742B98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0BD8-72C7-45C1-A5AC-72977AB2213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54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17715</TotalTime>
  <Words>5085</Words>
  <Application>Microsoft Office PowerPoint</Application>
  <PresentationFormat>와이드스크린</PresentationFormat>
  <Paragraphs>594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4" baseType="lpstr">
      <vt:lpstr>HelveticaNeueLT-Roman</vt:lpstr>
      <vt:lpstr>OrdinarCom-Regular</vt:lpstr>
      <vt:lpstr>PalatinoNovaPro-Regular</vt:lpstr>
      <vt:lpstr>맑은 고딕</vt:lpstr>
      <vt:lpstr>Arial</vt:lpstr>
      <vt:lpstr>Times New Roman</vt:lpstr>
      <vt:lpstr>Wingdings</vt:lpstr>
      <vt:lpstr>Office 테마</vt:lpstr>
      <vt:lpstr>람다 (Lambda)</vt:lpstr>
      <vt:lpstr>객체지향프로그래밍과 함수형프로그래밍 Object-Oriented Programming and Functional Programming</vt:lpstr>
      <vt:lpstr>나중에 실행 (Deferred execution)</vt:lpstr>
      <vt:lpstr>What is a lambda?</vt:lpstr>
      <vt:lpstr>인터페이스 복습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&lt;참고&gt; Thread </vt:lpstr>
      <vt:lpstr>PowerPoint 프레젠테이션</vt:lpstr>
      <vt:lpstr>람다식을 객체처럼 취급할 수 있다.</vt:lpstr>
      <vt:lpstr>Functional Interface</vt:lpstr>
      <vt:lpstr>표준API의 functional interface</vt:lpstr>
      <vt:lpstr>표준API의 functional interface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표준API의 functional interface 기본(primitive)타입 값을 다루기 위한 functional interfaces</vt:lpstr>
      <vt:lpstr>Common Functional Interfaces</vt:lpstr>
      <vt:lpstr>PowerPoint 프레젠테이션</vt:lpstr>
      <vt:lpstr>Functional Interfaces for Primitive Types</vt:lpstr>
      <vt:lpstr>Method References</vt:lpstr>
      <vt:lpstr>PowerPoint 프레젠테이션</vt:lpstr>
      <vt:lpstr>메소드 레퍼런스에는 세 가지 형태가 있다.</vt:lpstr>
      <vt:lpstr>PowerPoint 프레젠테이션</vt:lpstr>
      <vt:lpstr>Constructor References (생성자 레퍼런스)</vt:lpstr>
      <vt:lpstr>Constructor References (생성자 레퍼런스)</vt:lpstr>
      <vt:lpstr>Constructor References (생성자 레퍼런스)</vt:lpstr>
      <vt:lpstr>람다식을 받아들이는 메소드 작성</vt:lpstr>
      <vt:lpstr>람다식을 받아들이는 메소드 작성</vt:lpstr>
      <vt:lpstr>PowerPoint 프레젠테이션</vt:lpstr>
      <vt:lpstr>람다식과 변수 영역(scope)</vt:lpstr>
      <vt:lpstr>PowerPoint 프레젠테이션</vt:lpstr>
      <vt:lpstr>람다식은 final 혹은 effectively final인 (변하지 않는) free variable만을 capture할 수 있다.</vt:lpstr>
      <vt:lpstr>Higher-Order Functions (고차 함수)</vt:lpstr>
      <vt:lpstr>Higher-Order Functions (고차 함수)</vt:lpstr>
      <vt:lpstr>세부 사항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Functional Interface와 람다식 정리</vt:lpstr>
      <vt:lpstr>끝.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517-00</dc:creator>
  <cp:lastModifiedBy>하진영</cp:lastModifiedBy>
  <cp:revision>367</cp:revision>
  <dcterms:created xsi:type="dcterms:W3CDTF">2019-12-02T06:08:55Z</dcterms:created>
  <dcterms:modified xsi:type="dcterms:W3CDTF">2024-11-19T11:55:34Z</dcterms:modified>
</cp:coreProperties>
</file>