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B618-4462-42E3-88FC-BEBD132D7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0CC8B-3A71-406A-9FA8-6D8C965E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CA189-EBF9-4CFD-B856-36BD763E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FC1C-5C70-4FA3-AE01-61E38BDFBBC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A077B-D9FA-491E-8EAE-16818B0B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8BD2-9861-413E-920D-4B299827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845-520F-4084-A680-98856EAF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6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B350-B31F-4364-9EEF-124F0222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08C7C-0837-465D-8704-7AB549353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2661D-9CF7-4A25-BC52-B81BE544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FC1C-5C70-4FA3-AE01-61E38BDFBBC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2F6E-D6D7-49E9-A5B2-52E61806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017D-08F4-46EB-8E10-1CEF66DB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845-520F-4084-A680-98856EAF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B9300-0365-44F1-97F5-F5109363A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B2D42-7621-4D7C-899E-1A6743DA0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37047-17E4-49C8-AFBD-2E43FC42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FC1C-5C70-4FA3-AE01-61E38BDFBBC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C1C0-7F01-45E5-B073-A4AE6015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DEB2-1903-43CB-AB22-817B21D7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845-520F-4084-A680-98856EAF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E06D-A75B-4B72-9189-0ECDFAE3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0419-AE02-4FD0-8E8F-A23B55BB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D6F6-D80E-41AB-B6BD-1E408FDD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FC1C-5C70-4FA3-AE01-61E38BDFBBC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E507-92F7-44A9-8BB8-8B98A547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2FF0-6D33-40BC-AFC3-A122E81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845-520F-4084-A680-98856EAF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B200-5B56-4A9A-A08D-3C1E94DD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B8E5-4B53-46B8-B6DF-57B8AF0A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74D7C-E10A-409E-A1F0-EAFDEAAA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FC1C-5C70-4FA3-AE01-61E38BDFBBC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CA5B0-8D6F-4ED2-A8E8-A498E965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F9D89-D949-45AA-A2FA-C8ACFDD6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845-520F-4084-A680-98856EAF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AEBF-0CD9-444A-9D13-C5E92F2A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A3B0-08AB-45FE-A251-77DAC6B74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43513-815F-4353-B900-923873BF2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A62DC-9D9D-404A-91F8-F760A7B1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FC1C-5C70-4FA3-AE01-61E38BDFBBC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A33CE-7AD4-4605-9605-CEDA2C94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2AFEE-D399-4704-9E4C-62A20EFF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845-520F-4084-A680-98856EAF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CC03-8113-4E90-9F18-6DE31436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6C3D5-3B13-4CC2-BEAE-63BCD456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BF7A9-AF0C-491E-B41E-2C1A3E15F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8C875-B311-481A-AA39-3919C53E6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B1D7B-7E61-4AC5-A4A9-1C99488DD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C1CAA-6663-4834-8536-1EB405EF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FC1C-5C70-4FA3-AE01-61E38BDFBBC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1F17B-3837-4EC9-B6EC-72897136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F358A-46BF-49E7-BD28-25B46DD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845-520F-4084-A680-98856EAF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7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51AD-BC10-4EC9-A01B-61A1C09C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590CA-F463-4CE2-A149-D88830E3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FC1C-5C70-4FA3-AE01-61E38BDFBBC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33553-4C0F-4384-AB45-60137DB1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F6F8D-E19B-4EA1-8CCD-1F935776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845-520F-4084-A680-98856EAF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91473-EDDB-4DC6-A087-97FCBA30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FC1C-5C70-4FA3-AE01-61E38BDFBBC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5EC9C-1516-4FFB-AAA0-A811162C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06A7A-0E7B-4A82-BCD8-7BFF7D93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845-520F-4084-A680-98856EAF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6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CCCD-B763-4DFE-A020-EED45AC2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3E00-D2F5-442B-B779-8A0F97D4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518D6-8962-48B9-A007-7CB63D7F4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EE7D5-8A4C-411C-A728-C477671D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FC1C-5C70-4FA3-AE01-61E38BDFBBC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DBAF7-384C-456D-A7F4-FC717F53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A92B9-82CF-4C9A-B297-519A0199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845-520F-4084-A680-98856EAF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5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7E81-BDE8-454A-880F-121E5C86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E92D3-81A0-4507-99FF-CE148E6D2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590DD-EDC3-4686-91BA-FCE9806B5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37DCB-FC69-403A-A0B2-A0BCCFA6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FC1C-5C70-4FA3-AE01-61E38BDFBBC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CB177-348A-40E0-B0F8-A220A798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F21AB-EED7-4442-91B3-3C65C1A2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C845-520F-4084-A680-98856EAF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4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6C26E-8950-48AF-8EE2-A14E31DD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4753A-9EE8-4B40-B4E1-8A57637D0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2CAF-0D95-4AEC-B3D7-42B814F40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9FC1C-5C70-4FA3-AE01-61E38BDFBBC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EA5DE-279D-4779-A80A-6F8C664A3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78EB-AB5D-40B1-BF52-804BADA1B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EC845-520F-4084-A680-98856EAF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7DAB-A5F4-4DA1-ABBF-FA502E392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live in Delft?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4AEE7-773D-467D-A772-4432AA831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8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ECC5-64CA-4722-AD5C-00BC4AEF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live in Delft?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7D1C76-8586-41B8-8921-2C09664AB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6463" y="1869246"/>
            <a:ext cx="5888249" cy="35572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5429027-EFAF-4D03-8822-B8F5542C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" y="1391893"/>
            <a:ext cx="3878039" cy="45119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C5E0BE-DB46-459D-A1DE-50E3EAD96C31}"/>
              </a:ext>
            </a:extLst>
          </p:cNvPr>
          <p:cNvCxnSpPr>
            <a:cxnSpLocks/>
          </p:cNvCxnSpPr>
          <p:nvPr/>
        </p:nvCxnSpPr>
        <p:spPr>
          <a:xfrm flipV="1">
            <a:off x="1232452" y="1869246"/>
            <a:ext cx="4084011" cy="214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91C06C-D627-482C-9A99-F307C26F4F7B}"/>
              </a:ext>
            </a:extLst>
          </p:cNvPr>
          <p:cNvCxnSpPr>
            <a:cxnSpLocks/>
          </p:cNvCxnSpPr>
          <p:nvPr/>
        </p:nvCxnSpPr>
        <p:spPr>
          <a:xfrm>
            <a:off x="1242391" y="4025348"/>
            <a:ext cx="4074072" cy="1401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A31A3E8-655D-4287-85FC-CA3BE8DE5392}"/>
              </a:ext>
            </a:extLst>
          </p:cNvPr>
          <p:cNvSpPr txBox="1">
            <a:spLocks/>
          </p:cNvSpPr>
          <p:nvPr/>
        </p:nvSpPr>
        <p:spPr>
          <a:xfrm>
            <a:off x="695739" y="5913780"/>
            <a:ext cx="10250556" cy="944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This study will develop a model to determine good neighborhoods in Delft to settle for young adults. </a:t>
            </a:r>
          </a:p>
        </p:txBody>
      </p:sp>
    </p:spTree>
    <p:extLst>
      <p:ext uri="{BB962C8B-B14F-4D97-AF65-F5344CB8AC3E}">
        <p14:creationId xmlns:p14="http://schemas.microsoft.com/office/powerpoint/2010/main" val="428649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A2A0-2C9F-4933-9E6B-C2FDF4F4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8341-3871-4D94-AF2E-7555CB98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2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source data has been used for this analysis:</a:t>
            </a:r>
          </a:p>
          <a:p>
            <a:r>
              <a:rPr lang="en-US" dirty="0" err="1"/>
              <a:t>FourSqaure</a:t>
            </a:r>
            <a:r>
              <a:rPr lang="en-US" dirty="0"/>
              <a:t> API</a:t>
            </a:r>
          </a:p>
          <a:p>
            <a:r>
              <a:rPr lang="en-US" dirty="0"/>
              <a:t>Open data Delft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6386-8B8C-4ED7-95E9-43D6D96B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Features:</a:t>
            </a:r>
          </a:p>
        </p:txBody>
      </p:sp>
      <p:pic>
        <p:nvPicPr>
          <p:cNvPr id="1028" name="Picture 4" descr="Two Brown Trees · Free Stock Photo">
            <a:extLst>
              <a:ext uri="{FF2B5EF4-FFF2-40B4-BE49-F238E27FC236}">
                <a16:creationId xmlns:a16="http://schemas.microsoft.com/office/drawing/2014/main" id="{42B69A9C-2AB5-4CB6-82A9-047850BE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7" y="1807518"/>
            <a:ext cx="2959409" cy="196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hool Zone - Commercial Playground Bundle - APCPLAY">
            <a:extLst>
              <a:ext uri="{FF2B5EF4-FFF2-40B4-BE49-F238E27FC236}">
                <a16:creationId xmlns:a16="http://schemas.microsoft.com/office/drawing/2014/main" id="{A2434F22-4D28-4735-B538-5CFE54885E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5" y="4333642"/>
            <a:ext cx="3742187" cy="2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creatiegebied Delftse Hout | Delftse Hout">
            <a:extLst>
              <a:ext uri="{FF2B5EF4-FFF2-40B4-BE49-F238E27FC236}">
                <a16:creationId xmlns:a16="http://schemas.microsoft.com/office/drawing/2014/main" id="{316334F0-9F40-4FF4-AF54-CDD572C6C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64" y="1839788"/>
            <a:ext cx="3750480" cy="19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igh Tea in Delft: de leukste High Tea locaties">
            <a:extLst>
              <a:ext uri="{FF2B5EF4-FFF2-40B4-BE49-F238E27FC236}">
                <a16:creationId xmlns:a16="http://schemas.microsoft.com/office/drawing/2014/main" id="{3E9ED404-392F-46E7-95BA-4BD8CED9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23" y="4299790"/>
            <a:ext cx="3491703" cy="214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13349-FAE3-4918-815C-CBC41C126821}"/>
              </a:ext>
            </a:extLst>
          </p:cNvPr>
          <p:cNvSpPr txBox="1"/>
          <p:nvPr/>
        </p:nvSpPr>
        <p:spPr>
          <a:xfrm>
            <a:off x="676364" y="3882901"/>
            <a:ext cx="190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Trees in Delft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A3CBD-CC02-4F8B-8ACD-8346AA352BD7}"/>
              </a:ext>
            </a:extLst>
          </p:cNvPr>
          <p:cNvSpPr txBox="1"/>
          <p:nvPr/>
        </p:nvSpPr>
        <p:spPr>
          <a:xfrm>
            <a:off x="1584136" y="6420777"/>
            <a:ext cx="218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Playground in Delft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61A55-FE96-426D-A70A-5D418DEED1D7}"/>
              </a:ext>
            </a:extLst>
          </p:cNvPr>
          <p:cNvSpPr txBox="1"/>
          <p:nvPr/>
        </p:nvSpPr>
        <p:spPr>
          <a:xfrm>
            <a:off x="4532832" y="3800587"/>
            <a:ext cx="165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in Delft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5DD6D1-68D4-4C00-B756-6A920FBF2126}"/>
              </a:ext>
            </a:extLst>
          </p:cNvPr>
          <p:cNvSpPr txBox="1"/>
          <p:nvPr/>
        </p:nvSpPr>
        <p:spPr>
          <a:xfrm>
            <a:off x="5538104" y="6374610"/>
            <a:ext cx="194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Venues in Delft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F6DF4-C3A3-4CCE-B5C7-7922AA63EE07}"/>
              </a:ext>
            </a:extLst>
          </p:cNvPr>
          <p:cNvSpPr txBox="1"/>
          <p:nvPr/>
        </p:nvSpPr>
        <p:spPr>
          <a:xfrm>
            <a:off x="7481208" y="1839788"/>
            <a:ext cx="4618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  <a:r>
              <a:rPr lang="en-US" dirty="0"/>
              <a:t> will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Tree population density per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 area density per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Playground Tree population density per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Venues -&gt; clustered in three groups and weighted according to personal preference.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3F04-4E65-4F86-A7C7-ADCE3F80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KMN clustering of Venues in Delft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BF6C9-6578-4539-9B2E-68CBBBDB0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34" y="1513854"/>
            <a:ext cx="8820150" cy="31146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A23603-6191-4258-910F-84D2FE10E429}"/>
              </a:ext>
            </a:extLst>
          </p:cNvPr>
          <p:cNvSpPr/>
          <p:nvPr/>
        </p:nvSpPr>
        <p:spPr>
          <a:xfrm>
            <a:off x="7673010" y="1497082"/>
            <a:ext cx="477078" cy="3131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83D51-EF2A-4F15-B2D2-A0E888375ECC}"/>
              </a:ext>
            </a:extLst>
          </p:cNvPr>
          <p:cNvSpPr txBox="1"/>
          <p:nvPr/>
        </p:nvSpPr>
        <p:spPr>
          <a:xfrm>
            <a:off x="1311965" y="5198165"/>
            <a:ext cx="641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where categorized based on the frequency of there venues.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6147A-6D8D-41F7-AD30-A3372CBBA90D}"/>
              </a:ext>
            </a:extLst>
          </p:cNvPr>
          <p:cNvSpPr txBox="1"/>
          <p:nvPr/>
        </p:nvSpPr>
        <p:spPr>
          <a:xfrm>
            <a:off x="1311965" y="5530364"/>
            <a:ext cx="2747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0: Restaurant heavy</a:t>
            </a:r>
          </a:p>
          <a:p>
            <a:r>
              <a:rPr lang="en-US" dirty="0"/>
              <a:t>Cluster 1: Shop heavy Area</a:t>
            </a:r>
          </a:p>
          <a:p>
            <a:r>
              <a:rPr lang="en-US" dirty="0"/>
              <a:t>Cluster 2: Sport area heavy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9284CD2-EB3D-4361-BCDB-D0B43D7E115D}"/>
              </a:ext>
            </a:extLst>
          </p:cNvPr>
          <p:cNvSpPr/>
          <p:nvPr/>
        </p:nvSpPr>
        <p:spPr>
          <a:xfrm>
            <a:off x="4134678" y="5567497"/>
            <a:ext cx="288235" cy="88619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F77FB-D1E3-4D2F-98DA-4E17BE47B78C}"/>
              </a:ext>
            </a:extLst>
          </p:cNvPr>
          <p:cNvSpPr txBox="1"/>
          <p:nvPr/>
        </p:nvSpPr>
        <p:spPr>
          <a:xfrm>
            <a:off x="4611756" y="5825929"/>
            <a:ext cx="50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later be used to give weight to each preference</a:t>
            </a:r>
          </a:p>
        </p:txBody>
      </p:sp>
    </p:spTree>
    <p:extLst>
      <p:ext uri="{BB962C8B-B14F-4D97-AF65-F5344CB8AC3E}">
        <p14:creationId xmlns:p14="http://schemas.microsoft.com/office/powerpoint/2010/main" val="422572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19C5-0E15-4ABB-BB92-1729DF67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Attraction index model for each neighborhood of Delft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CB5E0B-5599-4581-882C-6EC26290A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357" y="4192414"/>
            <a:ext cx="2800350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7C12FA-EE13-4636-8301-B979D1AF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78" y="2239787"/>
            <a:ext cx="7724775" cy="17145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3B294-3F70-4DB7-B3F5-49037AA0A3ED}"/>
              </a:ext>
            </a:extLst>
          </p:cNvPr>
          <p:cNvSpPr txBox="1"/>
          <p:nvPr/>
        </p:nvSpPr>
        <p:spPr>
          <a:xfrm>
            <a:off x="1259578" y="1870455"/>
            <a:ext cx="412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data by max value per column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3659D-FDC3-441A-8A74-9FC554939534}"/>
              </a:ext>
            </a:extLst>
          </p:cNvPr>
          <p:cNvSpPr txBox="1"/>
          <p:nvPr/>
        </p:nvSpPr>
        <p:spPr>
          <a:xfrm>
            <a:off x="3389244" y="5118652"/>
            <a:ext cx="2400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w_pop_density</a:t>
            </a:r>
            <a:r>
              <a:rPr lang="en-US" dirty="0"/>
              <a:t> </a:t>
            </a:r>
            <a:r>
              <a:rPr lang="pl-PL" dirty="0"/>
              <a:t>=</a:t>
            </a:r>
            <a:r>
              <a:rPr lang="en-US" dirty="0"/>
              <a:t>	</a:t>
            </a:r>
            <a:r>
              <a:rPr lang="pl-PL" dirty="0"/>
              <a:t>4</a:t>
            </a:r>
          </a:p>
          <a:p>
            <a:r>
              <a:rPr lang="en-US" dirty="0" err="1"/>
              <a:t>w_trees</a:t>
            </a:r>
            <a:r>
              <a:rPr lang="en-US" dirty="0"/>
              <a:t> </a:t>
            </a:r>
            <a:r>
              <a:rPr lang="pl-PL" dirty="0"/>
              <a:t>=</a:t>
            </a:r>
            <a:r>
              <a:rPr lang="en-US" dirty="0"/>
              <a:t>	</a:t>
            </a:r>
            <a:r>
              <a:rPr lang="pl-PL" dirty="0"/>
              <a:t>1</a:t>
            </a:r>
          </a:p>
          <a:p>
            <a:r>
              <a:rPr lang="pl-PL" dirty="0"/>
              <a:t>w</a:t>
            </a:r>
            <a:r>
              <a:rPr lang="en-US" dirty="0"/>
              <a:t>_</a:t>
            </a:r>
            <a:r>
              <a:rPr lang="en-US" dirty="0" err="1"/>
              <a:t>playgroud</a:t>
            </a:r>
            <a:r>
              <a:rPr lang="en-US" dirty="0"/>
              <a:t> </a:t>
            </a:r>
            <a:r>
              <a:rPr lang="pl-PL" dirty="0"/>
              <a:t>= </a:t>
            </a:r>
            <a:r>
              <a:rPr lang="en-US" dirty="0"/>
              <a:t>	</a:t>
            </a:r>
            <a:r>
              <a:rPr lang="pl-PL" dirty="0"/>
              <a:t>3</a:t>
            </a:r>
          </a:p>
          <a:p>
            <a:r>
              <a:rPr lang="pl-PL" dirty="0"/>
              <a:t>w</a:t>
            </a:r>
            <a:r>
              <a:rPr lang="en-US" dirty="0"/>
              <a:t>_water </a:t>
            </a:r>
            <a:r>
              <a:rPr lang="pl-PL" dirty="0"/>
              <a:t>= </a:t>
            </a:r>
            <a:r>
              <a:rPr lang="en-US" dirty="0"/>
              <a:t>	</a:t>
            </a:r>
            <a:r>
              <a:rPr lang="pl-PL" dirty="0"/>
              <a:t>5</a:t>
            </a:r>
            <a:endParaRPr lang="en-US" dirty="0"/>
          </a:p>
          <a:p>
            <a:r>
              <a:rPr lang="en-US" dirty="0" err="1"/>
              <a:t>w_clusterLabel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table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24C0D-D765-46AD-ABC2-5A4DC97786A6}"/>
              </a:ext>
            </a:extLst>
          </p:cNvPr>
          <p:cNvSpPr txBox="1"/>
          <p:nvPr/>
        </p:nvSpPr>
        <p:spPr>
          <a:xfrm>
            <a:off x="3341896" y="4831906"/>
            <a:ext cx="265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Weigh_factors</a:t>
            </a:r>
            <a:r>
              <a:rPr lang="en-US" dirty="0"/>
              <a:t> (</a:t>
            </a:r>
            <a:r>
              <a:rPr lang="en-US" dirty="0" err="1"/>
              <a:t>w_k</a:t>
            </a:r>
            <a:r>
              <a:rPr lang="en-US" dirty="0"/>
              <a:t>):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E3BC650-9D94-41E1-8C98-86A237BEBB12}"/>
              </a:ext>
            </a:extLst>
          </p:cNvPr>
          <p:cNvCxnSpPr>
            <a:cxnSpLocks/>
          </p:cNvCxnSpPr>
          <p:nvPr/>
        </p:nvCxnSpPr>
        <p:spPr>
          <a:xfrm flipV="1">
            <a:off x="5748452" y="4790614"/>
            <a:ext cx="447906" cy="410624"/>
          </a:xfrm>
          <a:prstGeom prst="bentConnector3">
            <a:avLst>
              <a:gd name="adj1" fmla="val 1010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017EE-D9C8-4071-8363-D7075992C033}"/>
              </a:ext>
            </a:extLst>
          </p:cNvPr>
          <p:cNvSpPr/>
          <p:nvPr/>
        </p:nvSpPr>
        <p:spPr>
          <a:xfrm>
            <a:off x="3341896" y="4831906"/>
            <a:ext cx="2406556" cy="1714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1ADA88D-46D8-4939-BDB8-7F8A0CBF9BD2}"/>
              </a:ext>
            </a:extLst>
          </p:cNvPr>
          <p:cNvCxnSpPr>
            <a:cxnSpLocks/>
          </p:cNvCxnSpPr>
          <p:nvPr/>
        </p:nvCxnSpPr>
        <p:spPr>
          <a:xfrm rot="10800000">
            <a:off x="6347101" y="4792260"/>
            <a:ext cx="852007" cy="410624"/>
          </a:xfrm>
          <a:prstGeom prst="bentConnector3">
            <a:avLst>
              <a:gd name="adj1" fmla="val 989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070B64D-7BD8-4EC9-8C21-2174CDC2664B}"/>
              </a:ext>
            </a:extLst>
          </p:cNvPr>
          <p:cNvSpPr/>
          <p:nvPr/>
        </p:nvSpPr>
        <p:spPr>
          <a:xfrm>
            <a:off x="7199109" y="4844468"/>
            <a:ext cx="1561780" cy="562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C1EEAC-C4B3-4447-96A4-758E2BF289C3}"/>
              </a:ext>
            </a:extLst>
          </p:cNvPr>
          <p:cNvSpPr txBox="1"/>
          <p:nvPr/>
        </p:nvSpPr>
        <p:spPr>
          <a:xfrm>
            <a:off x="7277790" y="493398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Value</a:t>
            </a:r>
          </a:p>
        </p:txBody>
      </p:sp>
    </p:spTree>
    <p:extLst>
      <p:ext uri="{BB962C8B-B14F-4D97-AF65-F5344CB8AC3E}">
        <p14:creationId xmlns:p14="http://schemas.microsoft.com/office/powerpoint/2010/main" val="230901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F6E5-5E25-4242-91AD-B0F3A9F5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0AE8F6-39FA-4A05-A367-0CC4A3107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663" y="2024407"/>
            <a:ext cx="726178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8424A-A011-4FF6-B30E-4C620FF9E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22" y="2024407"/>
            <a:ext cx="2057400" cy="1676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413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44EB-C17B-403C-98AC-1A44ECD7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48BA-6C05-4782-BFFB-2B69D36A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Conclusion:</a:t>
            </a:r>
          </a:p>
          <a:p>
            <a:pPr marL="0" indent="0">
              <a:buNone/>
            </a:pPr>
            <a:r>
              <a:rPr lang="en-US" dirty="0"/>
              <a:t>Best place to live in Delft (according to this model) </a:t>
            </a:r>
            <a:r>
              <a:rPr lang="en-US" b="1" u="sng" dirty="0"/>
              <a:t>“</a:t>
            </a:r>
            <a:r>
              <a:rPr lang="en-US" b="1" u="sng" dirty="0" err="1"/>
              <a:t>Buitenhof</a:t>
            </a:r>
            <a:r>
              <a:rPr lang="en-US" b="1" u="sng" dirty="0"/>
              <a:t>”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dirty="0"/>
              <a:t>Model Limitations: </a:t>
            </a:r>
          </a:p>
          <a:p>
            <a:r>
              <a:rPr lang="en-US" sz="2400" dirty="0"/>
              <a:t>The current model is heavily subjected to the author’s preferences, and can not be used as a general case. Different people value different things. The weight factors should be personalized every time you run the model. </a:t>
            </a:r>
          </a:p>
          <a:p>
            <a:r>
              <a:rPr lang="en-US" sz="2400" dirty="0"/>
              <a:t>The same holds for the feature selection, the current selected features show a strong personal opinion.  Many more features can be though of e.g. crime rates, house values, etc. Due to limitation in data availability, these have not been selected.</a:t>
            </a:r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91650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Where to live in Delft?</vt:lpstr>
      <vt:lpstr>Where to live in Delft?</vt:lpstr>
      <vt:lpstr>Data Collection:</vt:lpstr>
      <vt:lpstr>Model Features:</vt:lpstr>
      <vt:lpstr>KMN clustering of Venues in Delft</vt:lpstr>
      <vt:lpstr>Attraction index model for each neighborhood of Delft</vt:lpstr>
      <vt:lpstr>Final Result</vt:lpstr>
      <vt:lpstr>Discussion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live in Delft</dc:title>
  <dc:creator>Romana Perinajová</dc:creator>
  <cp:lastModifiedBy>Romana Perinajová</cp:lastModifiedBy>
  <cp:revision>9</cp:revision>
  <dcterms:created xsi:type="dcterms:W3CDTF">2020-04-17T13:41:20Z</dcterms:created>
  <dcterms:modified xsi:type="dcterms:W3CDTF">2020-04-17T14:15:26Z</dcterms:modified>
</cp:coreProperties>
</file>