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3" r:id="rId6"/>
    <p:sldId id="265" r:id="rId7"/>
    <p:sldId id="266" r:id="rId8"/>
    <p:sldId id="262" r:id="rId9"/>
    <p:sldId id="260" r:id="rId10"/>
    <p:sldId id="261"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069"/>
    <a:srgbClr val="3C56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654A1-C5BB-45F0-865D-BEAEFA1FCC4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DDB21FC-32C8-4574-BAC0-3D9B3D9145BD}">
      <dgm:prSet/>
      <dgm:spPr/>
      <dgm:t>
        <a:bodyPr/>
        <a:lstStyle/>
        <a:p>
          <a:pPr algn="just">
            <a:lnSpc>
              <a:spcPct val="100000"/>
            </a:lnSpc>
          </a:pPr>
          <a:r>
            <a:rPr lang="es-MX" b="1" i="0" dirty="0"/>
            <a:t>Calidad Superior:</a:t>
          </a:r>
          <a:r>
            <a:rPr lang="es-MX" b="0" i="0" dirty="0"/>
            <a:t> Nos comprometemos a utilizar materiales de la más alta calidad y técnicas de fabricación innovadoras para asegurar que cada gorra que lleva el nombre de </a:t>
          </a:r>
          <a:r>
            <a:rPr lang="es-MX" b="0" i="0" dirty="0" err="1"/>
            <a:t>Gorillas</a:t>
          </a:r>
          <a:r>
            <a:rPr lang="es-MX" b="0" i="0" dirty="0"/>
            <a:t> </a:t>
          </a:r>
          <a:r>
            <a:rPr lang="es-MX" b="0" i="0" dirty="0" err="1"/>
            <a:t>Caps</a:t>
          </a:r>
          <a:r>
            <a:rPr lang="es-MX" b="0" i="0" dirty="0"/>
            <a:t> sea una obra de excelencia.</a:t>
          </a:r>
          <a:endParaRPr lang="en-US" dirty="0"/>
        </a:p>
      </dgm:t>
    </dgm:pt>
    <dgm:pt modelId="{C97F5F30-ADF7-4711-90C2-B31A8F041B66}" type="parTrans" cxnId="{D99D946D-36C8-4543-A6B1-8C0911FB47DD}">
      <dgm:prSet/>
      <dgm:spPr/>
      <dgm:t>
        <a:bodyPr/>
        <a:lstStyle/>
        <a:p>
          <a:endParaRPr lang="en-US"/>
        </a:p>
      </dgm:t>
    </dgm:pt>
    <dgm:pt modelId="{2EF09AA2-B7D0-4938-9E12-DDA811BB86D9}" type="sibTrans" cxnId="{D99D946D-36C8-4543-A6B1-8C0911FB47DD}">
      <dgm:prSet/>
      <dgm:spPr/>
      <dgm:t>
        <a:bodyPr/>
        <a:lstStyle/>
        <a:p>
          <a:endParaRPr lang="en-US"/>
        </a:p>
      </dgm:t>
    </dgm:pt>
    <dgm:pt modelId="{1C5DD3C6-8AF8-41BA-B020-2F1DCC597EA1}">
      <dgm:prSet/>
      <dgm:spPr/>
      <dgm:t>
        <a:bodyPr/>
        <a:lstStyle/>
        <a:p>
          <a:pPr algn="just">
            <a:lnSpc>
              <a:spcPct val="100000"/>
            </a:lnSpc>
          </a:pPr>
          <a:r>
            <a:rPr lang="es-MX" b="1" i="0" dirty="0"/>
            <a:t>Diseño Distintivo:</a:t>
          </a:r>
          <a:r>
            <a:rPr lang="es-MX" b="0" i="0" dirty="0"/>
            <a:t> Valoramos la creatividad y la originalidad en nuestros diseños. Buscamos constantemente nuevas formas de destacar en el mercado a través de estilos únicos y atractivos.</a:t>
          </a:r>
          <a:endParaRPr lang="en-US" dirty="0"/>
        </a:p>
      </dgm:t>
    </dgm:pt>
    <dgm:pt modelId="{7B893A3C-B52F-4ED3-95F9-E05C72A0BAA2}" type="parTrans" cxnId="{CDE9E2FE-CA0A-41D9-907F-9A1A98770E0F}">
      <dgm:prSet/>
      <dgm:spPr/>
      <dgm:t>
        <a:bodyPr/>
        <a:lstStyle/>
        <a:p>
          <a:endParaRPr lang="en-US"/>
        </a:p>
      </dgm:t>
    </dgm:pt>
    <dgm:pt modelId="{4A1D39E9-6C24-4EE0-8CD4-2C945B90C190}" type="sibTrans" cxnId="{CDE9E2FE-CA0A-41D9-907F-9A1A98770E0F}">
      <dgm:prSet/>
      <dgm:spPr/>
      <dgm:t>
        <a:bodyPr/>
        <a:lstStyle/>
        <a:p>
          <a:endParaRPr lang="en-US"/>
        </a:p>
      </dgm:t>
    </dgm:pt>
    <dgm:pt modelId="{1AD8F324-F545-4442-B762-3AA4171A8125}">
      <dgm:prSet/>
      <dgm:spPr/>
      <dgm:t>
        <a:bodyPr/>
        <a:lstStyle/>
        <a:p>
          <a:pPr algn="just">
            <a:lnSpc>
              <a:spcPct val="100000"/>
            </a:lnSpc>
          </a:pPr>
          <a:r>
            <a:rPr lang="es-MX" b="1" i="0" dirty="0"/>
            <a:t>Satisfacción del Cliente:</a:t>
          </a:r>
          <a:r>
            <a:rPr lang="es-MX" b="0" i="0" dirty="0"/>
            <a:t> El cliente es el centro de todo lo que hacemos. Nos esforzamos por superar sus expectativas en términos de producto y servicio, buscando construir relaciones a largo plazo basadas en la confianza y la satisfacción.</a:t>
          </a:r>
          <a:endParaRPr lang="en-US" dirty="0"/>
        </a:p>
      </dgm:t>
    </dgm:pt>
    <dgm:pt modelId="{069C9BEC-2098-4E94-B716-FB7420AFE76B}" type="parTrans" cxnId="{257D0E9C-B8F8-4D9D-AEE8-A4EB619B31B3}">
      <dgm:prSet/>
      <dgm:spPr/>
      <dgm:t>
        <a:bodyPr/>
        <a:lstStyle/>
        <a:p>
          <a:endParaRPr lang="en-US"/>
        </a:p>
      </dgm:t>
    </dgm:pt>
    <dgm:pt modelId="{CF2A3B7B-4516-4D73-884D-D2F500E9D266}" type="sibTrans" cxnId="{257D0E9C-B8F8-4D9D-AEE8-A4EB619B31B3}">
      <dgm:prSet/>
      <dgm:spPr/>
      <dgm:t>
        <a:bodyPr/>
        <a:lstStyle/>
        <a:p>
          <a:endParaRPr lang="en-US"/>
        </a:p>
      </dgm:t>
    </dgm:pt>
    <dgm:pt modelId="{6FB13097-72B6-417E-9E2B-B93258342601}">
      <dgm:prSet/>
      <dgm:spPr/>
      <dgm:t>
        <a:bodyPr/>
        <a:lstStyle/>
        <a:p>
          <a:pPr algn="just">
            <a:lnSpc>
              <a:spcPct val="100000"/>
            </a:lnSpc>
          </a:pPr>
          <a:r>
            <a:rPr lang="es-MX" b="1" i="0" dirty="0"/>
            <a:t>Innovación Continua:</a:t>
          </a:r>
          <a:r>
            <a:rPr lang="es-MX" b="0" i="0" dirty="0"/>
            <a:t> Creemos en la evolución constante. Estamos dispuestos a adaptarnos a las tendencias cambiantes del mercado y a adoptar nuevas tecnologías y enfoques para mejorar nuestros productos y procesos.</a:t>
          </a:r>
          <a:endParaRPr lang="en-US" dirty="0"/>
        </a:p>
      </dgm:t>
    </dgm:pt>
    <dgm:pt modelId="{21492313-A688-4981-BE9F-02877C52A40D}" type="parTrans" cxnId="{CB840091-8DAC-4709-80D1-DE3BF5730262}">
      <dgm:prSet/>
      <dgm:spPr/>
      <dgm:t>
        <a:bodyPr/>
        <a:lstStyle/>
        <a:p>
          <a:endParaRPr lang="en-US"/>
        </a:p>
      </dgm:t>
    </dgm:pt>
    <dgm:pt modelId="{8991CB8A-73C6-4854-A817-CA8DB39A07AF}" type="sibTrans" cxnId="{CB840091-8DAC-4709-80D1-DE3BF5730262}">
      <dgm:prSet/>
      <dgm:spPr/>
      <dgm:t>
        <a:bodyPr/>
        <a:lstStyle/>
        <a:p>
          <a:endParaRPr lang="en-US"/>
        </a:p>
      </dgm:t>
    </dgm:pt>
    <dgm:pt modelId="{F1BE1E40-2A48-46FE-94BB-869C78053C33}">
      <dgm:prSet/>
      <dgm:spPr/>
      <dgm:t>
        <a:bodyPr/>
        <a:lstStyle/>
        <a:p>
          <a:pPr algn="just">
            <a:lnSpc>
              <a:spcPct val="100000"/>
            </a:lnSpc>
          </a:pPr>
          <a:r>
            <a:rPr lang="es-MX" b="1" i="0" dirty="0"/>
            <a:t>Pasión por la Excelencia:</a:t>
          </a:r>
          <a:r>
            <a:rPr lang="es-MX" b="0" i="0" dirty="0"/>
            <a:t> Nos apasiona ser los mejores en lo que hacemos. Buscamos la excelencia en todos los aspectos de nuestro negocio, desde la creatividad en el diseño hasta la atención meticulosa a los detalles en la producción.</a:t>
          </a:r>
          <a:endParaRPr lang="en-US" dirty="0"/>
        </a:p>
      </dgm:t>
    </dgm:pt>
    <dgm:pt modelId="{6079AC20-C286-48EE-984E-E3D9F1B2ED06}" type="parTrans" cxnId="{9791A681-916A-47EC-8B30-62E2D6491FD3}">
      <dgm:prSet/>
      <dgm:spPr/>
      <dgm:t>
        <a:bodyPr/>
        <a:lstStyle/>
        <a:p>
          <a:endParaRPr lang="en-US"/>
        </a:p>
      </dgm:t>
    </dgm:pt>
    <dgm:pt modelId="{ADC235AD-295E-4F13-9D48-5B9D22ADE342}" type="sibTrans" cxnId="{9791A681-916A-47EC-8B30-62E2D6491FD3}">
      <dgm:prSet/>
      <dgm:spPr/>
      <dgm:t>
        <a:bodyPr/>
        <a:lstStyle/>
        <a:p>
          <a:endParaRPr lang="en-US"/>
        </a:p>
      </dgm:t>
    </dgm:pt>
    <dgm:pt modelId="{ACCA7702-4256-46A1-B68C-68B738D93252}" type="pres">
      <dgm:prSet presAssocID="{4BD654A1-C5BB-45F0-865D-BEAEFA1FCC48}" presName="root" presStyleCnt="0">
        <dgm:presLayoutVars>
          <dgm:dir/>
          <dgm:resizeHandles val="exact"/>
        </dgm:presLayoutVars>
      </dgm:prSet>
      <dgm:spPr/>
    </dgm:pt>
    <dgm:pt modelId="{2DF673D5-1A9E-4DD8-92E1-7BD904380005}" type="pres">
      <dgm:prSet presAssocID="{CDDB21FC-32C8-4574-BAC0-3D9B3D9145BD}" presName="compNode" presStyleCnt="0"/>
      <dgm:spPr/>
    </dgm:pt>
    <dgm:pt modelId="{3AB681F4-1716-41CB-9127-92E3C550E262}" type="pres">
      <dgm:prSet presAssocID="{CDDB21FC-32C8-4574-BAC0-3D9B3D9145BD}" presName="bgRect" presStyleLbl="bgShp" presStyleIdx="0" presStyleCnt="5"/>
      <dgm:spPr/>
    </dgm:pt>
    <dgm:pt modelId="{7F73A1E0-B080-4F56-B608-CD060582E45E}" type="pres">
      <dgm:prSet presAssocID="{CDDB21FC-32C8-4574-BAC0-3D9B3D9145B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ábrica"/>
        </a:ext>
      </dgm:extLst>
    </dgm:pt>
    <dgm:pt modelId="{7B235AE7-EC23-416A-A286-2D68E0079C0A}" type="pres">
      <dgm:prSet presAssocID="{CDDB21FC-32C8-4574-BAC0-3D9B3D9145BD}" presName="spaceRect" presStyleCnt="0"/>
      <dgm:spPr/>
    </dgm:pt>
    <dgm:pt modelId="{B93555C2-E675-4225-8B39-D9B0606B9C70}" type="pres">
      <dgm:prSet presAssocID="{CDDB21FC-32C8-4574-BAC0-3D9B3D9145BD}" presName="parTx" presStyleLbl="revTx" presStyleIdx="0" presStyleCnt="5">
        <dgm:presLayoutVars>
          <dgm:chMax val="0"/>
          <dgm:chPref val="0"/>
        </dgm:presLayoutVars>
      </dgm:prSet>
      <dgm:spPr/>
    </dgm:pt>
    <dgm:pt modelId="{F3B1F5BD-2ABF-4478-A903-33E22ACD369E}" type="pres">
      <dgm:prSet presAssocID="{2EF09AA2-B7D0-4938-9E12-DDA811BB86D9}" presName="sibTrans" presStyleCnt="0"/>
      <dgm:spPr/>
    </dgm:pt>
    <dgm:pt modelId="{92C56B1C-A5CF-44B0-98C3-B6DC5408F8FB}" type="pres">
      <dgm:prSet presAssocID="{1C5DD3C6-8AF8-41BA-B020-2F1DCC597EA1}" presName="compNode" presStyleCnt="0"/>
      <dgm:spPr/>
    </dgm:pt>
    <dgm:pt modelId="{222D7C37-C369-4DF7-8CC6-A6E0754EFCB9}" type="pres">
      <dgm:prSet presAssocID="{1C5DD3C6-8AF8-41BA-B020-2F1DCC597EA1}" presName="bgRect" presStyleLbl="bgShp" presStyleIdx="1" presStyleCnt="5"/>
      <dgm:spPr/>
    </dgm:pt>
    <dgm:pt modelId="{D1FCB4AB-A7AB-4147-BA18-8D736C885B43}" type="pres">
      <dgm:prSet presAssocID="{1C5DD3C6-8AF8-41BA-B020-2F1DCC597EA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ar"/>
        </a:ext>
      </dgm:extLst>
    </dgm:pt>
    <dgm:pt modelId="{F7A6F07B-1070-4765-B079-46EE2363FC84}" type="pres">
      <dgm:prSet presAssocID="{1C5DD3C6-8AF8-41BA-B020-2F1DCC597EA1}" presName="spaceRect" presStyleCnt="0"/>
      <dgm:spPr/>
    </dgm:pt>
    <dgm:pt modelId="{401B03AD-0170-4DFF-BC3F-1F4954FCEA90}" type="pres">
      <dgm:prSet presAssocID="{1C5DD3C6-8AF8-41BA-B020-2F1DCC597EA1}" presName="parTx" presStyleLbl="revTx" presStyleIdx="1" presStyleCnt="5">
        <dgm:presLayoutVars>
          <dgm:chMax val="0"/>
          <dgm:chPref val="0"/>
        </dgm:presLayoutVars>
      </dgm:prSet>
      <dgm:spPr/>
    </dgm:pt>
    <dgm:pt modelId="{52FCDF65-A421-45C3-B08E-A74B99DD04EF}" type="pres">
      <dgm:prSet presAssocID="{4A1D39E9-6C24-4EE0-8CD4-2C945B90C190}" presName="sibTrans" presStyleCnt="0"/>
      <dgm:spPr/>
    </dgm:pt>
    <dgm:pt modelId="{F4906A7C-7821-4488-A996-ACC2182FF222}" type="pres">
      <dgm:prSet presAssocID="{1AD8F324-F545-4442-B762-3AA4171A8125}" presName="compNode" presStyleCnt="0"/>
      <dgm:spPr/>
    </dgm:pt>
    <dgm:pt modelId="{454553B1-F602-4761-A595-9A882D99ED54}" type="pres">
      <dgm:prSet presAssocID="{1AD8F324-F545-4442-B762-3AA4171A8125}" presName="bgRect" presStyleLbl="bgShp" presStyleIdx="2" presStyleCnt="5"/>
      <dgm:spPr/>
    </dgm:pt>
    <dgm:pt modelId="{A6AB817B-3AE4-4458-8EE3-D9E76C264F62}" type="pres">
      <dgm:prSet presAssocID="{1AD8F324-F545-4442-B762-3AA4171A812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arero"/>
        </a:ext>
      </dgm:extLst>
    </dgm:pt>
    <dgm:pt modelId="{A7E7A7EB-EEB2-43EE-B12B-AA33580B12FA}" type="pres">
      <dgm:prSet presAssocID="{1AD8F324-F545-4442-B762-3AA4171A8125}" presName="spaceRect" presStyleCnt="0"/>
      <dgm:spPr/>
    </dgm:pt>
    <dgm:pt modelId="{C7A96644-AE95-4118-8BCE-FBB9BBFF57B4}" type="pres">
      <dgm:prSet presAssocID="{1AD8F324-F545-4442-B762-3AA4171A8125}" presName="parTx" presStyleLbl="revTx" presStyleIdx="2" presStyleCnt="5">
        <dgm:presLayoutVars>
          <dgm:chMax val="0"/>
          <dgm:chPref val="0"/>
        </dgm:presLayoutVars>
      </dgm:prSet>
      <dgm:spPr/>
    </dgm:pt>
    <dgm:pt modelId="{4D8B89E6-8614-4E7F-95BD-BFE9BC87AAD2}" type="pres">
      <dgm:prSet presAssocID="{CF2A3B7B-4516-4D73-884D-D2F500E9D266}" presName="sibTrans" presStyleCnt="0"/>
      <dgm:spPr/>
    </dgm:pt>
    <dgm:pt modelId="{D570690E-0A1B-4B64-8A32-4E723E187EC7}" type="pres">
      <dgm:prSet presAssocID="{6FB13097-72B6-417E-9E2B-B93258342601}" presName="compNode" presStyleCnt="0"/>
      <dgm:spPr/>
    </dgm:pt>
    <dgm:pt modelId="{EB539A11-35AA-4333-A776-C7C800EAA16C}" type="pres">
      <dgm:prSet presAssocID="{6FB13097-72B6-417E-9E2B-B93258342601}" presName="bgRect" presStyleLbl="bgShp" presStyleIdx="3" presStyleCnt="5"/>
      <dgm:spPr/>
    </dgm:pt>
    <dgm:pt modelId="{00F2ABB6-07F9-4322-B78A-BEF4F52A4EB8}" type="pres">
      <dgm:prSet presAssocID="{6FB13097-72B6-417E-9E2B-B9325834260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ujo de trabajo"/>
        </a:ext>
      </dgm:extLst>
    </dgm:pt>
    <dgm:pt modelId="{6FF3FCA3-E068-44E0-8760-ED99B1A53709}" type="pres">
      <dgm:prSet presAssocID="{6FB13097-72B6-417E-9E2B-B93258342601}" presName="spaceRect" presStyleCnt="0"/>
      <dgm:spPr/>
    </dgm:pt>
    <dgm:pt modelId="{5319E328-302C-4107-BFCF-926983EA6141}" type="pres">
      <dgm:prSet presAssocID="{6FB13097-72B6-417E-9E2B-B93258342601}" presName="parTx" presStyleLbl="revTx" presStyleIdx="3" presStyleCnt="5">
        <dgm:presLayoutVars>
          <dgm:chMax val="0"/>
          <dgm:chPref val="0"/>
        </dgm:presLayoutVars>
      </dgm:prSet>
      <dgm:spPr/>
    </dgm:pt>
    <dgm:pt modelId="{A660720B-ACB2-4F04-A87E-9B7848081564}" type="pres">
      <dgm:prSet presAssocID="{8991CB8A-73C6-4854-A817-CA8DB39A07AF}" presName="sibTrans" presStyleCnt="0"/>
      <dgm:spPr/>
    </dgm:pt>
    <dgm:pt modelId="{0048A018-764F-44CE-86C9-804E63705650}" type="pres">
      <dgm:prSet presAssocID="{F1BE1E40-2A48-46FE-94BB-869C78053C33}" presName="compNode" presStyleCnt="0"/>
      <dgm:spPr/>
    </dgm:pt>
    <dgm:pt modelId="{D7881468-81DF-47C2-BDD0-1327437E3C74}" type="pres">
      <dgm:prSet presAssocID="{F1BE1E40-2A48-46FE-94BB-869C78053C33}" presName="bgRect" presStyleLbl="bgShp" presStyleIdx="4" presStyleCnt="5"/>
      <dgm:spPr/>
    </dgm:pt>
    <dgm:pt modelId="{3F8F119B-4554-4F78-B0D6-4AD16A975004}" type="pres">
      <dgm:prSet presAssocID="{F1BE1E40-2A48-46FE-94BB-869C78053C3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nexiones"/>
        </a:ext>
      </dgm:extLst>
    </dgm:pt>
    <dgm:pt modelId="{69D161C3-56E2-44B5-AFA9-62EFEC34652D}" type="pres">
      <dgm:prSet presAssocID="{F1BE1E40-2A48-46FE-94BB-869C78053C33}" presName="spaceRect" presStyleCnt="0"/>
      <dgm:spPr/>
    </dgm:pt>
    <dgm:pt modelId="{BA5DB0DD-CA08-429B-BEB0-CC4EB6C3603E}" type="pres">
      <dgm:prSet presAssocID="{F1BE1E40-2A48-46FE-94BB-869C78053C33}" presName="parTx" presStyleLbl="revTx" presStyleIdx="4" presStyleCnt="5">
        <dgm:presLayoutVars>
          <dgm:chMax val="0"/>
          <dgm:chPref val="0"/>
        </dgm:presLayoutVars>
      </dgm:prSet>
      <dgm:spPr/>
    </dgm:pt>
  </dgm:ptLst>
  <dgm:cxnLst>
    <dgm:cxn modelId="{786D3443-723A-4A27-939F-C209BF0D3018}" type="presOf" srcId="{4BD654A1-C5BB-45F0-865D-BEAEFA1FCC48}" destId="{ACCA7702-4256-46A1-B68C-68B738D93252}" srcOrd="0" destOrd="0" presId="urn:microsoft.com/office/officeart/2018/2/layout/IconVerticalSolidList"/>
    <dgm:cxn modelId="{D99D946D-36C8-4543-A6B1-8C0911FB47DD}" srcId="{4BD654A1-C5BB-45F0-865D-BEAEFA1FCC48}" destId="{CDDB21FC-32C8-4574-BAC0-3D9B3D9145BD}" srcOrd="0" destOrd="0" parTransId="{C97F5F30-ADF7-4711-90C2-B31A8F041B66}" sibTransId="{2EF09AA2-B7D0-4938-9E12-DDA811BB86D9}"/>
    <dgm:cxn modelId="{3382BA4E-C32F-4DB9-9E7E-E57BDA2C6A5D}" type="presOf" srcId="{F1BE1E40-2A48-46FE-94BB-869C78053C33}" destId="{BA5DB0DD-CA08-429B-BEB0-CC4EB6C3603E}" srcOrd="0" destOrd="0" presId="urn:microsoft.com/office/officeart/2018/2/layout/IconVerticalSolidList"/>
    <dgm:cxn modelId="{9791A681-916A-47EC-8B30-62E2D6491FD3}" srcId="{4BD654A1-C5BB-45F0-865D-BEAEFA1FCC48}" destId="{F1BE1E40-2A48-46FE-94BB-869C78053C33}" srcOrd="4" destOrd="0" parTransId="{6079AC20-C286-48EE-984E-E3D9F1B2ED06}" sibTransId="{ADC235AD-295E-4F13-9D48-5B9D22ADE342}"/>
    <dgm:cxn modelId="{2C338390-C704-46F4-B658-DB28D749AF01}" type="presOf" srcId="{6FB13097-72B6-417E-9E2B-B93258342601}" destId="{5319E328-302C-4107-BFCF-926983EA6141}" srcOrd="0" destOrd="0" presId="urn:microsoft.com/office/officeart/2018/2/layout/IconVerticalSolidList"/>
    <dgm:cxn modelId="{CB840091-8DAC-4709-80D1-DE3BF5730262}" srcId="{4BD654A1-C5BB-45F0-865D-BEAEFA1FCC48}" destId="{6FB13097-72B6-417E-9E2B-B93258342601}" srcOrd="3" destOrd="0" parTransId="{21492313-A688-4981-BE9F-02877C52A40D}" sibTransId="{8991CB8A-73C6-4854-A817-CA8DB39A07AF}"/>
    <dgm:cxn modelId="{257D0E9C-B8F8-4D9D-AEE8-A4EB619B31B3}" srcId="{4BD654A1-C5BB-45F0-865D-BEAEFA1FCC48}" destId="{1AD8F324-F545-4442-B762-3AA4171A8125}" srcOrd="2" destOrd="0" parTransId="{069C9BEC-2098-4E94-B716-FB7420AFE76B}" sibTransId="{CF2A3B7B-4516-4D73-884D-D2F500E9D266}"/>
    <dgm:cxn modelId="{85AE05CC-3B8E-4CC2-BCF7-2655F4506F21}" type="presOf" srcId="{1AD8F324-F545-4442-B762-3AA4171A8125}" destId="{C7A96644-AE95-4118-8BCE-FBB9BBFF57B4}" srcOrd="0" destOrd="0" presId="urn:microsoft.com/office/officeart/2018/2/layout/IconVerticalSolidList"/>
    <dgm:cxn modelId="{920109D2-845C-4C2F-84FC-91CDB398BB86}" type="presOf" srcId="{CDDB21FC-32C8-4574-BAC0-3D9B3D9145BD}" destId="{B93555C2-E675-4225-8B39-D9B0606B9C70}" srcOrd="0" destOrd="0" presId="urn:microsoft.com/office/officeart/2018/2/layout/IconVerticalSolidList"/>
    <dgm:cxn modelId="{C20D9FEC-3446-48E9-A6ED-C79EB9ADB43B}" type="presOf" srcId="{1C5DD3C6-8AF8-41BA-B020-2F1DCC597EA1}" destId="{401B03AD-0170-4DFF-BC3F-1F4954FCEA90}" srcOrd="0" destOrd="0" presId="urn:microsoft.com/office/officeart/2018/2/layout/IconVerticalSolidList"/>
    <dgm:cxn modelId="{CDE9E2FE-CA0A-41D9-907F-9A1A98770E0F}" srcId="{4BD654A1-C5BB-45F0-865D-BEAEFA1FCC48}" destId="{1C5DD3C6-8AF8-41BA-B020-2F1DCC597EA1}" srcOrd="1" destOrd="0" parTransId="{7B893A3C-B52F-4ED3-95F9-E05C72A0BAA2}" sibTransId="{4A1D39E9-6C24-4EE0-8CD4-2C945B90C190}"/>
    <dgm:cxn modelId="{FD67AE8A-4C83-4747-AF8F-6DCD13020252}" type="presParOf" srcId="{ACCA7702-4256-46A1-B68C-68B738D93252}" destId="{2DF673D5-1A9E-4DD8-92E1-7BD904380005}" srcOrd="0" destOrd="0" presId="urn:microsoft.com/office/officeart/2018/2/layout/IconVerticalSolidList"/>
    <dgm:cxn modelId="{E88E22B9-8B6E-4F56-B2AF-4C8594CAF3C2}" type="presParOf" srcId="{2DF673D5-1A9E-4DD8-92E1-7BD904380005}" destId="{3AB681F4-1716-41CB-9127-92E3C550E262}" srcOrd="0" destOrd="0" presId="urn:microsoft.com/office/officeart/2018/2/layout/IconVerticalSolidList"/>
    <dgm:cxn modelId="{83492F89-647B-4A2F-81FF-489AB08DBC9F}" type="presParOf" srcId="{2DF673D5-1A9E-4DD8-92E1-7BD904380005}" destId="{7F73A1E0-B080-4F56-B608-CD060582E45E}" srcOrd="1" destOrd="0" presId="urn:microsoft.com/office/officeart/2018/2/layout/IconVerticalSolidList"/>
    <dgm:cxn modelId="{DC1EED85-AB9A-4759-A218-04222683EF7D}" type="presParOf" srcId="{2DF673D5-1A9E-4DD8-92E1-7BD904380005}" destId="{7B235AE7-EC23-416A-A286-2D68E0079C0A}" srcOrd="2" destOrd="0" presId="urn:microsoft.com/office/officeart/2018/2/layout/IconVerticalSolidList"/>
    <dgm:cxn modelId="{4EA71C42-9F0E-4A9C-A2FD-FFF9B4F02193}" type="presParOf" srcId="{2DF673D5-1A9E-4DD8-92E1-7BD904380005}" destId="{B93555C2-E675-4225-8B39-D9B0606B9C70}" srcOrd="3" destOrd="0" presId="urn:microsoft.com/office/officeart/2018/2/layout/IconVerticalSolidList"/>
    <dgm:cxn modelId="{7DC1BB5F-EE67-4CB4-8C0F-02A378D584A7}" type="presParOf" srcId="{ACCA7702-4256-46A1-B68C-68B738D93252}" destId="{F3B1F5BD-2ABF-4478-A903-33E22ACD369E}" srcOrd="1" destOrd="0" presId="urn:microsoft.com/office/officeart/2018/2/layout/IconVerticalSolidList"/>
    <dgm:cxn modelId="{29E67544-3D22-458B-873F-FED8A86A0247}" type="presParOf" srcId="{ACCA7702-4256-46A1-B68C-68B738D93252}" destId="{92C56B1C-A5CF-44B0-98C3-B6DC5408F8FB}" srcOrd="2" destOrd="0" presId="urn:microsoft.com/office/officeart/2018/2/layout/IconVerticalSolidList"/>
    <dgm:cxn modelId="{8418A5F1-886A-42AD-ABD2-88DEB4A3AF9E}" type="presParOf" srcId="{92C56B1C-A5CF-44B0-98C3-B6DC5408F8FB}" destId="{222D7C37-C369-4DF7-8CC6-A6E0754EFCB9}" srcOrd="0" destOrd="0" presId="urn:microsoft.com/office/officeart/2018/2/layout/IconVerticalSolidList"/>
    <dgm:cxn modelId="{4D8FF93A-064F-46A7-A505-8EB117300253}" type="presParOf" srcId="{92C56B1C-A5CF-44B0-98C3-B6DC5408F8FB}" destId="{D1FCB4AB-A7AB-4147-BA18-8D736C885B43}" srcOrd="1" destOrd="0" presId="urn:microsoft.com/office/officeart/2018/2/layout/IconVerticalSolidList"/>
    <dgm:cxn modelId="{E02A8827-FA61-47F9-8CE8-DAD911C187D1}" type="presParOf" srcId="{92C56B1C-A5CF-44B0-98C3-B6DC5408F8FB}" destId="{F7A6F07B-1070-4765-B079-46EE2363FC84}" srcOrd="2" destOrd="0" presId="urn:microsoft.com/office/officeart/2018/2/layout/IconVerticalSolidList"/>
    <dgm:cxn modelId="{D0BD2F95-4BBF-4D59-AC7F-7BA8964E83B8}" type="presParOf" srcId="{92C56B1C-A5CF-44B0-98C3-B6DC5408F8FB}" destId="{401B03AD-0170-4DFF-BC3F-1F4954FCEA90}" srcOrd="3" destOrd="0" presId="urn:microsoft.com/office/officeart/2018/2/layout/IconVerticalSolidList"/>
    <dgm:cxn modelId="{3FD5EF3F-B20D-416A-967D-1AE9BD345F8E}" type="presParOf" srcId="{ACCA7702-4256-46A1-B68C-68B738D93252}" destId="{52FCDF65-A421-45C3-B08E-A74B99DD04EF}" srcOrd="3" destOrd="0" presId="urn:microsoft.com/office/officeart/2018/2/layout/IconVerticalSolidList"/>
    <dgm:cxn modelId="{7BF6AA74-0E8A-48DF-B973-C1BFB0D12A5F}" type="presParOf" srcId="{ACCA7702-4256-46A1-B68C-68B738D93252}" destId="{F4906A7C-7821-4488-A996-ACC2182FF222}" srcOrd="4" destOrd="0" presId="urn:microsoft.com/office/officeart/2018/2/layout/IconVerticalSolidList"/>
    <dgm:cxn modelId="{8314D913-B681-4E77-8F26-CF041C62508A}" type="presParOf" srcId="{F4906A7C-7821-4488-A996-ACC2182FF222}" destId="{454553B1-F602-4761-A595-9A882D99ED54}" srcOrd="0" destOrd="0" presId="urn:microsoft.com/office/officeart/2018/2/layout/IconVerticalSolidList"/>
    <dgm:cxn modelId="{1AC2B3FF-DB69-4A7E-845F-C07DC1B6BC23}" type="presParOf" srcId="{F4906A7C-7821-4488-A996-ACC2182FF222}" destId="{A6AB817B-3AE4-4458-8EE3-D9E76C264F62}" srcOrd="1" destOrd="0" presId="urn:microsoft.com/office/officeart/2018/2/layout/IconVerticalSolidList"/>
    <dgm:cxn modelId="{65001B65-DB97-49C4-B4D9-BE04B526C5DF}" type="presParOf" srcId="{F4906A7C-7821-4488-A996-ACC2182FF222}" destId="{A7E7A7EB-EEB2-43EE-B12B-AA33580B12FA}" srcOrd="2" destOrd="0" presId="urn:microsoft.com/office/officeart/2018/2/layout/IconVerticalSolidList"/>
    <dgm:cxn modelId="{2F4A94C7-4094-4C5C-B75B-56090162C3CB}" type="presParOf" srcId="{F4906A7C-7821-4488-A996-ACC2182FF222}" destId="{C7A96644-AE95-4118-8BCE-FBB9BBFF57B4}" srcOrd="3" destOrd="0" presId="urn:microsoft.com/office/officeart/2018/2/layout/IconVerticalSolidList"/>
    <dgm:cxn modelId="{1F30DBA7-B23A-4EBF-8675-FBF00B09AA04}" type="presParOf" srcId="{ACCA7702-4256-46A1-B68C-68B738D93252}" destId="{4D8B89E6-8614-4E7F-95BD-BFE9BC87AAD2}" srcOrd="5" destOrd="0" presId="urn:microsoft.com/office/officeart/2018/2/layout/IconVerticalSolidList"/>
    <dgm:cxn modelId="{2B4CA15F-6FD9-437A-BE6C-3709C4CB4E35}" type="presParOf" srcId="{ACCA7702-4256-46A1-B68C-68B738D93252}" destId="{D570690E-0A1B-4B64-8A32-4E723E187EC7}" srcOrd="6" destOrd="0" presId="urn:microsoft.com/office/officeart/2018/2/layout/IconVerticalSolidList"/>
    <dgm:cxn modelId="{DFF54443-359E-405F-A652-55D0D3A47360}" type="presParOf" srcId="{D570690E-0A1B-4B64-8A32-4E723E187EC7}" destId="{EB539A11-35AA-4333-A776-C7C800EAA16C}" srcOrd="0" destOrd="0" presId="urn:microsoft.com/office/officeart/2018/2/layout/IconVerticalSolidList"/>
    <dgm:cxn modelId="{22F14334-6F13-426D-A23D-67AB583F62CB}" type="presParOf" srcId="{D570690E-0A1B-4B64-8A32-4E723E187EC7}" destId="{00F2ABB6-07F9-4322-B78A-BEF4F52A4EB8}" srcOrd="1" destOrd="0" presId="urn:microsoft.com/office/officeart/2018/2/layout/IconVerticalSolidList"/>
    <dgm:cxn modelId="{D897DB3D-9585-474C-825D-3AED41212565}" type="presParOf" srcId="{D570690E-0A1B-4B64-8A32-4E723E187EC7}" destId="{6FF3FCA3-E068-44E0-8760-ED99B1A53709}" srcOrd="2" destOrd="0" presId="urn:microsoft.com/office/officeart/2018/2/layout/IconVerticalSolidList"/>
    <dgm:cxn modelId="{16C5B275-D874-4AA8-8B4A-88C5EC5D6D59}" type="presParOf" srcId="{D570690E-0A1B-4B64-8A32-4E723E187EC7}" destId="{5319E328-302C-4107-BFCF-926983EA6141}" srcOrd="3" destOrd="0" presId="urn:microsoft.com/office/officeart/2018/2/layout/IconVerticalSolidList"/>
    <dgm:cxn modelId="{D2D4F1D5-BBC4-4CB4-8340-3C1980848B83}" type="presParOf" srcId="{ACCA7702-4256-46A1-B68C-68B738D93252}" destId="{A660720B-ACB2-4F04-A87E-9B7848081564}" srcOrd="7" destOrd="0" presId="urn:microsoft.com/office/officeart/2018/2/layout/IconVerticalSolidList"/>
    <dgm:cxn modelId="{36F537ED-976D-4535-A6E6-A9428FA969B6}" type="presParOf" srcId="{ACCA7702-4256-46A1-B68C-68B738D93252}" destId="{0048A018-764F-44CE-86C9-804E63705650}" srcOrd="8" destOrd="0" presId="urn:microsoft.com/office/officeart/2018/2/layout/IconVerticalSolidList"/>
    <dgm:cxn modelId="{F7B44B9E-021D-4CE8-9465-3119749F7798}" type="presParOf" srcId="{0048A018-764F-44CE-86C9-804E63705650}" destId="{D7881468-81DF-47C2-BDD0-1327437E3C74}" srcOrd="0" destOrd="0" presId="urn:microsoft.com/office/officeart/2018/2/layout/IconVerticalSolidList"/>
    <dgm:cxn modelId="{444244A9-DAD4-4E0C-AB44-7413A50A87BF}" type="presParOf" srcId="{0048A018-764F-44CE-86C9-804E63705650}" destId="{3F8F119B-4554-4F78-B0D6-4AD16A975004}" srcOrd="1" destOrd="0" presId="urn:microsoft.com/office/officeart/2018/2/layout/IconVerticalSolidList"/>
    <dgm:cxn modelId="{F0D8F030-565B-4E85-A86D-1A34528CFAA3}" type="presParOf" srcId="{0048A018-764F-44CE-86C9-804E63705650}" destId="{69D161C3-56E2-44B5-AFA9-62EFEC34652D}" srcOrd="2" destOrd="0" presId="urn:microsoft.com/office/officeart/2018/2/layout/IconVerticalSolidList"/>
    <dgm:cxn modelId="{3ED247F1-D777-4CE5-991E-9B4B7D90E579}" type="presParOf" srcId="{0048A018-764F-44CE-86C9-804E63705650}" destId="{BA5DB0DD-CA08-429B-BEB0-CC4EB6C360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681F4-1716-41CB-9127-92E3C550E262}">
      <dsp:nvSpPr>
        <dsp:cNvPr id="0" name=""/>
        <dsp:cNvSpPr/>
      </dsp:nvSpPr>
      <dsp:spPr>
        <a:xfrm>
          <a:off x="0" y="7330"/>
          <a:ext cx="6669431" cy="830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73A1E0-B080-4F56-B608-CD060582E45E}">
      <dsp:nvSpPr>
        <dsp:cNvPr id="0" name=""/>
        <dsp:cNvSpPr/>
      </dsp:nvSpPr>
      <dsp:spPr>
        <a:xfrm>
          <a:off x="251302" y="194250"/>
          <a:ext cx="457359" cy="456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3555C2-E675-4225-8B39-D9B0606B9C70}">
      <dsp:nvSpPr>
        <dsp:cNvPr id="0" name=""/>
        <dsp:cNvSpPr/>
      </dsp:nvSpPr>
      <dsp:spPr>
        <a:xfrm>
          <a:off x="959964" y="7330"/>
          <a:ext cx="5637512" cy="960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9" tIns="101659" rIns="101659" bIns="101659" numCol="1" spcCol="1270" anchor="ctr" anchorCtr="0">
          <a:noAutofit/>
        </a:bodyPr>
        <a:lstStyle/>
        <a:p>
          <a:pPr marL="0" lvl="0" indent="0" algn="just" defTabSz="622300">
            <a:lnSpc>
              <a:spcPct val="100000"/>
            </a:lnSpc>
            <a:spcBef>
              <a:spcPct val="0"/>
            </a:spcBef>
            <a:spcAft>
              <a:spcPct val="35000"/>
            </a:spcAft>
            <a:buNone/>
          </a:pPr>
          <a:r>
            <a:rPr lang="es-MX" sz="1400" b="1" i="0" kern="1200" dirty="0"/>
            <a:t>Calidad Superior:</a:t>
          </a:r>
          <a:r>
            <a:rPr lang="es-MX" sz="1400" b="0" i="0" kern="1200" dirty="0"/>
            <a:t> Nos comprometemos a utilizar materiales de la más alta calidad y técnicas de fabricación innovadoras para asegurar que cada gorra que lleva el nombre de </a:t>
          </a:r>
          <a:r>
            <a:rPr lang="es-MX" sz="1400" b="0" i="0" kern="1200" dirty="0" err="1"/>
            <a:t>Gorillas</a:t>
          </a:r>
          <a:r>
            <a:rPr lang="es-MX" sz="1400" b="0" i="0" kern="1200" dirty="0"/>
            <a:t> </a:t>
          </a:r>
          <a:r>
            <a:rPr lang="es-MX" sz="1400" b="0" i="0" kern="1200" dirty="0" err="1"/>
            <a:t>Caps</a:t>
          </a:r>
          <a:r>
            <a:rPr lang="es-MX" sz="1400" b="0" i="0" kern="1200" dirty="0"/>
            <a:t> sea una obra de excelencia.</a:t>
          </a:r>
          <a:endParaRPr lang="en-US" sz="1400" kern="1200" dirty="0"/>
        </a:p>
      </dsp:txBody>
      <dsp:txXfrm>
        <a:off x="959964" y="7330"/>
        <a:ext cx="5637512" cy="960556"/>
      </dsp:txXfrm>
    </dsp:sp>
    <dsp:sp modelId="{222D7C37-C369-4DF7-8CC6-A6E0754EFCB9}">
      <dsp:nvSpPr>
        <dsp:cNvPr id="0" name=""/>
        <dsp:cNvSpPr/>
      </dsp:nvSpPr>
      <dsp:spPr>
        <a:xfrm>
          <a:off x="0" y="1208026"/>
          <a:ext cx="6669431" cy="830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FCB4AB-A7AB-4147-BA18-8D736C885B43}">
      <dsp:nvSpPr>
        <dsp:cNvPr id="0" name=""/>
        <dsp:cNvSpPr/>
      </dsp:nvSpPr>
      <dsp:spPr>
        <a:xfrm>
          <a:off x="251302" y="1394945"/>
          <a:ext cx="457359" cy="456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1B03AD-0170-4DFF-BC3F-1F4954FCEA90}">
      <dsp:nvSpPr>
        <dsp:cNvPr id="0" name=""/>
        <dsp:cNvSpPr/>
      </dsp:nvSpPr>
      <dsp:spPr>
        <a:xfrm>
          <a:off x="959964" y="1208026"/>
          <a:ext cx="5637512" cy="960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9" tIns="101659" rIns="101659" bIns="101659" numCol="1" spcCol="1270" anchor="ctr" anchorCtr="0">
          <a:noAutofit/>
        </a:bodyPr>
        <a:lstStyle/>
        <a:p>
          <a:pPr marL="0" lvl="0" indent="0" algn="just" defTabSz="622300">
            <a:lnSpc>
              <a:spcPct val="100000"/>
            </a:lnSpc>
            <a:spcBef>
              <a:spcPct val="0"/>
            </a:spcBef>
            <a:spcAft>
              <a:spcPct val="35000"/>
            </a:spcAft>
            <a:buNone/>
          </a:pPr>
          <a:r>
            <a:rPr lang="es-MX" sz="1400" b="1" i="0" kern="1200" dirty="0"/>
            <a:t>Diseño Distintivo:</a:t>
          </a:r>
          <a:r>
            <a:rPr lang="es-MX" sz="1400" b="0" i="0" kern="1200" dirty="0"/>
            <a:t> Valoramos la creatividad y la originalidad en nuestros diseños. Buscamos constantemente nuevas formas de destacar en el mercado a través de estilos únicos y atractivos.</a:t>
          </a:r>
          <a:endParaRPr lang="en-US" sz="1400" kern="1200" dirty="0"/>
        </a:p>
      </dsp:txBody>
      <dsp:txXfrm>
        <a:off x="959964" y="1208026"/>
        <a:ext cx="5637512" cy="960556"/>
      </dsp:txXfrm>
    </dsp:sp>
    <dsp:sp modelId="{454553B1-F602-4761-A595-9A882D99ED54}">
      <dsp:nvSpPr>
        <dsp:cNvPr id="0" name=""/>
        <dsp:cNvSpPr/>
      </dsp:nvSpPr>
      <dsp:spPr>
        <a:xfrm>
          <a:off x="0" y="2408721"/>
          <a:ext cx="6669431" cy="830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B817B-3AE4-4458-8EE3-D9E76C264F62}">
      <dsp:nvSpPr>
        <dsp:cNvPr id="0" name=""/>
        <dsp:cNvSpPr/>
      </dsp:nvSpPr>
      <dsp:spPr>
        <a:xfrm>
          <a:off x="251302" y="2595640"/>
          <a:ext cx="457359" cy="456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A96644-AE95-4118-8BCE-FBB9BBFF57B4}">
      <dsp:nvSpPr>
        <dsp:cNvPr id="0" name=""/>
        <dsp:cNvSpPr/>
      </dsp:nvSpPr>
      <dsp:spPr>
        <a:xfrm>
          <a:off x="959964" y="2408721"/>
          <a:ext cx="5637512" cy="960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9" tIns="101659" rIns="101659" bIns="101659" numCol="1" spcCol="1270" anchor="ctr" anchorCtr="0">
          <a:noAutofit/>
        </a:bodyPr>
        <a:lstStyle/>
        <a:p>
          <a:pPr marL="0" lvl="0" indent="0" algn="just" defTabSz="622300">
            <a:lnSpc>
              <a:spcPct val="100000"/>
            </a:lnSpc>
            <a:spcBef>
              <a:spcPct val="0"/>
            </a:spcBef>
            <a:spcAft>
              <a:spcPct val="35000"/>
            </a:spcAft>
            <a:buNone/>
          </a:pPr>
          <a:r>
            <a:rPr lang="es-MX" sz="1400" b="1" i="0" kern="1200" dirty="0"/>
            <a:t>Satisfacción del Cliente:</a:t>
          </a:r>
          <a:r>
            <a:rPr lang="es-MX" sz="1400" b="0" i="0" kern="1200" dirty="0"/>
            <a:t> El cliente es el centro de todo lo que hacemos. Nos esforzamos por superar sus expectativas en términos de producto y servicio, buscando construir relaciones a largo plazo basadas en la confianza y la satisfacción.</a:t>
          </a:r>
          <a:endParaRPr lang="en-US" sz="1400" kern="1200" dirty="0"/>
        </a:p>
      </dsp:txBody>
      <dsp:txXfrm>
        <a:off x="959964" y="2408721"/>
        <a:ext cx="5637512" cy="960556"/>
      </dsp:txXfrm>
    </dsp:sp>
    <dsp:sp modelId="{EB539A11-35AA-4333-A776-C7C800EAA16C}">
      <dsp:nvSpPr>
        <dsp:cNvPr id="0" name=""/>
        <dsp:cNvSpPr/>
      </dsp:nvSpPr>
      <dsp:spPr>
        <a:xfrm>
          <a:off x="0" y="3609417"/>
          <a:ext cx="6669431" cy="830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F2ABB6-07F9-4322-B78A-BEF4F52A4EB8}">
      <dsp:nvSpPr>
        <dsp:cNvPr id="0" name=""/>
        <dsp:cNvSpPr/>
      </dsp:nvSpPr>
      <dsp:spPr>
        <a:xfrm>
          <a:off x="251302" y="3796336"/>
          <a:ext cx="457359" cy="456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19E328-302C-4107-BFCF-926983EA6141}">
      <dsp:nvSpPr>
        <dsp:cNvPr id="0" name=""/>
        <dsp:cNvSpPr/>
      </dsp:nvSpPr>
      <dsp:spPr>
        <a:xfrm>
          <a:off x="959964" y="3609417"/>
          <a:ext cx="5637512" cy="960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9" tIns="101659" rIns="101659" bIns="101659" numCol="1" spcCol="1270" anchor="ctr" anchorCtr="0">
          <a:noAutofit/>
        </a:bodyPr>
        <a:lstStyle/>
        <a:p>
          <a:pPr marL="0" lvl="0" indent="0" algn="just" defTabSz="622300">
            <a:lnSpc>
              <a:spcPct val="100000"/>
            </a:lnSpc>
            <a:spcBef>
              <a:spcPct val="0"/>
            </a:spcBef>
            <a:spcAft>
              <a:spcPct val="35000"/>
            </a:spcAft>
            <a:buNone/>
          </a:pPr>
          <a:r>
            <a:rPr lang="es-MX" sz="1400" b="1" i="0" kern="1200" dirty="0"/>
            <a:t>Innovación Continua:</a:t>
          </a:r>
          <a:r>
            <a:rPr lang="es-MX" sz="1400" b="0" i="0" kern="1200" dirty="0"/>
            <a:t> Creemos en la evolución constante. Estamos dispuestos a adaptarnos a las tendencias cambiantes del mercado y a adoptar nuevas tecnologías y enfoques para mejorar nuestros productos y procesos.</a:t>
          </a:r>
          <a:endParaRPr lang="en-US" sz="1400" kern="1200" dirty="0"/>
        </a:p>
      </dsp:txBody>
      <dsp:txXfrm>
        <a:off x="959964" y="3609417"/>
        <a:ext cx="5637512" cy="960556"/>
      </dsp:txXfrm>
    </dsp:sp>
    <dsp:sp modelId="{D7881468-81DF-47C2-BDD0-1327437E3C74}">
      <dsp:nvSpPr>
        <dsp:cNvPr id="0" name=""/>
        <dsp:cNvSpPr/>
      </dsp:nvSpPr>
      <dsp:spPr>
        <a:xfrm>
          <a:off x="0" y="4810112"/>
          <a:ext cx="6669431" cy="830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8F119B-4554-4F78-B0D6-4AD16A975004}">
      <dsp:nvSpPr>
        <dsp:cNvPr id="0" name=""/>
        <dsp:cNvSpPr/>
      </dsp:nvSpPr>
      <dsp:spPr>
        <a:xfrm>
          <a:off x="251302" y="4997031"/>
          <a:ext cx="457359" cy="4569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5DB0DD-CA08-429B-BEB0-CC4EB6C3603E}">
      <dsp:nvSpPr>
        <dsp:cNvPr id="0" name=""/>
        <dsp:cNvSpPr/>
      </dsp:nvSpPr>
      <dsp:spPr>
        <a:xfrm>
          <a:off x="959964" y="4810112"/>
          <a:ext cx="5637512" cy="960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59" tIns="101659" rIns="101659" bIns="101659" numCol="1" spcCol="1270" anchor="ctr" anchorCtr="0">
          <a:noAutofit/>
        </a:bodyPr>
        <a:lstStyle/>
        <a:p>
          <a:pPr marL="0" lvl="0" indent="0" algn="just" defTabSz="622300">
            <a:lnSpc>
              <a:spcPct val="100000"/>
            </a:lnSpc>
            <a:spcBef>
              <a:spcPct val="0"/>
            </a:spcBef>
            <a:spcAft>
              <a:spcPct val="35000"/>
            </a:spcAft>
            <a:buNone/>
          </a:pPr>
          <a:r>
            <a:rPr lang="es-MX" sz="1400" b="1" i="0" kern="1200" dirty="0"/>
            <a:t>Pasión por la Excelencia:</a:t>
          </a:r>
          <a:r>
            <a:rPr lang="es-MX" sz="1400" b="0" i="0" kern="1200" dirty="0"/>
            <a:t> Nos apasiona ser los mejores en lo que hacemos. Buscamos la excelencia en todos los aspectos de nuestro negocio, desde la creatividad en el diseño hasta la atención meticulosa a los detalles en la producción.</a:t>
          </a:r>
          <a:endParaRPr lang="en-US" sz="1400" kern="1200" dirty="0"/>
        </a:p>
      </dsp:txBody>
      <dsp:txXfrm>
        <a:off x="959964" y="4810112"/>
        <a:ext cx="5637512" cy="9605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8/17/2023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587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8/17/2023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26990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8/17/2023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443268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8/17/2023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15507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8/17/2023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31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8/17/2023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60697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8/17/2023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91043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8/17/2023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96087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8/17/2023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36052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8/17/2023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48907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8/17/2023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82966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75000"/>
              </a:schemeClr>
            </a:gs>
            <a:gs pos="22000">
              <a:schemeClr val="accent5">
                <a:lumMod val="60000"/>
                <a:lumOff val="40000"/>
              </a:schemeClr>
            </a:gs>
            <a:gs pos="86000">
              <a:schemeClr val="accent5">
                <a:lumMod val="40000"/>
                <a:lumOff val="60000"/>
              </a:schemeClr>
            </a:gs>
            <a:gs pos="95000">
              <a:schemeClr val="accent5">
                <a:lumMod val="60000"/>
                <a:lumOff val="40000"/>
              </a:schemeClr>
            </a:gs>
            <a:gs pos="100000">
              <a:schemeClr val="accent5">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8/17/2023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67196234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694959-6192-174E-727B-5CEDEBA148D4}"/>
              </a:ext>
            </a:extLst>
          </p:cNvPr>
          <p:cNvSpPr>
            <a:spLocks noGrp="1"/>
          </p:cNvSpPr>
          <p:nvPr>
            <p:ph type="ctrTitle"/>
          </p:nvPr>
        </p:nvSpPr>
        <p:spPr>
          <a:xfrm>
            <a:off x="3870326" y="1089025"/>
            <a:ext cx="4451349" cy="1532951"/>
          </a:xfrm>
        </p:spPr>
        <p:txBody>
          <a:bodyPr>
            <a:normAutofit/>
          </a:bodyPr>
          <a:lstStyle/>
          <a:p>
            <a:r>
              <a:rPr lang="es-MX" sz="4400" b="1" i="0" dirty="0" err="1">
                <a:solidFill>
                  <a:schemeClr val="accent4">
                    <a:lumMod val="50000"/>
                  </a:schemeClr>
                </a:solidFill>
                <a:effectLst/>
                <a:latin typeface="Source Sans Pro Black" panose="020B0604020202020204" pitchFamily="34" charset="0"/>
              </a:rPr>
              <a:t>Gorillas</a:t>
            </a:r>
            <a:r>
              <a:rPr lang="es-MX" sz="4400" b="1" i="0" dirty="0">
                <a:solidFill>
                  <a:schemeClr val="accent4">
                    <a:lumMod val="50000"/>
                  </a:schemeClr>
                </a:solidFill>
                <a:effectLst/>
                <a:latin typeface="Source Sans Pro Black" panose="020B0604020202020204" pitchFamily="34" charset="0"/>
              </a:rPr>
              <a:t> </a:t>
            </a:r>
            <a:r>
              <a:rPr lang="es-MX" sz="4400" b="1" i="0" dirty="0" err="1">
                <a:solidFill>
                  <a:schemeClr val="accent4">
                    <a:lumMod val="50000"/>
                  </a:schemeClr>
                </a:solidFill>
                <a:effectLst/>
                <a:latin typeface="Source Sans Pro Black" panose="020B0604020202020204" pitchFamily="34" charset="0"/>
              </a:rPr>
              <a:t>Caps</a:t>
            </a:r>
            <a:endParaRPr lang="es-MX" sz="4400" dirty="0">
              <a:solidFill>
                <a:schemeClr val="accent4">
                  <a:lumMod val="50000"/>
                </a:schemeClr>
              </a:solidFill>
              <a:latin typeface="Source Sans Pro Black" panose="020B0604020202020204" pitchFamily="34" charset="0"/>
            </a:endParaRPr>
          </a:p>
        </p:txBody>
      </p:sp>
      <p:sp>
        <p:nvSpPr>
          <p:cNvPr id="3" name="Subtítulo 2">
            <a:extLst>
              <a:ext uri="{FF2B5EF4-FFF2-40B4-BE49-F238E27FC236}">
                <a16:creationId xmlns:a16="http://schemas.microsoft.com/office/drawing/2014/main" id="{2B710AB3-D669-2D7C-E9F1-399798C10452}"/>
              </a:ext>
            </a:extLst>
          </p:cNvPr>
          <p:cNvSpPr>
            <a:spLocks noGrp="1"/>
          </p:cNvSpPr>
          <p:nvPr>
            <p:ph type="subTitle" idx="1"/>
          </p:nvPr>
        </p:nvSpPr>
        <p:spPr>
          <a:xfrm>
            <a:off x="3870326" y="4248000"/>
            <a:ext cx="4451349" cy="1520975"/>
          </a:xfrm>
        </p:spPr>
        <p:txBody>
          <a:bodyPr>
            <a:normAutofit fontScale="70000" lnSpcReduction="20000"/>
          </a:bodyPr>
          <a:lstStyle/>
          <a:p>
            <a:pPr marL="285750" indent="-285750" algn="l">
              <a:lnSpc>
                <a:spcPct val="107000"/>
              </a:lnSpc>
              <a:spcAft>
                <a:spcPts val="800"/>
              </a:spcAft>
              <a:buClr>
                <a:schemeClr val="bg1"/>
              </a:buClr>
              <a:buFont typeface="Wingdings" panose="05000000000000000000" pitchFamily="2" charset="2"/>
              <a:buChar char="v"/>
            </a:pPr>
            <a:r>
              <a:rPr lang="es-MX" sz="1800" b="1" kern="100" dirty="0">
                <a:solidFill>
                  <a:schemeClr val="bg1">
                    <a:alpha val="70000"/>
                  </a:schemeClr>
                </a:solidFill>
                <a:effectLst/>
                <a:latin typeface="Arial" panose="020B0604020202020204" pitchFamily="34" charset="0"/>
                <a:ea typeface="Calibri" panose="020F0502020204030204" pitchFamily="34" charset="0"/>
                <a:cs typeface="Times New Roman" panose="02020603050405020304" pitchFamily="18" charset="0"/>
              </a:rPr>
              <a:t>BARRON RICO ADRIANA </a:t>
            </a:r>
            <a:endParaRPr lang="es-MX" sz="1800" kern="100" dirty="0">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l">
              <a:lnSpc>
                <a:spcPct val="107000"/>
              </a:lnSpc>
              <a:spcAft>
                <a:spcPts val="800"/>
              </a:spcAft>
              <a:buClr>
                <a:schemeClr val="bg1"/>
              </a:buClr>
              <a:buFont typeface="Wingdings" panose="05000000000000000000" pitchFamily="2" charset="2"/>
              <a:buChar char="v"/>
            </a:pPr>
            <a:r>
              <a:rPr lang="es-MX" sz="1800" b="1" kern="100" dirty="0">
                <a:solidFill>
                  <a:schemeClr val="bg1">
                    <a:alpha val="70000"/>
                  </a:schemeClr>
                </a:solidFill>
                <a:effectLst/>
                <a:latin typeface="Arial" panose="020B0604020202020204" pitchFamily="34" charset="0"/>
                <a:ea typeface="Calibri" panose="020F0502020204030204" pitchFamily="34" charset="0"/>
                <a:cs typeface="Times New Roman" panose="02020603050405020304" pitchFamily="18" charset="0"/>
              </a:rPr>
              <a:t>ALBA ARGUELLO SERGIO ARTURO </a:t>
            </a:r>
            <a:endParaRPr lang="es-MX" sz="1800" kern="100" dirty="0">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l">
              <a:lnSpc>
                <a:spcPct val="107000"/>
              </a:lnSpc>
              <a:spcAft>
                <a:spcPts val="800"/>
              </a:spcAft>
              <a:buClr>
                <a:schemeClr val="bg1"/>
              </a:buClr>
              <a:buFont typeface="Wingdings" panose="05000000000000000000" pitchFamily="2" charset="2"/>
              <a:buChar char="v"/>
            </a:pPr>
            <a:r>
              <a:rPr lang="es-MX" sz="1800" b="1" kern="100" dirty="0">
                <a:solidFill>
                  <a:schemeClr val="bg1">
                    <a:alpha val="70000"/>
                  </a:schemeClr>
                </a:solidFill>
                <a:effectLst/>
                <a:latin typeface="Arial" panose="020B0604020202020204" pitchFamily="34" charset="0"/>
                <a:ea typeface="Calibri" panose="020F0502020204030204" pitchFamily="34" charset="0"/>
                <a:cs typeface="Times New Roman" panose="02020603050405020304" pitchFamily="18" charset="0"/>
              </a:rPr>
              <a:t>ORTEGA LIZAMA JUAN DANIEL DE JESÚS </a:t>
            </a:r>
            <a:endParaRPr lang="es-MX" sz="1800" kern="100" dirty="0">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l">
              <a:lnSpc>
                <a:spcPct val="107000"/>
              </a:lnSpc>
              <a:spcAft>
                <a:spcPts val="800"/>
              </a:spcAft>
              <a:buClr>
                <a:schemeClr val="bg1"/>
              </a:buClr>
              <a:buFont typeface="Wingdings" panose="05000000000000000000" pitchFamily="2" charset="2"/>
              <a:buChar char="v"/>
            </a:pPr>
            <a:r>
              <a:rPr lang="es-MX" sz="1800" b="1" kern="100" dirty="0">
                <a:solidFill>
                  <a:schemeClr val="bg1">
                    <a:alpha val="70000"/>
                  </a:schemeClr>
                </a:solidFill>
                <a:effectLst/>
                <a:latin typeface="Arial" panose="020B0604020202020204" pitchFamily="34" charset="0"/>
                <a:ea typeface="Calibri" panose="020F0502020204030204" pitchFamily="34" charset="0"/>
                <a:cs typeface="Times New Roman" panose="02020603050405020304" pitchFamily="18" charset="0"/>
              </a:rPr>
              <a:t>QUIROZ RAMIREZ YAHIR BERNARDO</a:t>
            </a:r>
            <a:endParaRPr lang="es-MX" sz="1800" kern="100" dirty="0">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4" name="Picture 3">
            <a:extLst>
              <a:ext uri="{FF2B5EF4-FFF2-40B4-BE49-F238E27FC236}">
                <a16:creationId xmlns:a16="http://schemas.microsoft.com/office/drawing/2014/main" id="{88BA0BF1-3AE0-2CDB-A7CF-40789AD1CE2C}"/>
              </a:ext>
            </a:extLst>
          </p:cNvPr>
          <p:cNvPicPr>
            <a:picLocks noChangeAspect="1"/>
          </p:cNvPicPr>
          <p:nvPr/>
        </p:nvPicPr>
        <p:blipFill rotWithShape="1">
          <a:blip r:embed="rId2"/>
          <a:srcRect l="28188" r="39973" b="-1"/>
          <a:stretch/>
        </p:blipFill>
        <p:spPr>
          <a:xfrm>
            <a:off x="1" y="10"/>
            <a:ext cx="3308350" cy="6857990"/>
          </a:xfrm>
          <a:prstGeom prst="rect">
            <a:avLst/>
          </a:prstGeom>
        </p:spPr>
      </p:pic>
      <p:grpSp>
        <p:nvGrpSpPr>
          <p:cNvPr id="1033" name="Group 1032">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1034" name="Rectangle 1033">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Rectangle 1035">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7" name="Group 1036">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1045" name="Freeform: Shape 1044">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6" name="Freeform: Shape 1045">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38" name="Group 1037">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1039" name="Group 1038">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1043" name="Freeform: Shape 1042">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44" name="Straight Connector 1043">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0" name="Group 1039">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1041" name="Freeform: Shape 1040">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42" name="Straight Connector 1041">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1026" name="Picture 2">
            <a:extLst>
              <a:ext uri="{FF2B5EF4-FFF2-40B4-BE49-F238E27FC236}">
                <a16:creationId xmlns:a16="http://schemas.microsoft.com/office/drawing/2014/main" id="{6D19C4BA-909E-D6A5-17F4-FF94FD097D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747" r="23810" b="-2"/>
          <a:stretch/>
        </p:blipFill>
        <p:spPr bwMode="auto">
          <a:xfrm>
            <a:off x="8883600" y="10"/>
            <a:ext cx="330840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00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C3FC44C-4989-C7CE-4BEA-CF193A0325FF}"/>
              </a:ext>
            </a:extLst>
          </p:cNvPr>
          <p:cNvSpPr>
            <a:spLocks noGrp="1"/>
          </p:cNvSpPr>
          <p:nvPr>
            <p:ph sz="half" idx="1"/>
          </p:nvPr>
        </p:nvSpPr>
        <p:spPr>
          <a:xfrm>
            <a:off x="1040890" y="652780"/>
            <a:ext cx="4740150" cy="5717540"/>
          </a:xfrm>
        </p:spPr>
        <p:txBody>
          <a:bodyPr>
            <a:normAutofit fontScale="77500" lnSpcReduction="20000"/>
          </a:bodyPr>
          <a:lstStyle/>
          <a:p>
            <a:pPr marL="0" indent="0" algn="ctr">
              <a:lnSpc>
                <a:spcPct val="107000"/>
              </a:lnSpc>
              <a:spcAft>
                <a:spcPts val="800"/>
              </a:spcAft>
              <a:buNone/>
            </a:pPr>
            <a:r>
              <a:rPr lang="es-MX" sz="2800" b="1"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Empleado:</a:t>
            </a:r>
          </a:p>
          <a:p>
            <a:pPr marL="0" indent="0">
              <a:lnSpc>
                <a:spcPct val="107000"/>
              </a:lnSpc>
              <a:spcAft>
                <a:spcPts val="800"/>
              </a:spcAft>
              <a:buNone/>
            </a:pPr>
            <a:endParaRPr lang="es-MX" sz="28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s-MX" sz="28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Vista sección informativa (visión, misión, ubicación, etc.)</a:t>
            </a:r>
          </a:p>
          <a:p>
            <a:pPr marL="0" indent="0">
              <a:lnSpc>
                <a:spcPct val="107000"/>
              </a:lnSpc>
              <a:spcAft>
                <a:spcPts val="800"/>
              </a:spcAft>
              <a:buNone/>
            </a:pPr>
            <a:r>
              <a:rPr lang="es-MX" sz="28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Inicio de Sesión</a:t>
            </a:r>
          </a:p>
          <a:p>
            <a:pPr marL="0" indent="0">
              <a:lnSpc>
                <a:spcPct val="107000"/>
              </a:lnSpc>
              <a:spcAft>
                <a:spcPts val="800"/>
              </a:spcAft>
              <a:buNone/>
            </a:pPr>
            <a:r>
              <a:rPr lang="es-MX" sz="28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Pedidos</a:t>
            </a:r>
          </a:p>
          <a:p>
            <a:pPr marL="0" indent="0">
              <a:lnSpc>
                <a:spcPct val="107000"/>
              </a:lnSpc>
              <a:spcAft>
                <a:spcPts val="800"/>
              </a:spcAft>
              <a:buNone/>
            </a:pPr>
            <a:r>
              <a:rPr lang="es-MX" sz="28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Ventas</a:t>
            </a:r>
          </a:p>
          <a:p>
            <a:pPr marL="0" indent="0">
              <a:lnSpc>
                <a:spcPct val="107000"/>
              </a:lnSpc>
              <a:spcAft>
                <a:spcPts val="800"/>
              </a:spcAft>
              <a:buNone/>
            </a:pPr>
            <a:r>
              <a:rPr lang="es-MX" sz="36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endParaRPr lang="es-MX" sz="25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Marcador de contenido 5">
            <a:extLst>
              <a:ext uri="{FF2B5EF4-FFF2-40B4-BE49-F238E27FC236}">
                <a16:creationId xmlns:a16="http://schemas.microsoft.com/office/drawing/2014/main" id="{19694D41-8B56-4810-BE8A-6A06C2322A07}"/>
              </a:ext>
            </a:extLst>
          </p:cNvPr>
          <p:cNvSpPr>
            <a:spLocks noGrp="1"/>
          </p:cNvSpPr>
          <p:nvPr>
            <p:ph sz="half" idx="2"/>
          </p:nvPr>
        </p:nvSpPr>
        <p:spPr>
          <a:xfrm>
            <a:off x="5923280" y="652780"/>
            <a:ext cx="5507990" cy="5819140"/>
          </a:xfrm>
        </p:spPr>
        <p:txBody>
          <a:bodyPr>
            <a:normAutofit fontScale="77500" lnSpcReduction="20000"/>
          </a:bodyPr>
          <a:lstStyle/>
          <a:p>
            <a:pPr marL="0" indent="0" algn="ctr">
              <a:lnSpc>
                <a:spcPct val="107000"/>
              </a:lnSpc>
              <a:spcAft>
                <a:spcPts val="800"/>
              </a:spcAft>
              <a:buNone/>
            </a:pPr>
            <a:r>
              <a:rPr lang="es-MX" sz="2900" b="1"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Administrador:</a:t>
            </a:r>
          </a:p>
          <a:p>
            <a:pPr marL="0" indent="0">
              <a:lnSpc>
                <a:spcPct val="107000"/>
              </a:lnSpc>
              <a:spcAft>
                <a:spcPts val="800"/>
              </a:spcAft>
              <a:buNone/>
            </a:pPr>
            <a:r>
              <a:rPr lang="es-MX" sz="29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Vista sección informativa (visión, misión, ubicación, etc.)</a:t>
            </a:r>
          </a:p>
          <a:p>
            <a:pPr marL="0" indent="0">
              <a:lnSpc>
                <a:spcPct val="107000"/>
              </a:lnSpc>
              <a:spcAft>
                <a:spcPts val="800"/>
              </a:spcAft>
              <a:buNone/>
            </a:pPr>
            <a:r>
              <a:rPr lang="es-MX" sz="29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Inicio de Sesión</a:t>
            </a:r>
          </a:p>
          <a:p>
            <a:pPr marL="0" indent="0">
              <a:lnSpc>
                <a:spcPct val="107000"/>
              </a:lnSpc>
              <a:spcAft>
                <a:spcPts val="800"/>
              </a:spcAft>
              <a:buNone/>
            </a:pPr>
            <a:r>
              <a:rPr lang="es-MX" sz="29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Finanzas</a:t>
            </a:r>
          </a:p>
          <a:p>
            <a:pPr marL="0" indent="0">
              <a:lnSpc>
                <a:spcPct val="107000"/>
              </a:lnSpc>
              <a:spcAft>
                <a:spcPts val="800"/>
              </a:spcAft>
              <a:buNone/>
            </a:pPr>
            <a:r>
              <a:rPr lang="es-MX" sz="29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a:t>
            </a:r>
            <a:r>
              <a:rPr lang="es-MX" sz="2900" kern="100" dirty="0" err="1">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Dashboard</a:t>
            </a:r>
            <a:endParaRPr lang="es-MX" sz="29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s-MX" sz="29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Usuarios</a:t>
            </a:r>
          </a:p>
          <a:p>
            <a:pPr marL="0" indent="0">
              <a:lnSpc>
                <a:spcPct val="107000"/>
              </a:lnSpc>
              <a:spcAft>
                <a:spcPts val="800"/>
              </a:spcAft>
              <a:buNone/>
            </a:pPr>
            <a:r>
              <a:rPr lang="es-MX" sz="29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Proveedores</a:t>
            </a:r>
          </a:p>
          <a:p>
            <a:pPr marL="0" indent="0">
              <a:lnSpc>
                <a:spcPct val="107000"/>
              </a:lnSpc>
              <a:spcAft>
                <a:spcPts val="800"/>
              </a:spcAft>
              <a:buNone/>
            </a:pPr>
            <a:r>
              <a:rPr lang="es-MX" sz="29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Ventas</a:t>
            </a:r>
          </a:p>
          <a:p>
            <a:pPr marL="0" lvl="0" indent="0">
              <a:lnSpc>
                <a:spcPct val="107000"/>
              </a:lnSpc>
              <a:buNone/>
            </a:pPr>
            <a:r>
              <a:rPr lang="es-MX" sz="29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Productos</a:t>
            </a:r>
          </a:p>
          <a:p>
            <a:pPr marL="0" lvl="0" indent="0">
              <a:lnSpc>
                <a:spcPct val="107000"/>
              </a:lnSpc>
              <a:buNone/>
            </a:pPr>
            <a:r>
              <a:rPr lang="es-MX" sz="29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Compras (al proveedor)</a:t>
            </a:r>
          </a:p>
          <a:p>
            <a:pPr marL="0" lvl="0" indent="0">
              <a:lnSpc>
                <a:spcPct val="107000"/>
              </a:lnSpc>
              <a:spcAft>
                <a:spcPts val="800"/>
              </a:spcAft>
              <a:buNone/>
            </a:pPr>
            <a:r>
              <a:rPr lang="es-MX" sz="29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Inventario (materia prima)</a:t>
            </a:r>
          </a:p>
          <a:p>
            <a:endParaRPr lang="es-MX" dirty="0"/>
          </a:p>
        </p:txBody>
      </p:sp>
      <p:pic>
        <p:nvPicPr>
          <p:cNvPr id="6146" name="Picture 2">
            <a:extLst>
              <a:ext uri="{FF2B5EF4-FFF2-40B4-BE49-F238E27FC236}">
                <a16:creationId xmlns:a16="http://schemas.microsoft.com/office/drawing/2014/main" id="{6347E2E4-A8DB-6EC5-B4BE-A990989A9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810" y="3310890"/>
            <a:ext cx="2247900" cy="289433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92E548C-7602-8323-7393-9EA10EABA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2960" y="2460307"/>
            <a:ext cx="3539490" cy="193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1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65" name="Rectangle 205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47C0CC-CE4A-41F1-FF9D-A04AF248D9C8}"/>
              </a:ext>
            </a:extLst>
          </p:cNvPr>
          <p:cNvSpPr>
            <a:spLocks noGrp="1"/>
          </p:cNvSpPr>
          <p:nvPr>
            <p:ph type="title"/>
          </p:nvPr>
        </p:nvSpPr>
        <p:spPr>
          <a:xfrm>
            <a:off x="1080000" y="540032"/>
            <a:ext cx="4426782" cy="1331605"/>
          </a:xfrm>
        </p:spPr>
        <p:txBody>
          <a:bodyPr anchor="b">
            <a:normAutofit/>
          </a:bodyPr>
          <a:lstStyle/>
          <a:p>
            <a:pPr algn="ctr"/>
            <a:r>
              <a:rPr lang="es-MX" b="1" dirty="0">
                <a:solidFill>
                  <a:schemeClr val="accent4">
                    <a:lumMod val="50000"/>
                  </a:schemeClr>
                </a:solidFill>
              </a:rPr>
              <a:t>¿Quiénes somos?</a:t>
            </a:r>
          </a:p>
        </p:txBody>
      </p:sp>
      <p:cxnSp>
        <p:nvCxnSpPr>
          <p:cNvPr id="2066" name="Straight Connector 2056">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4DD6E8D-31D2-9443-71C7-5405BFF71600}"/>
              </a:ext>
            </a:extLst>
          </p:cNvPr>
          <p:cNvSpPr>
            <a:spLocks noGrp="1"/>
          </p:cNvSpPr>
          <p:nvPr>
            <p:ph idx="1"/>
          </p:nvPr>
        </p:nvSpPr>
        <p:spPr>
          <a:xfrm>
            <a:off x="355600" y="2411669"/>
            <a:ext cx="6024880" cy="4019611"/>
          </a:xfrm>
        </p:spPr>
        <p:txBody>
          <a:bodyPr>
            <a:normAutofit fontScale="92500"/>
          </a:bodyPr>
          <a:lstStyle/>
          <a:p>
            <a:pPr marL="0" indent="0" algn="just">
              <a:lnSpc>
                <a:spcPct val="115000"/>
              </a:lnSpc>
              <a:buNone/>
            </a:pPr>
            <a:r>
              <a:rPr lang="es-MX" sz="2400" i="0" dirty="0" err="1">
                <a:solidFill>
                  <a:schemeClr val="bg1">
                    <a:alpha val="70000"/>
                  </a:schemeClr>
                </a:solidFill>
                <a:effectLst/>
                <a:latin typeface="Söhne"/>
              </a:rPr>
              <a:t>Gorillas</a:t>
            </a:r>
            <a:r>
              <a:rPr lang="es-MX" sz="2400" i="0" dirty="0">
                <a:solidFill>
                  <a:schemeClr val="bg1">
                    <a:alpha val="70000"/>
                  </a:schemeClr>
                </a:solidFill>
                <a:effectLst/>
                <a:latin typeface="Söhne"/>
              </a:rPr>
              <a:t> </a:t>
            </a:r>
            <a:r>
              <a:rPr lang="es-MX" sz="2400" i="0" dirty="0" err="1">
                <a:solidFill>
                  <a:schemeClr val="bg1">
                    <a:alpha val="70000"/>
                  </a:schemeClr>
                </a:solidFill>
                <a:effectLst/>
                <a:latin typeface="Söhne"/>
              </a:rPr>
              <a:t>Caps</a:t>
            </a:r>
            <a:r>
              <a:rPr lang="es-MX" sz="2400" i="0" dirty="0">
                <a:solidFill>
                  <a:schemeClr val="bg1">
                    <a:alpha val="70000"/>
                  </a:schemeClr>
                </a:solidFill>
                <a:effectLst/>
                <a:latin typeface="Söhne"/>
              </a:rPr>
              <a:t> es una reconocida compañía creada en 2010 en México, especializada en la fabricación y comercialización de gorras estilo </a:t>
            </a:r>
            <a:r>
              <a:rPr lang="es-MX" sz="2400" i="0" dirty="0" err="1">
                <a:solidFill>
                  <a:schemeClr val="bg1">
                    <a:alpha val="70000"/>
                  </a:schemeClr>
                </a:solidFill>
                <a:effectLst/>
                <a:latin typeface="Söhne"/>
              </a:rPr>
              <a:t>Trucker</a:t>
            </a:r>
            <a:r>
              <a:rPr lang="es-MX" sz="2400" i="0" dirty="0">
                <a:solidFill>
                  <a:schemeClr val="bg1">
                    <a:alpha val="70000"/>
                  </a:schemeClr>
                </a:solidFill>
                <a:effectLst/>
                <a:latin typeface="Söhne"/>
              </a:rPr>
              <a:t> </a:t>
            </a:r>
            <a:r>
              <a:rPr lang="es-MX" sz="2400" i="0" dirty="0" err="1">
                <a:solidFill>
                  <a:schemeClr val="bg1">
                    <a:alpha val="70000"/>
                  </a:schemeClr>
                </a:solidFill>
                <a:effectLst/>
                <a:latin typeface="Söhne"/>
              </a:rPr>
              <a:t>Hat</a:t>
            </a:r>
            <a:r>
              <a:rPr lang="es-MX" sz="2400" i="0" dirty="0">
                <a:solidFill>
                  <a:schemeClr val="bg1">
                    <a:alpha val="70000"/>
                  </a:schemeClr>
                </a:solidFill>
                <a:effectLst/>
                <a:latin typeface="Söhne"/>
              </a:rPr>
              <a:t>. A pesar de tener un enfoque específico en un solo producto, la marca ha logrado establecer una presencia influyente en el mercado mexicano debido a su enfoque en la calidad, diseño distintivo y estrategias de marketing efectivas. Su compromiso con la excelencia y la atención a los detalles ha sido un factor clave en su éxito sostenido.</a:t>
            </a:r>
            <a:endParaRPr lang="es-MX" sz="2400" dirty="0">
              <a:solidFill>
                <a:schemeClr val="bg1">
                  <a:alpha val="70000"/>
                </a:schemeClr>
              </a:solidFill>
            </a:endParaRPr>
          </a:p>
        </p:txBody>
      </p:sp>
      <p:sp>
        <p:nvSpPr>
          <p:cNvPr id="2067" name="Rectangle 2058">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2050" name="Picture 2">
            <a:extLst>
              <a:ext uri="{FF2B5EF4-FFF2-40B4-BE49-F238E27FC236}">
                <a16:creationId xmlns:a16="http://schemas.microsoft.com/office/drawing/2014/main" id="{68F9EC53-51E6-916C-DC29-7C820811A1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67640" y="540032"/>
            <a:ext cx="3914595" cy="577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9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efinición de Misión y Visión – Fundamentos de Administracion Grupo 1171.">
            <a:extLst>
              <a:ext uri="{FF2B5EF4-FFF2-40B4-BE49-F238E27FC236}">
                <a16:creationId xmlns:a16="http://schemas.microsoft.com/office/drawing/2014/main" id="{01B23F64-17E7-9A45-C5E4-03D35F9A56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04" r="-2" b="-2"/>
          <a:stretch/>
        </p:blipFill>
        <p:spPr bwMode="auto">
          <a:xfrm>
            <a:off x="540988" y="540033"/>
            <a:ext cx="5433091" cy="5775279"/>
          </a:xfrm>
          <a:prstGeom prst="rect">
            <a:avLst/>
          </a:prstGeom>
          <a:noFill/>
          <a:extLst>
            <a:ext uri="{909E8E84-426E-40DD-AFC4-6F175D3DCCD1}">
              <a14:hiddenFill xmlns:a14="http://schemas.microsoft.com/office/drawing/2010/main">
                <a:solidFill>
                  <a:srgbClr val="FFFFFF"/>
                </a:solidFill>
              </a14:hiddenFill>
            </a:ext>
          </a:extLst>
        </p:spPr>
      </p:pic>
      <p:cxnSp>
        <p:nvCxnSpPr>
          <p:cNvPr id="3081" name="Straight Connector 308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73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5EB70CD3-F48B-DE79-D9E2-AB432F6DC5DA}"/>
              </a:ext>
            </a:extLst>
          </p:cNvPr>
          <p:cNvSpPr txBox="1"/>
          <p:nvPr/>
        </p:nvSpPr>
        <p:spPr>
          <a:xfrm>
            <a:off x="6645276" y="540034"/>
            <a:ext cx="4460874" cy="5647406"/>
          </a:xfrm>
          <a:prstGeom prst="rect">
            <a:avLst/>
          </a:prstGeom>
        </p:spPr>
        <p:txBody>
          <a:bodyPr vert="horz" lIns="0" tIns="0" rIns="0" bIns="0" rtlCol="0" anchor="t" anchorCtr="0">
            <a:normAutofit/>
          </a:bodyPr>
          <a:lstStyle/>
          <a:p>
            <a:pPr algn="just">
              <a:lnSpc>
                <a:spcPct val="115000"/>
              </a:lnSpc>
              <a:spcAft>
                <a:spcPts val="600"/>
              </a:spcAft>
              <a:buClr>
                <a:schemeClr val="accent1">
                  <a:lumMod val="60000"/>
                  <a:lumOff val="40000"/>
                </a:schemeClr>
              </a:buClr>
            </a:pPr>
            <a:r>
              <a:rPr lang="en-US" sz="2400" b="1" i="0" dirty="0" err="1">
                <a:solidFill>
                  <a:schemeClr val="accent4">
                    <a:lumMod val="50000"/>
                    <a:alpha val="70000"/>
                  </a:schemeClr>
                </a:solidFill>
                <a:effectLst/>
                <a:latin typeface="+mj-lt"/>
              </a:rPr>
              <a:t>Visión</a:t>
            </a:r>
            <a:r>
              <a:rPr lang="en-US" sz="2400" b="1" i="0" dirty="0">
                <a:solidFill>
                  <a:schemeClr val="accent4">
                    <a:lumMod val="50000"/>
                    <a:alpha val="70000"/>
                  </a:schemeClr>
                </a:solidFill>
                <a:effectLst/>
                <a:latin typeface="+mj-lt"/>
              </a:rPr>
              <a:t>: </a:t>
            </a:r>
            <a:r>
              <a:rPr lang="en-US" b="1" i="0" dirty="0">
                <a:solidFill>
                  <a:schemeClr val="bg1">
                    <a:alpha val="70000"/>
                  </a:schemeClr>
                </a:solidFill>
                <a:effectLst/>
              </a:rPr>
              <a:t>Ser la </a:t>
            </a:r>
            <a:r>
              <a:rPr lang="en-US" b="1" i="0" dirty="0" err="1">
                <a:solidFill>
                  <a:schemeClr val="bg1">
                    <a:alpha val="70000"/>
                  </a:schemeClr>
                </a:solidFill>
                <a:effectLst/>
              </a:rPr>
              <a:t>marca</a:t>
            </a:r>
            <a:r>
              <a:rPr lang="en-US" b="1" i="0" dirty="0">
                <a:solidFill>
                  <a:schemeClr val="bg1">
                    <a:alpha val="70000"/>
                  </a:schemeClr>
                </a:solidFill>
                <a:effectLst/>
              </a:rPr>
              <a:t> </a:t>
            </a:r>
            <a:r>
              <a:rPr lang="en-US" b="1" i="0" dirty="0" err="1">
                <a:solidFill>
                  <a:schemeClr val="bg1">
                    <a:alpha val="70000"/>
                  </a:schemeClr>
                </a:solidFill>
                <a:effectLst/>
              </a:rPr>
              <a:t>líder</a:t>
            </a:r>
            <a:r>
              <a:rPr lang="en-US" b="1" i="0" dirty="0">
                <a:solidFill>
                  <a:schemeClr val="bg1">
                    <a:alpha val="70000"/>
                  </a:schemeClr>
                </a:solidFill>
                <a:effectLst/>
              </a:rPr>
              <a:t> y </a:t>
            </a:r>
            <a:r>
              <a:rPr lang="en-US" b="1" i="0" dirty="0" err="1">
                <a:solidFill>
                  <a:schemeClr val="bg1">
                    <a:alpha val="70000"/>
                  </a:schemeClr>
                </a:solidFill>
                <a:effectLst/>
              </a:rPr>
              <a:t>referente</a:t>
            </a:r>
            <a:r>
              <a:rPr lang="en-US" b="1" i="0" dirty="0">
                <a:solidFill>
                  <a:schemeClr val="bg1">
                    <a:alpha val="70000"/>
                  </a:schemeClr>
                </a:solidFill>
                <a:effectLst/>
              </a:rPr>
              <a:t> </a:t>
            </a:r>
            <a:r>
              <a:rPr lang="en-US" b="1" i="0" dirty="0" err="1">
                <a:solidFill>
                  <a:schemeClr val="bg1">
                    <a:alpha val="70000"/>
                  </a:schemeClr>
                </a:solidFill>
                <a:effectLst/>
              </a:rPr>
              <a:t>en</a:t>
            </a:r>
            <a:r>
              <a:rPr lang="en-US" b="1" i="0" dirty="0">
                <a:solidFill>
                  <a:schemeClr val="bg1">
                    <a:alpha val="70000"/>
                  </a:schemeClr>
                </a:solidFill>
                <a:effectLst/>
              </a:rPr>
              <a:t> </a:t>
            </a:r>
            <a:r>
              <a:rPr lang="en-US" b="1" i="0" dirty="0" err="1">
                <a:solidFill>
                  <a:schemeClr val="bg1">
                    <a:alpha val="70000"/>
                  </a:schemeClr>
                </a:solidFill>
                <a:effectLst/>
              </a:rPr>
              <a:t>el</a:t>
            </a:r>
            <a:r>
              <a:rPr lang="en-US" b="1" i="0" dirty="0">
                <a:solidFill>
                  <a:schemeClr val="bg1">
                    <a:alpha val="70000"/>
                  </a:schemeClr>
                </a:solidFill>
                <a:effectLst/>
              </a:rPr>
              <a:t> mercado de </a:t>
            </a:r>
            <a:r>
              <a:rPr lang="en-US" b="1" i="0" dirty="0" err="1">
                <a:solidFill>
                  <a:schemeClr val="bg1">
                    <a:alpha val="70000"/>
                  </a:schemeClr>
                </a:solidFill>
                <a:effectLst/>
              </a:rPr>
              <a:t>gorras</a:t>
            </a:r>
            <a:r>
              <a:rPr lang="en-US" b="1" i="0" dirty="0">
                <a:solidFill>
                  <a:schemeClr val="bg1">
                    <a:alpha val="70000"/>
                  </a:schemeClr>
                </a:solidFill>
                <a:effectLst/>
              </a:rPr>
              <a:t> Trucker Hat </a:t>
            </a:r>
            <a:r>
              <a:rPr lang="en-US" b="1" i="0" dirty="0" err="1">
                <a:solidFill>
                  <a:schemeClr val="bg1">
                    <a:alpha val="70000"/>
                  </a:schemeClr>
                </a:solidFill>
                <a:effectLst/>
              </a:rPr>
              <a:t>en</a:t>
            </a:r>
            <a:r>
              <a:rPr lang="en-US" b="1" i="0" dirty="0">
                <a:solidFill>
                  <a:schemeClr val="bg1">
                    <a:alpha val="70000"/>
                  </a:schemeClr>
                </a:solidFill>
                <a:effectLst/>
              </a:rPr>
              <a:t> México, </a:t>
            </a:r>
            <a:r>
              <a:rPr lang="en-US" b="1" i="0" dirty="0" err="1">
                <a:solidFill>
                  <a:schemeClr val="bg1">
                    <a:alpha val="70000"/>
                  </a:schemeClr>
                </a:solidFill>
                <a:effectLst/>
              </a:rPr>
              <a:t>reconocida</a:t>
            </a:r>
            <a:r>
              <a:rPr lang="en-US" b="1" i="0" dirty="0">
                <a:solidFill>
                  <a:schemeClr val="bg1">
                    <a:alpha val="70000"/>
                  </a:schemeClr>
                </a:solidFill>
                <a:effectLst/>
              </a:rPr>
              <a:t> </a:t>
            </a:r>
            <a:r>
              <a:rPr lang="en-US" b="1" i="0" dirty="0" err="1">
                <a:solidFill>
                  <a:schemeClr val="bg1">
                    <a:alpha val="70000"/>
                  </a:schemeClr>
                </a:solidFill>
                <a:effectLst/>
              </a:rPr>
              <a:t>por</a:t>
            </a:r>
            <a:r>
              <a:rPr lang="en-US" b="1" i="0" dirty="0">
                <a:solidFill>
                  <a:schemeClr val="bg1">
                    <a:alpha val="70000"/>
                  </a:schemeClr>
                </a:solidFill>
                <a:effectLst/>
              </a:rPr>
              <a:t> </a:t>
            </a:r>
            <a:r>
              <a:rPr lang="en-US" b="1" i="0" dirty="0" err="1">
                <a:solidFill>
                  <a:schemeClr val="bg1">
                    <a:alpha val="70000"/>
                  </a:schemeClr>
                </a:solidFill>
                <a:effectLst/>
              </a:rPr>
              <a:t>su</a:t>
            </a:r>
            <a:r>
              <a:rPr lang="en-US" b="1" i="0" dirty="0">
                <a:solidFill>
                  <a:schemeClr val="bg1">
                    <a:alpha val="70000"/>
                  </a:schemeClr>
                </a:solidFill>
                <a:effectLst/>
              </a:rPr>
              <a:t> </a:t>
            </a:r>
            <a:r>
              <a:rPr lang="en-US" b="1" i="0" dirty="0" err="1">
                <a:solidFill>
                  <a:schemeClr val="bg1">
                    <a:alpha val="70000"/>
                  </a:schemeClr>
                </a:solidFill>
                <a:effectLst/>
              </a:rPr>
              <a:t>innovación</a:t>
            </a:r>
            <a:r>
              <a:rPr lang="en-US" b="1" i="0" dirty="0">
                <a:solidFill>
                  <a:schemeClr val="bg1">
                    <a:alpha val="70000"/>
                  </a:schemeClr>
                </a:solidFill>
                <a:effectLst/>
              </a:rPr>
              <a:t> </a:t>
            </a:r>
            <a:r>
              <a:rPr lang="en-US" b="1" i="0" dirty="0" err="1">
                <a:solidFill>
                  <a:schemeClr val="bg1">
                    <a:alpha val="70000"/>
                  </a:schemeClr>
                </a:solidFill>
                <a:effectLst/>
              </a:rPr>
              <a:t>en</a:t>
            </a:r>
            <a:r>
              <a:rPr lang="en-US" b="1" i="0" dirty="0">
                <a:solidFill>
                  <a:schemeClr val="bg1">
                    <a:alpha val="70000"/>
                  </a:schemeClr>
                </a:solidFill>
                <a:effectLst/>
              </a:rPr>
              <a:t> </a:t>
            </a:r>
            <a:r>
              <a:rPr lang="en-US" b="1" i="0" dirty="0" err="1">
                <a:solidFill>
                  <a:schemeClr val="bg1">
                    <a:alpha val="70000"/>
                  </a:schemeClr>
                </a:solidFill>
                <a:effectLst/>
              </a:rPr>
              <a:t>diseño</a:t>
            </a:r>
            <a:r>
              <a:rPr lang="en-US" b="1" i="0" dirty="0">
                <a:solidFill>
                  <a:schemeClr val="bg1">
                    <a:alpha val="70000"/>
                  </a:schemeClr>
                </a:solidFill>
                <a:effectLst/>
              </a:rPr>
              <a:t>, </a:t>
            </a:r>
            <a:r>
              <a:rPr lang="en-US" b="1" i="0" dirty="0" err="1">
                <a:solidFill>
                  <a:schemeClr val="bg1">
                    <a:alpha val="70000"/>
                  </a:schemeClr>
                </a:solidFill>
                <a:effectLst/>
              </a:rPr>
              <a:t>calidad</a:t>
            </a:r>
            <a:r>
              <a:rPr lang="en-US" b="1" i="0" dirty="0">
                <a:solidFill>
                  <a:schemeClr val="bg1">
                    <a:alpha val="70000"/>
                  </a:schemeClr>
                </a:solidFill>
                <a:effectLst/>
              </a:rPr>
              <a:t> incomparable y </a:t>
            </a:r>
            <a:r>
              <a:rPr lang="en-US" b="1" i="0" dirty="0" err="1">
                <a:solidFill>
                  <a:schemeClr val="bg1">
                    <a:alpha val="70000"/>
                  </a:schemeClr>
                </a:solidFill>
                <a:effectLst/>
              </a:rPr>
              <a:t>compromiso</a:t>
            </a:r>
            <a:r>
              <a:rPr lang="en-US" b="1" i="0" dirty="0">
                <a:solidFill>
                  <a:schemeClr val="bg1">
                    <a:alpha val="70000"/>
                  </a:schemeClr>
                </a:solidFill>
                <a:effectLst/>
              </a:rPr>
              <a:t> con la </a:t>
            </a:r>
            <a:r>
              <a:rPr lang="en-US" b="1" i="0" dirty="0" err="1">
                <a:solidFill>
                  <a:schemeClr val="bg1">
                    <a:alpha val="70000"/>
                  </a:schemeClr>
                </a:solidFill>
                <a:effectLst/>
              </a:rPr>
              <a:t>satisfacción</a:t>
            </a:r>
            <a:r>
              <a:rPr lang="en-US" b="1" i="0" dirty="0">
                <a:solidFill>
                  <a:schemeClr val="bg1">
                    <a:alpha val="70000"/>
                  </a:schemeClr>
                </a:solidFill>
                <a:effectLst/>
              </a:rPr>
              <a:t> del </a:t>
            </a:r>
            <a:r>
              <a:rPr lang="en-US" b="1" i="0" dirty="0" err="1">
                <a:solidFill>
                  <a:schemeClr val="bg1">
                    <a:alpha val="70000"/>
                  </a:schemeClr>
                </a:solidFill>
                <a:effectLst/>
              </a:rPr>
              <a:t>cliente</a:t>
            </a:r>
            <a:r>
              <a:rPr lang="en-US" b="1" i="0" dirty="0">
                <a:solidFill>
                  <a:schemeClr val="tx1">
                    <a:alpha val="70000"/>
                  </a:schemeClr>
                </a:solidFill>
                <a:effectLst/>
              </a:rPr>
              <a:t>.</a:t>
            </a:r>
            <a:endParaRPr lang="en-US" b="1" dirty="0">
              <a:solidFill>
                <a:schemeClr val="tx1">
                  <a:alpha val="70000"/>
                </a:schemeClr>
              </a:solidFill>
            </a:endParaRPr>
          </a:p>
          <a:p>
            <a:pPr algn="just">
              <a:lnSpc>
                <a:spcPct val="115000"/>
              </a:lnSpc>
              <a:spcAft>
                <a:spcPts val="600"/>
              </a:spcAft>
              <a:buClr>
                <a:schemeClr val="accent1">
                  <a:lumMod val="60000"/>
                  <a:lumOff val="40000"/>
                </a:schemeClr>
              </a:buClr>
            </a:pPr>
            <a:endParaRPr lang="en-US" b="1" i="0" dirty="0">
              <a:solidFill>
                <a:schemeClr val="tx1">
                  <a:alpha val="70000"/>
                </a:schemeClr>
              </a:solidFill>
              <a:effectLst/>
            </a:endParaRPr>
          </a:p>
          <a:p>
            <a:pPr algn="just">
              <a:lnSpc>
                <a:spcPct val="115000"/>
              </a:lnSpc>
              <a:spcAft>
                <a:spcPts val="600"/>
              </a:spcAft>
              <a:buClr>
                <a:schemeClr val="accent1">
                  <a:lumMod val="60000"/>
                  <a:lumOff val="40000"/>
                </a:schemeClr>
              </a:buClr>
            </a:pPr>
            <a:endParaRPr lang="en-US" b="1" i="0" dirty="0">
              <a:solidFill>
                <a:schemeClr val="tx1">
                  <a:alpha val="70000"/>
                </a:schemeClr>
              </a:solidFill>
              <a:effectLst/>
            </a:endParaRPr>
          </a:p>
          <a:p>
            <a:pPr algn="just">
              <a:lnSpc>
                <a:spcPct val="115000"/>
              </a:lnSpc>
              <a:spcAft>
                <a:spcPts val="600"/>
              </a:spcAft>
              <a:buClr>
                <a:schemeClr val="accent1">
                  <a:lumMod val="60000"/>
                  <a:lumOff val="40000"/>
                </a:schemeClr>
              </a:buClr>
            </a:pPr>
            <a:r>
              <a:rPr lang="en-US" sz="2400" b="1" i="0" dirty="0" err="1">
                <a:solidFill>
                  <a:schemeClr val="accent4">
                    <a:lumMod val="50000"/>
                    <a:alpha val="70000"/>
                  </a:schemeClr>
                </a:solidFill>
                <a:effectLst/>
                <a:latin typeface="+mj-lt"/>
              </a:rPr>
              <a:t>Misión</a:t>
            </a:r>
            <a:r>
              <a:rPr lang="en-US" sz="2400" b="1" i="0" dirty="0">
                <a:solidFill>
                  <a:schemeClr val="accent4">
                    <a:lumMod val="50000"/>
                    <a:alpha val="70000"/>
                  </a:schemeClr>
                </a:solidFill>
                <a:effectLst/>
                <a:latin typeface="+mj-lt"/>
              </a:rPr>
              <a:t>: </a:t>
            </a:r>
            <a:r>
              <a:rPr lang="en-US" b="1" i="0" dirty="0">
                <a:solidFill>
                  <a:schemeClr val="bg1">
                    <a:alpha val="70000"/>
                  </a:schemeClr>
                </a:solidFill>
                <a:effectLst/>
              </a:rPr>
              <a:t>Nuestra </a:t>
            </a:r>
            <a:r>
              <a:rPr lang="en-US" b="1" i="0" dirty="0" err="1">
                <a:solidFill>
                  <a:schemeClr val="bg1">
                    <a:alpha val="70000"/>
                  </a:schemeClr>
                </a:solidFill>
                <a:effectLst/>
              </a:rPr>
              <a:t>misión</a:t>
            </a:r>
            <a:r>
              <a:rPr lang="en-US" b="1" i="0" dirty="0">
                <a:solidFill>
                  <a:schemeClr val="bg1">
                    <a:alpha val="70000"/>
                  </a:schemeClr>
                </a:solidFill>
                <a:effectLst/>
              </a:rPr>
              <a:t> </a:t>
            </a:r>
            <a:r>
              <a:rPr lang="en-US" b="1" i="0" dirty="0" err="1">
                <a:solidFill>
                  <a:schemeClr val="bg1">
                    <a:alpha val="70000"/>
                  </a:schemeClr>
                </a:solidFill>
                <a:effectLst/>
              </a:rPr>
              <a:t>en</a:t>
            </a:r>
            <a:r>
              <a:rPr lang="en-US" b="1" i="0" dirty="0">
                <a:solidFill>
                  <a:schemeClr val="bg1">
                    <a:alpha val="70000"/>
                  </a:schemeClr>
                </a:solidFill>
                <a:effectLst/>
              </a:rPr>
              <a:t> Gorillas Caps es </a:t>
            </a:r>
            <a:r>
              <a:rPr lang="en-US" b="1" i="0" dirty="0" err="1">
                <a:solidFill>
                  <a:schemeClr val="bg1">
                    <a:alpha val="70000"/>
                  </a:schemeClr>
                </a:solidFill>
                <a:effectLst/>
              </a:rPr>
              <a:t>ofrecer</a:t>
            </a:r>
            <a:r>
              <a:rPr lang="en-US" b="1" i="0" dirty="0">
                <a:solidFill>
                  <a:schemeClr val="bg1">
                    <a:alpha val="70000"/>
                  </a:schemeClr>
                </a:solidFill>
                <a:effectLst/>
              </a:rPr>
              <a:t> a </a:t>
            </a:r>
            <a:r>
              <a:rPr lang="en-US" b="1" i="0" dirty="0" err="1">
                <a:solidFill>
                  <a:schemeClr val="bg1">
                    <a:alpha val="70000"/>
                  </a:schemeClr>
                </a:solidFill>
                <a:effectLst/>
              </a:rPr>
              <a:t>nuestros</a:t>
            </a:r>
            <a:r>
              <a:rPr lang="en-US" b="1" i="0" dirty="0">
                <a:solidFill>
                  <a:schemeClr val="bg1">
                    <a:alpha val="70000"/>
                  </a:schemeClr>
                </a:solidFill>
                <a:effectLst/>
              </a:rPr>
              <a:t> </a:t>
            </a:r>
            <a:r>
              <a:rPr lang="en-US" b="1" i="0" dirty="0" err="1">
                <a:solidFill>
                  <a:schemeClr val="bg1">
                    <a:alpha val="70000"/>
                  </a:schemeClr>
                </a:solidFill>
                <a:effectLst/>
              </a:rPr>
              <a:t>clientes</a:t>
            </a:r>
            <a:r>
              <a:rPr lang="en-US" b="1" i="0" dirty="0">
                <a:solidFill>
                  <a:schemeClr val="bg1">
                    <a:alpha val="70000"/>
                  </a:schemeClr>
                </a:solidFill>
                <a:effectLst/>
              </a:rPr>
              <a:t> las </a:t>
            </a:r>
            <a:r>
              <a:rPr lang="en-US" b="1" i="0" dirty="0" err="1">
                <a:solidFill>
                  <a:schemeClr val="bg1">
                    <a:alpha val="70000"/>
                  </a:schemeClr>
                </a:solidFill>
                <a:effectLst/>
              </a:rPr>
              <a:t>gorras</a:t>
            </a:r>
            <a:r>
              <a:rPr lang="en-US" b="1" i="0" dirty="0">
                <a:solidFill>
                  <a:schemeClr val="bg1">
                    <a:alpha val="70000"/>
                  </a:schemeClr>
                </a:solidFill>
                <a:effectLst/>
              </a:rPr>
              <a:t> Trucker Hat </a:t>
            </a:r>
            <a:r>
              <a:rPr lang="en-US" b="1" i="0" dirty="0" err="1">
                <a:solidFill>
                  <a:schemeClr val="bg1">
                    <a:alpha val="70000"/>
                  </a:schemeClr>
                </a:solidFill>
                <a:effectLst/>
              </a:rPr>
              <a:t>más</a:t>
            </a:r>
            <a:r>
              <a:rPr lang="en-US" b="1" i="0" dirty="0">
                <a:solidFill>
                  <a:schemeClr val="bg1">
                    <a:alpha val="70000"/>
                  </a:schemeClr>
                </a:solidFill>
                <a:effectLst/>
              </a:rPr>
              <a:t> </a:t>
            </a:r>
            <a:r>
              <a:rPr lang="en-US" b="1" i="0" dirty="0" err="1">
                <a:solidFill>
                  <a:schemeClr val="bg1">
                    <a:alpha val="70000"/>
                  </a:schemeClr>
                </a:solidFill>
                <a:effectLst/>
              </a:rPr>
              <a:t>auténticas</a:t>
            </a:r>
            <a:r>
              <a:rPr lang="en-US" b="1" i="0" dirty="0">
                <a:solidFill>
                  <a:schemeClr val="bg1">
                    <a:alpha val="70000"/>
                  </a:schemeClr>
                </a:solidFill>
                <a:effectLst/>
              </a:rPr>
              <a:t>, </a:t>
            </a:r>
            <a:r>
              <a:rPr lang="en-US" b="1" i="0" dirty="0" err="1">
                <a:solidFill>
                  <a:schemeClr val="bg1">
                    <a:alpha val="70000"/>
                  </a:schemeClr>
                </a:solidFill>
                <a:effectLst/>
              </a:rPr>
              <a:t>cómodas</a:t>
            </a:r>
            <a:r>
              <a:rPr lang="en-US" b="1" i="0" dirty="0">
                <a:solidFill>
                  <a:schemeClr val="bg1">
                    <a:alpha val="70000"/>
                  </a:schemeClr>
                </a:solidFill>
                <a:effectLst/>
              </a:rPr>
              <a:t> y de </a:t>
            </a:r>
            <a:r>
              <a:rPr lang="en-US" b="1" i="0" dirty="0" err="1">
                <a:solidFill>
                  <a:schemeClr val="bg1">
                    <a:alpha val="70000"/>
                  </a:schemeClr>
                </a:solidFill>
                <a:effectLst/>
              </a:rPr>
              <a:t>alta</a:t>
            </a:r>
            <a:r>
              <a:rPr lang="en-US" b="1" i="0" dirty="0">
                <a:solidFill>
                  <a:schemeClr val="bg1">
                    <a:alpha val="70000"/>
                  </a:schemeClr>
                </a:solidFill>
                <a:effectLst/>
              </a:rPr>
              <a:t> </a:t>
            </a:r>
            <a:r>
              <a:rPr lang="en-US" b="1" i="0" dirty="0" err="1">
                <a:solidFill>
                  <a:schemeClr val="bg1">
                    <a:alpha val="70000"/>
                  </a:schemeClr>
                </a:solidFill>
                <a:effectLst/>
              </a:rPr>
              <a:t>calidad</a:t>
            </a:r>
            <a:r>
              <a:rPr lang="en-US" b="1" i="0" dirty="0">
                <a:solidFill>
                  <a:schemeClr val="bg1">
                    <a:alpha val="70000"/>
                  </a:schemeClr>
                </a:solidFill>
                <a:effectLst/>
              </a:rPr>
              <a:t>, que </a:t>
            </a:r>
            <a:r>
              <a:rPr lang="en-US" b="1" i="0" dirty="0" err="1">
                <a:solidFill>
                  <a:schemeClr val="bg1">
                    <a:alpha val="70000"/>
                  </a:schemeClr>
                </a:solidFill>
                <a:effectLst/>
              </a:rPr>
              <a:t>complementen</a:t>
            </a:r>
            <a:r>
              <a:rPr lang="en-US" b="1" i="0" dirty="0">
                <a:solidFill>
                  <a:schemeClr val="bg1">
                    <a:alpha val="70000"/>
                  </a:schemeClr>
                </a:solidFill>
                <a:effectLst/>
              </a:rPr>
              <a:t> </a:t>
            </a:r>
            <a:r>
              <a:rPr lang="en-US" b="1" i="0" dirty="0" err="1">
                <a:solidFill>
                  <a:schemeClr val="bg1">
                    <a:alpha val="70000"/>
                  </a:schemeClr>
                </a:solidFill>
                <a:effectLst/>
              </a:rPr>
              <a:t>su</a:t>
            </a:r>
            <a:r>
              <a:rPr lang="en-US" b="1" i="0" dirty="0">
                <a:solidFill>
                  <a:schemeClr val="bg1">
                    <a:alpha val="70000"/>
                  </a:schemeClr>
                </a:solidFill>
                <a:effectLst/>
              </a:rPr>
              <a:t> </a:t>
            </a:r>
            <a:r>
              <a:rPr lang="en-US" b="1" i="0" dirty="0" err="1">
                <a:solidFill>
                  <a:schemeClr val="bg1">
                    <a:alpha val="70000"/>
                  </a:schemeClr>
                </a:solidFill>
                <a:effectLst/>
              </a:rPr>
              <a:t>estilo</a:t>
            </a:r>
            <a:r>
              <a:rPr lang="en-US" b="1" i="0" dirty="0">
                <a:solidFill>
                  <a:schemeClr val="bg1">
                    <a:alpha val="70000"/>
                  </a:schemeClr>
                </a:solidFill>
                <a:effectLst/>
              </a:rPr>
              <a:t> personal y </a:t>
            </a:r>
            <a:r>
              <a:rPr lang="en-US" b="1" i="0" dirty="0" err="1">
                <a:solidFill>
                  <a:schemeClr val="bg1">
                    <a:alpha val="70000"/>
                  </a:schemeClr>
                </a:solidFill>
                <a:effectLst/>
              </a:rPr>
              <a:t>reflejen</a:t>
            </a:r>
            <a:r>
              <a:rPr lang="en-US" b="1" i="0" dirty="0">
                <a:solidFill>
                  <a:schemeClr val="bg1">
                    <a:alpha val="70000"/>
                  </a:schemeClr>
                </a:solidFill>
                <a:effectLst/>
              </a:rPr>
              <a:t> </a:t>
            </a:r>
            <a:r>
              <a:rPr lang="en-US" b="1" i="0" dirty="0" err="1">
                <a:solidFill>
                  <a:schemeClr val="bg1">
                    <a:alpha val="70000"/>
                  </a:schemeClr>
                </a:solidFill>
                <a:effectLst/>
              </a:rPr>
              <a:t>su</a:t>
            </a:r>
            <a:r>
              <a:rPr lang="en-US" b="1" i="0" dirty="0">
                <a:solidFill>
                  <a:schemeClr val="bg1">
                    <a:alpha val="70000"/>
                  </a:schemeClr>
                </a:solidFill>
                <a:effectLst/>
              </a:rPr>
              <a:t> </a:t>
            </a:r>
            <a:r>
              <a:rPr lang="en-US" b="1" i="0" dirty="0" err="1">
                <a:solidFill>
                  <a:schemeClr val="bg1">
                    <a:alpha val="70000"/>
                  </a:schemeClr>
                </a:solidFill>
                <a:effectLst/>
              </a:rPr>
              <a:t>individualidad</a:t>
            </a:r>
            <a:r>
              <a:rPr lang="en-US" b="1" i="0" dirty="0">
                <a:solidFill>
                  <a:schemeClr val="bg1">
                    <a:alpha val="70000"/>
                  </a:schemeClr>
                </a:solidFill>
                <a:effectLst/>
              </a:rPr>
              <a:t>. Nos </a:t>
            </a:r>
            <a:r>
              <a:rPr lang="en-US" b="1" i="0" dirty="0" err="1">
                <a:solidFill>
                  <a:schemeClr val="bg1">
                    <a:alpha val="70000"/>
                  </a:schemeClr>
                </a:solidFill>
                <a:effectLst/>
              </a:rPr>
              <a:t>esforzamos</a:t>
            </a:r>
            <a:r>
              <a:rPr lang="en-US" b="1" i="0" dirty="0">
                <a:solidFill>
                  <a:schemeClr val="bg1">
                    <a:alpha val="70000"/>
                  </a:schemeClr>
                </a:solidFill>
                <a:effectLst/>
              </a:rPr>
              <a:t> </a:t>
            </a:r>
            <a:r>
              <a:rPr lang="en-US" b="1" i="0" dirty="0" err="1">
                <a:solidFill>
                  <a:schemeClr val="bg1">
                    <a:alpha val="70000"/>
                  </a:schemeClr>
                </a:solidFill>
                <a:effectLst/>
              </a:rPr>
              <a:t>por</a:t>
            </a:r>
            <a:r>
              <a:rPr lang="en-US" b="1" i="0" dirty="0">
                <a:solidFill>
                  <a:schemeClr val="bg1">
                    <a:alpha val="70000"/>
                  </a:schemeClr>
                </a:solidFill>
                <a:effectLst/>
              </a:rPr>
              <a:t> </a:t>
            </a:r>
            <a:r>
              <a:rPr lang="en-US" b="1" i="0" dirty="0" err="1">
                <a:solidFill>
                  <a:schemeClr val="bg1">
                    <a:alpha val="70000"/>
                  </a:schemeClr>
                </a:solidFill>
                <a:effectLst/>
              </a:rPr>
              <a:t>mantenernos</a:t>
            </a:r>
            <a:r>
              <a:rPr lang="en-US" b="1" i="0" dirty="0">
                <a:solidFill>
                  <a:schemeClr val="bg1">
                    <a:alpha val="70000"/>
                  </a:schemeClr>
                </a:solidFill>
                <a:effectLst/>
              </a:rPr>
              <a:t> a la </a:t>
            </a:r>
            <a:r>
              <a:rPr lang="en-US" b="1" i="0" dirty="0" err="1">
                <a:solidFill>
                  <a:schemeClr val="bg1">
                    <a:alpha val="70000"/>
                  </a:schemeClr>
                </a:solidFill>
                <a:effectLst/>
              </a:rPr>
              <a:t>vanguardia</a:t>
            </a:r>
            <a:r>
              <a:rPr lang="en-US" b="1" i="0" dirty="0">
                <a:solidFill>
                  <a:schemeClr val="bg1">
                    <a:alpha val="70000"/>
                  </a:schemeClr>
                </a:solidFill>
                <a:effectLst/>
              </a:rPr>
              <a:t> de las </a:t>
            </a:r>
            <a:r>
              <a:rPr lang="en-US" b="1" i="0" dirty="0" err="1">
                <a:solidFill>
                  <a:schemeClr val="bg1">
                    <a:alpha val="70000"/>
                  </a:schemeClr>
                </a:solidFill>
                <a:effectLst/>
              </a:rPr>
              <a:t>tendencias</a:t>
            </a:r>
            <a:r>
              <a:rPr lang="en-US" b="1" i="0" dirty="0">
                <a:solidFill>
                  <a:schemeClr val="bg1">
                    <a:alpha val="70000"/>
                  </a:schemeClr>
                </a:solidFill>
                <a:effectLst/>
              </a:rPr>
              <a:t> de </a:t>
            </a:r>
            <a:r>
              <a:rPr lang="en-US" b="1" i="0" dirty="0" err="1">
                <a:solidFill>
                  <a:schemeClr val="bg1">
                    <a:alpha val="70000"/>
                  </a:schemeClr>
                </a:solidFill>
                <a:effectLst/>
              </a:rPr>
              <a:t>moda</a:t>
            </a:r>
            <a:r>
              <a:rPr lang="en-US" b="1" i="0" dirty="0">
                <a:solidFill>
                  <a:schemeClr val="bg1">
                    <a:alpha val="70000"/>
                  </a:schemeClr>
                </a:solidFill>
                <a:effectLst/>
              </a:rPr>
              <a:t> y </a:t>
            </a:r>
            <a:r>
              <a:rPr lang="en-US" b="1" i="0" dirty="0" err="1">
                <a:solidFill>
                  <a:schemeClr val="bg1">
                    <a:alpha val="70000"/>
                  </a:schemeClr>
                </a:solidFill>
                <a:effectLst/>
              </a:rPr>
              <a:t>ofrecer</a:t>
            </a:r>
            <a:r>
              <a:rPr lang="en-US" b="1" i="0" dirty="0">
                <a:solidFill>
                  <a:schemeClr val="bg1">
                    <a:alpha val="70000"/>
                  </a:schemeClr>
                </a:solidFill>
                <a:effectLst/>
              </a:rPr>
              <a:t> </a:t>
            </a:r>
            <a:r>
              <a:rPr lang="en-US" b="1" i="0" dirty="0" err="1">
                <a:solidFill>
                  <a:schemeClr val="bg1">
                    <a:alpha val="70000"/>
                  </a:schemeClr>
                </a:solidFill>
                <a:effectLst/>
              </a:rPr>
              <a:t>productos</a:t>
            </a:r>
            <a:r>
              <a:rPr lang="en-US" b="1" i="0" dirty="0">
                <a:solidFill>
                  <a:schemeClr val="bg1">
                    <a:alpha val="70000"/>
                  </a:schemeClr>
                </a:solidFill>
                <a:effectLst/>
              </a:rPr>
              <a:t> que </a:t>
            </a:r>
            <a:r>
              <a:rPr lang="en-US" b="1" i="0" dirty="0" err="1">
                <a:solidFill>
                  <a:schemeClr val="bg1">
                    <a:alpha val="70000"/>
                  </a:schemeClr>
                </a:solidFill>
                <a:effectLst/>
              </a:rPr>
              <a:t>superen</a:t>
            </a:r>
            <a:r>
              <a:rPr lang="en-US" b="1" i="0" dirty="0">
                <a:solidFill>
                  <a:schemeClr val="bg1">
                    <a:alpha val="70000"/>
                  </a:schemeClr>
                </a:solidFill>
                <a:effectLst/>
              </a:rPr>
              <a:t> las </a:t>
            </a:r>
            <a:r>
              <a:rPr lang="en-US" b="1" i="0" dirty="0" err="1">
                <a:solidFill>
                  <a:schemeClr val="bg1">
                    <a:alpha val="70000"/>
                  </a:schemeClr>
                </a:solidFill>
                <a:effectLst/>
              </a:rPr>
              <a:t>expectativas</a:t>
            </a:r>
            <a:r>
              <a:rPr lang="en-US" b="1" i="0" dirty="0">
                <a:solidFill>
                  <a:schemeClr val="bg1">
                    <a:alpha val="70000"/>
                  </a:schemeClr>
                </a:solidFill>
                <a:effectLst/>
              </a:rPr>
              <a:t>, </a:t>
            </a:r>
            <a:r>
              <a:rPr lang="en-US" b="1" i="0" dirty="0" err="1">
                <a:solidFill>
                  <a:schemeClr val="bg1">
                    <a:alpha val="70000"/>
                  </a:schemeClr>
                </a:solidFill>
                <a:effectLst/>
              </a:rPr>
              <a:t>respaldados</a:t>
            </a:r>
            <a:r>
              <a:rPr lang="en-US" b="1" i="0" dirty="0">
                <a:solidFill>
                  <a:schemeClr val="bg1">
                    <a:alpha val="70000"/>
                  </a:schemeClr>
                </a:solidFill>
                <a:effectLst/>
              </a:rPr>
              <a:t> </a:t>
            </a:r>
            <a:r>
              <a:rPr lang="en-US" b="1" i="0" dirty="0" err="1">
                <a:solidFill>
                  <a:schemeClr val="bg1">
                    <a:alpha val="70000"/>
                  </a:schemeClr>
                </a:solidFill>
                <a:effectLst/>
              </a:rPr>
              <a:t>por</a:t>
            </a:r>
            <a:r>
              <a:rPr lang="en-US" b="1" i="0" dirty="0">
                <a:solidFill>
                  <a:schemeClr val="bg1">
                    <a:alpha val="70000"/>
                  </a:schemeClr>
                </a:solidFill>
                <a:effectLst/>
              </a:rPr>
              <a:t> un </a:t>
            </a:r>
            <a:r>
              <a:rPr lang="en-US" b="1" i="0" dirty="0" err="1">
                <a:solidFill>
                  <a:schemeClr val="bg1">
                    <a:alpha val="70000"/>
                  </a:schemeClr>
                </a:solidFill>
                <a:effectLst/>
              </a:rPr>
              <a:t>servicio</a:t>
            </a:r>
            <a:r>
              <a:rPr lang="en-US" b="1" i="0" dirty="0">
                <a:solidFill>
                  <a:schemeClr val="bg1">
                    <a:alpha val="70000"/>
                  </a:schemeClr>
                </a:solidFill>
                <a:effectLst/>
              </a:rPr>
              <a:t> al </a:t>
            </a:r>
            <a:r>
              <a:rPr lang="en-US" b="1" i="0" dirty="0" err="1">
                <a:solidFill>
                  <a:schemeClr val="bg1">
                    <a:alpha val="70000"/>
                  </a:schemeClr>
                </a:solidFill>
                <a:effectLst/>
              </a:rPr>
              <a:t>cliente</a:t>
            </a:r>
            <a:r>
              <a:rPr lang="en-US" b="1" i="0" dirty="0">
                <a:solidFill>
                  <a:schemeClr val="bg1">
                    <a:alpha val="70000"/>
                  </a:schemeClr>
                </a:solidFill>
                <a:effectLst/>
              </a:rPr>
              <a:t> </a:t>
            </a:r>
            <a:r>
              <a:rPr lang="en-US" b="1" i="0" dirty="0" err="1">
                <a:solidFill>
                  <a:schemeClr val="bg1">
                    <a:alpha val="70000"/>
                  </a:schemeClr>
                </a:solidFill>
                <a:effectLst/>
              </a:rPr>
              <a:t>excepcional</a:t>
            </a:r>
            <a:r>
              <a:rPr lang="en-US" b="1" i="0" dirty="0">
                <a:solidFill>
                  <a:schemeClr val="bg1">
                    <a:alpha val="70000"/>
                  </a:schemeClr>
                </a:solidFill>
                <a:effectLst/>
              </a:rPr>
              <a:t>.</a:t>
            </a:r>
          </a:p>
        </p:txBody>
      </p:sp>
    </p:spTree>
    <p:extLst>
      <p:ext uri="{BB962C8B-B14F-4D97-AF65-F5344CB8AC3E}">
        <p14:creationId xmlns:p14="http://schemas.microsoft.com/office/powerpoint/2010/main" val="413792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09" name="Rectangle 4104">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C8E3C40-99D7-D9F1-E89F-65058FAB1728}"/>
              </a:ext>
            </a:extLst>
          </p:cNvPr>
          <p:cNvSpPr>
            <a:spLocks noGrp="1"/>
          </p:cNvSpPr>
          <p:nvPr>
            <p:ph type="title"/>
          </p:nvPr>
        </p:nvSpPr>
        <p:spPr>
          <a:xfrm>
            <a:off x="642938" y="224473"/>
            <a:ext cx="3322637" cy="4689475"/>
          </a:xfrm>
        </p:spPr>
        <p:txBody>
          <a:bodyPr anchor="ctr">
            <a:normAutofit/>
          </a:bodyPr>
          <a:lstStyle/>
          <a:p>
            <a:pPr algn="ctr"/>
            <a:r>
              <a:rPr lang="es-MX" b="1" i="0" dirty="0">
                <a:solidFill>
                  <a:schemeClr val="accent4">
                    <a:lumMod val="50000"/>
                  </a:schemeClr>
                </a:solidFill>
                <a:effectLst/>
              </a:rPr>
              <a:t>Valores</a:t>
            </a:r>
            <a:br>
              <a:rPr lang="es-MX" b="0" i="0" dirty="0">
                <a:effectLst/>
                <a:latin typeface="Söhne"/>
              </a:rPr>
            </a:br>
            <a:endParaRPr lang="es-MX" dirty="0"/>
          </a:p>
        </p:txBody>
      </p:sp>
      <p:sp>
        <p:nvSpPr>
          <p:cNvPr id="4110" name="Rectangle 4106">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100" name="Marcador de contenido 2">
            <a:extLst>
              <a:ext uri="{FF2B5EF4-FFF2-40B4-BE49-F238E27FC236}">
                <a16:creationId xmlns:a16="http://schemas.microsoft.com/office/drawing/2014/main" id="{6DEE1D15-D59F-9B2B-AA94-47A2CAA751FE}"/>
              </a:ext>
            </a:extLst>
          </p:cNvPr>
          <p:cNvGraphicFramePr>
            <a:graphicFrameLocks noGrp="1"/>
          </p:cNvGraphicFramePr>
          <p:nvPr>
            <p:ph idx="1"/>
            <p:extLst>
              <p:ext uri="{D42A27DB-BD31-4B8C-83A1-F6EECF244321}">
                <p14:modId xmlns:p14="http://schemas.microsoft.com/office/powerpoint/2010/main" val="3112839606"/>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Dibujado a mano ayudando a las personas día de los derechos humanos | Vector Gratis">
            <a:extLst>
              <a:ext uri="{FF2B5EF4-FFF2-40B4-BE49-F238E27FC236}">
                <a16:creationId xmlns:a16="http://schemas.microsoft.com/office/drawing/2014/main" id="{9DB7D34A-A9A0-1F82-F8C8-6CDABB614F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0306" y="2778761"/>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8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2D8BAA03-38AA-B8DC-C23B-4193B0F97DEA}"/>
              </a:ext>
            </a:extLst>
          </p:cNvPr>
          <p:cNvSpPr>
            <a:spLocks noGrp="1"/>
          </p:cNvSpPr>
          <p:nvPr>
            <p:ph type="body" idx="1"/>
          </p:nvPr>
        </p:nvSpPr>
        <p:spPr>
          <a:xfrm>
            <a:off x="3599180" y="1096506"/>
            <a:ext cx="4741200" cy="553998"/>
          </a:xfrm>
        </p:spPr>
        <p:txBody>
          <a:bodyPr>
            <a:normAutofit/>
          </a:bodyPr>
          <a:lstStyle/>
          <a:p>
            <a:pPr algn="ctr"/>
            <a:r>
              <a:rPr lang="es-MX" sz="2800" b="1" i="0" dirty="0">
                <a:solidFill>
                  <a:schemeClr val="accent4">
                    <a:lumMod val="50000"/>
                    <a:alpha val="80000"/>
                  </a:schemeClr>
                </a:solidFill>
                <a:effectLst/>
                <a:latin typeface="+mj-lt"/>
              </a:rPr>
              <a:t>Mercado objeto</a:t>
            </a:r>
          </a:p>
        </p:txBody>
      </p:sp>
      <p:sp>
        <p:nvSpPr>
          <p:cNvPr id="9" name="Marcador de contenido 8">
            <a:extLst>
              <a:ext uri="{FF2B5EF4-FFF2-40B4-BE49-F238E27FC236}">
                <a16:creationId xmlns:a16="http://schemas.microsoft.com/office/drawing/2014/main" id="{08F2BF6B-C5B8-DCA0-DDDC-20DE96250FDF}"/>
              </a:ext>
            </a:extLst>
          </p:cNvPr>
          <p:cNvSpPr>
            <a:spLocks noGrp="1"/>
          </p:cNvSpPr>
          <p:nvPr>
            <p:ph sz="half" idx="2"/>
          </p:nvPr>
        </p:nvSpPr>
        <p:spPr>
          <a:xfrm>
            <a:off x="1198880" y="2621280"/>
            <a:ext cx="7416800" cy="2296160"/>
          </a:xfrm>
        </p:spPr>
        <p:txBody>
          <a:bodyPr>
            <a:normAutofit/>
          </a:bodyPr>
          <a:lstStyle/>
          <a:p>
            <a:pPr marL="0" indent="0" algn="just">
              <a:buNone/>
            </a:pPr>
            <a:r>
              <a:rPr lang="es-MX" b="0" i="0" dirty="0" err="1">
                <a:solidFill>
                  <a:srgbClr val="374151"/>
                </a:solidFill>
                <a:effectLst/>
                <a:latin typeface="Arial" panose="020B0604020202020204" pitchFamily="34" charset="0"/>
                <a:cs typeface="Arial" panose="020B0604020202020204" pitchFamily="34" charset="0"/>
              </a:rPr>
              <a:t>Gorilla</a:t>
            </a:r>
            <a:r>
              <a:rPr lang="es-MX" b="0" i="0" dirty="0">
                <a:solidFill>
                  <a:srgbClr val="374151"/>
                </a:solidFill>
                <a:effectLst/>
                <a:latin typeface="Arial" panose="020B0604020202020204" pitchFamily="34" charset="0"/>
                <a:cs typeface="Arial" panose="020B0604020202020204" pitchFamily="34" charset="0"/>
              </a:rPr>
              <a:t> </a:t>
            </a:r>
            <a:r>
              <a:rPr lang="es-MX" b="0" i="0" dirty="0" err="1">
                <a:solidFill>
                  <a:srgbClr val="374151"/>
                </a:solidFill>
                <a:effectLst/>
                <a:latin typeface="Arial" panose="020B0604020202020204" pitchFamily="34" charset="0"/>
                <a:cs typeface="Arial" panose="020B0604020202020204" pitchFamily="34" charset="0"/>
              </a:rPr>
              <a:t>Caps</a:t>
            </a:r>
            <a:r>
              <a:rPr lang="es-MX" dirty="0">
                <a:solidFill>
                  <a:srgbClr val="374151"/>
                </a:solidFill>
                <a:latin typeface="Arial" panose="020B0604020202020204" pitchFamily="34" charset="0"/>
                <a:cs typeface="Arial" panose="020B0604020202020204" pitchFamily="34" charset="0"/>
              </a:rPr>
              <a:t> </a:t>
            </a:r>
            <a:r>
              <a:rPr lang="es-MX" b="0" i="0" dirty="0">
                <a:solidFill>
                  <a:srgbClr val="374151"/>
                </a:solidFill>
                <a:effectLst/>
                <a:latin typeface="Arial" panose="020B0604020202020204" pitchFamily="34" charset="0"/>
                <a:cs typeface="Arial" panose="020B0604020202020204" pitchFamily="34" charset="0"/>
              </a:rPr>
              <a:t>ha tomado la decisión de especializarse en la creación y comercialización de gorras de visera curva, también conocidas como "</a:t>
            </a:r>
            <a:r>
              <a:rPr lang="es-MX" b="0" i="0" dirty="0" err="1">
                <a:solidFill>
                  <a:srgbClr val="374151"/>
                </a:solidFill>
                <a:effectLst/>
                <a:latin typeface="Arial" panose="020B0604020202020204" pitchFamily="34" charset="0"/>
                <a:cs typeface="Arial" panose="020B0604020202020204" pitchFamily="34" charset="0"/>
              </a:rPr>
              <a:t>Trucker</a:t>
            </a:r>
            <a:r>
              <a:rPr lang="es-MX" b="0" i="0" dirty="0">
                <a:solidFill>
                  <a:srgbClr val="374151"/>
                </a:solidFill>
                <a:effectLst/>
                <a:latin typeface="Arial" panose="020B0604020202020204" pitchFamily="34" charset="0"/>
                <a:cs typeface="Arial" panose="020B0604020202020204" pitchFamily="34" charset="0"/>
              </a:rPr>
              <a:t> </a:t>
            </a:r>
            <a:r>
              <a:rPr lang="es-MX" b="0" i="0" dirty="0" err="1">
                <a:solidFill>
                  <a:srgbClr val="374151"/>
                </a:solidFill>
                <a:effectLst/>
                <a:latin typeface="Arial" panose="020B0604020202020204" pitchFamily="34" charset="0"/>
                <a:cs typeface="Arial" panose="020B0604020202020204" pitchFamily="34" charset="0"/>
              </a:rPr>
              <a:t>Hats</a:t>
            </a:r>
            <a:r>
              <a:rPr lang="es-MX" b="0" i="0" dirty="0">
                <a:solidFill>
                  <a:srgbClr val="374151"/>
                </a:solidFill>
                <a:effectLst/>
                <a:latin typeface="Arial" panose="020B0604020202020204" pitchFamily="34" charset="0"/>
                <a:cs typeface="Arial" panose="020B0604020202020204" pitchFamily="34" charset="0"/>
              </a:rPr>
              <a:t>". Este enfoque permite a la empresa atraer a un público diverso, desde hombres y mujeres jóvenes hasta adultos de todas las edades, comenzando desde los 7 año.</a:t>
            </a:r>
            <a:endParaRPr lang="es-MX" sz="2800" dirty="0">
              <a:latin typeface="Arial" panose="020B0604020202020204" pitchFamily="34" charset="0"/>
              <a:cs typeface="Arial" panose="020B0604020202020204" pitchFamily="34" charset="0"/>
            </a:endParaRPr>
          </a:p>
        </p:txBody>
      </p:sp>
      <p:pic>
        <p:nvPicPr>
          <p:cNvPr id="2050" name="Picture 2" descr="Gente de tiro medio posando con gorras de camionero | Foto Premium">
            <a:extLst>
              <a:ext uri="{FF2B5EF4-FFF2-40B4-BE49-F238E27FC236}">
                <a16:creationId xmlns:a16="http://schemas.microsoft.com/office/drawing/2014/main" id="{DEEB525A-1D0C-380D-2321-1734229F6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8605" y="1478736"/>
            <a:ext cx="2667635" cy="4058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44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3CA79-EBF6-B417-C593-5F951CDDD2E2}"/>
              </a:ext>
            </a:extLst>
          </p:cNvPr>
          <p:cNvSpPr>
            <a:spLocks noGrp="1"/>
          </p:cNvSpPr>
          <p:nvPr>
            <p:ph type="title"/>
          </p:nvPr>
        </p:nvSpPr>
        <p:spPr/>
        <p:txBody>
          <a:bodyPr>
            <a:normAutofit/>
          </a:bodyPr>
          <a:lstStyle/>
          <a:p>
            <a:pPr algn="ctr"/>
            <a:r>
              <a:rPr lang="es-MX" sz="3600" b="1" dirty="0">
                <a:solidFill>
                  <a:schemeClr val="accent4">
                    <a:lumMod val="50000"/>
                  </a:schemeClr>
                </a:solidFill>
              </a:rPr>
              <a:t>problemática</a:t>
            </a:r>
          </a:p>
        </p:txBody>
      </p:sp>
      <p:sp>
        <p:nvSpPr>
          <p:cNvPr id="3" name="Marcador de contenido 2">
            <a:extLst>
              <a:ext uri="{FF2B5EF4-FFF2-40B4-BE49-F238E27FC236}">
                <a16:creationId xmlns:a16="http://schemas.microsoft.com/office/drawing/2014/main" id="{B720CC8D-B594-5A9D-6A90-0DA48C20EFA0}"/>
              </a:ext>
            </a:extLst>
          </p:cNvPr>
          <p:cNvSpPr>
            <a:spLocks noGrp="1"/>
          </p:cNvSpPr>
          <p:nvPr>
            <p:ph idx="1"/>
          </p:nvPr>
        </p:nvSpPr>
        <p:spPr>
          <a:xfrm>
            <a:off x="1079500" y="1811020"/>
            <a:ext cx="10026650" cy="4356100"/>
          </a:xfrm>
        </p:spPr>
        <p:txBody>
          <a:bodyPr>
            <a:normAutofit fontScale="92500" lnSpcReduction="10000"/>
          </a:bodyPr>
          <a:lstStyle/>
          <a:p>
            <a:pPr marL="0" indent="0" algn="just">
              <a:buNone/>
            </a:pPr>
            <a:r>
              <a:rPr lang="es-MX" sz="2400" dirty="0">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rPr>
              <a:t>La empresa </a:t>
            </a:r>
            <a:r>
              <a:rPr lang="es-MX" sz="2400" dirty="0" err="1">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rPr>
              <a:t>Gorilla</a:t>
            </a:r>
            <a:r>
              <a:rPr lang="es-MX" sz="2400" dirty="0">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2400" dirty="0" err="1">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rPr>
              <a:t>Caps</a:t>
            </a:r>
            <a:r>
              <a:rPr lang="es-MX" sz="2400" dirty="0">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rPr>
              <a:t> es una empresa mexicana formada hace más de diez años, actualmente enfrenta dificultades en la gestión de sus procesos y en la venta de productos debido a la falta de un sistema integral. La falta de una plataforma centralizada y automatizada dificulta el seguimiento y control de inventario, la gestión de pedidos, la generación de informes, así como la optimización de los procesos de venta. Esto conlleva a una disminución en la eficiencia operativa, errores en la entrega de productos y una experiencia insatisfactoria para los clientes. Además, la falta de análisis y seguimiento de datos relevantes dificulta la toma de decisiones basada en información precisa y actualizada. Estas limitaciones afectan negativamente la productividad, la rentabilidad y la competitividad de la empresa en el mercado de las gorras.</a:t>
            </a:r>
          </a:p>
          <a:p>
            <a:endParaRPr lang="es-MX" dirty="0"/>
          </a:p>
        </p:txBody>
      </p:sp>
    </p:spTree>
    <p:extLst>
      <p:ext uri="{BB962C8B-B14F-4D97-AF65-F5344CB8AC3E}">
        <p14:creationId xmlns:p14="http://schemas.microsoft.com/office/powerpoint/2010/main" val="357004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759287-CD4C-B785-EF6F-49642C5574D7}"/>
              </a:ext>
            </a:extLst>
          </p:cNvPr>
          <p:cNvSpPr>
            <a:spLocks noGrp="1"/>
          </p:cNvSpPr>
          <p:nvPr>
            <p:ph type="title"/>
          </p:nvPr>
        </p:nvSpPr>
        <p:spPr/>
        <p:txBody>
          <a:bodyPr>
            <a:normAutofit/>
          </a:bodyPr>
          <a:lstStyle/>
          <a:p>
            <a:pPr algn="ctr"/>
            <a:r>
              <a:rPr lang="es-MX" sz="4000" b="1" dirty="0">
                <a:solidFill>
                  <a:schemeClr val="accent4">
                    <a:lumMod val="50000"/>
                  </a:schemeClr>
                </a:solidFill>
              </a:rPr>
              <a:t>SOLUCIÓN</a:t>
            </a:r>
          </a:p>
        </p:txBody>
      </p:sp>
      <p:sp>
        <p:nvSpPr>
          <p:cNvPr id="3" name="Marcador de contenido 2">
            <a:extLst>
              <a:ext uri="{FF2B5EF4-FFF2-40B4-BE49-F238E27FC236}">
                <a16:creationId xmlns:a16="http://schemas.microsoft.com/office/drawing/2014/main" id="{F4BF9AA2-BCD1-1D37-2343-5E3B3FE2CA91}"/>
              </a:ext>
            </a:extLst>
          </p:cNvPr>
          <p:cNvSpPr>
            <a:spLocks noGrp="1"/>
          </p:cNvSpPr>
          <p:nvPr>
            <p:ph idx="1"/>
          </p:nvPr>
        </p:nvSpPr>
        <p:spPr>
          <a:xfrm>
            <a:off x="1079500" y="1963420"/>
            <a:ext cx="10026650" cy="3268980"/>
          </a:xfrm>
        </p:spPr>
        <p:txBody>
          <a:bodyPr>
            <a:normAutofit/>
          </a:bodyPr>
          <a:lstStyle/>
          <a:p>
            <a:pPr marL="0" indent="0" algn="just">
              <a:buNone/>
            </a:pPr>
            <a:r>
              <a:rPr lang="es-MX" dirty="0">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rPr>
              <a:t>La implementación de un sistema de gestión integral en </a:t>
            </a:r>
            <a:r>
              <a:rPr lang="es-MX" dirty="0" err="1">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rPr>
              <a:t>Gorilla</a:t>
            </a:r>
            <a:r>
              <a:rPr lang="es-MX" dirty="0">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dirty="0" err="1">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rPr>
              <a:t>Caps</a:t>
            </a:r>
            <a:r>
              <a:rPr lang="es-MX" dirty="0">
                <a:solidFill>
                  <a:schemeClr val="bg1">
                    <a:alpha val="70000"/>
                  </a:schemeClr>
                </a:solidFill>
                <a:effectLst/>
                <a:latin typeface="Calibri" panose="020F0502020204030204" pitchFamily="34" charset="0"/>
                <a:ea typeface="Calibri" panose="020F0502020204030204" pitchFamily="34" charset="0"/>
                <a:cs typeface="Times New Roman" panose="02020603050405020304" pitchFamily="18" charset="0"/>
              </a:rPr>
              <a:t>, que incluye una versión móvil exclusiva para la venta de productos, se justifica por varios motivos. En primer lugar, la versión móvil mejorará la experiencia del cliente al brindarles acceso rápido y conveniente a la tienda en línea, lo que resultará en una mayor satisfacción y fidelización. Además, permitirá a la empresa alcanzar a un público más amplio y aprovechar nuevas oportunidades de venta. En segundo lugar, el sistema de gestión integral optimizará los procesos internos, permitiendo una mejor gestión del inventario, mayor eficiencia operativa y una toma de decisiones más informada basada en análisis detallados de datos. </a:t>
            </a:r>
            <a:endParaRPr lang="es-MX" dirty="0"/>
          </a:p>
        </p:txBody>
      </p:sp>
    </p:spTree>
    <p:extLst>
      <p:ext uri="{BB962C8B-B14F-4D97-AF65-F5344CB8AC3E}">
        <p14:creationId xmlns:p14="http://schemas.microsoft.com/office/powerpoint/2010/main" val="363541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75000"/>
              </a:schemeClr>
            </a:gs>
            <a:gs pos="22000">
              <a:schemeClr val="accent5">
                <a:lumMod val="60000"/>
                <a:lumOff val="40000"/>
              </a:schemeClr>
            </a:gs>
            <a:gs pos="86000">
              <a:schemeClr val="accent5">
                <a:lumMod val="40000"/>
                <a:lumOff val="60000"/>
              </a:schemeClr>
            </a:gs>
            <a:gs pos="95000">
              <a:schemeClr val="accent5">
                <a:lumMod val="60000"/>
                <a:lumOff val="40000"/>
              </a:schemeClr>
            </a:gs>
            <a:gs pos="100000">
              <a:schemeClr val="accent5">
                <a:lumMod val="40000"/>
                <a:lumOff val="60000"/>
              </a:schemeClr>
            </a:gs>
          </a:gsLst>
          <a:lin ang="5400000" scaled="1"/>
        </a:gradFill>
        <a:effectLst/>
      </p:bgPr>
    </p:bg>
    <p:spTree>
      <p:nvGrpSpPr>
        <p:cNvPr id="1" name=""/>
        <p:cNvGrpSpPr/>
        <p:nvPr/>
      </p:nvGrpSpPr>
      <p:grpSpPr>
        <a:xfrm>
          <a:off x="0" y="0"/>
          <a:ext cx="0" cy="0"/>
          <a:chOff x="0" y="0"/>
          <a:chExt cx="0" cy="0"/>
        </a:xfrm>
      </p:grpSpPr>
      <p:sp useBgFill="1">
        <p:nvSpPr>
          <p:cNvPr id="1044" name="Rectangle 1037">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219063-234A-94EB-6B6B-A794A489B232}"/>
              </a:ext>
            </a:extLst>
          </p:cNvPr>
          <p:cNvSpPr>
            <a:spLocks noGrp="1"/>
          </p:cNvSpPr>
          <p:nvPr>
            <p:ph type="title"/>
          </p:nvPr>
        </p:nvSpPr>
        <p:spPr>
          <a:xfrm>
            <a:off x="7766050" y="540000"/>
            <a:ext cx="3884962" cy="1331637"/>
          </a:xfrm>
        </p:spPr>
        <p:txBody>
          <a:bodyPr anchor="b">
            <a:normAutofit/>
          </a:bodyPr>
          <a:lstStyle/>
          <a:p>
            <a:pPr algn="ctr"/>
            <a:r>
              <a:rPr lang="es-MX" b="1" dirty="0">
                <a:solidFill>
                  <a:schemeClr val="accent4">
                    <a:lumMod val="50000"/>
                  </a:schemeClr>
                </a:solidFill>
              </a:rPr>
              <a:t>Presupuesto</a:t>
            </a:r>
          </a:p>
        </p:txBody>
      </p:sp>
      <p:pic>
        <p:nvPicPr>
          <p:cNvPr id="4" name="Picture 2">
            <a:extLst>
              <a:ext uri="{FF2B5EF4-FFF2-40B4-BE49-F238E27FC236}">
                <a16:creationId xmlns:a16="http://schemas.microsoft.com/office/drawing/2014/main" id="{1A3B7AE5-C115-CF8C-E93A-C109F7FA89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42" r="14414"/>
          <a:stretch/>
        </p:blipFill>
        <p:spPr bwMode="auto">
          <a:xfrm>
            <a:off x="540988" y="540000"/>
            <a:ext cx="6671025" cy="5778000"/>
          </a:xfrm>
          <a:prstGeom prst="rect">
            <a:avLst/>
          </a:prstGeom>
          <a:noFill/>
          <a:extLst>
            <a:ext uri="{909E8E84-426E-40DD-AFC4-6F175D3DCCD1}">
              <a14:hiddenFill xmlns:a14="http://schemas.microsoft.com/office/drawing/2010/main">
                <a:solidFill>
                  <a:srgbClr val="FFFFFF"/>
                </a:solidFill>
              </a14:hiddenFill>
            </a:ext>
          </a:extLst>
        </p:spPr>
      </p:pic>
      <p:cxnSp>
        <p:nvCxnSpPr>
          <p:cNvPr id="1045" name="Straight Connector 1039">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7B37744-F44C-86DA-F940-F74DAA135C31}"/>
              </a:ext>
            </a:extLst>
          </p:cNvPr>
          <p:cNvSpPr>
            <a:spLocks noGrp="1"/>
          </p:cNvSpPr>
          <p:nvPr>
            <p:ph idx="1"/>
          </p:nvPr>
        </p:nvSpPr>
        <p:spPr>
          <a:xfrm>
            <a:off x="7366000" y="2310207"/>
            <a:ext cx="4612639" cy="3009899"/>
          </a:xfrm>
        </p:spPr>
        <p:txBody>
          <a:bodyPr>
            <a:noAutofit/>
          </a:bodyPr>
          <a:lstStyle/>
          <a:p>
            <a:pPr marL="0" indent="0" algn="just">
              <a:lnSpc>
                <a:spcPct val="115000"/>
              </a:lnSpc>
              <a:buNone/>
            </a:pPr>
            <a:r>
              <a:rPr lang="es-MX" sz="1900" b="1" dirty="0">
                <a:solidFill>
                  <a:schemeClr val="bg1">
                    <a:alpha val="70000"/>
                  </a:schemeClr>
                </a:solidFill>
                <a:latin typeface="Calibri" panose="020F0502020204030204" pitchFamily="34" charset="0"/>
                <a:ea typeface="Calibri" panose="020F0502020204030204" pitchFamily="34" charset="0"/>
                <a:cs typeface="Calibri" panose="020F0502020204030204" pitchFamily="34" charset="0"/>
              </a:rPr>
              <a:t>El costo inicial para crear una empresa como </a:t>
            </a:r>
            <a:r>
              <a:rPr lang="es-MX" sz="1900" b="1" dirty="0" err="1">
                <a:solidFill>
                  <a:schemeClr val="bg1">
                    <a:alpha val="70000"/>
                  </a:schemeClr>
                </a:solidFill>
                <a:latin typeface="Calibri" panose="020F0502020204030204" pitchFamily="34" charset="0"/>
                <a:ea typeface="Calibri" panose="020F0502020204030204" pitchFamily="34" charset="0"/>
                <a:cs typeface="Calibri" panose="020F0502020204030204" pitchFamily="34" charset="0"/>
              </a:rPr>
              <a:t>Gorilla</a:t>
            </a:r>
            <a:r>
              <a:rPr lang="es-MX" sz="1900" b="1" dirty="0">
                <a:solidFill>
                  <a:schemeClr val="bg1">
                    <a:alpha val="70000"/>
                  </a:schemeClr>
                </a:solidFill>
                <a:latin typeface="Calibri" panose="020F0502020204030204" pitchFamily="34" charset="0"/>
                <a:ea typeface="Calibri" panose="020F0502020204030204" pitchFamily="34" charset="0"/>
                <a:cs typeface="Calibri" panose="020F0502020204030204" pitchFamily="34" charset="0"/>
              </a:rPr>
              <a:t> </a:t>
            </a:r>
            <a:r>
              <a:rPr lang="es-MX" sz="1900" b="1" dirty="0" err="1">
                <a:solidFill>
                  <a:schemeClr val="bg1">
                    <a:alpha val="70000"/>
                  </a:schemeClr>
                </a:solidFill>
                <a:latin typeface="Calibri" panose="020F0502020204030204" pitchFamily="34" charset="0"/>
                <a:ea typeface="Calibri" panose="020F0502020204030204" pitchFamily="34" charset="0"/>
                <a:cs typeface="Calibri" panose="020F0502020204030204" pitchFamily="34" charset="0"/>
              </a:rPr>
              <a:t>Caps</a:t>
            </a:r>
            <a:r>
              <a:rPr lang="es-MX" sz="1900" b="1" dirty="0">
                <a:solidFill>
                  <a:schemeClr val="bg1">
                    <a:alpha val="70000"/>
                  </a:schemeClr>
                </a:solidFill>
                <a:latin typeface="Calibri" panose="020F0502020204030204" pitchFamily="34" charset="0"/>
                <a:ea typeface="Calibri" panose="020F0502020204030204" pitchFamily="34" charset="0"/>
                <a:cs typeface="Calibri" panose="020F0502020204030204" pitchFamily="34" charset="0"/>
              </a:rPr>
              <a:t>, puede variar dependiendo de la ubicación geográfica y otros factores, pero se estima que el costo puede oscilar entre los  $180,000 pesos mexicanos.</a:t>
            </a:r>
          </a:p>
          <a:p>
            <a:pPr marL="0" indent="0" algn="just">
              <a:lnSpc>
                <a:spcPct val="115000"/>
              </a:lnSpc>
              <a:buNone/>
            </a:pPr>
            <a:r>
              <a:rPr lang="es-MX" sz="1900" b="1" dirty="0">
                <a:solidFill>
                  <a:schemeClr val="bg1">
                    <a:alpha val="70000"/>
                  </a:schemeClr>
                </a:solidFill>
                <a:latin typeface="Calibri" panose="020F0502020204030204" pitchFamily="34" charset="0"/>
                <a:ea typeface="Calibri" panose="020F0502020204030204" pitchFamily="34" charset="0"/>
                <a:cs typeface="Calibri" panose="020F0502020204030204" pitchFamily="34" charset="0"/>
              </a:rPr>
              <a:t> Estos costos incluyen la inversión en maquinaria especializada, la compra de materiales y telas, el arrendamiento o compra de un local adecuado y la publicidad y el marketing para promocionar la marca y sus productos. </a:t>
            </a:r>
          </a:p>
        </p:txBody>
      </p:sp>
    </p:spTree>
    <p:extLst>
      <p:ext uri="{BB962C8B-B14F-4D97-AF65-F5344CB8AC3E}">
        <p14:creationId xmlns:p14="http://schemas.microsoft.com/office/powerpoint/2010/main" val="225401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37" name="Rectangle 512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56A74C-88F0-6C92-F9DE-F16233ED5C91}"/>
              </a:ext>
            </a:extLst>
          </p:cNvPr>
          <p:cNvSpPr>
            <a:spLocks noGrp="1"/>
          </p:cNvSpPr>
          <p:nvPr>
            <p:ph type="title"/>
          </p:nvPr>
        </p:nvSpPr>
        <p:spPr>
          <a:xfrm>
            <a:off x="1080000" y="540032"/>
            <a:ext cx="4426782" cy="1331605"/>
          </a:xfrm>
        </p:spPr>
        <p:txBody>
          <a:bodyPr anchor="b">
            <a:normAutofit/>
          </a:bodyPr>
          <a:lstStyle/>
          <a:p>
            <a:pPr algn="ctr">
              <a:lnSpc>
                <a:spcPct val="90000"/>
              </a:lnSpc>
            </a:pPr>
            <a:r>
              <a:rPr lang="es-MX" sz="2400" b="1" kern="100" dirty="0">
                <a:solidFill>
                  <a:schemeClr val="accent4">
                    <a:lumMod val="50000"/>
                  </a:schemeClr>
                </a:solidFill>
                <a:effectLst/>
                <a:ea typeface="Times New Roman" panose="02020603050405020304" pitchFamily="18" charset="0"/>
                <a:cs typeface="Times New Roman" panose="02020603050405020304" pitchFamily="18" charset="0"/>
              </a:rPr>
              <a:t>Definición de contenidos del proyecto</a:t>
            </a:r>
            <a:br>
              <a:rPr lang="es-MX" sz="2400" b="1" kern="10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s-MX" sz="2400" dirty="0"/>
          </a:p>
        </p:txBody>
      </p:sp>
      <p:cxnSp>
        <p:nvCxnSpPr>
          <p:cNvPr id="5138" name="Straight Connector 5128">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F6DB702-59BB-1544-1BB3-83FD721D67D2}"/>
              </a:ext>
            </a:extLst>
          </p:cNvPr>
          <p:cNvSpPr>
            <a:spLocks noGrp="1"/>
          </p:cNvSpPr>
          <p:nvPr>
            <p:ph idx="1"/>
          </p:nvPr>
        </p:nvSpPr>
        <p:spPr>
          <a:xfrm>
            <a:off x="467360" y="1698918"/>
            <a:ext cx="6004560" cy="4742522"/>
          </a:xfrm>
        </p:spPr>
        <p:txBody>
          <a:bodyPr>
            <a:normAutofit/>
          </a:bodyPr>
          <a:lstStyle/>
          <a:p>
            <a:pPr marL="0" indent="0" algn="just">
              <a:lnSpc>
                <a:spcPct val="115000"/>
              </a:lnSpc>
              <a:spcAft>
                <a:spcPts val="800"/>
              </a:spcAft>
              <a:buNone/>
            </a:pPr>
            <a:r>
              <a:rPr lang="es-MX" sz="18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Al manejarse el sistema mediante una aplicación web, se van a tener tres tipos de usuario que serían el cliente, empleado y administrador. El usuario de cliente será el único que tenga acceso desde la aplicación móvil. Cada usuario contará con diferentes contenidos a los que podrá acceder:</a:t>
            </a:r>
          </a:p>
          <a:p>
            <a:pPr marL="0" indent="0">
              <a:lnSpc>
                <a:spcPct val="115000"/>
              </a:lnSpc>
              <a:spcAft>
                <a:spcPts val="800"/>
              </a:spcAft>
              <a:buNone/>
            </a:pPr>
            <a:r>
              <a:rPr lang="es-MX" sz="1800" b="1"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Cliente: </a:t>
            </a:r>
          </a:p>
          <a:p>
            <a:pPr marL="0" indent="0">
              <a:lnSpc>
                <a:spcPct val="115000"/>
              </a:lnSpc>
              <a:spcAft>
                <a:spcPts val="800"/>
              </a:spcAft>
              <a:buNone/>
            </a:pPr>
            <a:r>
              <a:rPr lang="es-MX" sz="18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Vista sección informativa (visión, misión, ubicación, etc.)</a:t>
            </a:r>
          </a:p>
          <a:p>
            <a:pPr marL="0" indent="0">
              <a:lnSpc>
                <a:spcPct val="115000"/>
              </a:lnSpc>
              <a:spcAft>
                <a:spcPts val="800"/>
              </a:spcAft>
              <a:buNone/>
            </a:pPr>
            <a:r>
              <a:rPr lang="es-MX" sz="18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Inicio de Sesión</a:t>
            </a:r>
          </a:p>
          <a:p>
            <a:pPr marL="0" indent="0">
              <a:lnSpc>
                <a:spcPct val="115000"/>
              </a:lnSpc>
              <a:spcAft>
                <a:spcPts val="800"/>
              </a:spcAft>
              <a:buNone/>
            </a:pPr>
            <a:r>
              <a:rPr lang="es-MX" sz="18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Catálogo de productos (gorras)</a:t>
            </a:r>
          </a:p>
          <a:p>
            <a:pPr marL="0" indent="0">
              <a:lnSpc>
                <a:spcPct val="115000"/>
              </a:lnSpc>
              <a:spcAft>
                <a:spcPts val="800"/>
              </a:spcAft>
              <a:buNone/>
            </a:pPr>
            <a:r>
              <a:rPr lang="es-MX" sz="1800" kern="100" dirty="0">
                <a:solidFill>
                  <a:schemeClr val="bg1">
                    <a:alpha val="70000"/>
                  </a:schemeClr>
                </a:solidFill>
                <a:effectLst/>
                <a:latin typeface="Arial" panose="020B0604020202020204" pitchFamily="34" charset="0"/>
                <a:ea typeface="Calibri" panose="020F0502020204030204" pitchFamily="34" charset="0"/>
                <a:cs typeface="Arial" panose="020B0604020202020204" pitchFamily="34" charset="0"/>
              </a:rPr>
              <a:t>➢ Carrito de compras</a:t>
            </a:r>
          </a:p>
          <a:p>
            <a:pPr marL="0" indent="0">
              <a:lnSpc>
                <a:spcPct val="115000"/>
              </a:lnSpc>
              <a:spcAft>
                <a:spcPts val="800"/>
              </a:spcAft>
              <a:buNone/>
            </a:pPr>
            <a:endParaRPr lang="es-MX"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buNone/>
            </a:pPr>
            <a:endParaRPr lang="es-MX" sz="1000" dirty="0"/>
          </a:p>
        </p:txBody>
      </p:sp>
      <p:sp>
        <p:nvSpPr>
          <p:cNvPr id="5139" name="Rectangle 5130">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122" name="Picture 2" descr="This contains an image of: Happy Shopper Jumping With Shopping Bags free icons designed by Freepik">
            <a:extLst>
              <a:ext uri="{FF2B5EF4-FFF2-40B4-BE49-F238E27FC236}">
                <a16:creationId xmlns:a16="http://schemas.microsoft.com/office/drawing/2014/main" id="{42CC8510-CE91-74FF-ECF7-8FADD0B830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98864" y="1202958"/>
            <a:ext cx="4452148" cy="445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743483"/>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C2831"/>
      </a:dk2>
      <a:lt2>
        <a:srgbClr val="F0F3F1"/>
      </a:lt2>
      <a:accent1>
        <a:srgbClr val="C34DB7"/>
      </a:accent1>
      <a:accent2>
        <a:srgbClr val="8C3BB1"/>
      </a:accent2>
      <a:accent3>
        <a:srgbClr val="6D4DC3"/>
      </a:accent3>
      <a:accent4>
        <a:srgbClr val="3F50B3"/>
      </a:accent4>
      <a:accent5>
        <a:srgbClr val="4D90C3"/>
      </a:accent5>
      <a:accent6>
        <a:srgbClr val="3BAFB1"/>
      </a:accent6>
      <a:hlink>
        <a:srgbClr val="3F72B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149</TotalTime>
  <Words>948</Words>
  <Application>Microsoft Office PowerPoint</Application>
  <PresentationFormat>Panorámica</PresentationFormat>
  <Paragraphs>51</Paragraphs>
  <Slides>10</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Arial</vt:lpstr>
      <vt:lpstr>Avenir Next LT Pro Light</vt:lpstr>
      <vt:lpstr>Calibri</vt:lpstr>
      <vt:lpstr>Calibri Light</vt:lpstr>
      <vt:lpstr>Rockwell Nova Light</vt:lpstr>
      <vt:lpstr>Söhne</vt:lpstr>
      <vt:lpstr>Source Sans Pro Black</vt:lpstr>
      <vt:lpstr>Wingdings</vt:lpstr>
      <vt:lpstr>LeafVTI</vt:lpstr>
      <vt:lpstr>Gorillas Caps</vt:lpstr>
      <vt:lpstr>¿Quiénes somos?</vt:lpstr>
      <vt:lpstr>Presentación de PowerPoint</vt:lpstr>
      <vt:lpstr>Valores </vt:lpstr>
      <vt:lpstr>Presentación de PowerPoint</vt:lpstr>
      <vt:lpstr>problemática</vt:lpstr>
      <vt:lpstr>SOLUCIÓN</vt:lpstr>
      <vt:lpstr>Presupuesto</vt:lpstr>
      <vt:lpstr>Definición de contenidos del proyecto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Gorillas Caps</dc:title>
  <dc:creator>ADRIANA BARRON RICO</dc:creator>
  <cp:lastModifiedBy>sergio Alba</cp:lastModifiedBy>
  <cp:revision>37</cp:revision>
  <dcterms:created xsi:type="dcterms:W3CDTF">2023-08-09T20:20:50Z</dcterms:created>
  <dcterms:modified xsi:type="dcterms:W3CDTF">2023-08-18T00:35:08Z</dcterms:modified>
</cp:coreProperties>
</file>