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3" r:id="rId6"/>
    <p:sldId id="265" r:id="rId7"/>
    <p:sldId id="266" r:id="rId8"/>
    <p:sldId id="262" r:id="rId9"/>
    <p:sldId id="264"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069"/>
    <a:srgbClr val="3C56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D654A1-C5BB-45F0-865D-BEAEFA1FCC48}" type="doc">
      <dgm:prSet loTypeId="urn:microsoft.com/office/officeart/2008/layout/LinedList" loCatId="list" qsTypeId="urn:microsoft.com/office/officeart/2005/8/quickstyle/simple4" qsCatId="simple" csTypeId="urn:microsoft.com/office/officeart/2005/8/colors/accent3_2" csCatId="accent3" phldr="1"/>
      <dgm:spPr/>
      <dgm:t>
        <a:bodyPr/>
        <a:lstStyle/>
        <a:p>
          <a:endParaRPr lang="en-US"/>
        </a:p>
      </dgm:t>
    </dgm:pt>
    <dgm:pt modelId="{CDDB21FC-32C8-4574-BAC0-3D9B3D9145BD}">
      <dgm:prSet/>
      <dgm:spPr/>
      <dgm:t>
        <a:bodyPr/>
        <a:lstStyle/>
        <a:p>
          <a:pPr algn="just"/>
          <a:r>
            <a:rPr lang="es-MX" b="1" i="0"/>
            <a:t>Calidad Superior:</a:t>
          </a:r>
          <a:r>
            <a:rPr lang="es-MX" b="0" i="0"/>
            <a:t> Nos comprometemos a utilizar materiales de la más alta calidad y técnicas de fabricación innovadoras para asegurar que cada gorra que lleva el nombre de Gorillas Caps sea una obra de excelencia.</a:t>
          </a:r>
          <a:endParaRPr lang="en-US"/>
        </a:p>
      </dgm:t>
    </dgm:pt>
    <dgm:pt modelId="{C97F5F30-ADF7-4711-90C2-B31A8F041B66}" type="parTrans" cxnId="{D99D946D-36C8-4543-A6B1-8C0911FB47DD}">
      <dgm:prSet/>
      <dgm:spPr/>
      <dgm:t>
        <a:bodyPr/>
        <a:lstStyle/>
        <a:p>
          <a:pPr algn="just"/>
          <a:endParaRPr lang="en-US"/>
        </a:p>
      </dgm:t>
    </dgm:pt>
    <dgm:pt modelId="{2EF09AA2-B7D0-4938-9E12-DDA811BB86D9}" type="sibTrans" cxnId="{D99D946D-36C8-4543-A6B1-8C0911FB47DD}">
      <dgm:prSet/>
      <dgm:spPr/>
      <dgm:t>
        <a:bodyPr/>
        <a:lstStyle/>
        <a:p>
          <a:pPr algn="just"/>
          <a:endParaRPr lang="en-US"/>
        </a:p>
      </dgm:t>
    </dgm:pt>
    <dgm:pt modelId="{1C5DD3C6-8AF8-41BA-B020-2F1DCC597EA1}">
      <dgm:prSet/>
      <dgm:spPr/>
      <dgm:t>
        <a:bodyPr/>
        <a:lstStyle/>
        <a:p>
          <a:pPr algn="just"/>
          <a:r>
            <a:rPr lang="es-MX" b="1" i="0"/>
            <a:t>Diseño Distintivo:</a:t>
          </a:r>
          <a:r>
            <a:rPr lang="es-MX" b="0" i="0"/>
            <a:t> Valoramos la creatividad y la originalidad en nuestros diseños. Buscamos constantemente nuevas formas de destacar en el mercado a través de estilos únicos y atractivos.</a:t>
          </a:r>
          <a:endParaRPr lang="en-US"/>
        </a:p>
      </dgm:t>
    </dgm:pt>
    <dgm:pt modelId="{7B893A3C-B52F-4ED3-95F9-E05C72A0BAA2}" type="parTrans" cxnId="{CDE9E2FE-CA0A-41D9-907F-9A1A98770E0F}">
      <dgm:prSet/>
      <dgm:spPr/>
      <dgm:t>
        <a:bodyPr/>
        <a:lstStyle/>
        <a:p>
          <a:pPr algn="just"/>
          <a:endParaRPr lang="en-US"/>
        </a:p>
      </dgm:t>
    </dgm:pt>
    <dgm:pt modelId="{4A1D39E9-6C24-4EE0-8CD4-2C945B90C190}" type="sibTrans" cxnId="{CDE9E2FE-CA0A-41D9-907F-9A1A98770E0F}">
      <dgm:prSet/>
      <dgm:spPr/>
      <dgm:t>
        <a:bodyPr/>
        <a:lstStyle/>
        <a:p>
          <a:pPr algn="just"/>
          <a:endParaRPr lang="en-US"/>
        </a:p>
      </dgm:t>
    </dgm:pt>
    <dgm:pt modelId="{1AD8F324-F545-4442-B762-3AA4171A8125}">
      <dgm:prSet/>
      <dgm:spPr/>
      <dgm:t>
        <a:bodyPr/>
        <a:lstStyle/>
        <a:p>
          <a:pPr algn="just"/>
          <a:r>
            <a:rPr lang="es-MX" b="1" i="0" dirty="0"/>
            <a:t>Satisfacción del Cliente:</a:t>
          </a:r>
          <a:r>
            <a:rPr lang="es-MX" b="0" i="0" dirty="0"/>
            <a:t> El cliente es el centro de todo lo que hacemos. Nos esforzamos por superar sus expectativas en términos de producto y servicio, buscando construir relaciones a largo plazo basadas en la confianza y la satisfacción.</a:t>
          </a:r>
          <a:endParaRPr lang="en-US" dirty="0"/>
        </a:p>
      </dgm:t>
    </dgm:pt>
    <dgm:pt modelId="{069C9BEC-2098-4E94-B716-FB7420AFE76B}" type="parTrans" cxnId="{257D0E9C-B8F8-4D9D-AEE8-A4EB619B31B3}">
      <dgm:prSet/>
      <dgm:spPr/>
      <dgm:t>
        <a:bodyPr/>
        <a:lstStyle/>
        <a:p>
          <a:pPr algn="just"/>
          <a:endParaRPr lang="en-US"/>
        </a:p>
      </dgm:t>
    </dgm:pt>
    <dgm:pt modelId="{CF2A3B7B-4516-4D73-884D-D2F500E9D266}" type="sibTrans" cxnId="{257D0E9C-B8F8-4D9D-AEE8-A4EB619B31B3}">
      <dgm:prSet/>
      <dgm:spPr/>
      <dgm:t>
        <a:bodyPr/>
        <a:lstStyle/>
        <a:p>
          <a:pPr algn="just"/>
          <a:endParaRPr lang="en-US"/>
        </a:p>
      </dgm:t>
    </dgm:pt>
    <dgm:pt modelId="{6FB13097-72B6-417E-9E2B-B93258342601}">
      <dgm:prSet/>
      <dgm:spPr/>
      <dgm:t>
        <a:bodyPr/>
        <a:lstStyle/>
        <a:p>
          <a:pPr algn="just"/>
          <a:r>
            <a:rPr lang="es-MX" b="1" i="0" dirty="0"/>
            <a:t>Innovación Continua:</a:t>
          </a:r>
          <a:r>
            <a:rPr lang="es-MX" b="0" i="0" dirty="0"/>
            <a:t> Creemos en la evolución constante. Estamos dispuestos a adaptarnos a las tendencias cambiantes del mercado y a adoptar nuevas tecnologías y enfoques para mejorar nuestros productos y procesos.</a:t>
          </a:r>
          <a:endParaRPr lang="en-US" dirty="0"/>
        </a:p>
      </dgm:t>
    </dgm:pt>
    <dgm:pt modelId="{21492313-A688-4981-BE9F-02877C52A40D}" type="parTrans" cxnId="{CB840091-8DAC-4709-80D1-DE3BF5730262}">
      <dgm:prSet/>
      <dgm:spPr/>
      <dgm:t>
        <a:bodyPr/>
        <a:lstStyle/>
        <a:p>
          <a:pPr algn="just"/>
          <a:endParaRPr lang="en-US"/>
        </a:p>
      </dgm:t>
    </dgm:pt>
    <dgm:pt modelId="{8991CB8A-73C6-4854-A817-CA8DB39A07AF}" type="sibTrans" cxnId="{CB840091-8DAC-4709-80D1-DE3BF5730262}">
      <dgm:prSet/>
      <dgm:spPr/>
      <dgm:t>
        <a:bodyPr/>
        <a:lstStyle/>
        <a:p>
          <a:pPr algn="just"/>
          <a:endParaRPr lang="en-US"/>
        </a:p>
      </dgm:t>
    </dgm:pt>
    <dgm:pt modelId="{F1BE1E40-2A48-46FE-94BB-869C78053C33}">
      <dgm:prSet/>
      <dgm:spPr/>
      <dgm:t>
        <a:bodyPr/>
        <a:lstStyle/>
        <a:p>
          <a:pPr algn="just"/>
          <a:r>
            <a:rPr lang="es-MX" b="1" i="0"/>
            <a:t>Pasión por la Excelencia:</a:t>
          </a:r>
          <a:r>
            <a:rPr lang="es-MX" b="0" i="0"/>
            <a:t> Nos apasiona ser los mejores en lo que hacemos. Buscamos la excelencia en todos los aspectos de nuestro negocio, desde la creatividad en el diseño hasta la atención meticulosa a los detalles en la producción.</a:t>
          </a:r>
          <a:endParaRPr lang="en-US"/>
        </a:p>
      </dgm:t>
    </dgm:pt>
    <dgm:pt modelId="{6079AC20-C286-48EE-984E-E3D9F1B2ED06}" type="parTrans" cxnId="{9791A681-916A-47EC-8B30-62E2D6491FD3}">
      <dgm:prSet/>
      <dgm:spPr/>
      <dgm:t>
        <a:bodyPr/>
        <a:lstStyle/>
        <a:p>
          <a:pPr algn="just"/>
          <a:endParaRPr lang="en-US"/>
        </a:p>
      </dgm:t>
    </dgm:pt>
    <dgm:pt modelId="{ADC235AD-295E-4F13-9D48-5B9D22ADE342}" type="sibTrans" cxnId="{9791A681-916A-47EC-8B30-62E2D6491FD3}">
      <dgm:prSet/>
      <dgm:spPr/>
      <dgm:t>
        <a:bodyPr/>
        <a:lstStyle/>
        <a:p>
          <a:pPr algn="just"/>
          <a:endParaRPr lang="en-US"/>
        </a:p>
      </dgm:t>
    </dgm:pt>
    <dgm:pt modelId="{E071A98B-2623-4CEB-AA74-E5447800E464}" type="pres">
      <dgm:prSet presAssocID="{4BD654A1-C5BB-45F0-865D-BEAEFA1FCC48}" presName="vert0" presStyleCnt="0">
        <dgm:presLayoutVars>
          <dgm:dir/>
          <dgm:animOne val="branch"/>
          <dgm:animLvl val="lvl"/>
        </dgm:presLayoutVars>
      </dgm:prSet>
      <dgm:spPr/>
    </dgm:pt>
    <dgm:pt modelId="{B01E2086-9A6A-44F2-9811-DB04E4D3446A}" type="pres">
      <dgm:prSet presAssocID="{CDDB21FC-32C8-4574-BAC0-3D9B3D9145BD}" presName="thickLine" presStyleLbl="alignNode1" presStyleIdx="0" presStyleCnt="5"/>
      <dgm:spPr/>
    </dgm:pt>
    <dgm:pt modelId="{9B1514EF-7682-4E97-B108-1337E37E0862}" type="pres">
      <dgm:prSet presAssocID="{CDDB21FC-32C8-4574-BAC0-3D9B3D9145BD}" presName="horz1" presStyleCnt="0"/>
      <dgm:spPr/>
    </dgm:pt>
    <dgm:pt modelId="{3EDF0BB8-EFEA-4832-99FF-888081EF422D}" type="pres">
      <dgm:prSet presAssocID="{CDDB21FC-32C8-4574-BAC0-3D9B3D9145BD}" presName="tx1" presStyleLbl="revTx" presStyleIdx="0" presStyleCnt="5"/>
      <dgm:spPr/>
    </dgm:pt>
    <dgm:pt modelId="{51626930-0590-4148-955D-C61E45359457}" type="pres">
      <dgm:prSet presAssocID="{CDDB21FC-32C8-4574-BAC0-3D9B3D9145BD}" presName="vert1" presStyleCnt="0"/>
      <dgm:spPr/>
    </dgm:pt>
    <dgm:pt modelId="{CA1DBF7E-44FD-481B-83B3-62C48D527CA6}" type="pres">
      <dgm:prSet presAssocID="{1C5DD3C6-8AF8-41BA-B020-2F1DCC597EA1}" presName="thickLine" presStyleLbl="alignNode1" presStyleIdx="1" presStyleCnt="5"/>
      <dgm:spPr/>
    </dgm:pt>
    <dgm:pt modelId="{9015C05F-991B-464D-9F47-B555EB9BBCE1}" type="pres">
      <dgm:prSet presAssocID="{1C5DD3C6-8AF8-41BA-B020-2F1DCC597EA1}" presName="horz1" presStyleCnt="0"/>
      <dgm:spPr/>
    </dgm:pt>
    <dgm:pt modelId="{B3A301B7-40D6-419A-B914-B5DBFF001D5A}" type="pres">
      <dgm:prSet presAssocID="{1C5DD3C6-8AF8-41BA-B020-2F1DCC597EA1}" presName="tx1" presStyleLbl="revTx" presStyleIdx="1" presStyleCnt="5"/>
      <dgm:spPr/>
    </dgm:pt>
    <dgm:pt modelId="{CEF8CE30-1CB9-45C5-B91A-3D11E43261DB}" type="pres">
      <dgm:prSet presAssocID="{1C5DD3C6-8AF8-41BA-B020-2F1DCC597EA1}" presName="vert1" presStyleCnt="0"/>
      <dgm:spPr/>
    </dgm:pt>
    <dgm:pt modelId="{9C2267F5-70B2-4D88-995A-AE8A47039AD5}" type="pres">
      <dgm:prSet presAssocID="{1AD8F324-F545-4442-B762-3AA4171A8125}" presName="thickLine" presStyleLbl="alignNode1" presStyleIdx="2" presStyleCnt="5"/>
      <dgm:spPr/>
    </dgm:pt>
    <dgm:pt modelId="{7D72F5EF-4C1A-45DF-B335-6CFD50DCF863}" type="pres">
      <dgm:prSet presAssocID="{1AD8F324-F545-4442-B762-3AA4171A8125}" presName="horz1" presStyleCnt="0"/>
      <dgm:spPr/>
    </dgm:pt>
    <dgm:pt modelId="{EE88C01D-C67F-4AF3-B321-23DFFD980017}" type="pres">
      <dgm:prSet presAssocID="{1AD8F324-F545-4442-B762-3AA4171A8125}" presName="tx1" presStyleLbl="revTx" presStyleIdx="2" presStyleCnt="5"/>
      <dgm:spPr/>
    </dgm:pt>
    <dgm:pt modelId="{54CD9D79-8443-4490-8EB0-7E85BC62A542}" type="pres">
      <dgm:prSet presAssocID="{1AD8F324-F545-4442-B762-3AA4171A8125}" presName="vert1" presStyleCnt="0"/>
      <dgm:spPr/>
    </dgm:pt>
    <dgm:pt modelId="{2FF01C0E-7CA2-414D-9D92-D03A98228425}" type="pres">
      <dgm:prSet presAssocID="{6FB13097-72B6-417E-9E2B-B93258342601}" presName="thickLine" presStyleLbl="alignNode1" presStyleIdx="3" presStyleCnt="5"/>
      <dgm:spPr/>
    </dgm:pt>
    <dgm:pt modelId="{AE75A7F6-57BD-475D-A6CD-6A60FFDF95A4}" type="pres">
      <dgm:prSet presAssocID="{6FB13097-72B6-417E-9E2B-B93258342601}" presName="horz1" presStyleCnt="0"/>
      <dgm:spPr/>
    </dgm:pt>
    <dgm:pt modelId="{51CB3B0B-0494-4814-A5B3-6F6C6881A375}" type="pres">
      <dgm:prSet presAssocID="{6FB13097-72B6-417E-9E2B-B93258342601}" presName="tx1" presStyleLbl="revTx" presStyleIdx="3" presStyleCnt="5"/>
      <dgm:spPr/>
    </dgm:pt>
    <dgm:pt modelId="{651F41D9-8364-43AB-B985-77C9B06F8E61}" type="pres">
      <dgm:prSet presAssocID="{6FB13097-72B6-417E-9E2B-B93258342601}" presName="vert1" presStyleCnt="0"/>
      <dgm:spPr/>
    </dgm:pt>
    <dgm:pt modelId="{3F7908D6-5FD2-4756-B373-91E95C745571}" type="pres">
      <dgm:prSet presAssocID="{F1BE1E40-2A48-46FE-94BB-869C78053C33}" presName="thickLine" presStyleLbl="alignNode1" presStyleIdx="4" presStyleCnt="5"/>
      <dgm:spPr/>
    </dgm:pt>
    <dgm:pt modelId="{52A5433B-ED2C-4E64-B9CE-FD700B9C8C53}" type="pres">
      <dgm:prSet presAssocID="{F1BE1E40-2A48-46FE-94BB-869C78053C33}" presName="horz1" presStyleCnt="0"/>
      <dgm:spPr/>
    </dgm:pt>
    <dgm:pt modelId="{EB20CBB5-FE3F-4394-B362-2510850D5545}" type="pres">
      <dgm:prSet presAssocID="{F1BE1E40-2A48-46FE-94BB-869C78053C33}" presName="tx1" presStyleLbl="revTx" presStyleIdx="4" presStyleCnt="5"/>
      <dgm:spPr/>
    </dgm:pt>
    <dgm:pt modelId="{3679F578-AC7E-48B6-A207-6D8EB05BEBCC}" type="pres">
      <dgm:prSet presAssocID="{F1BE1E40-2A48-46FE-94BB-869C78053C33}" presName="vert1" presStyleCnt="0"/>
      <dgm:spPr/>
    </dgm:pt>
  </dgm:ptLst>
  <dgm:cxnLst>
    <dgm:cxn modelId="{6F4AEB07-A813-44AE-BBA4-06F9A0F1184A}" type="presOf" srcId="{CDDB21FC-32C8-4574-BAC0-3D9B3D9145BD}" destId="{3EDF0BB8-EFEA-4832-99FF-888081EF422D}" srcOrd="0" destOrd="0" presId="urn:microsoft.com/office/officeart/2008/layout/LinedList"/>
    <dgm:cxn modelId="{223C1112-55AE-4134-BC0E-B81BD6B802EF}" type="presOf" srcId="{6FB13097-72B6-417E-9E2B-B93258342601}" destId="{51CB3B0B-0494-4814-A5B3-6F6C6881A375}" srcOrd="0" destOrd="0" presId="urn:microsoft.com/office/officeart/2008/layout/LinedList"/>
    <dgm:cxn modelId="{D99D946D-36C8-4543-A6B1-8C0911FB47DD}" srcId="{4BD654A1-C5BB-45F0-865D-BEAEFA1FCC48}" destId="{CDDB21FC-32C8-4574-BAC0-3D9B3D9145BD}" srcOrd="0" destOrd="0" parTransId="{C97F5F30-ADF7-4711-90C2-B31A8F041B66}" sibTransId="{2EF09AA2-B7D0-4938-9E12-DDA811BB86D9}"/>
    <dgm:cxn modelId="{9791A681-916A-47EC-8B30-62E2D6491FD3}" srcId="{4BD654A1-C5BB-45F0-865D-BEAEFA1FCC48}" destId="{F1BE1E40-2A48-46FE-94BB-869C78053C33}" srcOrd="4" destOrd="0" parTransId="{6079AC20-C286-48EE-984E-E3D9F1B2ED06}" sibTransId="{ADC235AD-295E-4F13-9D48-5B9D22ADE342}"/>
    <dgm:cxn modelId="{CB840091-8DAC-4709-80D1-DE3BF5730262}" srcId="{4BD654A1-C5BB-45F0-865D-BEAEFA1FCC48}" destId="{6FB13097-72B6-417E-9E2B-B93258342601}" srcOrd="3" destOrd="0" parTransId="{21492313-A688-4981-BE9F-02877C52A40D}" sibTransId="{8991CB8A-73C6-4854-A817-CA8DB39A07AF}"/>
    <dgm:cxn modelId="{24557F96-B963-4E9F-89D4-158631D73E30}" type="presOf" srcId="{F1BE1E40-2A48-46FE-94BB-869C78053C33}" destId="{EB20CBB5-FE3F-4394-B362-2510850D5545}" srcOrd="0" destOrd="0" presId="urn:microsoft.com/office/officeart/2008/layout/LinedList"/>
    <dgm:cxn modelId="{257D0E9C-B8F8-4D9D-AEE8-A4EB619B31B3}" srcId="{4BD654A1-C5BB-45F0-865D-BEAEFA1FCC48}" destId="{1AD8F324-F545-4442-B762-3AA4171A8125}" srcOrd="2" destOrd="0" parTransId="{069C9BEC-2098-4E94-B716-FB7420AFE76B}" sibTransId="{CF2A3B7B-4516-4D73-884D-D2F500E9D266}"/>
    <dgm:cxn modelId="{458EB8A2-5D1A-45BA-AECD-163D2005A5B0}" type="presOf" srcId="{1AD8F324-F545-4442-B762-3AA4171A8125}" destId="{EE88C01D-C67F-4AF3-B321-23DFFD980017}" srcOrd="0" destOrd="0" presId="urn:microsoft.com/office/officeart/2008/layout/LinedList"/>
    <dgm:cxn modelId="{0ADABAC9-E1CB-4275-A6D0-329B509076E6}" type="presOf" srcId="{1C5DD3C6-8AF8-41BA-B020-2F1DCC597EA1}" destId="{B3A301B7-40D6-419A-B914-B5DBFF001D5A}" srcOrd="0" destOrd="0" presId="urn:microsoft.com/office/officeart/2008/layout/LinedList"/>
    <dgm:cxn modelId="{437140DE-F167-4C41-A61B-3C5BFA3CE72B}" type="presOf" srcId="{4BD654A1-C5BB-45F0-865D-BEAEFA1FCC48}" destId="{E071A98B-2623-4CEB-AA74-E5447800E464}" srcOrd="0" destOrd="0" presId="urn:microsoft.com/office/officeart/2008/layout/LinedList"/>
    <dgm:cxn modelId="{CDE9E2FE-CA0A-41D9-907F-9A1A98770E0F}" srcId="{4BD654A1-C5BB-45F0-865D-BEAEFA1FCC48}" destId="{1C5DD3C6-8AF8-41BA-B020-2F1DCC597EA1}" srcOrd="1" destOrd="0" parTransId="{7B893A3C-B52F-4ED3-95F9-E05C72A0BAA2}" sibTransId="{4A1D39E9-6C24-4EE0-8CD4-2C945B90C190}"/>
    <dgm:cxn modelId="{108F725C-A3F4-4FAF-B009-9148B0E34B99}" type="presParOf" srcId="{E071A98B-2623-4CEB-AA74-E5447800E464}" destId="{B01E2086-9A6A-44F2-9811-DB04E4D3446A}" srcOrd="0" destOrd="0" presId="urn:microsoft.com/office/officeart/2008/layout/LinedList"/>
    <dgm:cxn modelId="{D4A0CFEC-56BE-4C7F-BBB5-C2A10EF02AFD}" type="presParOf" srcId="{E071A98B-2623-4CEB-AA74-E5447800E464}" destId="{9B1514EF-7682-4E97-B108-1337E37E0862}" srcOrd="1" destOrd="0" presId="urn:microsoft.com/office/officeart/2008/layout/LinedList"/>
    <dgm:cxn modelId="{BEE19CB5-96BE-46A1-A134-EA756B8BA026}" type="presParOf" srcId="{9B1514EF-7682-4E97-B108-1337E37E0862}" destId="{3EDF0BB8-EFEA-4832-99FF-888081EF422D}" srcOrd="0" destOrd="0" presId="urn:microsoft.com/office/officeart/2008/layout/LinedList"/>
    <dgm:cxn modelId="{6B6DD07B-4370-472A-8D50-2ACEB84AF547}" type="presParOf" srcId="{9B1514EF-7682-4E97-B108-1337E37E0862}" destId="{51626930-0590-4148-955D-C61E45359457}" srcOrd="1" destOrd="0" presId="urn:microsoft.com/office/officeart/2008/layout/LinedList"/>
    <dgm:cxn modelId="{B4F7BFD8-18EA-4197-B742-D70CFFE8DE44}" type="presParOf" srcId="{E071A98B-2623-4CEB-AA74-E5447800E464}" destId="{CA1DBF7E-44FD-481B-83B3-62C48D527CA6}" srcOrd="2" destOrd="0" presId="urn:microsoft.com/office/officeart/2008/layout/LinedList"/>
    <dgm:cxn modelId="{FEC965D9-7977-48F5-A867-FB7D552FBD19}" type="presParOf" srcId="{E071A98B-2623-4CEB-AA74-E5447800E464}" destId="{9015C05F-991B-464D-9F47-B555EB9BBCE1}" srcOrd="3" destOrd="0" presId="urn:microsoft.com/office/officeart/2008/layout/LinedList"/>
    <dgm:cxn modelId="{3B58CCA3-DCFC-42D0-8108-4BD59667E83C}" type="presParOf" srcId="{9015C05F-991B-464D-9F47-B555EB9BBCE1}" destId="{B3A301B7-40D6-419A-B914-B5DBFF001D5A}" srcOrd="0" destOrd="0" presId="urn:microsoft.com/office/officeart/2008/layout/LinedList"/>
    <dgm:cxn modelId="{AA23EBC6-E645-4C55-B7DC-3D3285AF2BE4}" type="presParOf" srcId="{9015C05F-991B-464D-9F47-B555EB9BBCE1}" destId="{CEF8CE30-1CB9-45C5-B91A-3D11E43261DB}" srcOrd="1" destOrd="0" presId="urn:microsoft.com/office/officeart/2008/layout/LinedList"/>
    <dgm:cxn modelId="{E7D04127-2FA2-4F65-81E5-1EEF656CBB48}" type="presParOf" srcId="{E071A98B-2623-4CEB-AA74-E5447800E464}" destId="{9C2267F5-70B2-4D88-995A-AE8A47039AD5}" srcOrd="4" destOrd="0" presId="urn:microsoft.com/office/officeart/2008/layout/LinedList"/>
    <dgm:cxn modelId="{EE05A48A-83D0-40BB-B4CB-BF439E74FF95}" type="presParOf" srcId="{E071A98B-2623-4CEB-AA74-E5447800E464}" destId="{7D72F5EF-4C1A-45DF-B335-6CFD50DCF863}" srcOrd="5" destOrd="0" presId="urn:microsoft.com/office/officeart/2008/layout/LinedList"/>
    <dgm:cxn modelId="{15E1195B-7064-4041-8021-B718ED0CD23E}" type="presParOf" srcId="{7D72F5EF-4C1A-45DF-B335-6CFD50DCF863}" destId="{EE88C01D-C67F-4AF3-B321-23DFFD980017}" srcOrd="0" destOrd="0" presId="urn:microsoft.com/office/officeart/2008/layout/LinedList"/>
    <dgm:cxn modelId="{04CB1B9F-1719-429E-A601-728511D6B487}" type="presParOf" srcId="{7D72F5EF-4C1A-45DF-B335-6CFD50DCF863}" destId="{54CD9D79-8443-4490-8EB0-7E85BC62A542}" srcOrd="1" destOrd="0" presId="urn:microsoft.com/office/officeart/2008/layout/LinedList"/>
    <dgm:cxn modelId="{5D7EC586-C288-4227-B51C-D84584F93CA3}" type="presParOf" srcId="{E071A98B-2623-4CEB-AA74-E5447800E464}" destId="{2FF01C0E-7CA2-414D-9D92-D03A98228425}" srcOrd="6" destOrd="0" presId="urn:microsoft.com/office/officeart/2008/layout/LinedList"/>
    <dgm:cxn modelId="{498098DF-0325-402D-A1AB-A785C5D5BD6E}" type="presParOf" srcId="{E071A98B-2623-4CEB-AA74-E5447800E464}" destId="{AE75A7F6-57BD-475D-A6CD-6A60FFDF95A4}" srcOrd="7" destOrd="0" presId="urn:microsoft.com/office/officeart/2008/layout/LinedList"/>
    <dgm:cxn modelId="{7579271D-8975-4E98-8346-FCCF0DD62EF1}" type="presParOf" srcId="{AE75A7F6-57BD-475D-A6CD-6A60FFDF95A4}" destId="{51CB3B0B-0494-4814-A5B3-6F6C6881A375}" srcOrd="0" destOrd="0" presId="urn:microsoft.com/office/officeart/2008/layout/LinedList"/>
    <dgm:cxn modelId="{32071A3A-1370-44B6-8ABD-C1453534B694}" type="presParOf" srcId="{AE75A7F6-57BD-475D-A6CD-6A60FFDF95A4}" destId="{651F41D9-8364-43AB-B985-77C9B06F8E61}" srcOrd="1" destOrd="0" presId="urn:microsoft.com/office/officeart/2008/layout/LinedList"/>
    <dgm:cxn modelId="{151A6619-86DE-4A20-B576-AE97F818DD0D}" type="presParOf" srcId="{E071A98B-2623-4CEB-AA74-E5447800E464}" destId="{3F7908D6-5FD2-4756-B373-91E95C745571}" srcOrd="8" destOrd="0" presId="urn:microsoft.com/office/officeart/2008/layout/LinedList"/>
    <dgm:cxn modelId="{CCDE1646-309E-4322-95ED-8A00D8B909AE}" type="presParOf" srcId="{E071A98B-2623-4CEB-AA74-E5447800E464}" destId="{52A5433B-ED2C-4E64-B9CE-FD700B9C8C53}" srcOrd="9" destOrd="0" presId="urn:microsoft.com/office/officeart/2008/layout/LinedList"/>
    <dgm:cxn modelId="{DBD9575B-7B2C-4E68-8AE8-BA21A361CD6F}" type="presParOf" srcId="{52A5433B-ED2C-4E64-B9CE-FD700B9C8C53}" destId="{EB20CBB5-FE3F-4394-B362-2510850D5545}" srcOrd="0" destOrd="0" presId="urn:microsoft.com/office/officeart/2008/layout/LinedList"/>
    <dgm:cxn modelId="{540F00D1-538E-4F3C-ABA6-13C3A73269FA}" type="presParOf" srcId="{52A5433B-ED2C-4E64-B9CE-FD700B9C8C53}" destId="{3679F578-AC7E-48B6-A207-6D8EB05BEBC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E2086-9A6A-44F2-9811-DB04E4D3446A}">
      <dsp:nvSpPr>
        <dsp:cNvPr id="0" name=""/>
        <dsp:cNvSpPr/>
      </dsp:nvSpPr>
      <dsp:spPr>
        <a:xfrm>
          <a:off x="0" y="514"/>
          <a:ext cx="6714817" cy="0"/>
        </a:xfrm>
        <a:prstGeom prst="line">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3EDF0BB8-EFEA-4832-99FF-888081EF422D}">
      <dsp:nvSpPr>
        <dsp:cNvPr id="0" name=""/>
        <dsp:cNvSpPr/>
      </dsp:nvSpPr>
      <dsp:spPr>
        <a:xfrm>
          <a:off x="0" y="514"/>
          <a:ext cx="6714817" cy="842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just" defTabSz="666750">
            <a:lnSpc>
              <a:spcPct val="90000"/>
            </a:lnSpc>
            <a:spcBef>
              <a:spcPct val="0"/>
            </a:spcBef>
            <a:spcAft>
              <a:spcPct val="35000"/>
            </a:spcAft>
            <a:buNone/>
          </a:pPr>
          <a:r>
            <a:rPr lang="es-MX" sz="1500" b="1" i="0" kern="1200"/>
            <a:t>Calidad Superior:</a:t>
          </a:r>
          <a:r>
            <a:rPr lang="es-MX" sz="1500" b="0" i="0" kern="1200"/>
            <a:t> Nos comprometemos a utilizar materiales de la más alta calidad y técnicas de fabricación innovadoras para asegurar que cada gorra que lleva el nombre de Gorillas Caps sea una obra de excelencia.</a:t>
          </a:r>
          <a:endParaRPr lang="en-US" sz="1500" kern="1200"/>
        </a:p>
      </dsp:txBody>
      <dsp:txXfrm>
        <a:off x="0" y="514"/>
        <a:ext cx="6714817" cy="842825"/>
      </dsp:txXfrm>
    </dsp:sp>
    <dsp:sp modelId="{CA1DBF7E-44FD-481B-83B3-62C48D527CA6}">
      <dsp:nvSpPr>
        <dsp:cNvPr id="0" name=""/>
        <dsp:cNvSpPr/>
      </dsp:nvSpPr>
      <dsp:spPr>
        <a:xfrm>
          <a:off x="0" y="843340"/>
          <a:ext cx="6714817" cy="0"/>
        </a:xfrm>
        <a:prstGeom prst="line">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B3A301B7-40D6-419A-B914-B5DBFF001D5A}">
      <dsp:nvSpPr>
        <dsp:cNvPr id="0" name=""/>
        <dsp:cNvSpPr/>
      </dsp:nvSpPr>
      <dsp:spPr>
        <a:xfrm>
          <a:off x="0" y="843340"/>
          <a:ext cx="6714817" cy="842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just" defTabSz="666750">
            <a:lnSpc>
              <a:spcPct val="90000"/>
            </a:lnSpc>
            <a:spcBef>
              <a:spcPct val="0"/>
            </a:spcBef>
            <a:spcAft>
              <a:spcPct val="35000"/>
            </a:spcAft>
            <a:buNone/>
          </a:pPr>
          <a:r>
            <a:rPr lang="es-MX" sz="1500" b="1" i="0" kern="1200"/>
            <a:t>Diseño Distintivo:</a:t>
          </a:r>
          <a:r>
            <a:rPr lang="es-MX" sz="1500" b="0" i="0" kern="1200"/>
            <a:t> Valoramos la creatividad y la originalidad en nuestros diseños. Buscamos constantemente nuevas formas de destacar en el mercado a través de estilos únicos y atractivos.</a:t>
          </a:r>
          <a:endParaRPr lang="en-US" sz="1500" kern="1200"/>
        </a:p>
      </dsp:txBody>
      <dsp:txXfrm>
        <a:off x="0" y="843340"/>
        <a:ext cx="6714817" cy="842825"/>
      </dsp:txXfrm>
    </dsp:sp>
    <dsp:sp modelId="{9C2267F5-70B2-4D88-995A-AE8A47039AD5}">
      <dsp:nvSpPr>
        <dsp:cNvPr id="0" name=""/>
        <dsp:cNvSpPr/>
      </dsp:nvSpPr>
      <dsp:spPr>
        <a:xfrm>
          <a:off x="0" y="1686166"/>
          <a:ext cx="6714817" cy="0"/>
        </a:xfrm>
        <a:prstGeom prst="line">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EE88C01D-C67F-4AF3-B321-23DFFD980017}">
      <dsp:nvSpPr>
        <dsp:cNvPr id="0" name=""/>
        <dsp:cNvSpPr/>
      </dsp:nvSpPr>
      <dsp:spPr>
        <a:xfrm>
          <a:off x="0" y="1686166"/>
          <a:ext cx="6714817" cy="842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just" defTabSz="666750">
            <a:lnSpc>
              <a:spcPct val="90000"/>
            </a:lnSpc>
            <a:spcBef>
              <a:spcPct val="0"/>
            </a:spcBef>
            <a:spcAft>
              <a:spcPct val="35000"/>
            </a:spcAft>
            <a:buNone/>
          </a:pPr>
          <a:r>
            <a:rPr lang="es-MX" sz="1500" b="1" i="0" kern="1200" dirty="0"/>
            <a:t>Satisfacción del Cliente:</a:t>
          </a:r>
          <a:r>
            <a:rPr lang="es-MX" sz="1500" b="0" i="0" kern="1200" dirty="0"/>
            <a:t> El cliente es el centro de todo lo que hacemos. Nos esforzamos por superar sus expectativas en términos de producto y servicio, buscando construir relaciones a largo plazo basadas en la confianza y la satisfacción.</a:t>
          </a:r>
          <a:endParaRPr lang="en-US" sz="1500" kern="1200" dirty="0"/>
        </a:p>
      </dsp:txBody>
      <dsp:txXfrm>
        <a:off x="0" y="1686166"/>
        <a:ext cx="6714817" cy="842825"/>
      </dsp:txXfrm>
    </dsp:sp>
    <dsp:sp modelId="{2FF01C0E-7CA2-414D-9D92-D03A98228425}">
      <dsp:nvSpPr>
        <dsp:cNvPr id="0" name=""/>
        <dsp:cNvSpPr/>
      </dsp:nvSpPr>
      <dsp:spPr>
        <a:xfrm>
          <a:off x="0" y="2528991"/>
          <a:ext cx="6714817" cy="0"/>
        </a:xfrm>
        <a:prstGeom prst="line">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51CB3B0B-0494-4814-A5B3-6F6C6881A375}">
      <dsp:nvSpPr>
        <dsp:cNvPr id="0" name=""/>
        <dsp:cNvSpPr/>
      </dsp:nvSpPr>
      <dsp:spPr>
        <a:xfrm>
          <a:off x="0" y="2528991"/>
          <a:ext cx="6714817" cy="842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just" defTabSz="666750">
            <a:lnSpc>
              <a:spcPct val="90000"/>
            </a:lnSpc>
            <a:spcBef>
              <a:spcPct val="0"/>
            </a:spcBef>
            <a:spcAft>
              <a:spcPct val="35000"/>
            </a:spcAft>
            <a:buNone/>
          </a:pPr>
          <a:r>
            <a:rPr lang="es-MX" sz="1500" b="1" i="0" kern="1200" dirty="0"/>
            <a:t>Innovación Continua:</a:t>
          </a:r>
          <a:r>
            <a:rPr lang="es-MX" sz="1500" b="0" i="0" kern="1200" dirty="0"/>
            <a:t> Creemos en la evolución constante. Estamos dispuestos a adaptarnos a las tendencias cambiantes del mercado y a adoptar nuevas tecnologías y enfoques para mejorar nuestros productos y procesos.</a:t>
          </a:r>
          <a:endParaRPr lang="en-US" sz="1500" kern="1200" dirty="0"/>
        </a:p>
      </dsp:txBody>
      <dsp:txXfrm>
        <a:off x="0" y="2528991"/>
        <a:ext cx="6714817" cy="842825"/>
      </dsp:txXfrm>
    </dsp:sp>
    <dsp:sp modelId="{3F7908D6-5FD2-4756-B373-91E95C745571}">
      <dsp:nvSpPr>
        <dsp:cNvPr id="0" name=""/>
        <dsp:cNvSpPr/>
      </dsp:nvSpPr>
      <dsp:spPr>
        <a:xfrm>
          <a:off x="0" y="3371817"/>
          <a:ext cx="6714817" cy="0"/>
        </a:xfrm>
        <a:prstGeom prst="line">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EB20CBB5-FE3F-4394-B362-2510850D5545}">
      <dsp:nvSpPr>
        <dsp:cNvPr id="0" name=""/>
        <dsp:cNvSpPr/>
      </dsp:nvSpPr>
      <dsp:spPr>
        <a:xfrm>
          <a:off x="0" y="3371817"/>
          <a:ext cx="6714817" cy="842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just" defTabSz="666750">
            <a:lnSpc>
              <a:spcPct val="90000"/>
            </a:lnSpc>
            <a:spcBef>
              <a:spcPct val="0"/>
            </a:spcBef>
            <a:spcAft>
              <a:spcPct val="35000"/>
            </a:spcAft>
            <a:buNone/>
          </a:pPr>
          <a:r>
            <a:rPr lang="es-MX" sz="1500" b="1" i="0" kern="1200"/>
            <a:t>Pasión por la Excelencia:</a:t>
          </a:r>
          <a:r>
            <a:rPr lang="es-MX" sz="1500" b="0" i="0" kern="1200"/>
            <a:t> Nos apasiona ser los mejores en lo que hacemos. Buscamos la excelencia en todos los aspectos de nuestro negocio, desde la creatividad en el diseño hasta la atención meticulosa a los detalles en la producción.</a:t>
          </a:r>
          <a:endParaRPr lang="en-US" sz="1500" kern="1200"/>
        </a:p>
      </dsp:txBody>
      <dsp:txXfrm>
        <a:off x="0" y="3371817"/>
        <a:ext cx="6714817" cy="84282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4F0E216-BA48-4F04-AC4F-645AA0DD6AC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836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50604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65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290620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F0E216-BA48-4F04-AC4F-645AA0DD6AC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224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51344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pPr/>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484179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pPr/>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302838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pPr/>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2902366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4F0E216-BA48-4F04-AC4F-645AA0DD6AC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234277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4F0E216-BA48-4F04-AC4F-645AA0DD6AC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607A7-8386-47DB-8578-DDEDD194E5D4}" type="slidenum">
              <a:rPr lang="en-US" smtClean="0"/>
              <a:pPr/>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14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4F0E216-BA48-4F04-AC4F-645AA0DD6AC6}" type="datetimeFigureOut">
              <a:rPr lang="en-US" smtClean="0"/>
              <a:pPr/>
              <a:t>12/8/2023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39607A7-8386-47DB-8578-DDEDD194E5D4}" type="slidenum">
              <a:rPr lang="en-US" smtClean="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76320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1D2E3C52-528A-4049-BCAA-5460756BC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ítulo 1">
            <a:extLst>
              <a:ext uri="{FF2B5EF4-FFF2-40B4-BE49-F238E27FC236}">
                <a16:creationId xmlns:a16="http://schemas.microsoft.com/office/drawing/2014/main" id="{1C694959-6192-174E-727B-5CEDEBA148D4}"/>
              </a:ext>
            </a:extLst>
          </p:cNvPr>
          <p:cNvSpPr>
            <a:spLocks noGrp="1"/>
          </p:cNvSpPr>
          <p:nvPr>
            <p:ph type="ctrTitle"/>
          </p:nvPr>
        </p:nvSpPr>
        <p:spPr>
          <a:xfrm>
            <a:off x="457200" y="4960137"/>
            <a:ext cx="7772400" cy="1463040"/>
          </a:xfrm>
        </p:spPr>
        <p:txBody>
          <a:bodyPr vert="horz" lIns="91440" tIns="45720" rIns="91440" bIns="45720" rtlCol="0">
            <a:normAutofit/>
          </a:bodyPr>
          <a:lstStyle/>
          <a:p>
            <a:r>
              <a:rPr lang="en-US" b="1" i="0" spc="100" dirty="0">
                <a:solidFill>
                  <a:srgbClr val="FFFFFF"/>
                </a:solidFill>
                <a:effectLst/>
              </a:rPr>
              <a:t>Gorilla Caps</a:t>
            </a:r>
            <a:endParaRPr lang="en-US" spc="100" dirty="0">
              <a:solidFill>
                <a:srgbClr val="FFFFFF"/>
              </a:solidFill>
            </a:endParaRPr>
          </a:p>
        </p:txBody>
      </p:sp>
      <p:sp>
        <p:nvSpPr>
          <p:cNvPr id="3" name="Subtítulo 2">
            <a:extLst>
              <a:ext uri="{FF2B5EF4-FFF2-40B4-BE49-F238E27FC236}">
                <a16:creationId xmlns:a16="http://schemas.microsoft.com/office/drawing/2014/main" id="{2B710AB3-D669-2D7C-E9F1-399798C10452}"/>
              </a:ext>
            </a:extLst>
          </p:cNvPr>
          <p:cNvSpPr>
            <a:spLocks noGrp="1"/>
          </p:cNvSpPr>
          <p:nvPr>
            <p:ph type="subTitle" idx="1"/>
          </p:nvPr>
        </p:nvSpPr>
        <p:spPr>
          <a:xfrm>
            <a:off x="8610600" y="4960137"/>
            <a:ext cx="3200400" cy="1463040"/>
          </a:xfrm>
        </p:spPr>
        <p:txBody>
          <a:bodyPr vert="horz" lIns="45720" tIns="45720" rIns="45720" bIns="45720" rtlCol="0">
            <a:normAutofit/>
          </a:bodyPr>
          <a:lstStyle/>
          <a:p>
            <a:pPr marL="285750" indent="-285750">
              <a:lnSpc>
                <a:spcPct val="90000"/>
              </a:lnSpc>
              <a:spcAft>
                <a:spcPts val="800"/>
              </a:spcAft>
              <a:buFont typeface="Wingdings" panose="05000000000000000000" pitchFamily="2" charset="2"/>
              <a:buChar char="v"/>
            </a:pPr>
            <a:r>
              <a:rPr lang="en-US" sz="1400" b="1" dirty="0">
                <a:solidFill>
                  <a:srgbClr val="FFFFFF"/>
                </a:solidFill>
              </a:rPr>
              <a:t>ALBA ARGUELLO SERGIO ARTURO </a:t>
            </a:r>
            <a:endParaRPr lang="en-US" sz="1400" dirty="0">
              <a:solidFill>
                <a:srgbClr val="FFFFFF"/>
              </a:solidFill>
            </a:endParaRPr>
          </a:p>
          <a:p>
            <a:pPr marL="285750" indent="-285750">
              <a:lnSpc>
                <a:spcPct val="90000"/>
              </a:lnSpc>
              <a:spcAft>
                <a:spcPts val="800"/>
              </a:spcAft>
              <a:buFont typeface="Wingdings" panose="05000000000000000000" pitchFamily="2" charset="2"/>
              <a:buChar char="v"/>
            </a:pPr>
            <a:r>
              <a:rPr lang="en-US" sz="1400" b="1" dirty="0">
                <a:solidFill>
                  <a:srgbClr val="FFFFFF"/>
                </a:solidFill>
                <a:effectLst/>
              </a:rPr>
              <a:t>BARRON RICO ADRIANA </a:t>
            </a:r>
            <a:endParaRPr lang="en-US" sz="1400" dirty="0">
              <a:solidFill>
                <a:srgbClr val="FFFFFF"/>
              </a:solidFill>
              <a:effectLst/>
            </a:endParaRPr>
          </a:p>
          <a:p>
            <a:pPr marL="285750" indent="-285750">
              <a:lnSpc>
                <a:spcPct val="90000"/>
              </a:lnSpc>
              <a:spcAft>
                <a:spcPts val="800"/>
              </a:spcAft>
              <a:buFont typeface="Wingdings" panose="05000000000000000000" pitchFamily="2" charset="2"/>
              <a:buChar char="v"/>
            </a:pPr>
            <a:r>
              <a:rPr lang="en-US" sz="1400" b="1" dirty="0">
                <a:solidFill>
                  <a:srgbClr val="FFFFFF"/>
                </a:solidFill>
                <a:effectLst/>
              </a:rPr>
              <a:t>ORTEGA LIZAMA JUAN DANIEL DE JESÚS </a:t>
            </a:r>
            <a:endParaRPr lang="en-US" sz="1400" dirty="0">
              <a:solidFill>
                <a:srgbClr val="FFFFFF"/>
              </a:solidFill>
              <a:effectLst/>
            </a:endParaRPr>
          </a:p>
          <a:p>
            <a:pPr marL="285750" indent="-285750">
              <a:lnSpc>
                <a:spcPct val="90000"/>
              </a:lnSpc>
              <a:spcAft>
                <a:spcPts val="800"/>
              </a:spcAft>
              <a:buFont typeface="Wingdings" panose="05000000000000000000" pitchFamily="2" charset="2"/>
              <a:buChar char="v"/>
            </a:pPr>
            <a:r>
              <a:rPr lang="en-US" sz="1400" b="1" dirty="0">
                <a:solidFill>
                  <a:srgbClr val="FFFFFF"/>
                </a:solidFill>
                <a:effectLst/>
              </a:rPr>
              <a:t>QUIROZ RAMIREZ YAHIR BERNARDO</a:t>
            </a:r>
            <a:endParaRPr lang="en-US" sz="1400" dirty="0">
              <a:solidFill>
                <a:srgbClr val="FFFFFF"/>
              </a:solidFill>
              <a:effectLst/>
            </a:endParaRPr>
          </a:p>
          <a:p>
            <a:pPr>
              <a:lnSpc>
                <a:spcPct val="90000"/>
              </a:lnSpc>
            </a:pPr>
            <a:endParaRPr lang="en-US" sz="1400" dirty="0">
              <a:solidFill>
                <a:srgbClr val="FFFFFF"/>
              </a:solidFill>
            </a:endParaRPr>
          </a:p>
        </p:txBody>
      </p:sp>
      <p:sp useBgFill="1">
        <p:nvSpPr>
          <p:cNvPr id="1040" name="Rectangle 1039">
            <a:extLst>
              <a:ext uri="{FF2B5EF4-FFF2-40B4-BE49-F238E27FC236}">
                <a16:creationId xmlns:a16="http://schemas.microsoft.com/office/drawing/2014/main" id="{CD5B542C-8183-4445-AF4D-B23AAE329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2" name="Straight Connector 1041">
            <a:extLst>
              <a:ext uri="{FF2B5EF4-FFF2-40B4-BE49-F238E27FC236}">
                <a16:creationId xmlns:a16="http://schemas.microsoft.com/office/drawing/2014/main" id="{84ED9B5A-5577-4CA5-97AA-0E5E2EA975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60141" y="822682"/>
            <a:ext cx="0" cy="2926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D19C4BA-909E-D6A5-17F4-FF94FD097D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05" r="-2" b="-2"/>
          <a:stretch/>
        </p:blipFill>
        <p:spPr bwMode="auto">
          <a:xfrm>
            <a:off x="6469039" y="412836"/>
            <a:ext cx="4703212" cy="3708770"/>
          </a:xfrm>
          <a:prstGeom prst="rect">
            <a:avLst/>
          </a:prstGeom>
          <a:noFill/>
          <a:extLst>
            <a:ext uri="{909E8E84-426E-40DD-AFC4-6F175D3DCCD1}">
              <a14:hiddenFill xmlns:a14="http://schemas.microsoft.com/office/drawing/2010/main">
                <a:solidFill>
                  <a:srgbClr val="FFFFFF"/>
                </a:solidFill>
              </a14:hiddenFill>
            </a:ext>
          </a:extLst>
        </p:spPr>
      </p:pic>
      <p:cxnSp>
        <p:nvCxnSpPr>
          <p:cNvPr id="1044" name="Straight Connector 1043">
            <a:extLst>
              <a:ext uri="{FF2B5EF4-FFF2-40B4-BE49-F238E27FC236}">
                <a16:creationId xmlns:a16="http://schemas.microsoft.com/office/drawing/2014/main" id="{2724283B-587C-4A0E-A50E-B8914975B4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B1988FF4-1CDD-0292-2D6D-1489F41D8B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554" r="-996" b="11635"/>
          <a:stretch/>
        </p:blipFill>
        <p:spPr bwMode="auto">
          <a:xfrm>
            <a:off x="1114431" y="291152"/>
            <a:ext cx="4334859" cy="401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00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3" name="Rectangle 5126">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56A74C-88F0-6C92-F9DE-F16233ED5C91}"/>
              </a:ext>
            </a:extLst>
          </p:cNvPr>
          <p:cNvSpPr>
            <a:spLocks noGrp="1"/>
          </p:cNvSpPr>
          <p:nvPr>
            <p:ph type="title"/>
          </p:nvPr>
        </p:nvSpPr>
        <p:spPr>
          <a:xfrm>
            <a:off x="1024129" y="585216"/>
            <a:ext cx="3779085" cy="1499616"/>
          </a:xfrm>
        </p:spPr>
        <p:txBody>
          <a:bodyPr>
            <a:normAutofit/>
          </a:bodyPr>
          <a:lstStyle/>
          <a:p>
            <a:pPr algn="ctr"/>
            <a:r>
              <a:rPr lang="es-MX" sz="2800" b="1" kern="100" dirty="0">
                <a:solidFill>
                  <a:srgbClr val="FFFFFF"/>
                </a:solidFill>
                <a:effectLst/>
                <a:ea typeface="Times New Roman" panose="02020603050405020304" pitchFamily="18" charset="0"/>
                <a:cs typeface="Times New Roman" panose="02020603050405020304" pitchFamily="18" charset="0"/>
              </a:rPr>
              <a:t>Definición de contenidos del proyecto</a:t>
            </a:r>
            <a:br>
              <a:rPr lang="es-MX" sz="2800" b="1" kern="100"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s-MX" sz="2800" dirty="0">
              <a:solidFill>
                <a:srgbClr val="FFFFFF"/>
              </a:solidFill>
            </a:endParaRPr>
          </a:p>
        </p:txBody>
      </p:sp>
      <p:cxnSp>
        <p:nvCxnSpPr>
          <p:cNvPr id="5134" name="Straight Connector 5128">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F6DB702-59BB-1544-1BB3-83FD721D67D2}"/>
              </a:ext>
            </a:extLst>
          </p:cNvPr>
          <p:cNvSpPr>
            <a:spLocks noGrp="1"/>
          </p:cNvSpPr>
          <p:nvPr>
            <p:ph idx="1"/>
          </p:nvPr>
        </p:nvSpPr>
        <p:spPr>
          <a:xfrm>
            <a:off x="557562" y="2084832"/>
            <a:ext cx="4482785" cy="4311508"/>
          </a:xfrm>
        </p:spPr>
        <p:txBody>
          <a:bodyPr>
            <a:normAutofit/>
          </a:bodyPr>
          <a:lstStyle/>
          <a:p>
            <a:pPr marL="0" indent="0" algn="just">
              <a:spcAft>
                <a:spcPts val="800"/>
              </a:spcAft>
              <a:buNone/>
            </a:pPr>
            <a:r>
              <a:rPr lang="es-MX" sz="1600" kern="100" dirty="0">
                <a:solidFill>
                  <a:srgbClr val="FFFFFF"/>
                </a:solidFill>
                <a:effectLst/>
                <a:latin typeface="Arial" panose="020B0604020202020204" pitchFamily="34" charset="0"/>
                <a:ea typeface="Calibri" panose="020F0502020204030204" pitchFamily="34" charset="0"/>
                <a:cs typeface="Arial" panose="020B0604020202020204" pitchFamily="34" charset="0"/>
              </a:rPr>
              <a:t>Se realizo la vista para el cliente en </a:t>
            </a:r>
            <a:r>
              <a:rPr lang="es-MX" sz="1600" kern="100" dirty="0" err="1">
                <a:solidFill>
                  <a:srgbClr val="FFFFFF"/>
                </a:solidFill>
                <a:effectLst/>
                <a:latin typeface="Arial" panose="020B0604020202020204" pitchFamily="34" charset="0"/>
                <a:ea typeface="Calibri" panose="020F0502020204030204" pitchFamily="34" charset="0"/>
                <a:cs typeface="Arial" panose="020B0604020202020204" pitchFamily="34" charset="0"/>
              </a:rPr>
              <a:t>React</a:t>
            </a:r>
            <a:r>
              <a:rPr lang="es-MX" sz="1600" kern="100" dirty="0">
                <a:solidFill>
                  <a:srgbClr val="FFFFFF"/>
                </a:solidFill>
                <a:effectLst/>
                <a:latin typeface="Arial" panose="020B0604020202020204" pitchFamily="34" charset="0"/>
                <a:ea typeface="Calibri" panose="020F0502020204030204" pitchFamily="34" charset="0"/>
                <a:cs typeface="Arial" panose="020B0604020202020204" pitchFamily="34" charset="0"/>
              </a:rPr>
              <a:t>, además de ser PWA, en esta a lo que podrá acceder el cliente es: </a:t>
            </a:r>
          </a:p>
          <a:p>
            <a:pPr marL="0" indent="0" algn="just">
              <a:spcAft>
                <a:spcPts val="800"/>
              </a:spcAft>
              <a:buNone/>
            </a:pPr>
            <a:r>
              <a:rPr lang="es-MX" sz="1600" kern="100" dirty="0">
                <a:solidFill>
                  <a:srgbClr val="FFFFFF"/>
                </a:solidFill>
                <a:effectLst/>
                <a:latin typeface="Arial" panose="020B0604020202020204" pitchFamily="34" charset="0"/>
                <a:ea typeface="Calibri" panose="020F0502020204030204" pitchFamily="34" charset="0"/>
                <a:cs typeface="Arial" panose="020B0604020202020204" pitchFamily="34" charset="0"/>
              </a:rPr>
              <a:t>➢ Vista sección informativa (visión, misión, ubicación, etc.)</a:t>
            </a:r>
          </a:p>
          <a:p>
            <a:pPr marL="0" indent="0" algn="just">
              <a:spcAft>
                <a:spcPts val="800"/>
              </a:spcAft>
              <a:buNone/>
            </a:pPr>
            <a:r>
              <a:rPr lang="es-MX" sz="1600" kern="100" dirty="0">
                <a:solidFill>
                  <a:srgbClr val="FFFFFF"/>
                </a:solidFill>
                <a:effectLst/>
                <a:latin typeface="Arial" panose="020B0604020202020204" pitchFamily="34" charset="0"/>
                <a:ea typeface="Calibri" panose="020F0502020204030204" pitchFamily="34" charset="0"/>
                <a:cs typeface="Arial" panose="020B0604020202020204" pitchFamily="34" charset="0"/>
              </a:rPr>
              <a:t>➢ Inicio de Sesión /Registro de usuarios</a:t>
            </a:r>
          </a:p>
          <a:p>
            <a:pPr marL="0" indent="0" algn="just">
              <a:spcAft>
                <a:spcPts val="800"/>
              </a:spcAft>
              <a:buNone/>
            </a:pPr>
            <a:r>
              <a:rPr lang="es-MX" sz="1600" kern="100" dirty="0">
                <a:solidFill>
                  <a:srgbClr val="FFFFFF"/>
                </a:solidFill>
                <a:effectLst/>
                <a:latin typeface="Arial" panose="020B0604020202020204" pitchFamily="34" charset="0"/>
                <a:ea typeface="Calibri" panose="020F0502020204030204" pitchFamily="34" charset="0"/>
                <a:cs typeface="Arial" panose="020B0604020202020204" pitchFamily="34" charset="0"/>
              </a:rPr>
              <a:t>➢ Catálogo de productos (gorras)</a:t>
            </a:r>
          </a:p>
          <a:p>
            <a:pPr marL="0" indent="0" algn="just">
              <a:spcAft>
                <a:spcPts val="800"/>
              </a:spcAft>
              <a:buNone/>
            </a:pPr>
            <a:r>
              <a:rPr lang="es-MX" sz="1600" kern="100" dirty="0">
                <a:solidFill>
                  <a:srgbClr val="FFFFFF"/>
                </a:solidFill>
                <a:effectLst/>
                <a:latin typeface="Arial" panose="020B0604020202020204" pitchFamily="34" charset="0"/>
                <a:ea typeface="Calibri" panose="020F0502020204030204" pitchFamily="34" charset="0"/>
                <a:cs typeface="Arial" panose="020B0604020202020204" pitchFamily="34" charset="0"/>
              </a:rPr>
              <a:t>➢ Carrito de compras</a:t>
            </a:r>
          </a:p>
          <a:p>
            <a:pPr marL="0" indent="0">
              <a:spcAft>
                <a:spcPts val="800"/>
              </a:spcAft>
              <a:buNone/>
            </a:pPr>
            <a:endParaRPr lang="es-MX" sz="12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MX" sz="1200" dirty="0">
              <a:solidFill>
                <a:srgbClr val="FFFFFF"/>
              </a:solidFill>
            </a:endParaRPr>
          </a:p>
        </p:txBody>
      </p:sp>
      <p:pic>
        <p:nvPicPr>
          <p:cNvPr id="5122" name="Picture 2" descr="This contains an image of: Happy Shopper Jumping With Shopping Bags free icons designed by Freepik">
            <a:extLst>
              <a:ext uri="{FF2B5EF4-FFF2-40B4-BE49-F238E27FC236}">
                <a16:creationId xmlns:a16="http://schemas.microsoft.com/office/drawing/2014/main" id="{42CC8510-CE91-74FF-ECF7-8FADD0B830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701039"/>
            <a:ext cx="5455921" cy="5455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74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147C0CC-CE4A-41F1-FF9D-A04AF248D9C8}"/>
              </a:ext>
            </a:extLst>
          </p:cNvPr>
          <p:cNvSpPr>
            <a:spLocks noGrp="1"/>
          </p:cNvSpPr>
          <p:nvPr>
            <p:ph type="title"/>
          </p:nvPr>
        </p:nvSpPr>
        <p:spPr>
          <a:xfrm>
            <a:off x="1024129" y="585216"/>
            <a:ext cx="3779085" cy="1499616"/>
          </a:xfrm>
        </p:spPr>
        <p:txBody>
          <a:bodyPr>
            <a:normAutofit/>
          </a:bodyPr>
          <a:lstStyle/>
          <a:p>
            <a:pPr algn="ctr"/>
            <a:r>
              <a:rPr lang="es-MX" b="1" dirty="0">
                <a:solidFill>
                  <a:srgbClr val="FFFFFF"/>
                </a:solidFill>
              </a:rPr>
              <a:t>¿Quiénes somos?</a:t>
            </a:r>
          </a:p>
        </p:txBody>
      </p:sp>
      <p:cxnSp>
        <p:nvCxnSpPr>
          <p:cNvPr id="2057" name="Straight Connector 2056">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4DD6E8D-31D2-9443-71C7-5405BFF71600}"/>
              </a:ext>
            </a:extLst>
          </p:cNvPr>
          <p:cNvSpPr>
            <a:spLocks noGrp="1"/>
          </p:cNvSpPr>
          <p:nvPr>
            <p:ph idx="1"/>
          </p:nvPr>
        </p:nvSpPr>
        <p:spPr>
          <a:xfrm>
            <a:off x="680224" y="2084832"/>
            <a:ext cx="4337823" cy="4187952"/>
          </a:xfrm>
        </p:spPr>
        <p:txBody>
          <a:bodyPr>
            <a:normAutofit fontScale="92500" lnSpcReduction="10000"/>
          </a:bodyPr>
          <a:lstStyle/>
          <a:p>
            <a:pPr marL="0" indent="0" algn="just">
              <a:buNone/>
            </a:pPr>
            <a:r>
              <a:rPr lang="es-MX" sz="2400" i="0" dirty="0" err="1">
                <a:solidFill>
                  <a:srgbClr val="FFFFFF"/>
                </a:solidFill>
                <a:effectLst/>
                <a:latin typeface="Söhne"/>
              </a:rPr>
              <a:t>Gorillas</a:t>
            </a:r>
            <a:r>
              <a:rPr lang="es-MX" sz="2400" i="0" dirty="0">
                <a:solidFill>
                  <a:srgbClr val="FFFFFF"/>
                </a:solidFill>
                <a:effectLst/>
                <a:latin typeface="Söhne"/>
              </a:rPr>
              <a:t> </a:t>
            </a:r>
            <a:r>
              <a:rPr lang="es-MX" sz="2400" i="0" dirty="0" err="1">
                <a:solidFill>
                  <a:srgbClr val="FFFFFF"/>
                </a:solidFill>
                <a:effectLst/>
                <a:latin typeface="Söhne"/>
              </a:rPr>
              <a:t>Caps</a:t>
            </a:r>
            <a:r>
              <a:rPr lang="es-MX" sz="2400" i="0" dirty="0">
                <a:solidFill>
                  <a:srgbClr val="FFFFFF"/>
                </a:solidFill>
                <a:effectLst/>
                <a:latin typeface="Söhne"/>
              </a:rPr>
              <a:t> es una reconocida compañía creada en 2010 en México, especializada en la fabricación y comercialización de gorras estilo </a:t>
            </a:r>
            <a:r>
              <a:rPr lang="es-MX" sz="2400" i="0" dirty="0" err="1">
                <a:solidFill>
                  <a:srgbClr val="FFFFFF"/>
                </a:solidFill>
                <a:effectLst/>
                <a:latin typeface="Söhne"/>
              </a:rPr>
              <a:t>Trucker</a:t>
            </a:r>
            <a:r>
              <a:rPr lang="es-MX" sz="2400" i="0" dirty="0">
                <a:solidFill>
                  <a:srgbClr val="FFFFFF"/>
                </a:solidFill>
                <a:effectLst/>
                <a:latin typeface="Söhne"/>
              </a:rPr>
              <a:t> </a:t>
            </a:r>
            <a:r>
              <a:rPr lang="es-MX" sz="2400" i="0" dirty="0" err="1">
                <a:solidFill>
                  <a:srgbClr val="FFFFFF"/>
                </a:solidFill>
                <a:effectLst/>
                <a:latin typeface="Söhne"/>
              </a:rPr>
              <a:t>Hat</a:t>
            </a:r>
            <a:r>
              <a:rPr lang="es-MX" sz="2400" i="0" dirty="0">
                <a:solidFill>
                  <a:srgbClr val="FFFFFF"/>
                </a:solidFill>
                <a:effectLst/>
                <a:latin typeface="Söhne"/>
              </a:rPr>
              <a:t>. A pesar de tener un enfoque específico en un solo producto, la marca ha logrado establecer una presencia influyente en el mercado mexicano debido a su enfoque en la calidad, diseño distintivo y estrategias de marketing efectivas. Su compromiso con la excelencia y la atención a los detalles ha sido un factor clave en su éxito sostenido.</a:t>
            </a:r>
            <a:endParaRPr lang="es-MX" sz="2400" dirty="0">
              <a:solidFill>
                <a:srgbClr val="FFFFFF"/>
              </a:solidFill>
            </a:endParaRPr>
          </a:p>
        </p:txBody>
      </p:sp>
      <p:pic>
        <p:nvPicPr>
          <p:cNvPr id="2050" name="Picture 2">
            <a:extLst>
              <a:ext uri="{FF2B5EF4-FFF2-40B4-BE49-F238E27FC236}">
                <a16:creationId xmlns:a16="http://schemas.microsoft.com/office/drawing/2014/main" id="{68F9EC53-51E6-916C-DC29-7C820811A1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4467" y="640080"/>
            <a:ext cx="3778986"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19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27B7C6F6-4579-4D42-9857-ED1B2EE07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4382347"/>
            <a:ext cx="5688020" cy="215391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Definición de Misión y Visión – Fundamentos de Administracion Grupo 1171.">
            <a:extLst>
              <a:ext uri="{FF2B5EF4-FFF2-40B4-BE49-F238E27FC236}">
                <a16:creationId xmlns:a16="http://schemas.microsoft.com/office/drawing/2014/main" id="{01B23F64-17E7-9A45-C5E4-03D35F9A56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37" r="-3" b="11266"/>
          <a:stretch/>
        </p:blipFill>
        <p:spPr bwMode="auto">
          <a:xfrm>
            <a:off x="327547" y="321733"/>
            <a:ext cx="5688020" cy="3899748"/>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7E6D8249-E901-4E71-B15A-A7F5D7F7B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5EB70CD3-F48B-DE79-D9E2-AB432F6DC5DA}"/>
              </a:ext>
            </a:extLst>
          </p:cNvPr>
          <p:cNvSpPr txBox="1"/>
          <p:nvPr/>
        </p:nvSpPr>
        <p:spPr>
          <a:xfrm>
            <a:off x="6661065" y="974875"/>
            <a:ext cx="4724573" cy="4852362"/>
          </a:xfrm>
          <a:prstGeom prst="rect">
            <a:avLst/>
          </a:prstGeom>
        </p:spPr>
        <p:txBody>
          <a:bodyPr vert="horz" lIns="45720" tIns="45720" rIns="45720" bIns="45720" rtlCol="0" anchor="ctr" anchorCtr="0">
            <a:normAutofit fontScale="92500" lnSpcReduction="20000"/>
          </a:bodyPr>
          <a:lstStyle/>
          <a:p>
            <a:pPr algn="just" defTabSz="914400">
              <a:lnSpc>
                <a:spcPct val="90000"/>
              </a:lnSpc>
              <a:spcAft>
                <a:spcPts val="600"/>
              </a:spcAft>
              <a:buClr>
                <a:schemeClr val="accent1"/>
              </a:buClr>
            </a:pPr>
            <a:r>
              <a:rPr lang="en-US" sz="2400" b="1" i="0" dirty="0" err="1">
                <a:solidFill>
                  <a:srgbClr val="FFFFFF"/>
                </a:solidFill>
                <a:effectLst/>
              </a:rPr>
              <a:t>Visión</a:t>
            </a:r>
            <a:r>
              <a:rPr lang="en-US" sz="2400" b="1" i="0" dirty="0">
                <a:solidFill>
                  <a:srgbClr val="FFFFFF"/>
                </a:solidFill>
                <a:effectLst/>
              </a:rPr>
              <a:t>: Ser la </a:t>
            </a:r>
            <a:r>
              <a:rPr lang="en-US" sz="2400" b="1" i="0" dirty="0" err="1">
                <a:solidFill>
                  <a:srgbClr val="FFFFFF"/>
                </a:solidFill>
                <a:effectLst/>
              </a:rPr>
              <a:t>marca</a:t>
            </a:r>
            <a:r>
              <a:rPr lang="en-US" sz="2400" b="1" i="0" dirty="0">
                <a:solidFill>
                  <a:srgbClr val="FFFFFF"/>
                </a:solidFill>
                <a:effectLst/>
              </a:rPr>
              <a:t> </a:t>
            </a:r>
            <a:r>
              <a:rPr lang="en-US" sz="2400" b="1" i="0" dirty="0" err="1">
                <a:solidFill>
                  <a:srgbClr val="FFFFFF"/>
                </a:solidFill>
                <a:effectLst/>
              </a:rPr>
              <a:t>líder</a:t>
            </a:r>
            <a:r>
              <a:rPr lang="en-US" sz="2400" b="1" i="0" dirty="0">
                <a:solidFill>
                  <a:srgbClr val="FFFFFF"/>
                </a:solidFill>
                <a:effectLst/>
              </a:rPr>
              <a:t> y </a:t>
            </a:r>
            <a:r>
              <a:rPr lang="en-US" sz="2400" b="1" i="0" dirty="0" err="1">
                <a:solidFill>
                  <a:srgbClr val="FFFFFF"/>
                </a:solidFill>
                <a:effectLst/>
              </a:rPr>
              <a:t>referente</a:t>
            </a:r>
            <a:r>
              <a:rPr lang="en-US" sz="2400" b="1" i="0" dirty="0">
                <a:solidFill>
                  <a:srgbClr val="FFFFFF"/>
                </a:solidFill>
                <a:effectLst/>
              </a:rPr>
              <a:t> </a:t>
            </a:r>
            <a:r>
              <a:rPr lang="en-US" sz="2400" b="1" i="0" dirty="0" err="1">
                <a:solidFill>
                  <a:srgbClr val="FFFFFF"/>
                </a:solidFill>
                <a:effectLst/>
              </a:rPr>
              <a:t>en</a:t>
            </a:r>
            <a:r>
              <a:rPr lang="en-US" sz="2400" b="1" i="0" dirty="0">
                <a:solidFill>
                  <a:srgbClr val="FFFFFF"/>
                </a:solidFill>
                <a:effectLst/>
              </a:rPr>
              <a:t> </a:t>
            </a:r>
            <a:r>
              <a:rPr lang="en-US" sz="2400" b="1" i="0" dirty="0" err="1">
                <a:solidFill>
                  <a:srgbClr val="FFFFFF"/>
                </a:solidFill>
                <a:effectLst/>
              </a:rPr>
              <a:t>el</a:t>
            </a:r>
            <a:r>
              <a:rPr lang="en-US" sz="2400" b="1" i="0" dirty="0">
                <a:solidFill>
                  <a:srgbClr val="FFFFFF"/>
                </a:solidFill>
                <a:effectLst/>
              </a:rPr>
              <a:t> mercado de </a:t>
            </a:r>
            <a:r>
              <a:rPr lang="en-US" sz="2400" b="1" i="0" dirty="0" err="1">
                <a:solidFill>
                  <a:srgbClr val="FFFFFF"/>
                </a:solidFill>
                <a:effectLst/>
              </a:rPr>
              <a:t>gorras</a:t>
            </a:r>
            <a:r>
              <a:rPr lang="en-US" sz="2400" b="1" i="0" dirty="0">
                <a:solidFill>
                  <a:srgbClr val="FFFFFF"/>
                </a:solidFill>
                <a:effectLst/>
              </a:rPr>
              <a:t> Trucker Hat </a:t>
            </a:r>
            <a:r>
              <a:rPr lang="en-US" sz="2400" b="1" i="0" dirty="0" err="1">
                <a:solidFill>
                  <a:srgbClr val="FFFFFF"/>
                </a:solidFill>
                <a:effectLst/>
              </a:rPr>
              <a:t>en</a:t>
            </a:r>
            <a:r>
              <a:rPr lang="en-US" sz="2400" b="1" i="0" dirty="0">
                <a:solidFill>
                  <a:srgbClr val="FFFFFF"/>
                </a:solidFill>
                <a:effectLst/>
              </a:rPr>
              <a:t> México, </a:t>
            </a:r>
            <a:r>
              <a:rPr lang="en-US" sz="2400" b="1" i="0" dirty="0" err="1">
                <a:solidFill>
                  <a:srgbClr val="FFFFFF"/>
                </a:solidFill>
                <a:effectLst/>
              </a:rPr>
              <a:t>reconocida</a:t>
            </a:r>
            <a:r>
              <a:rPr lang="en-US" sz="2400" b="1" i="0" dirty="0">
                <a:solidFill>
                  <a:srgbClr val="FFFFFF"/>
                </a:solidFill>
                <a:effectLst/>
              </a:rPr>
              <a:t> </a:t>
            </a:r>
            <a:r>
              <a:rPr lang="en-US" sz="2400" b="1" i="0" dirty="0" err="1">
                <a:solidFill>
                  <a:srgbClr val="FFFFFF"/>
                </a:solidFill>
                <a:effectLst/>
              </a:rPr>
              <a:t>por</a:t>
            </a:r>
            <a:r>
              <a:rPr lang="en-US" sz="2400" b="1" i="0" dirty="0">
                <a:solidFill>
                  <a:srgbClr val="FFFFFF"/>
                </a:solidFill>
                <a:effectLst/>
              </a:rPr>
              <a:t> </a:t>
            </a:r>
            <a:r>
              <a:rPr lang="en-US" sz="2400" b="1" i="0" dirty="0" err="1">
                <a:solidFill>
                  <a:srgbClr val="FFFFFF"/>
                </a:solidFill>
                <a:effectLst/>
              </a:rPr>
              <a:t>su</a:t>
            </a:r>
            <a:r>
              <a:rPr lang="en-US" sz="2400" b="1" i="0" dirty="0">
                <a:solidFill>
                  <a:srgbClr val="FFFFFF"/>
                </a:solidFill>
                <a:effectLst/>
              </a:rPr>
              <a:t> </a:t>
            </a:r>
            <a:r>
              <a:rPr lang="en-US" sz="2400" b="1" i="0" dirty="0" err="1">
                <a:solidFill>
                  <a:srgbClr val="FFFFFF"/>
                </a:solidFill>
                <a:effectLst/>
              </a:rPr>
              <a:t>innovación</a:t>
            </a:r>
            <a:r>
              <a:rPr lang="en-US" sz="2400" b="1" i="0" dirty="0">
                <a:solidFill>
                  <a:srgbClr val="FFFFFF"/>
                </a:solidFill>
                <a:effectLst/>
              </a:rPr>
              <a:t> </a:t>
            </a:r>
            <a:r>
              <a:rPr lang="en-US" sz="2400" b="1" i="0" dirty="0" err="1">
                <a:solidFill>
                  <a:srgbClr val="FFFFFF"/>
                </a:solidFill>
                <a:effectLst/>
              </a:rPr>
              <a:t>en</a:t>
            </a:r>
            <a:r>
              <a:rPr lang="en-US" sz="2400" b="1" i="0" dirty="0">
                <a:solidFill>
                  <a:srgbClr val="FFFFFF"/>
                </a:solidFill>
                <a:effectLst/>
              </a:rPr>
              <a:t> </a:t>
            </a:r>
            <a:r>
              <a:rPr lang="en-US" sz="2400" b="1" i="0" dirty="0" err="1">
                <a:solidFill>
                  <a:srgbClr val="FFFFFF"/>
                </a:solidFill>
                <a:effectLst/>
              </a:rPr>
              <a:t>diseño</a:t>
            </a:r>
            <a:r>
              <a:rPr lang="en-US" sz="2400" b="1" i="0" dirty="0">
                <a:solidFill>
                  <a:srgbClr val="FFFFFF"/>
                </a:solidFill>
                <a:effectLst/>
              </a:rPr>
              <a:t>, </a:t>
            </a:r>
            <a:r>
              <a:rPr lang="en-US" sz="2400" b="1" i="0" dirty="0" err="1">
                <a:solidFill>
                  <a:srgbClr val="FFFFFF"/>
                </a:solidFill>
                <a:effectLst/>
              </a:rPr>
              <a:t>calidad</a:t>
            </a:r>
            <a:r>
              <a:rPr lang="en-US" sz="2400" b="1" i="0" dirty="0">
                <a:solidFill>
                  <a:srgbClr val="FFFFFF"/>
                </a:solidFill>
                <a:effectLst/>
              </a:rPr>
              <a:t> incomparable y </a:t>
            </a:r>
            <a:r>
              <a:rPr lang="en-US" sz="2400" b="1" i="0" dirty="0" err="1">
                <a:solidFill>
                  <a:srgbClr val="FFFFFF"/>
                </a:solidFill>
                <a:effectLst/>
              </a:rPr>
              <a:t>compromiso</a:t>
            </a:r>
            <a:r>
              <a:rPr lang="en-US" sz="2400" b="1" i="0" dirty="0">
                <a:solidFill>
                  <a:srgbClr val="FFFFFF"/>
                </a:solidFill>
                <a:effectLst/>
              </a:rPr>
              <a:t> con la </a:t>
            </a:r>
            <a:r>
              <a:rPr lang="en-US" sz="2400" b="1" i="0" dirty="0" err="1">
                <a:solidFill>
                  <a:srgbClr val="FFFFFF"/>
                </a:solidFill>
                <a:effectLst/>
              </a:rPr>
              <a:t>satisfacción</a:t>
            </a:r>
            <a:r>
              <a:rPr lang="en-US" sz="2400" b="1" i="0" dirty="0">
                <a:solidFill>
                  <a:srgbClr val="FFFFFF"/>
                </a:solidFill>
                <a:effectLst/>
              </a:rPr>
              <a:t> del </a:t>
            </a:r>
            <a:r>
              <a:rPr lang="en-US" sz="2400" b="1" i="0" dirty="0" err="1">
                <a:solidFill>
                  <a:srgbClr val="FFFFFF"/>
                </a:solidFill>
                <a:effectLst/>
              </a:rPr>
              <a:t>cliente</a:t>
            </a:r>
            <a:r>
              <a:rPr lang="en-US" sz="2400" b="1" i="0" dirty="0">
                <a:solidFill>
                  <a:srgbClr val="FFFFFF"/>
                </a:solidFill>
                <a:effectLst/>
              </a:rPr>
              <a:t>.</a:t>
            </a:r>
            <a:endParaRPr lang="en-US" sz="2400" b="1" dirty="0">
              <a:solidFill>
                <a:srgbClr val="FFFFFF"/>
              </a:solidFill>
            </a:endParaRPr>
          </a:p>
          <a:p>
            <a:pPr algn="just" defTabSz="914400">
              <a:lnSpc>
                <a:spcPct val="90000"/>
              </a:lnSpc>
              <a:spcAft>
                <a:spcPts val="600"/>
              </a:spcAft>
              <a:buClr>
                <a:schemeClr val="accent1"/>
              </a:buClr>
            </a:pPr>
            <a:endParaRPr lang="en-US" sz="2400" b="1" i="0" dirty="0">
              <a:solidFill>
                <a:srgbClr val="FFFFFF"/>
              </a:solidFill>
              <a:effectLst/>
            </a:endParaRPr>
          </a:p>
          <a:p>
            <a:pPr algn="just" defTabSz="914400">
              <a:lnSpc>
                <a:spcPct val="90000"/>
              </a:lnSpc>
              <a:spcAft>
                <a:spcPts val="600"/>
              </a:spcAft>
              <a:buClr>
                <a:schemeClr val="accent1"/>
              </a:buClr>
            </a:pPr>
            <a:endParaRPr lang="en-US" sz="2400" b="1" i="0" dirty="0">
              <a:solidFill>
                <a:srgbClr val="FFFFFF"/>
              </a:solidFill>
              <a:effectLst/>
            </a:endParaRPr>
          </a:p>
          <a:p>
            <a:pPr algn="just" defTabSz="914400">
              <a:lnSpc>
                <a:spcPct val="90000"/>
              </a:lnSpc>
              <a:spcAft>
                <a:spcPts val="600"/>
              </a:spcAft>
              <a:buClr>
                <a:schemeClr val="accent1"/>
              </a:buClr>
            </a:pPr>
            <a:r>
              <a:rPr lang="en-US" sz="2400" b="1" i="0" dirty="0" err="1">
                <a:solidFill>
                  <a:srgbClr val="FFFFFF"/>
                </a:solidFill>
                <a:effectLst/>
              </a:rPr>
              <a:t>Misión</a:t>
            </a:r>
            <a:r>
              <a:rPr lang="en-US" sz="2400" b="1" i="0" dirty="0">
                <a:solidFill>
                  <a:srgbClr val="FFFFFF"/>
                </a:solidFill>
                <a:effectLst/>
              </a:rPr>
              <a:t>: Nuestra </a:t>
            </a:r>
            <a:r>
              <a:rPr lang="en-US" sz="2400" b="1" i="0" dirty="0" err="1">
                <a:solidFill>
                  <a:srgbClr val="FFFFFF"/>
                </a:solidFill>
                <a:effectLst/>
              </a:rPr>
              <a:t>misión</a:t>
            </a:r>
            <a:r>
              <a:rPr lang="en-US" sz="2400" b="1" i="0" dirty="0">
                <a:solidFill>
                  <a:srgbClr val="FFFFFF"/>
                </a:solidFill>
                <a:effectLst/>
              </a:rPr>
              <a:t> </a:t>
            </a:r>
            <a:r>
              <a:rPr lang="en-US" sz="2400" b="1" i="0" dirty="0" err="1">
                <a:solidFill>
                  <a:srgbClr val="FFFFFF"/>
                </a:solidFill>
                <a:effectLst/>
              </a:rPr>
              <a:t>en</a:t>
            </a:r>
            <a:r>
              <a:rPr lang="en-US" sz="2400" b="1" i="0" dirty="0">
                <a:solidFill>
                  <a:srgbClr val="FFFFFF"/>
                </a:solidFill>
                <a:effectLst/>
              </a:rPr>
              <a:t> Gorillas Caps es </a:t>
            </a:r>
            <a:r>
              <a:rPr lang="en-US" sz="2400" b="1" i="0" dirty="0" err="1">
                <a:solidFill>
                  <a:srgbClr val="FFFFFF"/>
                </a:solidFill>
                <a:effectLst/>
              </a:rPr>
              <a:t>ofrecer</a:t>
            </a:r>
            <a:r>
              <a:rPr lang="en-US" sz="2400" b="1" i="0" dirty="0">
                <a:solidFill>
                  <a:srgbClr val="FFFFFF"/>
                </a:solidFill>
                <a:effectLst/>
              </a:rPr>
              <a:t> a </a:t>
            </a:r>
            <a:r>
              <a:rPr lang="en-US" sz="2400" b="1" i="0" dirty="0" err="1">
                <a:solidFill>
                  <a:srgbClr val="FFFFFF"/>
                </a:solidFill>
                <a:effectLst/>
              </a:rPr>
              <a:t>nuestros</a:t>
            </a:r>
            <a:r>
              <a:rPr lang="en-US" sz="2400" b="1" i="0" dirty="0">
                <a:solidFill>
                  <a:srgbClr val="FFFFFF"/>
                </a:solidFill>
                <a:effectLst/>
              </a:rPr>
              <a:t> </a:t>
            </a:r>
            <a:r>
              <a:rPr lang="en-US" sz="2400" b="1" i="0" dirty="0" err="1">
                <a:solidFill>
                  <a:srgbClr val="FFFFFF"/>
                </a:solidFill>
                <a:effectLst/>
              </a:rPr>
              <a:t>clientes</a:t>
            </a:r>
            <a:r>
              <a:rPr lang="en-US" sz="2400" b="1" i="0" dirty="0">
                <a:solidFill>
                  <a:srgbClr val="FFFFFF"/>
                </a:solidFill>
                <a:effectLst/>
              </a:rPr>
              <a:t> las </a:t>
            </a:r>
            <a:r>
              <a:rPr lang="en-US" sz="2400" b="1" i="0" dirty="0" err="1">
                <a:solidFill>
                  <a:srgbClr val="FFFFFF"/>
                </a:solidFill>
                <a:effectLst/>
              </a:rPr>
              <a:t>gorras</a:t>
            </a:r>
            <a:r>
              <a:rPr lang="en-US" sz="2400" b="1" i="0" dirty="0">
                <a:solidFill>
                  <a:srgbClr val="FFFFFF"/>
                </a:solidFill>
                <a:effectLst/>
              </a:rPr>
              <a:t> Trucker Hat </a:t>
            </a:r>
            <a:r>
              <a:rPr lang="en-US" sz="2400" b="1" i="0" dirty="0" err="1">
                <a:solidFill>
                  <a:srgbClr val="FFFFFF"/>
                </a:solidFill>
                <a:effectLst/>
              </a:rPr>
              <a:t>más</a:t>
            </a:r>
            <a:r>
              <a:rPr lang="en-US" sz="2400" b="1" i="0" dirty="0">
                <a:solidFill>
                  <a:srgbClr val="FFFFFF"/>
                </a:solidFill>
                <a:effectLst/>
              </a:rPr>
              <a:t> </a:t>
            </a:r>
            <a:r>
              <a:rPr lang="en-US" sz="2400" b="1" i="0" dirty="0" err="1">
                <a:solidFill>
                  <a:srgbClr val="FFFFFF"/>
                </a:solidFill>
                <a:effectLst/>
              </a:rPr>
              <a:t>auténticas</a:t>
            </a:r>
            <a:r>
              <a:rPr lang="en-US" sz="2400" b="1" i="0" dirty="0">
                <a:solidFill>
                  <a:srgbClr val="FFFFFF"/>
                </a:solidFill>
                <a:effectLst/>
              </a:rPr>
              <a:t>, </a:t>
            </a:r>
            <a:r>
              <a:rPr lang="en-US" sz="2400" b="1" i="0" dirty="0" err="1">
                <a:solidFill>
                  <a:srgbClr val="FFFFFF"/>
                </a:solidFill>
                <a:effectLst/>
              </a:rPr>
              <a:t>cómodas</a:t>
            </a:r>
            <a:r>
              <a:rPr lang="en-US" sz="2400" b="1" i="0" dirty="0">
                <a:solidFill>
                  <a:srgbClr val="FFFFFF"/>
                </a:solidFill>
                <a:effectLst/>
              </a:rPr>
              <a:t> y de </a:t>
            </a:r>
            <a:r>
              <a:rPr lang="en-US" sz="2400" b="1" i="0" dirty="0" err="1">
                <a:solidFill>
                  <a:srgbClr val="FFFFFF"/>
                </a:solidFill>
                <a:effectLst/>
              </a:rPr>
              <a:t>alta</a:t>
            </a:r>
            <a:r>
              <a:rPr lang="en-US" sz="2400" b="1" i="0" dirty="0">
                <a:solidFill>
                  <a:srgbClr val="FFFFFF"/>
                </a:solidFill>
                <a:effectLst/>
              </a:rPr>
              <a:t> </a:t>
            </a:r>
            <a:r>
              <a:rPr lang="en-US" sz="2400" b="1" i="0" dirty="0" err="1">
                <a:solidFill>
                  <a:srgbClr val="FFFFFF"/>
                </a:solidFill>
                <a:effectLst/>
              </a:rPr>
              <a:t>calidad</a:t>
            </a:r>
            <a:r>
              <a:rPr lang="en-US" sz="2400" b="1" i="0" dirty="0">
                <a:solidFill>
                  <a:srgbClr val="FFFFFF"/>
                </a:solidFill>
                <a:effectLst/>
              </a:rPr>
              <a:t>, que </a:t>
            </a:r>
            <a:r>
              <a:rPr lang="en-US" sz="2400" b="1" i="0" dirty="0" err="1">
                <a:solidFill>
                  <a:srgbClr val="FFFFFF"/>
                </a:solidFill>
                <a:effectLst/>
              </a:rPr>
              <a:t>complementen</a:t>
            </a:r>
            <a:r>
              <a:rPr lang="en-US" sz="2400" b="1" i="0" dirty="0">
                <a:solidFill>
                  <a:srgbClr val="FFFFFF"/>
                </a:solidFill>
                <a:effectLst/>
              </a:rPr>
              <a:t> </a:t>
            </a:r>
            <a:r>
              <a:rPr lang="en-US" sz="2400" b="1" i="0" dirty="0" err="1">
                <a:solidFill>
                  <a:srgbClr val="FFFFFF"/>
                </a:solidFill>
                <a:effectLst/>
              </a:rPr>
              <a:t>su</a:t>
            </a:r>
            <a:r>
              <a:rPr lang="en-US" sz="2400" b="1" i="0" dirty="0">
                <a:solidFill>
                  <a:srgbClr val="FFFFFF"/>
                </a:solidFill>
                <a:effectLst/>
              </a:rPr>
              <a:t> </a:t>
            </a:r>
            <a:r>
              <a:rPr lang="en-US" sz="2400" b="1" i="0" dirty="0" err="1">
                <a:solidFill>
                  <a:srgbClr val="FFFFFF"/>
                </a:solidFill>
                <a:effectLst/>
              </a:rPr>
              <a:t>estilo</a:t>
            </a:r>
            <a:r>
              <a:rPr lang="en-US" sz="2400" b="1" i="0" dirty="0">
                <a:solidFill>
                  <a:srgbClr val="FFFFFF"/>
                </a:solidFill>
                <a:effectLst/>
              </a:rPr>
              <a:t> personal y </a:t>
            </a:r>
            <a:r>
              <a:rPr lang="en-US" sz="2400" b="1" i="0" dirty="0" err="1">
                <a:solidFill>
                  <a:srgbClr val="FFFFFF"/>
                </a:solidFill>
                <a:effectLst/>
              </a:rPr>
              <a:t>reflejen</a:t>
            </a:r>
            <a:r>
              <a:rPr lang="en-US" sz="2400" b="1" i="0" dirty="0">
                <a:solidFill>
                  <a:srgbClr val="FFFFFF"/>
                </a:solidFill>
                <a:effectLst/>
              </a:rPr>
              <a:t> </a:t>
            </a:r>
            <a:r>
              <a:rPr lang="en-US" sz="2400" b="1" i="0" dirty="0" err="1">
                <a:solidFill>
                  <a:srgbClr val="FFFFFF"/>
                </a:solidFill>
                <a:effectLst/>
              </a:rPr>
              <a:t>su</a:t>
            </a:r>
            <a:r>
              <a:rPr lang="en-US" sz="2400" b="1" i="0" dirty="0">
                <a:solidFill>
                  <a:srgbClr val="FFFFFF"/>
                </a:solidFill>
                <a:effectLst/>
              </a:rPr>
              <a:t> </a:t>
            </a:r>
            <a:r>
              <a:rPr lang="en-US" sz="2400" b="1" i="0" dirty="0" err="1">
                <a:solidFill>
                  <a:srgbClr val="FFFFFF"/>
                </a:solidFill>
                <a:effectLst/>
              </a:rPr>
              <a:t>individualidad</a:t>
            </a:r>
            <a:r>
              <a:rPr lang="en-US" sz="2400" b="1" i="0" dirty="0">
                <a:solidFill>
                  <a:srgbClr val="FFFFFF"/>
                </a:solidFill>
                <a:effectLst/>
              </a:rPr>
              <a:t>. Nos </a:t>
            </a:r>
            <a:r>
              <a:rPr lang="en-US" sz="2400" b="1" i="0" dirty="0" err="1">
                <a:solidFill>
                  <a:srgbClr val="FFFFFF"/>
                </a:solidFill>
                <a:effectLst/>
              </a:rPr>
              <a:t>esforzamos</a:t>
            </a:r>
            <a:r>
              <a:rPr lang="en-US" sz="2400" b="1" i="0" dirty="0">
                <a:solidFill>
                  <a:srgbClr val="FFFFFF"/>
                </a:solidFill>
                <a:effectLst/>
              </a:rPr>
              <a:t> </a:t>
            </a:r>
            <a:r>
              <a:rPr lang="en-US" sz="2400" b="1" i="0" dirty="0" err="1">
                <a:solidFill>
                  <a:srgbClr val="FFFFFF"/>
                </a:solidFill>
                <a:effectLst/>
              </a:rPr>
              <a:t>por</a:t>
            </a:r>
            <a:r>
              <a:rPr lang="en-US" sz="2400" b="1" i="0" dirty="0">
                <a:solidFill>
                  <a:srgbClr val="FFFFFF"/>
                </a:solidFill>
                <a:effectLst/>
              </a:rPr>
              <a:t> </a:t>
            </a:r>
            <a:r>
              <a:rPr lang="en-US" sz="2400" b="1" i="0" dirty="0" err="1">
                <a:solidFill>
                  <a:srgbClr val="FFFFFF"/>
                </a:solidFill>
                <a:effectLst/>
              </a:rPr>
              <a:t>mantenernos</a:t>
            </a:r>
            <a:r>
              <a:rPr lang="en-US" sz="2400" b="1" i="0" dirty="0">
                <a:solidFill>
                  <a:srgbClr val="FFFFFF"/>
                </a:solidFill>
                <a:effectLst/>
              </a:rPr>
              <a:t> a la </a:t>
            </a:r>
            <a:r>
              <a:rPr lang="en-US" sz="2400" b="1" i="0" dirty="0" err="1">
                <a:solidFill>
                  <a:srgbClr val="FFFFFF"/>
                </a:solidFill>
                <a:effectLst/>
              </a:rPr>
              <a:t>vanguardia</a:t>
            </a:r>
            <a:r>
              <a:rPr lang="en-US" sz="2400" b="1" i="0" dirty="0">
                <a:solidFill>
                  <a:srgbClr val="FFFFFF"/>
                </a:solidFill>
                <a:effectLst/>
              </a:rPr>
              <a:t> de las </a:t>
            </a:r>
            <a:r>
              <a:rPr lang="en-US" sz="2400" b="1" i="0" dirty="0" err="1">
                <a:solidFill>
                  <a:srgbClr val="FFFFFF"/>
                </a:solidFill>
                <a:effectLst/>
              </a:rPr>
              <a:t>tendencias</a:t>
            </a:r>
            <a:r>
              <a:rPr lang="en-US" sz="2400" b="1" i="0" dirty="0">
                <a:solidFill>
                  <a:srgbClr val="FFFFFF"/>
                </a:solidFill>
                <a:effectLst/>
              </a:rPr>
              <a:t> de </a:t>
            </a:r>
            <a:r>
              <a:rPr lang="en-US" sz="2400" b="1" i="0" dirty="0" err="1">
                <a:solidFill>
                  <a:srgbClr val="FFFFFF"/>
                </a:solidFill>
                <a:effectLst/>
              </a:rPr>
              <a:t>moda</a:t>
            </a:r>
            <a:r>
              <a:rPr lang="en-US" sz="2400" b="1" i="0" dirty="0">
                <a:solidFill>
                  <a:srgbClr val="FFFFFF"/>
                </a:solidFill>
                <a:effectLst/>
              </a:rPr>
              <a:t> y </a:t>
            </a:r>
            <a:r>
              <a:rPr lang="en-US" sz="2400" b="1" i="0" dirty="0" err="1">
                <a:solidFill>
                  <a:srgbClr val="FFFFFF"/>
                </a:solidFill>
                <a:effectLst/>
              </a:rPr>
              <a:t>ofrecer</a:t>
            </a:r>
            <a:r>
              <a:rPr lang="en-US" sz="2400" b="1" i="0" dirty="0">
                <a:solidFill>
                  <a:srgbClr val="FFFFFF"/>
                </a:solidFill>
                <a:effectLst/>
              </a:rPr>
              <a:t> </a:t>
            </a:r>
            <a:r>
              <a:rPr lang="en-US" sz="2400" b="1" i="0" dirty="0" err="1">
                <a:solidFill>
                  <a:srgbClr val="FFFFFF"/>
                </a:solidFill>
                <a:effectLst/>
              </a:rPr>
              <a:t>productos</a:t>
            </a:r>
            <a:r>
              <a:rPr lang="en-US" sz="2400" b="1" i="0" dirty="0">
                <a:solidFill>
                  <a:srgbClr val="FFFFFF"/>
                </a:solidFill>
                <a:effectLst/>
              </a:rPr>
              <a:t> que </a:t>
            </a:r>
            <a:r>
              <a:rPr lang="en-US" sz="2400" b="1" i="0" dirty="0" err="1">
                <a:solidFill>
                  <a:srgbClr val="FFFFFF"/>
                </a:solidFill>
                <a:effectLst/>
              </a:rPr>
              <a:t>superen</a:t>
            </a:r>
            <a:r>
              <a:rPr lang="en-US" sz="2400" b="1" i="0" dirty="0">
                <a:solidFill>
                  <a:srgbClr val="FFFFFF"/>
                </a:solidFill>
                <a:effectLst/>
              </a:rPr>
              <a:t> las </a:t>
            </a:r>
            <a:r>
              <a:rPr lang="en-US" sz="2400" b="1" i="0" dirty="0" err="1">
                <a:solidFill>
                  <a:srgbClr val="FFFFFF"/>
                </a:solidFill>
                <a:effectLst/>
              </a:rPr>
              <a:t>expectativas</a:t>
            </a:r>
            <a:r>
              <a:rPr lang="en-US" sz="2400" b="1" i="0" dirty="0">
                <a:solidFill>
                  <a:srgbClr val="FFFFFF"/>
                </a:solidFill>
                <a:effectLst/>
              </a:rPr>
              <a:t>, </a:t>
            </a:r>
            <a:r>
              <a:rPr lang="en-US" sz="2400" b="1" i="0" dirty="0" err="1">
                <a:solidFill>
                  <a:srgbClr val="FFFFFF"/>
                </a:solidFill>
                <a:effectLst/>
              </a:rPr>
              <a:t>respaldados</a:t>
            </a:r>
            <a:r>
              <a:rPr lang="en-US" sz="2400" b="1" i="0" dirty="0">
                <a:solidFill>
                  <a:srgbClr val="FFFFFF"/>
                </a:solidFill>
                <a:effectLst/>
              </a:rPr>
              <a:t> </a:t>
            </a:r>
            <a:r>
              <a:rPr lang="en-US" sz="2400" b="1" i="0" dirty="0" err="1">
                <a:solidFill>
                  <a:srgbClr val="FFFFFF"/>
                </a:solidFill>
                <a:effectLst/>
              </a:rPr>
              <a:t>por</a:t>
            </a:r>
            <a:r>
              <a:rPr lang="en-US" sz="2400" b="1" i="0" dirty="0">
                <a:solidFill>
                  <a:srgbClr val="FFFFFF"/>
                </a:solidFill>
                <a:effectLst/>
              </a:rPr>
              <a:t> un </a:t>
            </a:r>
            <a:r>
              <a:rPr lang="en-US" sz="2400" b="1" i="0" dirty="0" err="1">
                <a:solidFill>
                  <a:srgbClr val="FFFFFF"/>
                </a:solidFill>
                <a:effectLst/>
              </a:rPr>
              <a:t>servicio</a:t>
            </a:r>
            <a:r>
              <a:rPr lang="en-US" sz="2400" b="1" i="0" dirty="0">
                <a:solidFill>
                  <a:srgbClr val="FFFFFF"/>
                </a:solidFill>
                <a:effectLst/>
              </a:rPr>
              <a:t> al </a:t>
            </a:r>
            <a:r>
              <a:rPr lang="en-US" sz="2400" b="1" i="0" dirty="0" err="1">
                <a:solidFill>
                  <a:srgbClr val="FFFFFF"/>
                </a:solidFill>
                <a:effectLst/>
              </a:rPr>
              <a:t>cliente</a:t>
            </a:r>
            <a:r>
              <a:rPr lang="en-US" sz="2400" b="1" i="0" dirty="0">
                <a:solidFill>
                  <a:srgbClr val="FFFFFF"/>
                </a:solidFill>
                <a:effectLst/>
              </a:rPr>
              <a:t> </a:t>
            </a:r>
            <a:r>
              <a:rPr lang="en-US" sz="2400" b="1" i="0" dirty="0" err="1">
                <a:solidFill>
                  <a:srgbClr val="FFFFFF"/>
                </a:solidFill>
                <a:effectLst/>
              </a:rPr>
              <a:t>excepcional</a:t>
            </a:r>
            <a:r>
              <a:rPr lang="en-US" sz="2400" b="1" i="0" dirty="0">
                <a:solidFill>
                  <a:srgbClr val="FFFFFF"/>
                </a:solidFill>
                <a:effectLst/>
              </a:rPr>
              <a:t>.</a:t>
            </a:r>
          </a:p>
        </p:txBody>
      </p:sp>
    </p:spTree>
    <p:extLst>
      <p:ext uri="{BB962C8B-B14F-4D97-AF65-F5344CB8AC3E}">
        <p14:creationId xmlns:p14="http://schemas.microsoft.com/office/powerpoint/2010/main" val="4137920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C8E3C40-99D7-D9F1-E89F-65058FAB1728}"/>
              </a:ext>
            </a:extLst>
          </p:cNvPr>
          <p:cNvSpPr>
            <a:spLocks noGrp="1"/>
          </p:cNvSpPr>
          <p:nvPr>
            <p:ph type="title"/>
          </p:nvPr>
        </p:nvSpPr>
        <p:spPr>
          <a:xfrm>
            <a:off x="1024129" y="5204427"/>
            <a:ext cx="9720072" cy="1499616"/>
          </a:xfrm>
        </p:spPr>
        <p:txBody>
          <a:bodyPr>
            <a:normAutofit/>
          </a:bodyPr>
          <a:lstStyle/>
          <a:p>
            <a:r>
              <a:rPr lang="es-MX" b="1" i="0" dirty="0">
                <a:solidFill>
                  <a:srgbClr val="FFFFFF"/>
                </a:solidFill>
                <a:effectLst/>
              </a:rPr>
              <a:t>Valores</a:t>
            </a:r>
            <a:br>
              <a:rPr lang="es-MX" b="0" i="0" dirty="0">
                <a:solidFill>
                  <a:srgbClr val="FFFFFF"/>
                </a:solidFill>
                <a:effectLst/>
                <a:latin typeface="Söhne"/>
              </a:rPr>
            </a:br>
            <a:endParaRPr lang="es-MX" dirty="0">
              <a:solidFill>
                <a:srgbClr val="FFFFFF"/>
              </a:solidFill>
            </a:endParaRPr>
          </a:p>
        </p:txBody>
      </p:sp>
      <p:pic>
        <p:nvPicPr>
          <p:cNvPr id="4" name="Picture 4" descr="Dibujado a mano ayudando a las personas día de los derechos humanos | Vector Gratis">
            <a:extLst>
              <a:ext uri="{FF2B5EF4-FFF2-40B4-BE49-F238E27FC236}">
                <a16:creationId xmlns:a16="http://schemas.microsoft.com/office/drawing/2014/main" id="{9DB7D34A-A9A0-1F82-F8C8-6CDABB614F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70978" y="552607"/>
            <a:ext cx="3606798" cy="3606798"/>
          </a:xfrm>
          <a:prstGeom prst="rect">
            <a:avLst/>
          </a:prstGeom>
          <a:noFill/>
          <a:extLst>
            <a:ext uri="{909E8E84-426E-40DD-AFC4-6F175D3DCCD1}">
              <a14:hiddenFill xmlns:a14="http://schemas.microsoft.com/office/drawing/2010/main">
                <a:solidFill>
                  <a:srgbClr val="FFFFFF"/>
                </a:solidFill>
              </a14:hiddenFill>
            </a:ext>
          </a:extLst>
        </p:spPr>
      </p:pic>
      <p:cxnSp>
        <p:nvCxnSpPr>
          <p:cNvPr id="4109" name="Straight Connector 4108">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4100" name="Marcador de contenido 2">
            <a:extLst>
              <a:ext uri="{FF2B5EF4-FFF2-40B4-BE49-F238E27FC236}">
                <a16:creationId xmlns:a16="http://schemas.microsoft.com/office/drawing/2014/main" id="{6DEE1D15-D59F-9B2B-AA94-47A2CAA751FE}"/>
              </a:ext>
            </a:extLst>
          </p:cNvPr>
          <p:cNvGraphicFramePr>
            <a:graphicFrameLocks noGrp="1"/>
          </p:cNvGraphicFramePr>
          <p:nvPr>
            <p:ph idx="1"/>
            <p:extLst>
              <p:ext uri="{D42A27DB-BD31-4B8C-83A1-F6EECF244321}">
                <p14:modId xmlns:p14="http://schemas.microsoft.com/office/powerpoint/2010/main" val="762297773"/>
              </p:ext>
            </p:extLst>
          </p:nvPr>
        </p:nvGraphicFramePr>
        <p:xfrm>
          <a:off x="1024128" y="356840"/>
          <a:ext cx="6714817" cy="4215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48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2D8BAA03-38AA-B8DC-C23B-4193B0F97DEA}"/>
              </a:ext>
            </a:extLst>
          </p:cNvPr>
          <p:cNvSpPr>
            <a:spLocks noGrp="1"/>
          </p:cNvSpPr>
          <p:nvPr>
            <p:ph type="body" idx="1"/>
          </p:nvPr>
        </p:nvSpPr>
        <p:spPr>
          <a:xfrm>
            <a:off x="3630248" y="664573"/>
            <a:ext cx="4931503" cy="814163"/>
          </a:xfrm>
        </p:spPr>
        <p:txBody>
          <a:bodyPr>
            <a:normAutofit/>
          </a:bodyPr>
          <a:lstStyle/>
          <a:p>
            <a:pPr algn="ctr"/>
            <a:r>
              <a:rPr lang="es-MX" sz="4000" b="1" i="0" dirty="0">
                <a:solidFill>
                  <a:schemeClr val="accent1">
                    <a:alpha val="80000"/>
                  </a:schemeClr>
                </a:solidFill>
                <a:effectLst/>
                <a:latin typeface="+mj-lt"/>
              </a:rPr>
              <a:t>Mercado objeto</a:t>
            </a:r>
          </a:p>
        </p:txBody>
      </p:sp>
      <p:sp>
        <p:nvSpPr>
          <p:cNvPr id="9" name="Marcador de contenido 8">
            <a:extLst>
              <a:ext uri="{FF2B5EF4-FFF2-40B4-BE49-F238E27FC236}">
                <a16:creationId xmlns:a16="http://schemas.microsoft.com/office/drawing/2014/main" id="{08F2BF6B-C5B8-DCA0-DDDC-20DE96250FDF}"/>
              </a:ext>
            </a:extLst>
          </p:cNvPr>
          <p:cNvSpPr>
            <a:spLocks noGrp="1"/>
          </p:cNvSpPr>
          <p:nvPr>
            <p:ph sz="half" idx="2"/>
          </p:nvPr>
        </p:nvSpPr>
        <p:spPr>
          <a:xfrm>
            <a:off x="1198880" y="1737360"/>
            <a:ext cx="7416800" cy="4574230"/>
          </a:xfrm>
        </p:spPr>
        <p:txBody>
          <a:bodyPr>
            <a:normAutofit/>
          </a:bodyPr>
          <a:lstStyle/>
          <a:p>
            <a:pPr marL="0" indent="0" algn="just">
              <a:buNone/>
            </a:pPr>
            <a:r>
              <a:rPr lang="es-MX" b="0" i="0" dirty="0" err="1">
                <a:solidFill>
                  <a:srgbClr val="374151"/>
                </a:solidFill>
                <a:effectLst/>
                <a:latin typeface="Arial" panose="020B0604020202020204" pitchFamily="34" charset="0"/>
                <a:cs typeface="Arial" panose="020B0604020202020204" pitchFamily="34" charset="0"/>
              </a:rPr>
              <a:t>Gorilla</a:t>
            </a:r>
            <a:r>
              <a:rPr lang="es-MX" b="0" i="0" dirty="0">
                <a:solidFill>
                  <a:srgbClr val="374151"/>
                </a:solidFill>
                <a:effectLst/>
                <a:latin typeface="Arial" panose="020B0604020202020204" pitchFamily="34" charset="0"/>
                <a:cs typeface="Arial" panose="020B0604020202020204" pitchFamily="34" charset="0"/>
              </a:rPr>
              <a:t> </a:t>
            </a:r>
            <a:r>
              <a:rPr lang="es-MX" b="0" i="0" dirty="0" err="1">
                <a:solidFill>
                  <a:srgbClr val="374151"/>
                </a:solidFill>
                <a:effectLst/>
                <a:latin typeface="Arial" panose="020B0604020202020204" pitchFamily="34" charset="0"/>
                <a:cs typeface="Arial" panose="020B0604020202020204" pitchFamily="34" charset="0"/>
              </a:rPr>
              <a:t>Caps</a:t>
            </a:r>
            <a:r>
              <a:rPr lang="es-MX" dirty="0">
                <a:solidFill>
                  <a:srgbClr val="374151"/>
                </a:solidFill>
                <a:latin typeface="Arial" panose="020B0604020202020204" pitchFamily="34" charset="0"/>
                <a:cs typeface="Arial" panose="020B0604020202020204" pitchFamily="34" charset="0"/>
              </a:rPr>
              <a:t> </a:t>
            </a:r>
            <a:r>
              <a:rPr lang="es-MX" b="0" i="0" dirty="0">
                <a:solidFill>
                  <a:srgbClr val="374151"/>
                </a:solidFill>
                <a:effectLst/>
                <a:latin typeface="Arial" panose="020B0604020202020204" pitchFamily="34" charset="0"/>
                <a:cs typeface="Arial" panose="020B0604020202020204" pitchFamily="34" charset="0"/>
              </a:rPr>
              <a:t>ha tomado la decisión de especializarse en la creación y comercialización de gorras de visera curva, también conocidas como "</a:t>
            </a:r>
            <a:r>
              <a:rPr lang="es-MX" b="0" i="0" dirty="0" err="1">
                <a:solidFill>
                  <a:srgbClr val="374151"/>
                </a:solidFill>
                <a:effectLst/>
                <a:latin typeface="Arial" panose="020B0604020202020204" pitchFamily="34" charset="0"/>
                <a:cs typeface="Arial" panose="020B0604020202020204" pitchFamily="34" charset="0"/>
              </a:rPr>
              <a:t>Trucker</a:t>
            </a:r>
            <a:r>
              <a:rPr lang="es-MX" b="0" i="0" dirty="0">
                <a:solidFill>
                  <a:srgbClr val="374151"/>
                </a:solidFill>
                <a:effectLst/>
                <a:latin typeface="Arial" panose="020B0604020202020204" pitchFamily="34" charset="0"/>
                <a:cs typeface="Arial" panose="020B0604020202020204" pitchFamily="34" charset="0"/>
              </a:rPr>
              <a:t> </a:t>
            </a:r>
            <a:r>
              <a:rPr lang="es-MX" b="0" i="0" dirty="0" err="1">
                <a:solidFill>
                  <a:srgbClr val="374151"/>
                </a:solidFill>
                <a:effectLst/>
                <a:latin typeface="Arial" panose="020B0604020202020204" pitchFamily="34" charset="0"/>
                <a:cs typeface="Arial" panose="020B0604020202020204" pitchFamily="34" charset="0"/>
              </a:rPr>
              <a:t>Hats</a:t>
            </a:r>
            <a:r>
              <a:rPr lang="es-MX" b="0" i="0" dirty="0">
                <a:solidFill>
                  <a:srgbClr val="374151"/>
                </a:solidFill>
                <a:effectLst/>
                <a:latin typeface="Arial" panose="020B0604020202020204" pitchFamily="34" charset="0"/>
                <a:cs typeface="Arial" panose="020B0604020202020204" pitchFamily="34" charset="0"/>
              </a:rPr>
              <a:t>". Este enfoque permite a la empresa atraer a un público diverso, desde hombres y mujeres jóvenes hasta adultos de todas las edades, comenzando desde los 7 años. La versatilidad de las gorras las convierte en un accesorio de moda popular que se adapta a diferentes ocasiones y estilos. Con un compromiso hacia la calidad, el diseño cuidadoso y estrategias de marketing efectivas, </a:t>
            </a:r>
            <a:r>
              <a:rPr lang="es-MX" b="0" i="0" dirty="0" err="1">
                <a:solidFill>
                  <a:srgbClr val="374151"/>
                </a:solidFill>
                <a:effectLst/>
                <a:latin typeface="Arial" panose="020B0604020202020204" pitchFamily="34" charset="0"/>
                <a:cs typeface="Arial" panose="020B0604020202020204" pitchFamily="34" charset="0"/>
              </a:rPr>
              <a:t>Gorilla</a:t>
            </a:r>
            <a:r>
              <a:rPr lang="es-MX" b="0" i="0" dirty="0">
                <a:solidFill>
                  <a:srgbClr val="374151"/>
                </a:solidFill>
                <a:effectLst/>
                <a:latin typeface="Arial" panose="020B0604020202020204" pitchFamily="34" charset="0"/>
                <a:cs typeface="Arial" panose="020B0604020202020204" pitchFamily="34" charset="0"/>
              </a:rPr>
              <a:t> </a:t>
            </a:r>
            <a:r>
              <a:rPr lang="es-MX" b="0" i="0" dirty="0" err="1">
                <a:solidFill>
                  <a:srgbClr val="374151"/>
                </a:solidFill>
                <a:effectLst/>
                <a:latin typeface="Arial" panose="020B0604020202020204" pitchFamily="34" charset="0"/>
                <a:cs typeface="Arial" panose="020B0604020202020204" pitchFamily="34" charset="0"/>
              </a:rPr>
              <a:t>Caps</a:t>
            </a:r>
            <a:r>
              <a:rPr lang="es-MX" b="0" i="0" dirty="0">
                <a:solidFill>
                  <a:srgbClr val="374151"/>
                </a:solidFill>
                <a:effectLst/>
                <a:latin typeface="Arial" panose="020B0604020202020204" pitchFamily="34" charset="0"/>
                <a:cs typeface="Arial" panose="020B0604020202020204" pitchFamily="34" charset="0"/>
              </a:rPr>
              <a:t> busca no solo ofrecer productos atractivos, sino también proporcionar una experiencia satisfactoria y duradera para sus clientes.</a:t>
            </a:r>
            <a:endParaRPr lang="es-MX" sz="2800" dirty="0">
              <a:latin typeface="Arial" panose="020B0604020202020204" pitchFamily="34" charset="0"/>
              <a:cs typeface="Arial" panose="020B0604020202020204" pitchFamily="34" charset="0"/>
            </a:endParaRPr>
          </a:p>
        </p:txBody>
      </p:sp>
      <p:pic>
        <p:nvPicPr>
          <p:cNvPr id="2050" name="Picture 2" descr="Gente de tiro medio posando con gorras de camionero | Foto Premium">
            <a:extLst>
              <a:ext uri="{FF2B5EF4-FFF2-40B4-BE49-F238E27FC236}">
                <a16:creationId xmlns:a16="http://schemas.microsoft.com/office/drawing/2014/main" id="{DEEB525A-1D0C-380D-2321-1734229F6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8605" y="1478736"/>
            <a:ext cx="2667635" cy="4058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44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0" name="Rectangle 9">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D03CA79-EBF6-B417-C593-5F951CDDD2E2}"/>
              </a:ext>
            </a:extLst>
          </p:cNvPr>
          <p:cNvSpPr>
            <a:spLocks noGrp="1"/>
          </p:cNvSpPr>
          <p:nvPr>
            <p:ph type="title"/>
          </p:nvPr>
        </p:nvSpPr>
        <p:spPr>
          <a:xfrm>
            <a:off x="4219803" y="4735775"/>
            <a:ext cx="7006998" cy="1245732"/>
          </a:xfrm>
        </p:spPr>
        <p:txBody>
          <a:bodyPr anchor="t">
            <a:normAutofit/>
          </a:bodyPr>
          <a:lstStyle/>
          <a:p>
            <a:r>
              <a:rPr lang="es-MX" b="1">
                <a:solidFill>
                  <a:srgbClr val="FFFFFF"/>
                </a:solidFill>
              </a:rPr>
              <a:t>problemática</a:t>
            </a:r>
          </a:p>
        </p:txBody>
      </p:sp>
      <p:sp>
        <p:nvSpPr>
          <p:cNvPr id="12"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B720CC8D-B594-5A9D-6A90-0DA48C20EFA0}"/>
              </a:ext>
            </a:extLst>
          </p:cNvPr>
          <p:cNvSpPr>
            <a:spLocks noGrp="1"/>
          </p:cNvSpPr>
          <p:nvPr>
            <p:ph idx="1"/>
          </p:nvPr>
        </p:nvSpPr>
        <p:spPr>
          <a:xfrm>
            <a:off x="4219802" y="965864"/>
            <a:ext cx="7006998" cy="3896068"/>
          </a:xfrm>
        </p:spPr>
        <p:txBody>
          <a:bodyPr anchor="b">
            <a:normAutofit fontScale="70000" lnSpcReduction="20000"/>
          </a:bodyPr>
          <a:lstStyle/>
          <a:p>
            <a:pPr marL="0" indent="0" algn="just">
              <a:buNone/>
            </a:pPr>
            <a:r>
              <a:rPr lang="es-MX" sz="3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La empresa </a:t>
            </a:r>
            <a:r>
              <a:rPr lang="es-MX" sz="32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Gorilla</a:t>
            </a:r>
            <a:r>
              <a:rPr lang="es-MX" sz="3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es-MX" sz="32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Caps</a:t>
            </a:r>
            <a:r>
              <a:rPr lang="es-MX" sz="3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es una empresa mexicana formada hace más de diez años, actualmente enfrenta dificultades en la gestión de sus procesos y en la venta de productos debido a la falta de un sistema integral. La falta de una plataforma centralizada y automatizada dificulta el seguimiento y control de inventario, la gestión de pedidos, la generación de informes, así como la optimización de los procesos de venta. Esto conlleva a una disminución en la eficiencia operativa, errores en la entrega de productos y una experiencia insatisfactoria para los clientes. Además, la falta de análisis y seguimiento de datos relevantes dificulta la toma de decisiones basada en información precisa y actualizada. Estas limitaciones afectan negativamente la productividad, la rentabilidad y la competitividad de la empresa en el mercado de las gorras.</a:t>
            </a:r>
          </a:p>
          <a:p>
            <a:endParaRPr lang="es-MX" sz="1700" dirty="0">
              <a:solidFill>
                <a:srgbClr val="FFFFFF"/>
              </a:solidFill>
            </a:endParaRPr>
          </a:p>
        </p:txBody>
      </p:sp>
      <p:cxnSp>
        <p:nvCxnSpPr>
          <p:cNvPr id="14" name="Straight Connector 13">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04991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759287-CD4C-B785-EF6F-49642C5574D7}"/>
              </a:ext>
            </a:extLst>
          </p:cNvPr>
          <p:cNvSpPr>
            <a:spLocks noGrp="1"/>
          </p:cNvSpPr>
          <p:nvPr>
            <p:ph type="title"/>
          </p:nvPr>
        </p:nvSpPr>
        <p:spPr>
          <a:xfrm>
            <a:off x="1024128" y="585216"/>
            <a:ext cx="8018272" cy="1499616"/>
          </a:xfrm>
        </p:spPr>
        <p:txBody>
          <a:bodyPr>
            <a:normAutofit/>
          </a:bodyPr>
          <a:lstStyle/>
          <a:p>
            <a:r>
              <a:rPr lang="es-MX" b="1" dirty="0">
                <a:solidFill>
                  <a:schemeClr val="accent1"/>
                </a:solidFill>
              </a:rPr>
              <a:t>SOLUCIÓN</a:t>
            </a:r>
          </a:p>
        </p:txBody>
      </p:sp>
      <p:sp>
        <p:nvSpPr>
          <p:cNvPr id="3" name="Marcador de contenido 2">
            <a:extLst>
              <a:ext uri="{FF2B5EF4-FFF2-40B4-BE49-F238E27FC236}">
                <a16:creationId xmlns:a16="http://schemas.microsoft.com/office/drawing/2014/main" id="{F4BF9AA2-BCD1-1D37-2343-5E3B3FE2CA91}"/>
              </a:ext>
            </a:extLst>
          </p:cNvPr>
          <p:cNvSpPr>
            <a:spLocks noGrp="1"/>
          </p:cNvSpPr>
          <p:nvPr>
            <p:ph idx="1"/>
          </p:nvPr>
        </p:nvSpPr>
        <p:spPr>
          <a:xfrm>
            <a:off x="1024128" y="1873405"/>
            <a:ext cx="8018271" cy="4023360"/>
          </a:xfrm>
        </p:spPr>
        <p:txBody>
          <a:bodyPr>
            <a:normAutofit/>
          </a:bodyPr>
          <a:lstStyle/>
          <a:p>
            <a:pPr marL="0" indent="0" algn="just">
              <a:buNone/>
            </a:pPr>
            <a:r>
              <a:rPr lang="es-MX" sz="1900" dirty="0">
                <a:effectLst/>
                <a:latin typeface="Calibri" panose="020F0502020204030204" pitchFamily="34" charset="0"/>
                <a:ea typeface="Calibri" panose="020F0502020204030204" pitchFamily="34" charset="0"/>
                <a:cs typeface="Times New Roman" panose="02020603050405020304" pitchFamily="18" charset="0"/>
              </a:rPr>
              <a:t>La implementación de un sistema de gestión integral en </a:t>
            </a:r>
            <a:r>
              <a:rPr lang="es-MX" sz="1900" dirty="0" err="1">
                <a:effectLst/>
                <a:latin typeface="Calibri" panose="020F0502020204030204" pitchFamily="34" charset="0"/>
                <a:ea typeface="Calibri" panose="020F0502020204030204" pitchFamily="34" charset="0"/>
                <a:cs typeface="Times New Roman" panose="02020603050405020304" pitchFamily="18" charset="0"/>
              </a:rPr>
              <a:t>Gorilla</a:t>
            </a:r>
            <a:r>
              <a:rPr lang="es-MX" sz="1900" dirty="0">
                <a:effectLst/>
                <a:latin typeface="Calibri" panose="020F0502020204030204" pitchFamily="34" charset="0"/>
                <a:ea typeface="Calibri" panose="020F0502020204030204" pitchFamily="34" charset="0"/>
                <a:cs typeface="Times New Roman" panose="02020603050405020304" pitchFamily="18" charset="0"/>
              </a:rPr>
              <a:t> </a:t>
            </a:r>
            <a:r>
              <a:rPr lang="es-MX" sz="1900" dirty="0" err="1">
                <a:effectLst/>
                <a:latin typeface="Calibri" panose="020F0502020204030204" pitchFamily="34" charset="0"/>
                <a:ea typeface="Calibri" panose="020F0502020204030204" pitchFamily="34" charset="0"/>
                <a:cs typeface="Times New Roman" panose="02020603050405020304" pitchFamily="18" charset="0"/>
              </a:rPr>
              <a:t>Caps</a:t>
            </a:r>
            <a:r>
              <a:rPr lang="es-MX" sz="1900" dirty="0">
                <a:effectLst/>
                <a:latin typeface="Calibri" panose="020F0502020204030204" pitchFamily="34" charset="0"/>
                <a:ea typeface="Calibri" panose="020F0502020204030204" pitchFamily="34" charset="0"/>
                <a:cs typeface="Times New Roman" panose="02020603050405020304" pitchFamily="18" charset="0"/>
              </a:rPr>
              <a:t>, que incluye una versión móvil exclusiva para la venta de productos, se justifica por varios motivos. En primer lugar, la versión móvil mejorará la experiencia del cliente al brindarles acceso rápido y conveniente a la tienda en línea, lo que resultará en una mayor satisfacción y fidelización. Además, permitirá a la empresa alcanzar a un público más amplio y aprovechar nuevas oportunidades de venta. En segundo lugar, el sistema de gestión integral optimizará los procesos internos, permitiendo una mejor gestión del inventario, mayor eficiencia operativa y una toma de decisiones más informada basada en análisis detallados de datos. Esto impulsará la productividad y rentabilidad de </a:t>
            </a:r>
            <a:r>
              <a:rPr lang="es-MX" sz="1900" dirty="0" err="1">
                <a:effectLst/>
                <a:latin typeface="Calibri" panose="020F0502020204030204" pitchFamily="34" charset="0"/>
                <a:ea typeface="Calibri" panose="020F0502020204030204" pitchFamily="34" charset="0"/>
                <a:cs typeface="Times New Roman" panose="02020603050405020304" pitchFamily="18" charset="0"/>
              </a:rPr>
              <a:t>Gorilla</a:t>
            </a:r>
            <a:r>
              <a:rPr lang="es-MX" sz="1900" dirty="0">
                <a:effectLst/>
                <a:latin typeface="Calibri" panose="020F0502020204030204" pitchFamily="34" charset="0"/>
                <a:ea typeface="Calibri" panose="020F0502020204030204" pitchFamily="34" charset="0"/>
                <a:cs typeface="Times New Roman" panose="02020603050405020304" pitchFamily="18" charset="0"/>
              </a:rPr>
              <a:t> </a:t>
            </a:r>
            <a:r>
              <a:rPr lang="es-MX" sz="1900" dirty="0" err="1">
                <a:effectLst/>
                <a:latin typeface="Calibri" panose="020F0502020204030204" pitchFamily="34" charset="0"/>
                <a:ea typeface="Calibri" panose="020F0502020204030204" pitchFamily="34" charset="0"/>
                <a:cs typeface="Times New Roman" panose="02020603050405020304" pitchFamily="18" charset="0"/>
              </a:rPr>
              <a:t>Caps</a:t>
            </a:r>
            <a:r>
              <a:rPr lang="es-MX" sz="1900" dirty="0">
                <a:effectLst/>
                <a:latin typeface="Calibri" panose="020F0502020204030204" pitchFamily="34" charset="0"/>
                <a:ea typeface="Calibri" panose="020F0502020204030204" pitchFamily="34" charset="0"/>
                <a:cs typeface="Times New Roman" panose="02020603050405020304" pitchFamily="18" charset="0"/>
              </a:rPr>
              <a:t>, y facilitará la adaptación a las demandas cambiantes del mercado de las gorras. En resumen, la implementación de este sistema integral proporcionará a </a:t>
            </a:r>
            <a:r>
              <a:rPr lang="es-MX" sz="1900" dirty="0" err="1">
                <a:effectLst/>
                <a:latin typeface="Calibri" panose="020F0502020204030204" pitchFamily="34" charset="0"/>
                <a:ea typeface="Calibri" panose="020F0502020204030204" pitchFamily="34" charset="0"/>
                <a:cs typeface="Times New Roman" panose="02020603050405020304" pitchFamily="18" charset="0"/>
              </a:rPr>
              <a:t>Gorilla</a:t>
            </a:r>
            <a:r>
              <a:rPr lang="es-MX" sz="1900" dirty="0">
                <a:effectLst/>
                <a:latin typeface="Calibri" panose="020F0502020204030204" pitchFamily="34" charset="0"/>
                <a:ea typeface="Calibri" panose="020F0502020204030204" pitchFamily="34" charset="0"/>
                <a:cs typeface="Times New Roman" panose="02020603050405020304" pitchFamily="18" charset="0"/>
              </a:rPr>
              <a:t> </a:t>
            </a:r>
            <a:r>
              <a:rPr lang="es-MX" sz="1900" dirty="0" err="1">
                <a:effectLst/>
                <a:latin typeface="Calibri" panose="020F0502020204030204" pitchFamily="34" charset="0"/>
                <a:ea typeface="Calibri" panose="020F0502020204030204" pitchFamily="34" charset="0"/>
                <a:cs typeface="Times New Roman" panose="02020603050405020304" pitchFamily="18" charset="0"/>
              </a:rPr>
              <a:t>Caps</a:t>
            </a:r>
            <a:r>
              <a:rPr lang="es-MX" sz="1900" dirty="0">
                <a:effectLst/>
                <a:latin typeface="Calibri" panose="020F0502020204030204" pitchFamily="34" charset="0"/>
                <a:ea typeface="Calibri" panose="020F0502020204030204" pitchFamily="34" charset="0"/>
                <a:cs typeface="Times New Roman" panose="02020603050405020304" pitchFamily="18" charset="0"/>
              </a:rPr>
              <a:t> una ventaja competitiva, mejorará la experiencia del cliente y optimizará los procesos internos para un crecimiento sostenible y exitoso.</a:t>
            </a:r>
          </a:p>
          <a:p>
            <a:pPr marL="0" indent="0" algn="just">
              <a:buNone/>
            </a:pPr>
            <a:endParaRPr lang="es-MX" sz="1900" dirty="0"/>
          </a:p>
        </p:txBody>
      </p:sp>
      <p:sp>
        <p:nvSpPr>
          <p:cNvPr id="18" name="Rectangle 1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541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F219063-234A-94EB-6B6B-A794A489B232}"/>
              </a:ext>
            </a:extLst>
          </p:cNvPr>
          <p:cNvSpPr>
            <a:spLocks noGrp="1"/>
          </p:cNvSpPr>
          <p:nvPr>
            <p:ph type="title"/>
          </p:nvPr>
        </p:nvSpPr>
        <p:spPr>
          <a:xfrm>
            <a:off x="1024128" y="4911819"/>
            <a:ext cx="9720072" cy="1499616"/>
          </a:xfrm>
        </p:spPr>
        <p:txBody>
          <a:bodyPr>
            <a:normAutofit/>
          </a:bodyPr>
          <a:lstStyle/>
          <a:p>
            <a:r>
              <a:rPr lang="es-MX" b="1" dirty="0">
                <a:solidFill>
                  <a:srgbClr val="FFFFFF"/>
                </a:solidFill>
              </a:rPr>
              <a:t>Presupuesto</a:t>
            </a:r>
          </a:p>
        </p:txBody>
      </p:sp>
      <p:sp>
        <p:nvSpPr>
          <p:cNvPr id="3" name="Marcador de contenido 2">
            <a:extLst>
              <a:ext uri="{FF2B5EF4-FFF2-40B4-BE49-F238E27FC236}">
                <a16:creationId xmlns:a16="http://schemas.microsoft.com/office/drawing/2014/main" id="{97B37744-F44C-86DA-F940-F74DAA135C31}"/>
              </a:ext>
            </a:extLst>
          </p:cNvPr>
          <p:cNvSpPr>
            <a:spLocks noGrp="1"/>
          </p:cNvSpPr>
          <p:nvPr>
            <p:ph idx="1"/>
          </p:nvPr>
        </p:nvSpPr>
        <p:spPr>
          <a:xfrm>
            <a:off x="1024128" y="643466"/>
            <a:ext cx="6436037" cy="3928531"/>
          </a:xfrm>
        </p:spPr>
        <p:txBody>
          <a:bodyPr anchor="ctr">
            <a:normAutofit fontScale="92500"/>
          </a:bodyPr>
          <a:lstStyle/>
          <a:p>
            <a:pPr marL="0" indent="0" algn="just">
              <a:buNone/>
            </a:pPr>
            <a:r>
              <a:rPr lang="es-MX" sz="2400" dirty="0"/>
              <a:t>El costo inicial para crear una empresa como </a:t>
            </a:r>
            <a:r>
              <a:rPr lang="es-MX" sz="2400" dirty="0" err="1"/>
              <a:t>Gorilla</a:t>
            </a:r>
            <a:r>
              <a:rPr lang="es-MX" sz="2400" dirty="0"/>
              <a:t> </a:t>
            </a:r>
            <a:r>
              <a:rPr lang="es-MX" sz="2400" dirty="0" err="1"/>
              <a:t>Caps</a:t>
            </a:r>
            <a:r>
              <a:rPr lang="es-MX" sz="2400" dirty="0"/>
              <a:t>, puede variar dependiendo de la ubicación geográfica y otros factores, pero se estima que el costo puede oscilar entre los  $180,000 pesos mexicanos.</a:t>
            </a:r>
          </a:p>
          <a:p>
            <a:pPr marL="0" indent="0" algn="just">
              <a:buNone/>
            </a:pPr>
            <a:r>
              <a:rPr lang="es-MX" sz="2400" dirty="0"/>
              <a:t> Estos costos incluyen la inversión en maquinaria especializada, la compra de materiales y telas, el arrendamiento o compra de un local adecuado y la publicidad y el marketing para promocionar la marca y sus productos. Es importante destacar que una inversión sólida en estos aspectos es esencial para asegurar el éxito de la empresa en el largo plazo.</a:t>
            </a:r>
          </a:p>
        </p:txBody>
      </p:sp>
      <p:cxnSp>
        <p:nvCxnSpPr>
          <p:cNvPr id="1042" name="Straight Connector 1041">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0D5CD1CD-BC29-6B90-3C09-A73BBB24C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7696" y="1099040"/>
            <a:ext cx="2840531" cy="284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01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áfico en un documento con un bolígrafo">
            <a:extLst>
              <a:ext uri="{FF2B5EF4-FFF2-40B4-BE49-F238E27FC236}">
                <a16:creationId xmlns:a16="http://schemas.microsoft.com/office/drawing/2014/main" id="{13A72B75-3432-D67B-A5CA-9C025BC89114}"/>
              </a:ext>
            </a:extLst>
          </p:cNvPr>
          <p:cNvPicPr>
            <a:picLocks noChangeAspect="1"/>
          </p:cNvPicPr>
          <p:nvPr/>
        </p:nvPicPr>
        <p:blipFill rotWithShape="1">
          <a:blip r:embed="rId2"/>
          <a:srcRect t="4010" r="9091" b="19382"/>
          <a:stretch/>
        </p:blipFill>
        <p:spPr>
          <a:xfrm>
            <a:off x="20" y="10"/>
            <a:ext cx="12191980" cy="6857990"/>
          </a:xfrm>
          <a:prstGeom prst="rect">
            <a:avLst/>
          </a:prstGeom>
        </p:spPr>
      </p:pic>
      <p:sp>
        <p:nvSpPr>
          <p:cNvPr id="22"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ítulo 1">
            <a:extLst>
              <a:ext uri="{FF2B5EF4-FFF2-40B4-BE49-F238E27FC236}">
                <a16:creationId xmlns:a16="http://schemas.microsoft.com/office/drawing/2014/main" id="{1706F91E-FBA2-5547-6017-3DB1430CB778}"/>
              </a:ext>
            </a:extLst>
          </p:cNvPr>
          <p:cNvSpPr>
            <a:spLocks noGrp="1"/>
          </p:cNvSpPr>
          <p:nvPr>
            <p:ph type="title"/>
          </p:nvPr>
        </p:nvSpPr>
        <p:spPr>
          <a:xfrm>
            <a:off x="1024128" y="585216"/>
            <a:ext cx="6066816" cy="1499616"/>
          </a:xfrm>
        </p:spPr>
        <p:txBody>
          <a:bodyPr>
            <a:normAutofit/>
          </a:bodyPr>
          <a:lstStyle/>
          <a:p>
            <a:r>
              <a:rPr lang="es-MX" b="1" dirty="0">
                <a:solidFill>
                  <a:schemeClr val="accent1"/>
                </a:solidFill>
              </a:rPr>
              <a:t>RETORNO DE INVERSIÓN </a:t>
            </a:r>
          </a:p>
        </p:txBody>
      </p:sp>
      <p:cxnSp>
        <p:nvCxnSpPr>
          <p:cNvPr id="23"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60A6A347-F158-7464-3260-548B6E3A7DD7}"/>
              </a:ext>
            </a:extLst>
          </p:cNvPr>
          <p:cNvSpPr>
            <a:spLocks noGrp="1"/>
          </p:cNvSpPr>
          <p:nvPr>
            <p:ph idx="1"/>
          </p:nvPr>
        </p:nvSpPr>
        <p:spPr>
          <a:xfrm>
            <a:off x="613316" y="1740724"/>
            <a:ext cx="6611442" cy="4871949"/>
          </a:xfrm>
        </p:spPr>
        <p:txBody>
          <a:bodyPr>
            <a:normAutofit fontScale="92500" lnSpcReduction="10000"/>
          </a:bodyPr>
          <a:lstStyle/>
          <a:p>
            <a:pPr marL="0" indent="0" algn="just">
              <a:buNone/>
            </a:pPr>
            <a:r>
              <a:rPr lang="es-MX" sz="1800" dirty="0">
                <a:solidFill>
                  <a:srgbClr val="000000"/>
                </a:solidFill>
                <a:latin typeface="Söhne"/>
              </a:rPr>
              <a:t>L</a:t>
            </a:r>
            <a:r>
              <a:rPr lang="es-MX" sz="1800" b="0" i="0" dirty="0">
                <a:solidFill>
                  <a:srgbClr val="000000"/>
                </a:solidFill>
                <a:effectLst/>
                <a:latin typeface="Söhne"/>
              </a:rPr>
              <a:t>a empresa "</a:t>
            </a:r>
            <a:r>
              <a:rPr lang="es-MX" sz="1800" b="0" i="0" dirty="0" err="1">
                <a:solidFill>
                  <a:srgbClr val="000000"/>
                </a:solidFill>
                <a:effectLst/>
                <a:latin typeface="Söhne"/>
              </a:rPr>
              <a:t>Gorilla</a:t>
            </a:r>
            <a:r>
              <a:rPr lang="es-MX" sz="1800" b="0" i="0" dirty="0">
                <a:solidFill>
                  <a:srgbClr val="000000"/>
                </a:solidFill>
                <a:effectLst/>
                <a:latin typeface="Söhne"/>
              </a:rPr>
              <a:t> </a:t>
            </a:r>
            <a:r>
              <a:rPr lang="es-MX" sz="1800" b="0" i="0" dirty="0" err="1">
                <a:solidFill>
                  <a:srgbClr val="000000"/>
                </a:solidFill>
                <a:effectLst/>
                <a:latin typeface="Söhne"/>
              </a:rPr>
              <a:t>Caps</a:t>
            </a:r>
            <a:r>
              <a:rPr lang="es-MX" sz="1800" b="0" i="0" dirty="0">
                <a:solidFill>
                  <a:srgbClr val="000000"/>
                </a:solidFill>
                <a:effectLst/>
                <a:latin typeface="Söhne"/>
              </a:rPr>
              <a:t>" son de $180,000 pesos mexicanos, y se espera que los ingresos anuales netos sean de $300,000 pesos mexicanos después de deducir los costos operativos continuos, que son de $50,000 pesos mexicanos por año.</a:t>
            </a:r>
          </a:p>
          <a:p>
            <a:pPr algn="just">
              <a:buClr>
                <a:schemeClr val="bg1"/>
              </a:buClr>
              <a:buFont typeface="Courier New" panose="02070309020205020404" pitchFamily="49" charset="0"/>
              <a:buChar char="o"/>
            </a:pPr>
            <a:r>
              <a:rPr lang="es-MX" sz="1800" b="0" i="0" dirty="0">
                <a:solidFill>
                  <a:srgbClr val="000000"/>
                </a:solidFill>
                <a:effectLst/>
                <a:latin typeface="Söhne"/>
              </a:rPr>
              <a:t>Ingresos Netos = $300,000 pesos mexicanos (Ingresos totales) - $50,000 pesos mexicanos (Costos operativos continuos) = $250,000 pesos mexicanos.</a:t>
            </a:r>
          </a:p>
          <a:p>
            <a:pPr algn="just">
              <a:buClr>
                <a:schemeClr val="bg1"/>
              </a:buClr>
              <a:buFont typeface="Courier New" panose="02070309020205020404" pitchFamily="49" charset="0"/>
              <a:buChar char="o"/>
            </a:pPr>
            <a:r>
              <a:rPr lang="es-MX" sz="1800" b="0" i="0" dirty="0">
                <a:solidFill>
                  <a:srgbClr val="000000"/>
                </a:solidFill>
                <a:effectLst/>
                <a:latin typeface="Söhne"/>
              </a:rPr>
              <a:t>Costos Totales = $180,000 pesos mexicanos (Costo inicial) + $50,000 pesos mexicanos (Costos operativos continuos) = $230,000 pesos mexicanos.</a:t>
            </a:r>
          </a:p>
          <a:p>
            <a:pPr marL="0" indent="0" algn="just">
              <a:buNone/>
            </a:pPr>
            <a:r>
              <a:rPr lang="es-MX" sz="1800" b="0" i="0" dirty="0">
                <a:solidFill>
                  <a:srgbClr val="000000"/>
                </a:solidFill>
                <a:effectLst/>
                <a:latin typeface="Söhne"/>
              </a:rPr>
              <a:t>ROI= ((250,000-230,000)/230,000) x100= 8.70</a:t>
            </a:r>
          </a:p>
          <a:p>
            <a:pPr marL="0" indent="0" algn="just">
              <a:buNone/>
            </a:pPr>
            <a:r>
              <a:rPr lang="es-MX" sz="1800" dirty="0">
                <a:solidFill>
                  <a:srgbClr val="000000"/>
                </a:solidFill>
                <a:latin typeface="Söhne"/>
              </a:rPr>
              <a:t>E</a:t>
            </a:r>
            <a:r>
              <a:rPr lang="es-MX" sz="1800" b="0" i="0" dirty="0">
                <a:solidFill>
                  <a:srgbClr val="000000"/>
                </a:solidFill>
                <a:effectLst/>
                <a:latin typeface="Söhne"/>
              </a:rPr>
              <a:t>l ROI sería aproximadamente 8.70%. Esto significa que, por cada peso invertido, la empresa obtiene un retorno del 8.70 centavos en términos de ingresos netos.</a:t>
            </a:r>
          </a:p>
          <a:p>
            <a:pPr marL="0" indent="0" algn="just">
              <a:buNone/>
            </a:pPr>
            <a:r>
              <a:rPr lang="es-MX" sz="1800" dirty="0">
                <a:solidFill>
                  <a:srgbClr val="000000"/>
                </a:solidFill>
                <a:latin typeface="Söhne"/>
              </a:rPr>
              <a:t>Tomando en cuenta que nuestra inversión es de $230,000 pero cada gorra la vendemos en 350 aproximadamente y nos cuesta 100 pesos la producción, necesitaríamos vender 920 gorras para recuperarla, por mes vendemos 300 gorras, entonces la inversión se recuperaría en 3 meses. </a:t>
            </a:r>
            <a:endParaRPr lang="es-MX" sz="1800" dirty="0">
              <a:solidFill>
                <a:srgbClr val="000000"/>
              </a:solidFill>
            </a:endParaRPr>
          </a:p>
        </p:txBody>
      </p:sp>
    </p:spTree>
    <p:extLst>
      <p:ext uri="{BB962C8B-B14F-4D97-AF65-F5344CB8AC3E}">
        <p14:creationId xmlns:p14="http://schemas.microsoft.com/office/powerpoint/2010/main" val="964185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156</TotalTime>
  <Words>1188</Words>
  <Application>Microsoft Office PowerPoint</Application>
  <PresentationFormat>Panorámica</PresentationFormat>
  <Paragraphs>39</Paragraphs>
  <Slides>10</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10</vt:i4>
      </vt:variant>
    </vt:vector>
  </HeadingPairs>
  <TitlesOfParts>
    <vt:vector size="20" baseType="lpstr">
      <vt:lpstr>Arial</vt:lpstr>
      <vt:lpstr>Calibri</vt:lpstr>
      <vt:lpstr>Calibri Light</vt:lpstr>
      <vt:lpstr>Courier New</vt:lpstr>
      <vt:lpstr>Söhne</vt:lpstr>
      <vt:lpstr>Tw Cen MT</vt:lpstr>
      <vt:lpstr>Tw Cen MT Condensed</vt:lpstr>
      <vt:lpstr>Wingdings</vt:lpstr>
      <vt:lpstr>Wingdings 3</vt:lpstr>
      <vt:lpstr>Integral</vt:lpstr>
      <vt:lpstr>Gorilla Caps</vt:lpstr>
      <vt:lpstr>¿Quiénes somos?</vt:lpstr>
      <vt:lpstr>Presentación de PowerPoint</vt:lpstr>
      <vt:lpstr>Valores </vt:lpstr>
      <vt:lpstr>Presentación de PowerPoint</vt:lpstr>
      <vt:lpstr>problemática</vt:lpstr>
      <vt:lpstr>SOLUCIÓN</vt:lpstr>
      <vt:lpstr>Presupuesto</vt:lpstr>
      <vt:lpstr>RETORNO DE INVERSIÓN </vt:lpstr>
      <vt:lpstr>Definición de contenidos del proyecto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Gorillas Caps</dc:title>
  <dc:creator>ADRIANA BARRON RICO</dc:creator>
  <cp:lastModifiedBy>ADRIANA BARRON RICO</cp:lastModifiedBy>
  <cp:revision>37</cp:revision>
  <dcterms:created xsi:type="dcterms:W3CDTF">2023-08-09T20:20:50Z</dcterms:created>
  <dcterms:modified xsi:type="dcterms:W3CDTF">2023-12-08T16:45:35Z</dcterms:modified>
</cp:coreProperties>
</file>