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9720263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0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B400"/>
    <a:srgbClr val="1F85B5"/>
    <a:srgbClr val="D7FFC9"/>
    <a:srgbClr val="35CC00"/>
    <a:srgbClr val="42FF00"/>
    <a:srgbClr val="3DF2E7"/>
    <a:srgbClr val="B4DBEC"/>
    <a:srgbClr val="FBFBFB"/>
    <a:srgbClr val="000000"/>
    <a:srgbClr val="58B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21" autoAdjust="0"/>
    <p:restoredTop sz="95033" autoAdjust="0"/>
  </p:normalViewPr>
  <p:slideViewPr>
    <p:cSldViewPr snapToGrid="0">
      <p:cViewPr varScale="1">
        <p:scale>
          <a:sx n="87" d="100"/>
          <a:sy n="87" d="100"/>
        </p:scale>
        <p:origin x="1291" y="67"/>
      </p:cViewPr>
      <p:guideLst>
        <p:guide orient="horz" pos="2041"/>
        <p:guide pos="3061"/>
      </p:guideLst>
    </p:cSldViewPr>
  </p:slideViewPr>
  <p:notesTextViewPr>
    <p:cViewPr>
      <p:scale>
        <a:sx n="3" d="2"/>
        <a:sy n="3" d="2"/>
      </p:scale>
      <p:origin x="0" y="-1454"/>
    </p:cViewPr>
  </p:notesTextViewPr>
  <p:notesViewPr>
    <p:cSldViewPr snapToGrid="0">
      <p:cViewPr varScale="1">
        <p:scale>
          <a:sx n="62" d="100"/>
          <a:sy n="62" d="100"/>
        </p:scale>
        <p:origin x="2371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F4753-018E-4F51-8431-9F62779EBBB6}" type="datetimeFigureOut">
              <a:rPr lang="es-PE" smtClean="0"/>
              <a:t>1/05/2022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61F2B-6A21-477F-8B3C-5C80BA42F0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9871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appinventiv.com/blog/business-intelligence-vs-business-analytics/" TargetMode="External"/><Relationship Id="rId3" Type="http://schemas.openxmlformats.org/officeDocument/2006/relationships/hyperlink" Target="https://conasa.grupocibernos.com/blog/cual-es-la-diferencia-entre-business-intelligence-y-business-analytics" TargetMode="External"/><Relationship Id="rId7" Type="http://schemas.openxmlformats.org/officeDocument/2006/relationships/hyperlink" Target="https://www.scriptcaseblog.net/es/project-management-es/business-intelligence-vs-business-analytics-diferencias-y-oportunidades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log.egade.tec.mx/business-analytics-vs-business-intelligence-diferencias" TargetMode="External"/><Relationship Id="rId5" Type="http://schemas.openxmlformats.org/officeDocument/2006/relationships/hyperlink" Target="https://business-intelligence.grupobit.net/blog/cual-es-la-diferencia-entre-business-intelligence-y-business-analytics" TargetMode="External"/><Relationship Id="rId10" Type="http://schemas.openxmlformats.org/officeDocument/2006/relationships/hyperlink" Target="https://universidadeuropea.com/blog/diferencia-business-intelligence-analytics/" TargetMode="External"/><Relationship Id="rId4" Type="http://schemas.openxmlformats.org/officeDocument/2006/relationships/hyperlink" Target="https://gravitar.biz/bi/business-intelligence-vs-business-analytics/" TargetMode="External"/><Relationship Id="rId9" Type="http://schemas.openxmlformats.org/officeDocument/2006/relationships/hyperlink" Target="https://analytics.hbs.edu/blog/business-intelligence-vs-business-analytics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>
                <a:hlinkClick r:id="rId3"/>
              </a:rPr>
              <a:t>¿Cuál es la diferencia entre Business </a:t>
            </a:r>
            <a:r>
              <a:rPr lang="es-ES" dirty="0" err="1">
                <a:hlinkClick r:id="rId3"/>
              </a:rPr>
              <a:t>Intelligence</a:t>
            </a:r>
            <a:r>
              <a:rPr lang="es-ES" dirty="0">
                <a:hlinkClick r:id="rId3"/>
              </a:rPr>
              <a:t> y Business </a:t>
            </a:r>
            <a:r>
              <a:rPr lang="es-ES" dirty="0" err="1">
                <a:hlinkClick r:id="rId3"/>
              </a:rPr>
              <a:t>Analytics</a:t>
            </a:r>
            <a:r>
              <a:rPr lang="es-ES" dirty="0">
                <a:hlinkClick r:id="rId3"/>
              </a:rPr>
              <a:t>? (grupocibernos.com)</a:t>
            </a:r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dirty="0">
                <a:hlinkClick r:id="rId4"/>
              </a:rPr>
              <a:t>Business </a:t>
            </a:r>
            <a:r>
              <a:rPr lang="es-PE" dirty="0" err="1">
                <a:hlinkClick r:id="rId4"/>
              </a:rPr>
              <a:t>Intelligence</a:t>
            </a:r>
            <a:r>
              <a:rPr lang="es-PE" dirty="0">
                <a:hlinkClick r:id="rId4"/>
              </a:rPr>
              <a:t> vs Business </a:t>
            </a:r>
            <a:r>
              <a:rPr lang="es-PE" dirty="0" err="1">
                <a:hlinkClick r:id="rId4"/>
              </a:rPr>
              <a:t>Analytics</a:t>
            </a:r>
            <a:r>
              <a:rPr lang="es-PE" dirty="0">
                <a:hlinkClick r:id="rId4"/>
              </a:rPr>
              <a:t> | Business </a:t>
            </a:r>
            <a:r>
              <a:rPr lang="es-PE" dirty="0" err="1">
                <a:hlinkClick r:id="rId4"/>
              </a:rPr>
              <a:t>Intelligence</a:t>
            </a:r>
            <a:r>
              <a:rPr lang="es-PE" dirty="0">
                <a:hlinkClick r:id="rId4"/>
              </a:rPr>
              <a:t>, Data </a:t>
            </a:r>
            <a:r>
              <a:rPr lang="es-PE" dirty="0" err="1">
                <a:hlinkClick r:id="rId4"/>
              </a:rPr>
              <a:t>Warehouse</a:t>
            </a:r>
            <a:r>
              <a:rPr lang="es-PE" dirty="0">
                <a:hlinkClick r:id="rId4"/>
              </a:rPr>
              <a:t>, Monterrey, México : Gravitar</a:t>
            </a:r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>
                <a:hlinkClick r:id="rId5"/>
              </a:rPr>
              <a:t>¿Cuál es la diferencia entre Business </a:t>
            </a:r>
            <a:r>
              <a:rPr lang="es-ES" dirty="0" err="1">
                <a:hlinkClick r:id="rId5"/>
              </a:rPr>
              <a:t>Intelligence</a:t>
            </a:r>
            <a:r>
              <a:rPr lang="es-ES" dirty="0">
                <a:hlinkClick r:id="rId5"/>
              </a:rPr>
              <a:t> y Business </a:t>
            </a:r>
            <a:r>
              <a:rPr lang="es-ES" dirty="0" err="1">
                <a:hlinkClick r:id="rId5"/>
              </a:rPr>
              <a:t>Analytics</a:t>
            </a:r>
            <a:r>
              <a:rPr lang="es-ES" dirty="0">
                <a:hlinkClick r:id="rId5"/>
              </a:rPr>
              <a:t>? (grupobit.net)</a:t>
            </a:r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dirty="0">
                <a:hlinkClick r:id="rId6"/>
              </a:rPr>
              <a:t>Business </a:t>
            </a:r>
            <a:r>
              <a:rPr lang="es-PE" dirty="0" err="1">
                <a:hlinkClick r:id="rId6"/>
              </a:rPr>
              <a:t>Analytics</a:t>
            </a:r>
            <a:r>
              <a:rPr lang="es-PE" dirty="0">
                <a:hlinkClick r:id="rId6"/>
              </a:rPr>
              <a:t> vs Business </a:t>
            </a:r>
            <a:r>
              <a:rPr lang="es-PE" dirty="0" err="1">
                <a:hlinkClick r:id="rId6"/>
              </a:rPr>
              <a:t>Intelligence</a:t>
            </a:r>
            <a:r>
              <a:rPr lang="es-PE" dirty="0">
                <a:hlinkClick r:id="rId6"/>
              </a:rPr>
              <a:t> ¿cuál es la diferencia? (tec.mx)</a:t>
            </a:r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dirty="0">
                <a:hlinkClick r:id="rId7"/>
              </a:rPr>
              <a:t>Business </a:t>
            </a:r>
            <a:r>
              <a:rPr lang="es-PE" dirty="0" err="1">
                <a:hlinkClick r:id="rId7"/>
              </a:rPr>
              <a:t>Intelligence</a:t>
            </a:r>
            <a:r>
              <a:rPr lang="es-PE" dirty="0">
                <a:hlinkClick r:id="rId7"/>
              </a:rPr>
              <a:t> vs Business </a:t>
            </a:r>
            <a:r>
              <a:rPr lang="es-PE" dirty="0" err="1">
                <a:hlinkClick r:id="rId7"/>
              </a:rPr>
              <a:t>Analytics</a:t>
            </a:r>
            <a:r>
              <a:rPr lang="es-PE" dirty="0">
                <a:hlinkClick r:id="rId7"/>
              </a:rPr>
              <a:t> – Diferencias y Oportunidades | </a:t>
            </a:r>
            <a:r>
              <a:rPr lang="es-PE" dirty="0" err="1">
                <a:hlinkClick r:id="rId7"/>
              </a:rPr>
              <a:t>Scriptcase</a:t>
            </a:r>
            <a:r>
              <a:rPr lang="es-PE" dirty="0">
                <a:hlinkClick r:id="rId7"/>
              </a:rPr>
              <a:t> Blog - </a:t>
            </a:r>
            <a:r>
              <a:rPr lang="es-PE" dirty="0" err="1">
                <a:hlinkClick r:id="rId7"/>
              </a:rPr>
              <a:t>Development</a:t>
            </a:r>
            <a:r>
              <a:rPr lang="es-PE" dirty="0">
                <a:hlinkClick r:id="rId7"/>
              </a:rPr>
              <a:t>, Web </a:t>
            </a:r>
            <a:r>
              <a:rPr lang="es-PE" dirty="0" err="1">
                <a:hlinkClick r:id="rId7"/>
              </a:rPr>
              <a:t>Design</a:t>
            </a:r>
            <a:r>
              <a:rPr lang="es-PE" dirty="0">
                <a:hlinkClick r:id="rId7"/>
              </a:rPr>
              <a:t>, Sales and Digital Marketing</a:t>
            </a:r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dirty="0">
                <a:hlinkClick r:id="rId8"/>
              </a:rPr>
              <a:t>Business </a:t>
            </a:r>
            <a:r>
              <a:rPr lang="es-PE" dirty="0" err="1">
                <a:hlinkClick r:id="rId8"/>
              </a:rPr>
              <a:t>Analytics</a:t>
            </a:r>
            <a:r>
              <a:rPr lang="es-PE" dirty="0">
                <a:hlinkClick r:id="rId8"/>
              </a:rPr>
              <a:t> vs Business </a:t>
            </a:r>
            <a:r>
              <a:rPr lang="es-PE" dirty="0" err="1">
                <a:hlinkClick r:id="rId8"/>
              </a:rPr>
              <a:t>Intelligence</a:t>
            </a:r>
            <a:r>
              <a:rPr lang="es-PE" dirty="0">
                <a:hlinkClick r:id="rId8"/>
              </a:rPr>
              <a:t> - Una visión comparativa (appinventiv.com)</a:t>
            </a:r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hlinkClick r:id="rId9"/>
              </a:rPr>
              <a:t>Business Intelligence vs. Business Analytics - Harvard Business (hbs.edu)</a:t>
            </a:r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dirty="0">
                <a:hlinkClick r:id="rId10"/>
              </a:rPr>
              <a:t>Business </a:t>
            </a:r>
            <a:r>
              <a:rPr lang="es-PE" dirty="0" err="1">
                <a:hlinkClick r:id="rId10"/>
              </a:rPr>
              <a:t>Analytics</a:t>
            </a:r>
            <a:r>
              <a:rPr lang="es-PE" dirty="0">
                <a:hlinkClick r:id="rId10"/>
              </a:rPr>
              <a:t> y Business </a:t>
            </a:r>
            <a:r>
              <a:rPr lang="es-PE" dirty="0" err="1">
                <a:hlinkClick r:id="rId10"/>
              </a:rPr>
              <a:t>Intelligence</a:t>
            </a:r>
            <a:r>
              <a:rPr lang="es-PE" dirty="0">
                <a:hlinkClick r:id="rId10"/>
              </a:rPr>
              <a:t> | Blog UE (universidadeuropea.com)</a:t>
            </a:r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dirty="0"/>
          </a:p>
          <a:p>
            <a:r>
              <a:rPr lang="es-ES" dirty="0"/>
              <a:t> 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61F2B-6A21-477F-8B3C-5C80BA42F048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32365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020" y="1060529"/>
            <a:ext cx="8262224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3403592"/>
            <a:ext cx="7290197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/>
              <a:t>1/05/2022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01 de Mayo de 2022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BCD-61F6-4B5D-A1FA-989388CF939F}" type="slidenum">
              <a:rPr lang="es-PE" smtClean="0"/>
              <a:t>‹Nº›</a:t>
            </a:fld>
            <a:endParaRPr lang="es-PE"/>
          </a:p>
        </p:txBody>
      </p:sp>
      <p:pic>
        <p:nvPicPr>
          <p:cNvPr id="12" name="Imagen 11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C7B0D769-4E35-3BC7-429A-84F0CBDA92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20263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63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/>
              <a:t>1/05/2022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01 de Mayo de 2022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BCD-61F6-4B5D-A1FA-989388CF93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69832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345009"/>
            <a:ext cx="2095932" cy="549164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345009"/>
            <a:ext cx="6166292" cy="549164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/>
              <a:t>1/05/2022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01 de Mayo de 2022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BCD-61F6-4B5D-A1FA-989388CF93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4897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Patrón de fondo&#10;&#10;Descripción generada automáticamente">
            <a:extLst>
              <a:ext uri="{FF2B5EF4-FFF2-40B4-BE49-F238E27FC236}">
                <a16:creationId xmlns:a16="http://schemas.microsoft.com/office/drawing/2014/main" id="{EB41E8B0-C0CA-83AE-0FF6-F65BE314B5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20263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64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6" y="1615546"/>
            <a:ext cx="8383727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6" y="4336619"/>
            <a:ext cx="8383727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/>
              <a:t>1/05/2022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01 de Mayo de 2022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BCD-61F6-4B5D-A1FA-989388CF939F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6F51CAB-A9BB-E2F8-4578-40B8497E294D}"/>
              </a:ext>
            </a:extLst>
          </p:cNvPr>
          <p:cNvSpPr/>
          <p:nvPr userDrawn="1"/>
        </p:nvSpPr>
        <p:spPr>
          <a:xfrm>
            <a:off x="0" y="0"/>
            <a:ext cx="9720263" cy="6480175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0315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725046"/>
            <a:ext cx="4131112" cy="41116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725046"/>
            <a:ext cx="4131112" cy="41116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/>
              <a:t>1/05/2022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01 de Mayo de 2022</a:t>
            </a:r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BCD-61F6-4B5D-A1FA-989388CF93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775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45011"/>
            <a:ext cx="8383727" cy="125253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588543"/>
            <a:ext cx="4112126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367064"/>
            <a:ext cx="4112126" cy="34815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1588543"/>
            <a:ext cx="4132378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2367064"/>
            <a:ext cx="4132378" cy="34815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/>
              <a:t>1/05/2022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01 de Mayo de 2022</a:t>
            </a:r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BCD-61F6-4B5D-A1FA-989388CF93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975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/>
              <a:t>1/05/2022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01 de Mayo de 2022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BCD-61F6-4B5D-A1FA-989388CF93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4159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/>
              <a:t>1/05/2022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01 de Mayo de 2022</a:t>
            </a:r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BCD-61F6-4B5D-A1FA-989388CF93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32012"/>
            <a:ext cx="3135038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933027"/>
            <a:ext cx="4920883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1944052"/>
            <a:ext cx="3135038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/>
              <a:t>1/05/2022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01 de Mayo de 2022</a:t>
            </a:r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BCD-61F6-4B5D-A1FA-989388CF93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32386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32012"/>
            <a:ext cx="3135038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933027"/>
            <a:ext cx="4920883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1944052"/>
            <a:ext cx="3135038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/>
              <a:t>1/05/2022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01 de Mayo de 2022</a:t>
            </a:r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BCD-61F6-4B5D-A1FA-989388CF93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394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345011"/>
            <a:ext cx="8383727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725046"/>
            <a:ext cx="8383727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6006164"/>
            <a:ext cx="218705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PE"/>
              <a:t>1/05/2022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6006164"/>
            <a:ext cx="328058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01 de Mayo de 2022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6006164"/>
            <a:ext cx="218705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F6BCD-61F6-4B5D-A1FA-989388CF93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3838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Marcador de número de diapositiva 26">
            <a:extLst>
              <a:ext uri="{FF2B5EF4-FFF2-40B4-BE49-F238E27FC236}">
                <a16:creationId xmlns:a16="http://schemas.microsoft.com/office/drawing/2014/main" id="{EAB903B1-4323-B1FF-CCAD-5C8B3573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BCD-61F6-4B5D-A1FA-989388CF939F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4203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325DAEC-5014-8E67-B29C-E4BF5A724C2E}"/>
              </a:ext>
            </a:extLst>
          </p:cNvPr>
          <p:cNvSpPr txBox="1"/>
          <p:nvPr/>
        </p:nvSpPr>
        <p:spPr>
          <a:xfrm>
            <a:off x="373570" y="1325752"/>
            <a:ext cx="1452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solidFill>
                  <a:srgbClr val="3DF2E7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Índice</a:t>
            </a:r>
            <a:endParaRPr lang="es-PE" sz="3600" b="1" dirty="0">
              <a:solidFill>
                <a:srgbClr val="3DF2E7"/>
              </a:solidFill>
              <a:latin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F348E863-C4D3-B00D-8155-84D05504869F}"/>
              </a:ext>
            </a:extLst>
          </p:cNvPr>
          <p:cNvGrpSpPr/>
          <p:nvPr/>
        </p:nvGrpSpPr>
        <p:grpSpPr>
          <a:xfrm>
            <a:off x="578277" y="2164080"/>
            <a:ext cx="3243517" cy="553998"/>
            <a:chOff x="973504" y="2164080"/>
            <a:chExt cx="3243517" cy="553998"/>
          </a:xfrm>
        </p:grpSpPr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42994445-025C-3763-CBB1-08407F9C2CF4}"/>
                </a:ext>
              </a:extLst>
            </p:cNvPr>
            <p:cNvSpPr txBox="1"/>
            <p:nvPr/>
          </p:nvSpPr>
          <p:spPr>
            <a:xfrm>
              <a:off x="973504" y="2164080"/>
              <a:ext cx="57579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000" dirty="0">
                  <a:solidFill>
                    <a:srgbClr val="3DF2E7"/>
                  </a:solidFill>
                  <a:latin typeface="Exo" pitchFamily="2" charset="0"/>
                  <a:cs typeface="Lato Black" panose="020F0502020204030203" pitchFamily="34" charset="0"/>
                </a:rPr>
                <a:t>01</a:t>
              </a:r>
              <a:endParaRPr lang="es-PE" sz="3000" dirty="0">
                <a:solidFill>
                  <a:srgbClr val="3DF2E7"/>
                </a:solidFill>
                <a:latin typeface="Exo" pitchFamily="2" charset="0"/>
                <a:cs typeface="Lato Black" panose="020F0502020204030203" pitchFamily="34" charset="0"/>
              </a:endParaRPr>
            </a:p>
          </p:txBody>
        </p: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939C5355-C51D-E2A0-29C2-92080E155AF5}"/>
                </a:ext>
              </a:extLst>
            </p:cNvPr>
            <p:cNvSpPr txBox="1"/>
            <p:nvPr/>
          </p:nvSpPr>
          <p:spPr>
            <a:xfrm>
              <a:off x="1549303" y="2256413"/>
              <a:ext cx="2667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Lato" panose="020F0502020204030203" pitchFamily="34" charset="0"/>
                  <a:cs typeface="Lato" panose="020F0502020204030203" pitchFamily="34" charset="0"/>
                </a:rPr>
                <a:t>Fundamentos de Python</a:t>
              </a:r>
              <a:endParaRPr lang="es-PE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5665CB4A-82F4-B80C-83BC-B30BE02B9E8C}"/>
              </a:ext>
            </a:extLst>
          </p:cNvPr>
          <p:cNvGrpSpPr/>
          <p:nvPr/>
        </p:nvGrpSpPr>
        <p:grpSpPr>
          <a:xfrm>
            <a:off x="883813" y="2718078"/>
            <a:ext cx="2088601" cy="307777"/>
            <a:chOff x="1745032" y="2886144"/>
            <a:chExt cx="2088601" cy="307777"/>
          </a:xfrm>
        </p:grpSpPr>
        <p:pic>
          <p:nvPicPr>
            <p:cNvPr id="6" name="Gráfico 5" descr="Engranaje único con relleno sólido">
              <a:extLst>
                <a:ext uri="{FF2B5EF4-FFF2-40B4-BE49-F238E27FC236}">
                  <a16:creationId xmlns:a16="http://schemas.microsoft.com/office/drawing/2014/main" id="{6A43A101-E216-1E59-4CF4-044E01355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5032" y="2901398"/>
              <a:ext cx="281739" cy="281739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900C8C8F-1DDE-8258-6BD2-8D1073665708}"/>
                </a:ext>
              </a:extLst>
            </p:cNvPr>
            <p:cNvSpPr txBox="1"/>
            <p:nvPr/>
          </p:nvSpPr>
          <p:spPr>
            <a:xfrm>
              <a:off x="1983447" y="2886144"/>
              <a:ext cx="18501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>
                  <a:solidFill>
                    <a:srgbClr val="3DF2E7"/>
                  </a:solidFill>
                  <a:latin typeface="Lato Light" panose="020F0502020204030203" pitchFamily="34" charset="0"/>
                  <a:cs typeface="Lato Light" panose="020F0502020204030203" pitchFamily="34" charset="0"/>
                </a:rPr>
                <a:t>Qué es Python? (p. 3)</a:t>
              </a:r>
              <a:endParaRPr lang="es-PE" sz="1400" dirty="0">
                <a:solidFill>
                  <a:srgbClr val="3DF2E7"/>
                </a:solidFill>
                <a:latin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95FF196E-25AD-EAFA-25F1-4773F4355A1F}"/>
              </a:ext>
            </a:extLst>
          </p:cNvPr>
          <p:cNvGrpSpPr/>
          <p:nvPr/>
        </p:nvGrpSpPr>
        <p:grpSpPr>
          <a:xfrm>
            <a:off x="883813" y="3076872"/>
            <a:ext cx="3287648" cy="307777"/>
            <a:chOff x="1745032" y="2886144"/>
            <a:chExt cx="3287648" cy="307777"/>
          </a:xfrm>
        </p:grpSpPr>
        <p:pic>
          <p:nvPicPr>
            <p:cNvPr id="11" name="Gráfico 10" descr="Engranaje único con relleno sólido">
              <a:extLst>
                <a:ext uri="{FF2B5EF4-FFF2-40B4-BE49-F238E27FC236}">
                  <a16:creationId xmlns:a16="http://schemas.microsoft.com/office/drawing/2014/main" id="{FE01088A-B3E7-0313-8D8B-201ABFAEE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5032" y="2903885"/>
              <a:ext cx="281739" cy="281739"/>
            </a:xfrm>
            <a:prstGeom prst="rect">
              <a:avLst/>
            </a:prstGeom>
          </p:spPr>
        </p:pic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60452075-D128-CA40-09EF-60BDFF033634}"/>
                </a:ext>
              </a:extLst>
            </p:cNvPr>
            <p:cNvSpPr txBox="1"/>
            <p:nvPr/>
          </p:nvSpPr>
          <p:spPr>
            <a:xfrm>
              <a:off x="1983447" y="2886144"/>
              <a:ext cx="30492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>
                  <a:solidFill>
                    <a:srgbClr val="3DF2E7"/>
                  </a:solidFill>
                  <a:latin typeface="Lato Light" panose="020F0502020204030203" pitchFamily="34" charset="0"/>
                  <a:cs typeface="Lato Light" panose="020F0502020204030203" pitchFamily="34" charset="0"/>
                </a:rPr>
                <a:t>Qué puedes hacer con Python? (p. 4)</a:t>
              </a:r>
              <a:endParaRPr lang="es-PE" sz="1400" dirty="0">
                <a:solidFill>
                  <a:srgbClr val="3DF2E7"/>
                </a:solidFill>
                <a:latin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A9A49751-940F-01AA-03B2-1C9FDAF06231}"/>
              </a:ext>
            </a:extLst>
          </p:cNvPr>
          <p:cNvGrpSpPr/>
          <p:nvPr/>
        </p:nvGrpSpPr>
        <p:grpSpPr>
          <a:xfrm>
            <a:off x="883813" y="3435666"/>
            <a:ext cx="3223528" cy="307777"/>
            <a:chOff x="1745032" y="2886144"/>
            <a:chExt cx="3223528" cy="307777"/>
          </a:xfrm>
        </p:grpSpPr>
        <p:pic>
          <p:nvPicPr>
            <p:cNvPr id="14" name="Gráfico 13" descr="Engranaje único con relleno sólido">
              <a:extLst>
                <a:ext uri="{FF2B5EF4-FFF2-40B4-BE49-F238E27FC236}">
                  <a16:creationId xmlns:a16="http://schemas.microsoft.com/office/drawing/2014/main" id="{FF173C1B-2307-7922-4E15-9BC42F051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5032" y="2897978"/>
              <a:ext cx="281739" cy="281739"/>
            </a:xfrm>
            <a:prstGeom prst="rect">
              <a:avLst/>
            </a:prstGeom>
          </p:spPr>
        </p:pic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5C56D412-A2B6-D5E3-F852-5A92F0B45E0E}"/>
                </a:ext>
              </a:extLst>
            </p:cNvPr>
            <p:cNvSpPr txBox="1"/>
            <p:nvPr/>
          </p:nvSpPr>
          <p:spPr>
            <a:xfrm>
              <a:off x="1983447" y="2886144"/>
              <a:ext cx="29851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>
                  <a:solidFill>
                    <a:srgbClr val="3DF2E7"/>
                  </a:solidFill>
                  <a:latin typeface="Lato Light" panose="020F0502020204030203" pitchFamily="34" charset="0"/>
                  <a:cs typeface="Lato Light" panose="020F0502020204030203" pitchFamily="34" charset="0"/>
                </a:rPr>
                <a:t>Python para Machine </a:t>
              </a:r>
              <a:r>
                <a:rPr lang="es-ES" sz="1400" dirty="0" err="1">
                  <a:solidFill>
                    <a:srgbClr val="3DF2E7"/>
                  </a:solidFill>
                  <a:latin typeface="Lato Light" panose="020F0502020204030203" pitchFamily="34" charset="0"/>
                  <a:cs typeface="Lato Light" panose="020F0502020204030203" pitchFamily="34" charset="0"/>
                </a:rPr>
                <a:t>Learning</a:t>
              </a:r>
              <a:r>
                <a:rPr lang="es-ES" sz="1400" dirty="0">
                  <a:solidFill>
                    <a:srgbClr val="3DF2E7"/>
                  </a:solidFill>
                  <a:latin typeface="Lato Light" panose="020F0502020204030203" pitchFamily="34" charset="0"/>
                  <a:cs typeface="Lato Light" panose="020F0502020204030203" pitchFamily="34" charset="0"/>
                </a:rPr>
                <a:t> (p. 4)</a:t>
              </a:r>
              <a:endParaRPr lang="es-PE" sz="1400" dirty="0">
                <a:solidFill>
                  <a:srgbClr val="3DF2E7"/>
                </a:solidFill>
                <a:latin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2EBC1A0-2E99-A06D-8D06-EA4B0333D545}"/>
              </a:ext>
            </a:extLst>
          </p:cNvPr>
          <p:cNvGrpSpPr/>
          <p:nvPr/>
        </p:nvGrpSpPr>
        <p:grpSpPr>
          <a:xfrm>
            <a:off x="883813" y="3794460"/>
            <a:ext cx="3585806" cy="307777"/>
            <a:chOff x="1745032" y="2886144"/>
            <a:chExt cx="3585806" cy="307777"/>
          </a:xfrm>
        </p:grpSpPr>
        <p:pic>
          <p:nvPicPr>
            <p:cNvPr id="28" name="Gráfico 27" descr="Engranaje único con relleno sólido">
              <a:extLst>
                <a:ext uri="{FF2B5EF4-FFF2-40B4-BE49-F238E27FC236}">
                  <a16:creationId xmlns:a16="http://schemas.microsoft.com/office/drawing/2014/main" id="{6D6C62B3-A0AF-4784-42A0-9D43C1BB0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5032" y="2899162"/>
              <a:ext cx="281739" cy="281739"/>
            </a:xfrm>
            <a:prstGeom prst="rect">
              <a:avLst/>
            </a:prstGeom>
          </p:spPr>
        </p:pic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EDB538D6-A09E-94E9-D802-7609E8A1265C}"/>
                </a:ext>
              </a:extLst>
            </p:cNvPr>
            <p:cNvSpPr txBox="1"/>
            <p:nvPr/>
          </p:nvSpPr>
          <p:spPr>
            <a:xfrm>
              <a:off x="1983447" y="2886144"/>
              <a:ext cx="33473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>
                  <a:solidFill>
                    <a:srgbClr val="3DF2E7"/>
                  </a:solidFill>
                  <a:latin typeface="Lato Light" panose="020F0502020204030203" pitchFamily="34" charset="0"/>
                  <a:cs typeface="Lato Light" panose="020F0502020204030203" pitchFamily="34" charset="0"/>
                </a:rPr>
                <a:t>Alternativas para Machine </a:t>
              </a:r>
              <a:r>
                <a:rPr lang="es-ES" sz="1400" dirty="0" err="1">
                  <a:solidFill>
                    <a:srgbClr val="3DF2E7"/>
                  </a:solidFill>
                  <a:latin typeface="Lato Light" panose="020F0502020204030203" pitchFamily="34" charset="0"/>
                  <a:cs typeface="Lato Light" panose="020F0502020204030203" pitchFamily="34" charset="0"/>
                </a:rPr>
                <a:t>Learning</a:t>
              </a:r>
              <a:r>
                <a:rPr lang="es-ES" sz="1400" dirty="0">
                  <a:solidFill>
                    <a:srgbClr val="3DF2E7"/>
                  </a:solidFill>
                  <a:latin typeface="Lato Light" panose="020F0502020204030203" pitchFamily="34" charset="0"/>
                  <a:cs typeface="Lato Light" panose="020F0502020204030203" pitchFamily="34" charset="0"/>
                </a:rPr>
                <a:t> (p. 4)</a:t>
              </a:r>
              <a:endParaRPr lang="es-PE" sz="1400" dirty="0">
                <a:solidFill>
                  <a:srgbClr val="3DF2E7"/>
                </a:solidFill>
                <a:latin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B4650901-72D4-89DA-7047-51CF36532FC2}"/>
              </a:ext>
            </a:extLst>
          </p:cNvPr>
          <p:cNvGrpSpPr/>
          <p:nvPr/>
        </p:nvGrpSpPr>
        <p:grpSpPr>
          <a:xfrm>
            <a:off x="4860131" y="2164080"/>
            <a:ext cx="3726020" cy="553998"/>
            <a:chOff x="973504" y="2164080"/>
            <a:chExt cx="3726020" cy="553998"/>
          </a:xfrm>
        </p:grpSpPr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91B940DF-B343-8D52-A237-C20666CCDD72}"/>
                </a:ext>
              </a:extLst>
            </p:cNvPr>
            <p:cNvSpPr txBox="1"/>
            <p:nvPr/>
          </p:nvSpPr>
          <p:spPr>
            <a:xfrm>
              <a:off x="973504" y="2164080"/>
              <a:ext cx="66396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000" dirty="0">
                  <a:solidFill>
                    <a:srgbClr val="3DF2E7"/>
                  </a:solidFill>
                  <a:latin typeface="Exo" pitchFamily="2" charset="0"/>
                  <a:cs typeface="Lato Black" panose="020F0502020204030203" pitchFamily="34" charset="0"/>
                </a:rPr>
                <a:t>02</a:t>
              </a:r>
              <a:endParaRPr lang="es-PE" sz="3000" dirty="0">
                <a:solidFill>
                  <a:srgbClr val="3DF2E7"/>
                </a:solidFill>
                <a:latin typeface="Exo" pitchFamily="2" charset="0"/>
                <a:cs typeface="Lato Black" panose="020F0502020204030203" pitchFamily="34" charset="0"/>
              </a:endParaRP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6A2BBBCD-3DD4-0800-B1B9-FD953FE9915F}"/>
                </a:ext>
              </a:extLst>
            </p:cNvPr>
            <p:cNvSpPr txBox="1"/>
            <p:nvPr/>
          </p:nvSpPr>
          <p:spPr>
            <a:xfrm>
              <a:off x="1549303" y="2256413"/>
              <a:ext cx="3150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>
                  <a:solidFill>
                    <a:schemeClr val="bg1"/>
                  </a:solidFill>
                  <a:latin typeface="Lato" panose="020F0502020204030203" pitchFamily="34" charset="0"/>
                  <a:cs typeface="Lato" panose="020F0502020204030203" pitchFamily="34" charset="0"/>
                </a:rPr>
                <a:t>Analytics</a:t>
              </a:r>
              <a:r>
                <a:rPr lang="es-ES" dirty="0">
                  <a:solidFill>
                    <a:schemeClr val="bg1"/>
                  </a:solidFill>
                  <a:latin typeface="Lato" panose="020F0502020204030203" pitchFamily="34" charset="0"/>
                  <a:cs typeface="Lato" panose="020F0502020204030203" pitchFamily="34" charset="0"/>
                </a:rPr>
                <a:t> y Machine </a:t>
              </a:r>
              <a:r>
                <a:rPr lang="es-ES" dirty="0" err="1">
                  <a:solidFill>
                    <a:schemeClr val="bg1"/>
                  </a:solidFill>
                  <a:latin typeface="Lato" panose="020F0502020204030203" pitchFamily="34" charset="0"/>
                  <a:cs typeface="Lato" panose="020F0502020204030203" pitchFamily="34" charset="0"/>
                </a:rPr>
                <a:t>Learning</a:t>
              </a:r>
              <a:endParaRPr lang="es-PE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FB30DD76-F5D2-F5DB-6489-ADEF76DF487A}"/>
              </a:ext>
            </a:extLst>
          </p:cNvPr>
          <p:cNvGrpSpPr/>
          <p:nvPr/>
        </p:nvGrpSpPr>
        <p:grpSpPr>
          <a:xfrm>
            <a:off x="5165667" y="2718078"/>
            <a:ext cx="3712443" cy="307777"/>
            <a:chOff x="1745032" y="2886144"/>
            <a:chExt cx="3712443" cy="307777"/>
          </a:xfrm>
        </p:grpSpPr>
        <p:pic>
          <p:nvPicPr>
            <p:cNvPr id="22" name="Gráfico 21" descr="Engranaje único con relleno sólido">
              <a:extLst>
                <a:ext uri="{FF2B5EF4-FFF2-40B4-BE49-F238E27FC236}">
                  <a16:creationId xmlns:a16="http://schemas.microsoft.com/office/drawing/2014/main" id="{8D2A8429-2463-8DF9-5B6F-A08049F24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5032" y="2899273"/>
              <a:ext cx="281739" cy="281739"/>
            </a:xfrm>
            <a:prstGeom prst="rect">
              <a:avLst/>
            </a:prstGeom>
          </p:spPr>
        </p:pic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A5B06D93-FAD6-3EE2-7C66-1A674C17BCF0}"/>
                </a:ext>
              </a:extLst>
            </p:cNvPr>
            <p:cNvSpPr txBox="1"/>
            <p:nvPr/>
          </p:nvSpPr>
          <p:spPr>
            <a:xfrm>
              <a:off x="1983447" y="2886144"/>
              <a:ext cx="34740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>
                  <a:solidFill>
                    <a:srgbClr val="3DF2E7"/>
                  </a:solidFill>
                  <a:latin typeface="Lato Light" panose="020F0502020204030203" pitchFamily="34" charset="0"/>
                  <a:cs typeface="Lato Light" panose="020F0502020204030203" pitchFamily="34" charset="0"/>
                </a:rPr>
                <a:t>Business </a:t>
              </a:r>
              <a:r>
                <a:rPr lang="es-ES" sz="1400" dirty="0" err="1">
                  <a:solidFill>
                    <a:srgbClr val="3DF2E7"/>
                  </a:solidFill>
                  <a:latin typeface="Lato Light" panose="020F0502020204030203" pitchFamily="34" charset="0"/>
                  <a:cs typeface="Lato Light" panose="020F0502020204030203" pitchFamily="34" charset="0"/>
                </a:rPr>
                <a:t>Intelligence</a:t>
              </a:r>
              <a:r>
                <a:rPr lang="es-ES" sz="1400" dirty="0">
                  <a:solidFill>
                    <a:srgbClr val="3DF2E7"/>
                  </a:solidFill>
                  <a:latin typeface="Lato Light" panose="020F0502020204030203" pitchFamily="34" charset="0"/>
                  <a:cs typeface="Lato Light" panose="020F0502020204030203" pitchFamily="34" charset="0"/>
                </a:rPr>
                <a:t> vs Business </a:t>
              </a:r>
              <a:r>
                <a:rPr lang="es-ES" sz="1400" dirty="0" err="1">
                  <a:solidFill>
                    <a:srgbClr val="3DF2E7"/>
                  </a:solidFill>
                  <a:latin typeface="Lato Light" panose="020F0502020204030203" pitchFamily="34" charset="0"/>
                  <a:cs typeface="Lato Light" panose="020F0502020204030203" pitchFamily="34" charset="0"/>
                </a:rPr>
                <a:t>Analytics</a:t>
              </a:r>
              <a:endParaRPr lang="es-PE" sz="1400" dirty="0">
                <a:solidFill>
                  <a:srgbClr val="3DF2E7"/>
                </a:solidFill>
                <a:latin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5677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24750C-6B0E-2CFE-55ED-11560AB1976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532688" y="6005513"/>
            <a:ext cx="2187575" cy="346075"/>
          </a:xfrm>
        </p:spPr>
        <p:txBody>
          <a:bodyPr/>
          <a:lstStyle/>
          <a:p>
            <a:fld id="{D9CF6BCD-61F6-4B5D-A1FA-989388CF939F}" type="slidenum">
              <a:rPr lang="es-PE" smtClean="0"/>
              <a:t>3</a:t>
            </a:fld>
            <a:endParaRPr lang="es-P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FA2124C-74D8-7107-C08E-578790DC4826}"/>
              </a:ext>
            </a:extLst>
          </p:cNvPr>
          <p:cNvSpPr txBox="1"/>
          <p:nvPr/>
        </p:nvSpPr>
        <p:spPr>
          <a:xfrm>
            <a:off x="340884" y="1588143"/>
            <a:ext cx="12282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0" dirty="0">
                <a:solidFill>
                  <a:srgbClr val="3DF2E7"/>
                </a:solidFill>
                <a:latin typeface="Exo" pitchFamily="2" charset="0"/>
                <a:cs typeface="Lato Black" panose="020F0502020204030203" pitchFamily="34" charset="0"/>
              </a:rPr>
              <a:t>01</a:t>
            </a:r>
            <a:endParaRPr lang="es-PE" sz="8000" dirty="0">
              <a:solidFill>
                <a:srgbClr val="3DF2E7"/>
              </a:solidFill>
              <a:latin typeface="Exo" pitchFamily="2" charset="0"/>
              <a:cs typeface="Lato Black" panose="020F0502020204030203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036FB6E-2056-9278-B52F-BC34CF09434A}"/>
              </a:ext>
            </a:extLst>
          </p:cNvPr>
          <p:cNvSpPr txBox="1"/>
          <p:nvPr/>
        </p:nvSpPr>
        <p:spPr>
          <a:xfrm>
            <a:off x="402431" y="2791652"/>
            <a:ext cx="5153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Fundamentos de Python</a:t>
            </a:r>
            <a:endParaRPr lang="es-PE" sz="36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587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D0CDA5D-3C44-E6AE-7817-46F142EBCF13}"/>
              </a:ext>
            </a:extLst>
          </p:cNvPr>
          <p:cNvSpPr txBox="1"/>
          <p:nvPr/>
        </p:nvSpPr>
        <p:spPr>
          <a:xfrm>
            <a:off x="612221" y="470616"/>
            <a:ext cx="424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1F85B5"/>
                </a:solidFill>
                <a:latin typeface="Lato Medium" panose="020F0502020204030203" pitchFamily="34" charset="0"/>
                <a:cs typeface="Lato Medium" panose="020F0502020204030203" pitchFamily="34" charset="0"/>
              </a:rPr>
              <a:t>01. Fundamentos de Python</a:t>
            </a:r>
            <a:endParaRPr lang="es-PE" b="1" dirty="0">
              <a:solidFill>
                <a:srgbClr val="1F85B5"/>
              </a:solidFill>
              <a:latin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675AC36-F51B-6ADD-E336-DC3FD4337FA4}"/>
              </a:ext>
            </a:extLst>
          </p:cNvPr>
          <p:cNvSpPr txBox="1"/>
          <p:nvPr/>
        </p:nvSpPr>
        <p:spPr>
          <a:xfrm>
            <a:off x="612221" y="953071"/>
            <a:ext cx="424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58B3AD"/>
                </a:solidFill>
                <a:latin typeface="Exo Medium" pitchFamily="2" charset="0"/>
                <a:cs typeface="Lato Black" panose="020F0502020204030203" pitchFamily="34" charset="0"/>
              </a:rPr>
              <a:t>Qué es Python?</a:t>
            </a:r>
            <a:endParaRPr lang="es-PE" sz="2400" dirty="0">
              <a:solidFill>
                <a:srgbClr val="58B3AD"/>
              </a:solidFill>
              <a:latin typeface="Exo Medium" pitchFamily="2" charset="0"/>
              <a:cs typeface="Lato Black" panose="020F050202020403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1EFAEE3-21BB-8781-159C-B2B227F7EFD5}"/>
              </a:ext>
            </a:extLst>
          </p:cNvPr>
          <p:cNvSpPr txBox="1"/>
          <p:nvPr/>
        </p:nvSpPr>
        <p:spPr>
          <a:xfrm>
            <a:off x="612221" y="1527859"/>
            <a:ext cx="4247909" cy="345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2" charset="0"/>
                <a:cs typeface="Lato Black" panose="020F0502020204030203" pitchFamily="34" charset="0"/>
              </a:rPr>
              <a:t>Lenguaje de programación</a:t>
            </a:r>
            <a:endParaRPr lang="es-PE" sz="1200" dirty="0">
              <a:solidFill>
                <a:schemeClr val="tx1">
                  <a:lumMod val="85000"/>
                  <a:lumOff val="15000"/>
                </a:schemeClr>
              </a:solidFill>
              <a:latin typeface="Exo" pitchFamily="2" charset="0"/>
              <a:cs typeface="Lato Black" panose="020F0502020204030203" pitchFamily="34" charset="0"/>
            </a:endParaRP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B4DA2744-AC11-B612-F129-B9B90E73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BCD-61F6-4B5D-A1FA-989388CF939F}" type="slidenum">
              <a:rPr lang="es-PE" smtClean="0"/>
              <a:t>4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35878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24750C-6B0E-2CFE-55ED-11560AB1976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532688" y="6005513"/>
            <a:ext cx="2187575" cy="346075"/>
          </a:xfrm>
        </p:spPr>
        <p:txBody>
          <a:bodyPr/>
          <a:lstStyle/>
          <a:p>
            <a:fld id="{D9CF6BCD-61F6-4B5D-A1FA-989388CF939F}" type="slidenum">
              <a:rPr lang="es-PE" smtClean="0"/>
              <a:t>5</a:t>
            </a:fld>
            <a:endParaRPr lang="es-P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FA2124C-74D8-7107-C08E-578790DC4826}"/>
              </a:ext>
            </a:extLst>
          </p:cNvPr>
          <p:cNvSpPr txBox="1"/>
          <p:nvPr/>
        </p:nvSpPr>
        <p:spPr>
          <a:xfrm>
            <a:off x="340884" y="1588143"/>
            <a:ext cx="14654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0" dirty="0">
                <a:solidFill>
                  <a:srgbClr val="3DF2E7"/>
                </a:solidFill>
                <a:latin typeface="Exo" pitchFamily="2" charset="0"/>
                <a:cs typeface="Lato Black" panose="020F0502020204030203" pitchFamily="34" charset="0"/>
              </a:rPr>
              <a:t>02</a:t>
            </a:r>
            <a:endParaRPr lang="es-PE" sz="8000" dirty="0">
              <a:solidFill>
                <a:srgbClr val="3DF2E7"/>
              </a:solidFill>
              <a:latin typeface="Exo" pitchFamily="2" charset="0"/>
              <a:cs typeface="Lato Black" panose="020F0502020204030203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036FB6E-2056-9278-B52F-BC34CF09434A}"/>
              </a:ext>
            </a:extLst>
          </p:cNvPr>
          <p:cNvSpPr txBox="1"/>
          <p:nvPr/>
        </p:nvSpPr>
        <p:spPr>
          <a:xfrm>
            <a:off x="402431" y="2791652"/>
            <a:ext cx="6115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Analytics</a:t>
            </a:r>
            <a:r>
              <a:rPr lang="es-ES" sz="3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y Machine </a:t>
            </a:r>
            <a:r>
              <a:rPr lang="es-ES" sz="36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Learning</a:t>
            </a:r>
            <a:endParaRPr lang="es-PE" sz="36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169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ángulo: esquinas superiores redondeadas 35">
            <a:extLst>
              <a:ext uri="{FF2B5EF4-FFF2-40B4-BE49-F238E27FC236}">
                <a16:creationId xmlns:a16="http://schemas.microsoft.com/office/drawing/2014/main" id="{D1E271A4-01C2-1F4E-3BDA-25398EC393E5}"/>
              </a:ext>
            </a:extLst>
          </p:cNvPr>
          <p:cNvSpPr/>
          <p:nvPr/>
        </p:nvSpPr>
        <p:spPr>
          <a:xfrm>
            <a:off x="630072" y="1034245"/>
            <a:ext cx="4052607" cy="461666"/>
          </a:xfrm>
          <a:prstGeom prst="round2SameRect">
            <a:avLst>
              <a:gd name="adj1" fmla="val 23337"/>
              <a:gd name="adj2" fmla="val 0"/>
            </a:avLst>
          </a:prstGeom>
          <a:solidFill>
            <a:srgbClr val="1F8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Business </a:t>
            </a:r>
            <a:r>
              <a:rPr lang="es-ES" dirty="0" err="1"/>
              <a:t>Intelligence</a:t>
            </a:r>
            <a:endParaRPr lang="es-PE" dirty="0"/>
          </a:p>
        </p:txBody>
      </p:sp>
      <p:sp>
        <p:nvSpPr>
          <p:cNvPr id="33" name="Rectángulo: esquinas superiores redondeadas 32">
            <a:extLst>
              <a:ext uri="{FF2B5EF4-FFF2-40B4-BE49-F238E27FC236}">
                <a16:creationId xmlns:a16="http://schemas.microsoft.com/office/drawing/2014/main" id="{5C6527B9-7219-24A8-B9E6-29827FD8575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V="1">
            <a:off x="644327" y="1548401"/>
            <a:ext cx="4052607" cy="4528101"/>
          </a:xfrm>
          <a:prstGeom prst="round2SameRect">
            <a:avLst>
              <a:gd name="adj1" fmla="val 3204"/>
              <a:gd name="adj2" fmla="val 0"/>
            </a:avLst>
          </a:prstGeom>
          <a:solidFill>
            <a:schemeClr val="bg1">
              <a:lumMod val="8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D0CDA5D-3C44-E6AE-7817-46F142EBCF13}"/>
              </a:ext>
            </a:extLst>
          </p:cNvPr>
          <p:cNvSpPr txBox="1"/>
          <p:nvPr/>
        </p:nvSpPr>
        <p:spPr>
          <a:xfrm>
            <a:off x="612221" y="470616"/>
            <a:ext cx="424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1F85B5"/>
                </a:solidFill>
                <a:latin typeface="Lato Medium" panose="020F0502020204030203" pitchFamily="34" charset="0"/>
                <a:cs typeface="Lato Medium" panose="020F0502020204030203" pitchFamily="34" charset="0"/>
              </a:rPr>
              <a:t>02. </a:t>
            </a:r>
            <a:r>
              <a:rPr lang="es-ES" b="1" dirty="0" err="1">
                <a:solidFill>
                  <a:srgbClr val="1F85B5"/>
                </a:solidFill>
                <a:latin typeface="Lato Medium" panose="020F0502020204030203" pitchFamily="34" charset="0"/>
                <a:cs typeface="Lato Medium" panose="020F0502020204030203" pitchFamily="34" charset="0"/>
              </a:rPr>
              <a:t>Analytics</a:t>
            </a:r>
            <a:r>
              <a:rPr lang="es-ES" b="1" dirty="0">
                <a:solidFill>
                  <a:srgbClr val="1F85B5"/>
                </a:solidFill>
                <a:latin typeface="Lato Medium" panose="020F0502020204030203" pitchFamily="34" charset="0"/>
                <a:cs typeface="Lato Medium" panose="020F0502020204030203" pitchFamily="34" charset="0"/>
              </a:rPr>
              <a:t> y Machine </a:t>
            </a:r>
            <a:r>
              <a:rPr lang="es-ES" b="1" dirty="0" err="1">
                <a:solidFill>
                  <a:srgbClr val="1F85B5"/>
                </a:solidFill>
                <a:latin typeface="Lato Medium" panose="020F0502020204030203" pitchFamily="34" charset="0"/>
                <a:cs typeface="Lato Medium" panose="020F0502020204030203" pitchFamily="34" charset="0"/>
              </a:rPr>
              <a:t>Learning</a:t>
            </a:r>
            <a:endParaRPr lang="es-PE" b="1" dirty="0">
              <a:solidFill>
                <a:srgbClr val="1F85B5"/>
              </a:solidFill>
              <a:latin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B4DA2744-AC11-B612-F129-B9B90E73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BCD-61F6-4B5D-A1FA-989388CF939F}" type="slidenum">
              <a:rPr lang="es-PE" smtClean="0"/>
              <a:t>6</a:t>
            </a:fld>
            <a:endParaRPr lang="es-PE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C8B42C59-6AD7-857B-2C8D-4A8EA8E49773}"/>
              </a:ext>
            </a:extLst>
          </p:cNvPr>
          <p:cNvGrpSpPr/>
          <p:nvPr/>
        </p:nvGrpSpPr>
        <p:grpSpPr>
          <a:xfrm>
            <a:off x="1396073" y="1709206"/>
            <a:ext cx="1896665" cy="954275"/>
            <a:chOff x="293459" y="2213048"/>
            <a:chExt cx="1896665" cy="954275"/>
          </a:xfrm>
        </p:grpSpPr>
        <p:pic>
          <p:nvPicPr>
            <p:cNvPr id="3" name="Imagen 2" descr="Icono&#10;&#10;Descripción generada automáticamente">
              <a:extLst>
                <a:ext uri="{FF2B5EF4-FFF2-40B4-BE49-F238E27FC236}">
                  <a16:creationId xmlns:a16="http://schemas.microsoft.com/office/drawing/2014/main" id="{5A97440E-48F3-3506-E3C8-729782BBB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098" y="2213048"/>
              <a:ext cx="523388" cy="523388"/>
            </a:xfrm>
            <a:prstGeom prst="rect">
              <a:avLst/>
            </a:prstGeom>
          </p:spPr>
        </p:pic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4648C222-BED0-5A7B-0651-0A44DCE5720B}"/>
                </a:ext>
              </a:extLst>
            </p:cNvPr>
            <p:cNvSpPr txBox="1"/>
            <p:nvPr/>
          </p:nvSpPr>
          <p:spPr>
            <a:xfrm>
              <a:off x="293459" y="2736436"/>
              <a:ext cx="189666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panose="020F0502020204030203" pitchFamily="34" charset="0"/>
                  <a:cs typeface="Lato" panose="020F0502020204030203" pitchFamily="34" charset="0"/>
                </a:rPr>
                <a:t>Organizar</a:t>
              </a:r>
            </a:p>
            <a:p>
              <a:pPr algn="ctr"/>
              <a:r>
                <a:rPr lang="es-E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panose="020F0502020204030203" pitchFamily="34" charset="0"/>
                  <a:cs typeface="Lato" panose="020F0502020204030203" pitchFamily="34" charset="0"/>
                </a:rPr>
                <a:t>(recolectar + integrar)</a:t>
              </a:r>
              <a:endParaRPr lang="es-PE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ABDD8C1E-6B46-B2DE-E441-1B923BCE91F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793422" y="2978749"/>
            <a:ext cx="1063869" cy="1069025"/>
            <a:chOff x="2111460" y="1874474"/>
            <a:chExt cx="1063869" cy="1069025"/>
          </a:xfrm>
        </p:grpSpPr>
        <p:pic>
          <p:nvPicPr>
            <p:cNvPr id="13" name="Imagen 12" descr="Icono&#10;&#10;Descripción generada automáticamente">
              <a:extLst>
                <a:ext uri="{FF2B5EF4-FFF2-40B4-BE49-F238E27FC236}">
                  <a16:creationId xmlns:a16="http://schemas.microsoft.com/office/drawing/2014/main" id="{836B1043-5DCE-75E2-6E40-5803F09C5F88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2377" y="1874474"/>
              <a:ext cx="662037" cy="662037"/>
            </a:xfrm>
            <a:prstGeom prst="rect">
              <a:avLst/>
            </a:prstGeom>
          </p:spPr>
        </p:pic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1475888F-250F-CAEB-F5B8-D6C0F77793F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11460" y="2512612"/>
              <a:ext cx="106386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panose="020F0502020204030203" pitchFamily="34" charset="0"/>
                  <a:cs typeface="Lato" panose="020F0502020204030203" pitchFamily="34" charset="0"/>
                </a:rPr>
                <a:t>Analizar</a:t>
              </a:r>
            </a:p>
            <a:p>
              <a:pPr algn="ctr"/>
              <a:r>
                <a:rPr lang="es-E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panose="020F0502020204030203" pitchFamily="34" charset="0"/>
                  <a:cs typeface="Lato" panose="020F0502020204030203" pitchFamily="34" charset="0"/>
                </a:rPr>
                <a:t>(descriptivo)</a:t>
              </a:r>
              <a:endParaRPr lang="es-PE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DE2BF466-5227-8EA9-E64C-66FFBB642F1C}"/>
              </a:ext>
            </a:extLst>
          </p:cNvPr>
          <p:cNvGrpSpPr/>
          <p:nvPr/>
        </p:nvGrpSpPr>
        <p:grpSpPr>
          <a:xfrm>
            <a:off x="3327495" y="1727345"/>
            <a:ext cx="980587" cy="823159"/>
            <a:chOff x="3410679" y="2277237"/>
            <a:chExt cx="980587" cy="823159"/>
          </a:xfrm>
        </p:grpSpPr>
        <p:pic>
          <p:nvPicPr>
            <p:cNvPr id="18" name="Imagen 17" descr="Icono&#10;&#10;Descripción generada automáticamente">
              <a:extLst>
                <a:ext uri="{FF2B5EF4-FFF2-40B4-BE49-F238E27FC236}">
                  <a16:creationId xmlns:a16="http://schemas.microsoft.com/office/drawing/2014/main" id="{5D005DC2-2490-5FE2-C69C-3B7B8A32C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9279" y="2277237"/>
              <a:ext cx="523389" cy="523389"/>
            </a:xfrm>
            <a:prstGeom prst="rect">
              <a:avLst/>
            </a:prstGeom>
          </p:spPr>
        </p:pic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878506A6-13A9-581A-B9CA-B0ABDEA94949}"/>
                </a:ext>
              </a:extLst>
            </p:cNvPr>
            <p:cNvSpPr txBox="1"/>
            <p:nvPr/>
          </p:nvSpPr>
          <p:spPr>
            <a:xfrm>
              <a:off x="3410679" y="2790118"/>
              <a:ext cx="980587" cy="310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s-E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panose="020F0502020204030203" pitchFamily="34" charset="0"/>
                  <a:cs typeface="Lato" panose="020F0502020204030203" pitchFamily="34" charset="0"/>
                </a:rPr>
                <a:t>Informes</a:t>
              </a:r>
              <a:endParaRPr lang="es-PE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pic>
        <p:nvPicPr>
          <p:cNvPr id="7" name="Imagen 6" descr="Icono, Gráfico de embudo&#10;&#10;Descripción generada automáticamente">
            <a:extLst>
              <a:ext uri="{FF2B5EF4-FFF2-40B4-BE49-F238E27FC236}">
                <a16:creationId xmlns:a16="http://schemas.microsoft.com/office/drawing/2014/main" id="{17C761F7-6D88-F2A4-610D-C2CFF9945B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42" y="2971042"/>
            <a:ext cx="693554" cy="693554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CB320AFC-AAE9-57DA-18D1-F6BB690E28E8}"/>
              </a:ext>
            </a:extLst>
          </p:cNvPr>
          <p:cNvSpPr txBox="1"/>
          <p:nvPr/>
        </p:nvSpPr>
        <p:spPr>
          <a:xfrm>
            <a:off x="618997" y="3709221"/>
            <a:ext cx="1063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Data</a:t>
            </a:r>
            <a:endParaRPr lang="es-PE" sz="1100" b="1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4BCA60A-3E5D-D15B-DA98-2BA15BE6F0AE}"/>
              </a:ext>
            </a:extLst>
          </p:cNvPr>
          <p:cNvSpPr txBox="1"/>
          <p:nvPr/>
        </p:nvSpPr>
        <p:spPr>
          <a:xfrm>
            <a:off x="618997" y="3986220"/>
            <a:ext cx="10638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s-ES" sz="11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Histórica</a:t>
            </a:r>
          </a:p>
          <a:p>
            <a:pPr marL="228600" indent="-228600">
              <a:buAutoNum type="arabicPeriod"/>
            </a:pPr>
            <a:r>
              <a:rPr lang="es-ES" sz="11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Actual</a:t>
            </a:r>
            <a:endParaRPr lang="es-PE" sz="1100" i="1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4C3C0015-0ED4-BA38-1371-1D6A7D804A72}"/>
              </a:ext>
            </a:extLst>
          </p:cNvPr>
          <p:cNvGrpSpPr/>
          <p:nvPr/>
        </p:nvGrpSpPr>
        <p:grpSpPr>
          <a:xfrm>
            <a:off x="1712103" y="4447885"/>
            <a:ext cx="1340870" cy="1313544"/>
            <a:chOff x="1601444" y="4644364"/>
            <a:chExt cx="1340870" cy="1313544"/>
          </a:xfrm>
        </p:grpSpPr>
        <p:pic>
          <p:nvPicPr>
            <p:cNvPr id="20" name="Imagen 19" descr="Icono&#10;&#10;Descripción generada automáticamente">
              <a:extLst>
                <a:ext uri="{FF2B5EF4-FFF2-40B4-BE49-F238E27FC236}">
                  <a16:creationId xmlns:a16="http://schemas.microsoft.com/office/drawing/2014/main" id="{80ECB43F-ED23-80B2-9C72-35B48CFA6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8273" y="4644364"/>
              <a:ext cx="667213" cy="667213"/>
            </a:xfrm>
            <a:prstGeom prst="rect">
              <a:avLst/>
            </a:prstGeom>
          </p:spPr>
        </p:pic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FA48E904-3B17-A8CE-F3A6-AC79BBDB4B94}"/>
                </a:ext>
              </a:extLst>
            </p:cNvPr>
            <p:cNvSpPr txBox="1"/>
            <p:nvPr/>
          </p:nvSpPr>
          <p:spPr>
            <a:xfrm>
              <a:off x="1601444" y="5357744"/>
              <a:ext cx="134087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panose="020F0502020204030203" pitchFamily="34" charset="0"/>
                  <a:cs typeface="Lato" panose="020F0502020204030203" pitchFamily="34" charset="0"/>
                </a:rPr>
                <a:t>Contextualiza</a:t>
              </a:r>
            </a:p>
            <a:p>
              <a:pPr algn="ctr"/>
              <a:r>
                <a:rPr lang="es-E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panose="020F0502020204030203" pitchFamily="34" charset="0"/>
                  <a:cs typeface="Lato" panose="020F0502020204030203" pitchFamily="34" charset="0"/>
                </a:rPr>
                <a:t>(Comprensión del negocio)</a:t>
              </a:r>
              <a:endParaRPr lang="es-PE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826F483-4F84-E3DA-42A9-13BCF25ED400}"/>
              </a:ext>
            </a:extLst>
          </p:cNvPr>
          <p:cNvSpPr txBox="1"/>
          <p:nvPr/>
        </p:nvSpPr>
        <p:spPr>
          <a:xfrm>
            <a:off x="3126301" y="2504040"/>
            <a:ext cx="14911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s-ES" sz="11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Rendimiento</a:t>
            </a:r>
          </a:p>
          <a:p>
            <a:pPr marL="228600" indent="-228600">
              <a:buAutoNum type="arabicPeriod"/>
            </a:pPr>
            <a:r>
              <a:rPr lang="es-ES" sz="11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Finanzas</a:t>
            </a:r>
          </a:p>
          <a:p>
            <a:pPr marL="228600" indent="-228600">
              <a:buAutoNum type="arabicPeriod"/>
            </a:pPr>
            <a:r>
              <a:rPr lang="es-ES" sz="11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Métricas producto</a:t>
            </a:r>
            <a:endParaRPr lang="es-PE" sz="1100" i="1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Abrir llave 23">
            <a:extLst>
              <a:ext uri="{FF2B5EF4-FFF2-40B4-BE49-F238E27FC236}">
                <a16:creationId xmlns:a16="http://schemas.microsoft.com/office/drawing/2014/main" id="{9A21F6E8-841D-26E1-FE22-37CEB11AEDF5}"/>
              </a:ext>
            </a:extLst>
          </p:cNvPr>
          <p:cNvSpPr/>
          <p:nvPr/>
        </p:nvSpPr>
        <p:spPr>
          <a:xfrm>
            <a:off x="1511120" y="1709206"/>
            <a:ext cx="229520" cy="4098390"/>
          </a:xfrm>
          <a:prstGeom prst="leftBrace">
            <a:avLst>
              <a:gd name="adj1" fmla="val 61548"/>
              <a:gd name="adj2" fmla="val 45265"/>
            </a:avLst>
          </a:prstGeom>
          <a:ln w="28575">
            <a:solidFill>
              <a:srgbClr val="B4DB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 sz="110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5" name="Abrir llave 24">
            <a:extLst>
              <a:ext uri="{FF2B5EF4-FFF2-40B4-BE49-F238E27FC236}">
                <a16:creationId xmlns:a16="http://schemas.microsoft.com/office/drawing/2014/main" id="{1B543010-2703-632D-3140-4B1701172CEF}"/>
              </a:ext>
            </a:extLst>
          </p:cNvPr>
          <p:cNvSpPr/>
          <p:nvPr/>
        </p:nvSpPr>
        <p:spPr>
          <a:xfrm flipH="1">
            <a:off x="2947398" y="1709206"/>
            <a:ext cx="237101" cy="4098390"/>
          </a:xfrm>
          <a:prstGeom prst="leftBrace">
            <a:avLst>
              <a:gd name="adj1" fmla="val 28608"/>
              <a:gd name="adj2" fmla="val 14959"/>
            </a:avLst>
          </a:prstGeom>
          <a:ln w="28575">
            <a:solidFill>
              <a:srgbClr val="B4DB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 sz="11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4ABC4EB-0284-3F7F-0993-808A2425AD7D}"/>
              </a:ext>
            </a:extLst>
          </p:cNvPr>
          <p:cNvSpPr txBox="1"/>
          <p:nvPr/>
        </p:nvSpPr>
        <p:spPr>
          <a:xfrm>
            <a:off x="3126132" y="4721233"/>
            <a:ext cx="13783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s-ES" sz="11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Toma decisiones</a:t>
            </a:r>
          </a:p>
          <a:p>
            <a:pPr marL="228600" indent="-228600">
              <a:buAutoNum type="arabicPeriod"/>
            </a:pPr>
            <a:r>
              <a:rPr lang="es-ES" sz="11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Estrategia</a:t>
            </a:r>
          </a:p>
        </p:txBody>
      </p:sp>
      <p:pic>
        <p:nvPicPr>
          <p:cNvPr id="28" name="Imagen 27" descr="Icono&#10;&#10;Descripción generada automáticamente">
            <a:extLst>
              <a:ext uri="{FF2B5EF4-FFF2-40B4-BE49-F238E27FC236}">
                <a16:creationId xmlns:a16="http://schemas.microsoft.com/office/drawing/2014/main" id="{1BA45A23-577D-361B-3751-7FACE880FE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584" y="3820109"/>
            <a:ext cx="793454" cy="793454"/>
          </a:xfrm>
          <a:prstGeom prst="rect">
            <a:avLst/>
          </a:prstGeom>
        </p:spPr>
      </p:pic>
      <p:sp>
        <p:nvSpPr>
          <p:cNvPr id="29" name="Flecha: a la derecha 28">
            <a:extLst>
              <a:ext uri="{FF2B5EF4-FFF2-40B4-BE49-F238E27FC236}">
                <a16:creationId xmlns:a16="http://schemas.microsoft.com/office/drawing/2014/main" id="{650F6B80-3BFD-2A33-66A4-13FEF38DE0A7}"/>
              </a:ext>
            </a:extLst>
          </p:cNvPr>
          <p:cNvSpPr/>
          <p:nvPr/>
        </p:nvSpPr>
        <p:spPr>
          <a:xfrm rot="5400000">
            <a:off x="3494954" y="3259072"/>
            <a:ext cx="563567" cy="382188"/>
          </a:xfrm>
          <a:prstGeom prst="rightArrow">
            <a:avLst/>
          </a:prstGeom>
          <a:solidFill>
            <a:srgbClr val="B4D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10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8" name="Rectángulo: esquinas superiores redondeadas 37">
            <a:extLst>
              <a:ext uri="{FF2B5EF4-FFF2-40B4-BE49-F238E27FC236}">
                <a16:creationId xmlns:a16="http://schemas.microsoft.com/office/drawing/2014/main" id="{E2058479-995D-4090-9DD7-E613414CA017}"/>
              </a:ext>
            </a:extLst>
          </p:cNvPr>
          <p:cNvSpPr/>
          <p:nvPr/>
        </p:nvSpPr>
        <p:spPr>
          <a:xfrm>
            <a:off x="4940789" y="1034245"/>
            <a:ext cx="4052607" cy="461666"/>
          </a:xfrm>
          <a:prstGeom prst="round2SameRect">
            <a:avLst>
              <a:gd name="adj1" fmla="val 26058"/>
              <a:gd name="adj2" fmla="val 0"/>
            </a:avLst>
          </a:prstGeom>
          <a:solidFill>
            <a:srgbClr val="2F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Business </a:t>
            </a:r>
            <a:r>
              <a:rPr lang="es-ES" dirty="0" err="1"/>
              <a:t>Analytics</a:t>
            </a:r>
            <a:endParaRPr lang="es-PE" dirty="0"/>
          </a:p>
        </p:txBody>
      </p:sp>
      <p:sp>
        <p:nvSpPr>
          <p:cNvPr id="39" name="Rectángulo: esquinas superiores redondeadas 38">
            <a:extLst>
              <a:ext uri="{FF2B5EF4-FFF2-40B4-BE49-F238E27FC236}">
                <a16:creationId xmlns:a16="http://schemas.microsoft.com/office/drawing/2014/main" id="{F7E41880-D21B-DD07-9460-4A1F5ED067E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V="1">
            <a:off x="4955044" y="1548401"/>
            <a:ext cx="4052607" cy="4528101"/>
          </a:xfrm>
          <a:prstGeom prst="round2SameRect">
            <a:avLst>
              <a:gd name="adj1" fmla="val 3204"/>
              <a:gd name="adj2" fmla="val 0"/>
            </a:avLst>
          </a:prstGeom>
          <a:solidFill>
            <a:schemeClr val="bg1">
              <a:lumMod val="8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3D7E6C0F-AEAF-97B4-79B0-7BB7168D5BB1}"/>
              </a:ext>
            </a:extLst>
          </p:cNvPr>
          <p:cNvGrpSpPr/>
          <p:nvPr/>
        </p:nvGrpSpPr>
        <p:grpSpPr>
          <a:xfrm>
            <a:off x="7592643" y="1727345"/>
            <a:ext cx="980587" cy="823159"/>
            <a:chOff x="3410679" y="2277237"/>
            <a:chExt cx="980587" cy="823159"/>
          </a:xfrm>
        </p:grpSpPr>
        <p:pic>
          <p:nvPicPr>
            <p:cNvPr id="47" name="Imagen 46" descr="Icono&#10;&#10;Descripción generada automáticamente">
              <a:extLst>
                <a:ext uri="{FF2B5EF4-FFF2-40B4-BE49-F238E27FC236}">
                  <a16:creationId xmlns:a16="http://schemas.microsoft.com/office/drawing/2014/main" id="{F596FE91-665D-3EB9-76F9-7B8C18388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9279" y="2277237"/>
              <a:ext cx="523389" cy="523389"/>
            </a:xfrm>
            <a:prstGeom prst="rect">
              <a:avLst/>
            </a:prstGeom>
          </p:spPr>
        </p:pic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193738F0-AD36-E926-E176-D3D3BE1A1B44}"/>
                </a:ext>
              </a:extLst>
            </p:cNvPr>
            <p:cNvSpPr txBox="1"/>
            <p:nvPr/>
          </p:nvSpPr>
          <p:spPr>
            <a:xfrm>
              <a:off x="3410679" y="2790118"/>
              <a:ext cx="980587" cy="310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s-E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panose="020F0502020204030203" pitchFamily="34" charset="0"/>
                  <a:cs typeface="Lato" panose="020F0502020204030203" pitchFamily="34" charset="0"/>
                </a:rPr>
                <a:t>Informes</a:t>
              </a:r>
              <a:endParaRPr lang="es-PE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pic>
        <p:nvPicPr>
          <p:cNvPr id="49" name="Imagen 48" descr="Icono, Gráfico de embudo&#10;&#10;Descripción generada automáticamente">
            <a:extLst>
              <a:ext uri="{FF2B5EF4-FFF2-40B4-BE49-F238E27FC236}">
                <a16:creationId xmlns:a16="http://schemas.microsoft.com/office/drawing/2014/main" id="{28BC9BEE-54E5-63DC-0E15-9089C297F6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359" y="2971042"/>
            <a:ext cx="693554" cy="693554"/>
          </a:xfrm>
          <a:prstGeom prst="rect">
            <a:avLst/>
          </a:prstGeom>
        </p:spPr>
      </p:pic>
      <p:sp>
        <p:nvSpPr>
          <p:cNvPr id="50" name="CuadroTexto 49">
            <a:extLst>
              <a:ext uri="{FF2B5EF4-FFF2-40B4-BE49-F238E27FC236}">
                <a16:creationId xmlns:a16="http://schemas.microsoft.com/office/drawing/2014/main" id="{7C5AF79C-4BD5-1A58-FEFA-C548D17B27EF}"/>
              </a:ext>
            </a:extLst>
          </p:cNvPr>
          <p:cNvSpPr txBox="1"/>
          <p:nvPr/>
        </p:nvSpPr>
        <p:spPr>
          <a:xfrm>
            <a:off x="4929714" y="3709221"/>
            <a:ext cx="1063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Data</a:t>
            </a:r>
            <a:endParaRPr lang="es-PE" sz="1100" b="1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C07DE956-4D2C-0DA5-E4F4-2DE358EC4686}"/>
              </a:ext>
            </a:extLst>
          </p:cNvPr>
          <p:cNvSpPr txBox="1"/>
          <p:nvPr/>
        </p:nvSpPr>
        <p:spPr>
          <a:xfrm>
            <a:off x="4929714" y="3986220"/>
            <a:ext cx="1063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s-ES" sz="11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Histórica</a:t>
            </a:r>
          </a:p>
        </p:txBody>
      </p:sp>
      <p:grpSp>
        <p:nvGrpSpPr>
          <p:cNvPr id="52" name="Grupo 51">
            <a:extLst>
              <a:ext uri="{FF2B5EF4-FFF2-40B4-BE49-F238E27FC236}">
                <a16:creationId xmlns:a16="http://schemas.microsoft.com/office/drawing/2014/main" id="{3A3BAD85-B374-29CF-9D0B-D2CCD2C6AF0D}"/>
              </a:ext>
            </a:extLst>
          </p:cNvPr>
          <p:cNvGrpSpPr/>
          <p:nvPr/>
        </p:nvGrpSpPr>
        <p:grpSpPr>
          <a:xfrm>
            <a:off x="6022820" y="4447885"/>
            <a:ext cx="1340870" cy="1313544"/>
            <a:chOff x="1601444" y="4644364"/>
            <a:chExt cx="1340870" cy="1313544"/>
          </a:xfrm>
        </p:grpSpPr>
        <p:pic>
          <p:nvPicPr>
            <p:cNvPr id="53" name="Imagen 52" descr="Icono&#10;&#10;Descripción generada automáticamente">
              <a:extLst>
                <a:ext uri="{FF2B5EF4-FFF2-40B4-BE49-F238E27FC236}">
                  <a16:creationId xmlns:a16="http://schemas.microsoft.com/office/drawing/2014/main" id="{7BDD2F95-0DAF-F6D1-6992-A330C8B7F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8273" y="4644364"/>
              <a:ext cx="667213" cy="667213"/>
            </a:xfrm>
            <a:prstGeom prst="rect">
              <a:avLst/>
            </a:prstGeom>
          </p:spPr>
        </p:pic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7872719F-45AB-77F1-6F30-2D1D70355FEB}"/>
                </a:ext>
              </a:extLst>
            </p:cNvPr>
            <p:cNvSpPr txBox="1"/>
            <p:nvPr/>
          </p:nvSpPr>
          <p:spPr>
            <a:xfrm>
              <a:off x="1601444" y="5357744"/>
              <a:ext cx="134087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panose="020F0502020204030203" pitchFamily="34" charset="0"/>
                  <a:cs typeface="Lato" panose="020F0502020204030203" pitchFamily="34" charset="0"/>
                </a:rPr>
                <a:t>Contextualiza</a:t>
              </a:r>
            </a:p>
            <a:p>
              <a:pPr algn="ctr"/>
              <a:r>
                <a:rPr lang="es-E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panose="020F0502020204030203" pitchFamily="34" charset="0"/>
                  <a:cs typeface="Lato" panose="020F0502020204030203" pitchFamily="34" charset="0"/>
                </a:rPr>
                <a:t>(Comprensión del negocio)</a:t>
              </a:r>
              <a:endParaRPr lang="es-PE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55" name="CuadroTexto 54">
            <a:extLst>
              <a:ext uri="{FF2B5EF4-FFF2-40B4-BE49-F238E27FC236}">
                <a16:creationId xmlns:a16="http://schemas.microsoft.com/office/drawing/2014/main" id="{252CB95E-03FE-FDAA-DD9A-A95062F4B4AA}"/>
              </a:ext>
            </a:extLst>
          </p:cNvPr>
          <p:cNvSpPr txBox="1"/>
          <p:nvPr/>
        </p:nvSpPr>
        <p:spPr>
          <a:xfrm>
            <a:off x="7448554" y="2533628"/>
            <a:ext cx="12877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s-ES" sz="11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Tendencias</a:t>
            </a:r>
          </a:p>
          <a:p>
            <a:pPr marL="228600" indent="-228600">
              <a:buAutoNum type="arabicPeriod"/>
            </a:pPr>
            <a:r>
              <a:rPr lang="es-ES" sz="11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Patrones</a:t>
            </a:r>
          </a:p>
          <a:p>
            <a:pPr marL="228600" indent="-228600">
              <a:buAutoNum type="arabicPeriod"/>
            </a:pPr>
            <a:r>
              <a:rPr lang="es-ES" sz="11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Oportunidades de mercado</a:t>
            </a:r>
            <a:endParaRPr lang="es-PE" sz="1100" i="1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6" name="Abrir llave 55">
            <a:extLst>
              <a:ext uri="{FF2B5EF4-FFF2-40B4-BE49-F238E27FC236}">
                <a16:creationId xmlns:a16="http://schemas.microsoft.com/office/drawing/2014/main" id="{DC57E8ED-88C4-3DB5-F262-3414BD58E10F}"/>
              </a:ext>
            </a:extLst>
          </p:cNvPr>
          <p:cNvSpPr/>
          <p:nvPr/>
        </p:nvSpPr>
        <p:spPr>
          <a:xfrm>
            <a:off x="5821837" y="1709206"/>
            <a:ext cx="229520" cy="4098390"/>
          </a:xfrm>
          <a:prstGeom prst="leftBrace">
            <a:avLst>
              <a:gd name="adj1" fmla="val 61548"/>
              <a:gd name="adj2" fmla="val 45265"/>
            </a:avLst>
          </a:prstGeom>
          <a:ln w="28575">
            <a:solidFill>
              <a:srgbClr val="2FB40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 sz="110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7" name="Abrir llave 56">
            <a:extLst>
              <a:ext uri="{FF2B5EF4-FFF2-40B4-BE49-F238E27FC236}">
                <a16:creationId xmlns:a16="http://schemas.microsoft.com/office/drawing/2014/main" id="{91185AB4-CB11-C868-7310-823432DB0BC9}"/>
              </a:ext>
            </a:extLst>
          </p:cNvPr>
          <p:cNvSpPr/>
          <p:nvPr/>
        </p:nvSpPr>
        <p:spPr>
          <a:xfrm flipH="1">
            <a:off x="7258115" y="1709206"/>
            <a:ext cx="237101" cy="4098390"/>
          </a:xfrm>
          <a:prstGeom prst="leftBrace">
            <a:avLst>
              <a:gd name="adj1" fmla="val 28608"/>
              <a:gd name="adj2" fmla="val 14959"/>
            </a:avLst>
          </a:prstGeom>
          <a:ln w="28575">
            <a:solidFill>
              <a:srgbClr val="2FB40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 sz="11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7DBA28F1-AF1C-D764-5B55-151CD1783B41}"/>
              </a:ext>
            </a:extLst>
          </p:cNvPr>
          <p:cNvSpPr txBox="1"/>
          <p:nvPr/>
        </p:nvSpPr>
        <p:spPr>
          <a:xfrm>
            <a:off x="7448554" y="4716330"/>
            <a:ext cx="13783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s-ES" sz="11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Toma decisiones</a:t>
            </a:r>
          </a:p>
          <a:p>
            <a:pPr marL="228600" indent="-228600">
              <a:buAutoNum type="arabicPeriod"/>
            </a:pPr>
            <a:r>
              <a:rPr lang="es-ES" sz="11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Estrategia</a:t>
            </a:r>
          </a:p>
        </p:txBody>
      </p:sp>
      <p:pic>
        <p:nvPicPr>
          <p:cNvPr id="59" name="Imagen 58" descr="Icono&#10;&#10;Descripción generada automáticamente">
            <a:extLst>
              <a:ext uri="{FF2B5EF4-FFF2-40B4-BE49-F238E27FC236}">
                <a16:creationId xmlns:a16="http://schemas.microsoft.com/office/drawing/2014/main" id="{3911420E-BAFE-30F2-0827-ED1561F70B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301" y="3909721"/>
            <a:ext cx="793454" cy="793454"/>
          </a:xfrm>
          <a:prstGeom prst="rect">
            <a:avLst/>
          </a:prstGeom>
        </p:spPr>
      </p:pic>
      <p:sp>
        <p:nvSpPr>
          <p:cNvPr id="60" name="Flecha: a la derecha 59">
            <a:extLst>
              <a:ext uri="{FF2B5EF4-FFF2-40B4-BE49-F238E27FC236}">
                <a16:creationId xmlns:a16="http://schemas.microsoft.com/office/drawing/2014/main" id="{8B004523-69DD-2019-2C9B-851E99FCDE3E}"/>
              </a:ext>
            </a:extLst>
          </p:cNvPr>
          <p:cNvSpPr/>
          <p:nvPr/>
        </p:nvSpPr>
        <p:spPr>
          <a:xfrm rot="5400000">
            <a:off x="7805671" y="3410955"/>
            <a:ext cx="563567" cy="382188"/>
          </a:xfrm>
          <a:prstGeom prst="rightArrow">
            <a:avLst/>
          </a:prstGeom>
          <a:solidFill>
            <a:srgbClr val="2FB400">
              <a:alpha val="40000"/>
            </a:srgbClr>
          </a:soli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 sz="110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3" name="Grupo 62">
            <a:extLst>
              <a:ext uri="{FF2B5EF4-FFF2-40B4-BE49-F238E27FC236}">
                <a16:creationId xmlns:a16="http://schemas.microsoft.com/office/drawing/2014/main" id="{9CEA4ABC-5E66-0E32-311D-F6DF1B9BC1E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104139" y="2963794"/>
            <a:ext cx="1063869" cy="1246009"/>
            <a:chOff x="6104139" y="2971042"/>
            <a:chExt cx="1063869" cy="1246009"/>
          </a:xfrm>
        </p:grpSpPr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E38E21DE-0B3C-383E-FDF9-7F6A3FFD097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104139" y="3616887"/>
              <a:ext cx="106386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panose="020F0502020204030203" pitchFamily="34" charset="0"/>
                  <a:cs typeface="Lato" panose="020F0502020204030203" pitchFamily="34" charset="0"/>
                </a:rPr>
                <a:t>Analizar</a:t>
              </a:r>
            </a:p>
            <a:p>
              <a:pPr algn="ctr"/>
              <a:r>
                <a:rPr lang="es-E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panose="020F0502020204030203" pitchFamily="34" charset="0"/>
                  <a:cs typeface="Lato" panose="020F0502020204030203" pitchFamily="34" charset="0"/>
                </a:rPr>
                <a:t>(Predictivo / explicativo)</a:t>
              </a:r>
              <a:endParaRPr lang="es-PE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pic>
          <p:nvPicPr>
            <p:cNvPr id="62" name="Imagen 61" descr="Icono&#10;&#10;Descripción generada automáticamente">
              <a:extLst>
                <a:ext uri="{FF2B5EF4-FFF2-40B4-BE49-F238E27FC236}">
                  <a16:creationId xmlns:a16="http://schemas.microsoft.com/office/drawing/2014/main" id="{370FED8F-98F1-92A5-E082-0DA4115FC24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4924" y="2971042"/>
              <a:ext cx="721889" cy="721889"/>
            </a:xfrm>
            <a:prstGeom prst="rect">
              <a:avLst/>
            </a:prstGeom>
          </p:spPr>
        </p:pic>
      </p:grpSp>
      <p:grpSp>
        <p:nvGrpSpPr>
          <p:cNvPr id="64" name="Grupo 63">
            <a:extLst>
              <a:ext uri="{FF2B5EF4-FFF2-40B4-BE49-F238E27FC236}">
                <a16:creationId xmlns:a16="http://schemas.microsoft.com/office/drawing/2014/main" id="{0DA9E9D1-066C-C10E-0C8B-EE0EB7FC4238}"/>
              </a:ext>
            </a:extLst>
          </p:cNvPr>
          <p:cNvGrpSpPr/>
          <p:nvPr/>
        </p:nvGrpSpPr>
        <p:grpSpPr>
          <a:xfrm>
            <a:off x="5724416" y="1709206"/>
            <a:ext cx="1896665" cy="954275"/>
            <a:chOff x="293459" y="2213048"/>
            <a:chExt cx="1896665" cy="954275"/>
          </a:xfrm>
        </p:grpSpPr>
        <p:pic>
          <p:nvPicPr>
            <p:cNvPr id="65" name="Imagen 64" descr="Icono&#10;&#10;Descripción generada automáticamente">
              <a:extLst>
                <a:ext uri="{FF2B5EF4-FFF2-40B4-BE49-F238E27FC236}">
                  <a16:creationId xmlns:a16="http://schemas.microsoft.com/office/drawing/2014/main" id="{FC879045-E6D8-FCC9-6D02-385BAB988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098" y="2213048"/>
              <a:ext cx="523388" cy="523388"/>
            </a:xfrm>
            <a:prstGeom prst="rect">
              <a:avLst/>
            </a:prstGeom>
          </p:spPr>
        </p:pic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9428736D-C4A7-7DE0-579A-D49806F55AA2}"/>
                </a:ext>
              </a:extLst>
            </p:cNvPr>
            <p:cNvSpPr txBox="1"/>
            <p:nvPr/>
          </p:nvSpPr>
          <p:spPr>
            <a:xfrm>
              <a:off x="293459" y="2736436"/>
              <a:ext cx="189666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panose="020F0502020204030203" pitchFamily="34" charset="0"/>
                  <a:cs typeface="Lato" panose="020F0502020204030203" pitchFamily="34" charset="0"/>
                </a:rPr>
                <a:t>Organizar</a:t>
              </a:r>
            </a:p>
            <a:p>
              <a:pPr algn="ctr"/>
              <a:r>
                <a:rPr lang="es-E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panose="020F0502020204030203" pitchFamily="34" charset="0"/>
                  <a:cs typeface="Lato" panose="020F0502020204030203" pitchFamily="34" charset="0"/>
                </a:rPr>
                <a:t>(recolectar + integrar)</a:t>
              </a:r>
              <a:endParaRPr lang="es-PE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67" name="Flecha: a la derecha 66">
            <a:extLst>
              <a:ext uri="{FF2B5EF4-FFF2-40B4-BE49-F238E27FC236}">
                <a16:creationId xmlns:a16="http://schemas.microsoft.com/office/drawing/2014/main" id="{BADAC272-9B3E-96C5-BD68-FA57B7C37DE1}"/>
              </a:ext>
            </a:extLst>
          </p:cNvPr>
          <p:cNvSpPr/>
          <p:nvPr/>
        </p:nvSpPr>
        <p:spPr>
          <a:xfrm rot="5400000">
            <a:off x="3606091" y="5177417"/>
            <a:ext cx="341294" cy="382188"/>
          </a:xfrm>
          <a:prstGeom prst="rightArrow">
            <a:avLst/>
          </a:prstGeom>
          <a:solidFill>
            <a:srgbClr val="B4D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10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8" name="Flecha: a la derecha 67">
            <a:extLst>
              <a:ext uri="{FF2B5EF4-FFF2-40B4-BE49-F238E27FC236}">
                <a16:creationId xmlns:a16="http://schemas.microsoft.com/office/drawing/2014/main" id="{FFDDB775-9753-31A3-51D3-92FB18A9F2CE}"/>
              </a:ext>
            </a:extLst>
          </p:cNvPr>
          <p:cNvSpPr/>
          <p:nvPr/>
        </p:nvSpPr>
        <p:spPr>
          <a:xfrm rot="5400000">
            <a:off x="7914949" y="5175559"/>
            <a:ext cx="345011" cy="382188"/>
          </a:xfrm>
          <a:prstGeom prst="rightArrow">
            <a:avLst/>
          </a:prstGeom>
          <a:solidFill>
            <a:srgbClr val="2FB400">
              <a:alpha val="40000"/>
            </a:srgbClr>
          </a:soli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 sz="110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D0694791-A35D-F4D5-B569-5609D6643257}"/>
              </a:ext>
            </a:extLst>
          </p:cNvPr>
          <p:cNvSpPr txBox="1"/>
          <p:nvPr/>
        </p:nvSpPr>
        <p:spPr>
          <a:xfrm>
            <a:off x="3126132" y="5564625"/>
            <a:ext cx="1378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i="1" dirty="0">
                <a:solidFill>
                  <a:srgbClr val="1F85B5"/>
                </a:solidFill>
                <a:latin typeface="Lato" panose="020F0502020204030203" pitchFamily="34" charset="0"/>
                <a:cs typeface="Lato" panose="020F0502020204030203" pitchFamily="34" charset="0"/>
              </a:rPr>
              <a:t>Qué está pasando ahora y por qué?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576777AC-589B-986D-F7A8-7BB81D43781F}"/>
              </a:ext>
            </a:extLst>
          </p:cNvPr>
          <p:cNvSpPr txBox="1"/>
          <p:nvPr/>
        </p:nvSpPr>
        <p:spPr>
          <a:xfrm>
            <a:off x="7398277" y="5564625"/>
            <a:ext cx="1378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i="1" dirty="0">
                <a:solidFill>
                  <a:srgbClr val="2FB400"/>
                </a:solidFill>
                <a:latin typeface="Lato" panose="020F0502020204030203" pitchFamily="34" charset="0"/>
                <a:cs typeface="Lato" panose="020F0502020204030203" pitchFamily="34" charset="0"/>
              </a:rPr>
              <a:t>Qué pasará después?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71E4D77C-F8F0-CE08-211C-6E97C82CF20A}"/>
              </a:ext>
            </a:extLst>
          </p:cNvPr>
          <p:cNvSpPr/>
          <p:nvPr/>
        </p:nvSpPr>
        <p:spPr>
          <a:xfrm>
            <a:off x="1597643" y="2795982"/>
            <a:ext cx="1443266" cy="140568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D494A218-41EA-F53E-B875-419CE41FA37E}"/>
              </a:ext>
            </a:extLst>
          </p:cNvPr>
          <p:cNvSpPr/>
          <p:nvPr/>
        </p:nvSpPr>
        <p:spPr>
          <a:xfrm>
            <a:off x="2926160" y="1596212"/>
            <a:ext cx="1802886" cy="175593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8BCB0F37-BD7F-99C7-F71B-390B6109E5B1}"/>
              </a:ext>
            </a:extLst>
          </p:cNvPr>
          <p:cNvSpPr/>
          <p:nvPr/>
        </p:nvSpPr>
        <p:spPr>
          <a:xfrm>
            <a:off x="5936583" y="2908216"/>
            <a:ext cx="1443266" cy="140568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3EFCA685-275E-DF27-7C46-A7F744C17CE8}"/>
              </a:ext>
            </a:extLst>
          </p:cNvPr>
          <p:cNvSpPr/>
          <p:nvPr/>
        </p:nvSpPr>
        <p:spPr>
          <a:xfrm>
            <a:off x="7167598" y="1644999"/>
            <a:ext cx="1802886" cy="175593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387344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</TotalTime>
  <Words>289</Words>
  <Application>Microsoft Office PowerPoint</Application>
  <PresentationFormat>Personalizado</PresentationFormat>
  <Paragraphs>67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6" baseType="lpstr">
      <vt:lpstr>Arial</vt:lpstr>
      <vt:lpstr>Calibri</vt:lpstr>
      <vt:lpstr>Calibri Light</vt:lpstr>
      <vt:lpstr>Exo</vt:lpstr>
      <vt:lpstr>Exo Medium</vt:lpstr>
      <vt:lpstr>Lato</vt:lpstr>
      <vt:lpstr>Lato Light</vt:lpstr>
      <vt:lpstr>Lato Medium</vt:lpstr>
      <vt:lpstr>Lato Semibold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Enrique Rondan Poma</dc:creator>
  <cp:lastModifiedBy>Carlos Enrique Rondan Poma</cp:lastModifiedBy>
  <cp:revision>40</cp:revision>
  <dcterms:created xsi:type="dcterms:W3CDTF">2022-05-01T08:02:48Z</dcterms:created>
  <dcterms:modified xsi:type="dcterms:W3CDTF">2022-05-02T01:56:45Z</dcterms:modified>
</cp:coreProperties>
</file>