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60" r:id="rId4"/>
  </p:sldMasterIdLst>
  <p:notesMasterIdLst>
    <p:notesMasterId r:id="rId6"/>
  </p:notesMasterIdLst>
  <p:sldIdLst>
    <p:sldId id="265" r:id="rId5"/>
  </p:sldIdLst>
  <p:sldSz cx="6858000" cy="9906000" type="A4"/>
  <p:notesSz cx="6797675" cy="99266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4301A"/>
    <a:srgbClr val="D4311B"/>
    <a:srgbClr val="B9AD9D"/>
    <a:srgbClr val="E6E6E6"/>
    <a:srgbClr val="009999"/>
    <a:srgbClr val="897669"/>
    <a:srgbClr val="91909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1768" autoAdjust="0"/>
  </p:normalViewPr>
  <p:slideViewPr>
    <p:cSldViewPr snapToGrid="0">
      <p:cViewPr varScale="1">
        <p:scale>
          <a:sx n="48" d="100"/>
          <a:sy n="48" d="100"/>
        </p:scale>
        <p:origin x="2262" y="48"/>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49688" y="0"/>
            <a:ext cx="2946400" cy="496888"/>
          </a:xfrm>
          <a:prstGeom prst="rect">
            <a:avLst/>
          </a:prstGeom>
        </p:spPr>
        <p:txBody>
          <a:bodyPr vert="horz" lIns="91440" tIns="45720" rIns="91440" bIns="45720" rtlCol="0"/>
          <a:lstStyle>
            <a:lvl1pPr algn="r">
              <a:defRPr sz="1200"/>
            </a:lvl1pPr>
          </a:lstStyle>
          <a:p>
            <a:fld id="{EAB2E74E-A8E7-420D-BB0D-6B2FA0AC3C35}" type="datetimeFigureOut">
              <a:rPr lang="fr-FR" smtClean="0"/>
              <a:t>05/03/2021</a:t>
            </a:fld>
            <a:endParaRPr lang="fr-FR"/>
          </a:p>
        </p:txBody>
      </p:sp>
      <p:sp>
        <p:nvSpPr>
          <p:cNvPr id="4" name="Espace réservé de l'image des diapositives 3"/>
          <p:cNvSpPr>
            <a:spLocks noGrp="1" noRot="1" noChangeAspect="1"/>
          </p:cNvSpPr>
          <p:nvPr>
            <p:ph type="sldImg" idx="2"/>
          </p:nvPr>
        </p:nvSpPr>
        <p:spPr>
          <a:xfrm>
            <a:off x="2239963" y="1241425"/>
            <a:ext cx="2317750" cy="3349625"/>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79450" y="4776788"/>
            <a:ext cx="5438775" cy="3908425"/>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9429750"/>
            <a:ext cx="2946400" cy="496888"/>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49688" y="9429750"/>
            <a:ext cx="2946400" cy="496888"/>
          </a:xfrm>
          <a:prstGeom prst="rect">
            <a:avLst/>
          </a:prstGeom>
        </p:spPr>
        <p:txBody>
          <a:bodyPr vert="horz" lIns="91440" tIns="45720" rIns="91440" bIns="45720" rtlCol="0" anchor="b"/>
          <a:lstStyle>
            <a:lvl1pPr algn="r">
              <a:defRPr sz="1200"/>
            </a:lvl1pPr>
          </a:lstStyle>
          <a:p>
            <a:fld id="{AF0103BB-8027-429D-9D30-E3B9E0EC9863}" type="slidenum">
              <a:rPr lang="fr-FR" smtClean="0"/>
              <a:t>‹N°›</a:t>
            </a:fld>
            <a:endParaRPr lang="fr-FR"/>
          </a:p>
        </p:txBody>
      </p:sp>
    </p:spTree>
    <p:extLst>
      <p:ext uri="{BB962C8B-B14F-4D97-AF65-F5344CB8AC3E}">
        <p14:creationId xmlns:p14="http://schemas.microsoft.com/office/powerpoint/2010/main" val="15504098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kern="1200" dirty="0">
                <a:solidFill>
                  <a:schemeClr val="tx1"/>
                </a:solidFill>
                <a:effectLst/>
                <a:latin typeface="+mn-lt"/>
                <a:ea typeface="+mn-ea"/>
                <a:cs typeface="+mn-cs"/>
              </a:rPr>
              <a:t>- CA à jour </a:t>
            </a:r>
          </a:p>
          <a:p>
            <a:endParaRPr lang="fr-FR" sz="1200" kern="1200" dirty="0">
              <a:solidFill>
                <a:schemeClr val="tx1"/>
              </a:solidFill>
              <a:effectLst/>
              <a:latin typeface="+mn-lt"/>
              <a:ea typeface="+mn-ea"/>
              <a:cs typeface="+mn-cs"/>
            </a:endParaRPr>
          </a:p>
          <a:p>
            <a:pPr marL="0" indent="0">
              <a:buFontTx/>
              <a:buNone/>
            </a:pPr>
            <a:endParaRPr lang="fr-FR" dirty="0">
              <a:sym typeface="Wingdings" panose="05000000000000000000" pitchFamily="2" charset="2"/>
            </a:endParaRPr>
          </a:p>
        </p:txBody>
      </p:sp>
      <p:sp>
        <p:nvSpPr>
          <p:cNvPr id="4" name="Espace réservé du numéro de diapositive 3"/>
          <p:cNvSpPr>
            <a:spLocks noGrp="1"/>
          </p:cNvSpPr>
          <p:nvPr>
            <p:ph type="sldNum" sz="quarter" idx="5"/>
          </p:nvPr>
        </p:nvSpPr>
        <p:spPr/>
        <p:txBody>
          <a:bodyPr/>
          <a:lstStyle/>
          <a:p>
            <a:fld id="{AF0103BB-8027-429D-9D30-E3B9E0EC9863}" type="slidenum">
              <a:rPr lang="fr-FR" smtClean="0"/>
              <a:t>1</a:t>
            </a:fld>
            <a:endParaRPr lang="fr-FR"/>
          </a:p>
        </p:txBody>
      </p:sp>
    </p:spTree>
    <p:extLst>
      <p:ext uri="{BB962C8B-B14F-4D97-AF65-F5344CB8AC3E}">
        <p14:creationId xmlns:p14="http://schemas.microsoft.com/office/powerpoint/2010/main" val="11351019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fr-FR"/>
              <a:t>Modifiez le style du titre</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ACA3E4CD-D50C-4B08-ACA5-79C51EC0463D}" type="datetimeFigureOut">
              <a:rPr lang="fr-FR" smtClean="0"/>
              <a:t>05/03/2021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25F9529-634F-4BA1-B05A-820210E96421}" type="slidenum">
              <a:rPr lang="fr-FR" smtClean="0"/>
              <a:t>‹N°›</a:t>
            </a:fld>
            <a:endParaRPr lang="fr-FR"/>
          </a:p>
        </p:txBody>
      </p:sp>
    </p:spTree>
    <p:extLst>
      <p:ext uri="{BB962C8B-B14F-4D97-AF65-F5344CB8AC3E}">
        <p14:creationId xmlns:p14="http://schemas.microsoft.com/office/powerpoint/2010/main" val="19022235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ACA3E4CD-D50C-4B08-ACA5-79C51EC0463D}" type="datetimeFigureOut">
              <a:rPr lang="fr-FR" smtClean="0"/>
              <a:t>05/03/2021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25F9529-634F-4BA1-B05A-820210E96421}" type="slidenum">
              <a:rPr lang="fr-FR" smtClean="0"/>
              <a:t>‹N°›</a:t>
            </a:fld>
            <a:endParaRPr lang="fr-FR"/>
          </a:p>
        </p:txBody>
      </p:sp>
    </p:spTree>
    <p:extLst>
      <p:ext uri="{BB962C8B-B14F-4D97-AF65-F5344CB8AC3E}">
        <p14:creationId xmlns:p14="http://schemas.microsoft.com/office/powerpoint/2010/main" val="20936733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ACA3E4CD-D50C-4B08-ACA5-79C51EC0463D}" type="datetimeFigureOut">
              <a:rPr lang="fr-FR" smtClean="0"/>
              <a:t>05/03/2021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25F9529-634F-4BA1-B05A-820210E96421}" type="slidenum">
              <a:rPr lang="fr-FR" smtClean="0"/>
              <a:t>‹N°›</a:t>
            </a:fld>
            <a:endParaRPr lang="fr-FR"/>
          </a:p>
        </p:txBody>
      </p:sp>
    </p:spTree>
    <p:extLst>
      <p:ext uri="{BB962C8B-B14F-4D97-AF65-F5344CB8AC3E}">
        <p14:creationId xmlns:p14="http://schemas.microsoft.com/office/powerpoint/2010/main" val="3530022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ACA3E4CD-D50C-4B08-ACA5-79C51EC0463D}" type="datetimeFigureOut">
              <a:rPr lang="fr-FR" smtClean="0"/>
              <a:t>05/03/2021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25F9529-634F-4BA1-B05A-820210E96421}" type="slidenum">
              <a:rPr lang="fr-FR" smtClean="0"/>
              <a:t>‹N°›</a:t>
            </a:fld>
            <a:endParaRPr lang="fr-FR"/>
          </a:p>
        </p:txBody>
      </p:sp>
    </p:spTree>
    <p:extLst>
      <p:ext uri="{BB962C8B-B14F-4D97-AF65-F5344CB8AC3E}">
        <p14:creationId xmlns:p14="http://schemas.microsoft.com/office/powerpoint/2010/main" val="33096593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fr-FR"/>
              <a:t>Modifiez le style du titre</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ACA3E4CD-D50C-4B08-ACA5-79C51EC0463D}" type="datetimeFigureOut">
              <a:rPr lang="fr-FR" smtClean="0"/>
              <a:t>05/03/2021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25F9529-634F-4BA1-B05A-820210E96421}" type="slidenum">
              <a:rPr lang="fr-FR" smtClean="0"/>
              <a:t>‹N°›</a:t>
            </a:fld>
            <a:endParaRPr lang="fr-FR"/>
          </a:p>
        </p:txBody>
      </p:sp>
    </p:spTree>
    <p:extLst>
      <p:ext uri="{BB962C8B-B14F-4D97-AF65-F5344CB8AC3E}">
        <p14:creationId xmlns:p14="http://schemas.microsoft.com/office/powerpoint/2010/main" val="38444495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ACA3E4CD-D50C-4B08-ACA5-79C51EC0463D}" type="datetimeFigureOut">
              <a:rPr lang="fr-FR" smtClean="0"/>
              <a:t>05/03/2021</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C25F9529-634F-4BA1-B05A-820210E96421}" type="slidenum">
              <a:rPr lang="fr-FR" smtClean="0"/>
              <a:t>‹N°›</a:t>
            </a:fld>
            <a:endParaRPr lang="fr-FR"/>
          </a:p>
        </p:txBody>
      </p:sp>
    </p:spTree>
    <p:extLst>
      <p:ext uri="{BB962C8B-B14F-4D97-AF65-F5344CB8AC3E}">
        <p14:creationId xmlns:p14="http://schemas.microsoft.com/office/powerpoint/2010/main" val="14379135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fr-FR"/>
              <a:t>Modifiez le style du titre</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fr-FR"/>
              <a:t>Modifier les styles du texte du masque</a:t>
            </a:r>
          </a:p>
        </p:txBody>
      </p:sp>
      <p:sp>
        <p:nvSpPr>
          <p:cNvPr id="4" name="Content Placeholder 3"/>
          <p:cNvSpPr>
            <a:spLocks noGrp="1"/>
          </p:cNvSpPr>
          <p:nvPr>
            <p:ph sz="half" idx="2"/>
          </p:nvPr>
        </p:nvSpPr>
        <p:spPr>
          <a:xfrm>
            <a:off x="472381" y="3618442"/>
            <a:ext cx="2901255" cy="5322183"/>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fr-FR"/>
              <a:t>Modifier les styles du texte du masque</a:t>
            </a:r>
          </a:p>
        </p:txBody>
      </p:sp>
      <p:sp>
        <p:nvSpPr>
          <p:cNvPr id="6" name="Content Placeholder 5"/>
          <p:cNvSpPr>
            <a:spLocks noGrp="1"/>
          </p:cNvSpPr>
          <p:nvPr>
            <p:ph sz="quarter" idx="4"/>
          </p:nvPr>
        </p:nvSpPr>
        <p:spPr>
          <a:xfrm>
            <a:off x="3471863" y="3618442"/>
            <a:ext cx="2915543" cy="5322183"/>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ACA3E4CD-D50C-4B08-ACA5-79C51EC0463D}" type="datetimeFigureOut">
              <a:rPr lang="fr-FR" smtClean="0"/>
              <a:t>05/03/2021</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C25F9529-634F-4BA1-B05A-820210E96421}" type="slidenum">
              <a:rPr lang="fr-FR" smtClean="0"/>
              <a:t>‹N°›</a:t>
            </a:fld>
            <a:endParaRPr lang="fr-FR"/>
          </a:p>
        </p:txBody>
      </p:sp>
    </p:spTree>
    <p:extLst>
      <p:ext uri="{BB962C8B-B14F-4D97-AF65-F5344CB8AC3E}">
        <p14:creationId xmlns:p14="http://schemas.microsoft.com/office/powerpoint/2010/main" val="15984518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ACA3E4CD-D50C-4B08-ACA5-79C51EC0463D}" type="datetimeFigureOut">
              <a:rPr lang="fr-FR" smtClean="0"/>
              <a:t>05/03/2021</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C25F9529-634F-4BA1-B05A-820210E96421}" type="slidenum">
              <a:rPr lang="fr-FR" smtClean="0"/>
              <a:t>‹N°›</a:t>
            </a:fld>
            <a:endParaRPr lang="fr-FR"/>
          </a:p>
        </p:txBody>
      </p:sp>
    </p:spTree>
    <p:extLst>
      <p:ext uri="{BB962C8B-B14F-4D97-AF65-F5344CB8AC3E}">
        <p14:creationId xmlns:p14="http://schemas.microsoft.com/office/powerpoint/2010/main" val="19358575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A3E4CD-D50C-4B08-ACA5-79C51EC0463D}" type="datetimeFigureOut">
              <a:rPr lang="fr-FR" smtClean="0"/>
              <a:t>05/03/2021</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C25F9529-634F-4BA1-B05A-820210E96421}" type="slidenum">
              <a:rPr lang="fr-FR" smtClean="0"/>
              <a:t>‹N°›</a:t>
            </a:fld>
            <a:endParaRPr lang="fr-FR"/>
          </a:p>
        </p:txBody>
      </p:sp>
    </p:spTree>
    <p:extLst>
      <p:ext uri="{BB962C8B-B14F-4D97-AF65-F5344CB8AC3E}">
        <p14:creationId xmlns:p14="http://schemas.microsoft.com/office/powerpoint/2010/main" val="38500601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fr-FR"/>
              <a:t>Modifiez le style du titre</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fr-FR"/>
              <a:t>Modifier les styles du texte du masque</a:t>
            </a:r>
          </a:p>
        </p:txBody>
      </p:sp>
      <p:sp>
        <p:nvSpPr>
          <p:cNvPr id="5" name="Date Placeholder 4"/>
          <p:cNvSpPr>
            <a:spLocks noGrp="1"/>
          </p:cNvSpPr>
          <p:nvPr>
            <p:ph type="dt" sz="half" idx="10"/>
          </p:nvPr>
        </p:nvSpPr>
        <p:spPr/>
        <p:txBody>
          <a:bodyPr/>
          <a:lstStyle/>
          <a:p>
            <a:fld id="{ACA3E4CD-D50C-4B08-ACA5-79C51EC0463D}" type="datetimeFigureOut">
              <a:rPr lang="fr-FR" smtClean="0"/>
              <a:t>05/03/2021</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C25F9529-634F-4BA1-B05A-820210E96421}" type="slidenum">
              <a:rPr lang="fr-FR" smtClean="0"/>
              <a:t>‹N°›</a:t>
            </a:fld>
            <a:endParaRPr lang="fr-FR"/>
          </a:p>
        </p:txBody>
      </p:sp>
    </p:spTree>
    <p:extLst>
      <p:ext uri="{BB962C8B-B14F-4D97-AF65-F5344CB8AC3E}">
        <p14:creationId xmlns:p14="http://schemas.microsoft.com/office/powerpoint/2010/main" val="35445697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fr-FR"/>
              <a:t>Modifiez le style du titre</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fr-FR"/>
              <a:t>Cliquez sur l'icône pour ajouter une image</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fr-FR"/>
              <a:t>Modifier les styles du texte du masque</a:t>
            </a:r>
          </a:p>
        </p:txBody>
      </p:sp>
      <p:sp>
        <p:nvSpPr>
          <p:cNvPr id="5" name="Date Placeholder 4"/>
          <p:cNvSpPr>
            <a:spLocks noGrp="1"/>
          </p:cNvSpPr>
          <p:nvPr>
            <p:ph type="dt" sz="half" idx="10"/>
          </p:nvPr>
        </p:nvSpPr>
        <p:spPr/>
        <p:txBody>
          <a:bodyPr/>
          <a:lstStyle/>
          <a:p>
            <a:fld id="{ACA3E4CD-D50C-4B08-ACA5-79C51EC0463D}" type="datetimeFigureOut">
              <a:rPr lang="fr-FR" smtClean="0"/>
              <a:t>05/03/2021</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C25F9529-634F-4BA1-B05A-820210E96421}" type="slidenum">
              <a:rPr lang="fr-FR" smtClean="0"/>
              <a:t>‹N°›</a:t>
            </a:fld>
            <a:endParaRPr lang="fr-FR"/>
          </a:p>
        </p:txBody>
      </p:sp>
    </p:spTree>
    <p:extLst>
      <p:ext uri="{BB962C8B-B14F-4D97-AF65-F5344CB8AC3E}">
        <p14:creationId xmlns:p14="http://schemas.microsoft.com/office/powerpoint/2010/main" val="14303735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ACA3E4CD-D50C-4B08-ACA5-79C51EC0463D}" type="datetimeFigureOut">
              <a:rPr lang="fr-FR" smtClean="0"/>
              <a:t>05/03/2021</a:t>
            </a:fld>
            <a:endParaRPr lang="fr-FR"/>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C25F9529-634F-4BA1-B05A-820210E96421}" type="slidenum">
              <a:rPr lang="fr-FR" smtClean="0"/>
              <a:t>‹N°›</a:t>
            </a:fld>
            <a:endParaRPr lang="fr-FR"/>
          </a:p>
        </p:txBody>
      </p:sp>
    </p:spTree>
    <p:extLst>
      <p:ext uri="{BB962C8B-B14F-4D97-AF65-F5344CB8AC3E}">
        <p14:creationId xmlns:p14="http://schemas.microsoft.com/office/powerpoint/2010/main" val="86970445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svg"/><Relationship Id="rId13" Type="http://schemas.openxmlformats.org/officeDocument/2006/relationships/image" Target="../media/image11.png"/><Relationship Id="rId18" Type="http://schemas.openxmlformats.org/officeDocument/2006/relationships/hyperlink" Target="https://www.linkedin.com/company/groupe-seb/mycompany/" TargetMode="External"/><Relationship Id="rId26" Type="http://schemas.openxmlformats.org/officeDocument/2006/relationships/image" Target="../media/image19.jpg"/><Relationship Id="rId3" Type="http://schemas.openxmlformats.org/officeDocument/2006/relationships/image" Target="../media/image1.png"/><Relationship Id="rId21" Type="http://schemas.openxmlformats.org/officeDocument/2006/relationships/image" Target="../media/image15.jpg"/><Relationship Id="rId7" Type="http://schemas.openxmlformats.org/officeDocument/2006/relationships/image" Target="../media/image5.png"/><Relationship Id="rId12" Type="http://schemas.openxmlformats.org/officeDocument/2006/relationships/image" Target="../media/image10.svg"/><Relationship Id="rId17" Type="http://schemas.openxmlformats.org/officeDocument/2006/relationships/image" Target="../media/image13.jpg"/><Relationship Id="rId25" Type="http://schemas.openxmlformats.org/officeDocument/2006/relationships/image" Target="../media/image18.png"/><Relationship Id="rId2" Type="http://schemas.openxmlformats.org/officeDocument/2006/relationships/notesSlide" Target="../notesSlides/notesSlide1.xml"/><Relationship Id="rId16" Type="http://schemas.openxmlformats.org/officeDocument/2006/relationships/hyperlink" Target="https://www.instagram.com/groupeseb/?igshid=2qd5zyeh5c08" TargetMode="External"/><Relationship Id="rId20" Type="http://schemas.openxmlformats.org/officeDocument/2006/relationships/hyperlink" Target="https://twitter.com/GroupeSEB" TargetMode="External"/><Relationship Id="rId29" Type="http://schemas.openxmlformats.org/officeDocument/2006/relationships/image" Target="../media/image22.jpeg"/><Relationship Id="rId1" Type="http://schemas.openxmlformats.org/officeDocument/2006/relationships/slideLayout" Target="../slideLayouts/slideLayout2.xml"/><Relationship Id="rId6" Type="http://schemas.openxmlformats.org/officeDocument/2006/relationships/image" Target="../media/image4.svg"/><Relationship Id="rId11" Type="http://schemas.openxmlformats.org/officeDocument/2006/relationships/image" Target="../media/image9.png"/><Relationship Id="rId24" Type="http://schemas.openxmlformats.org/officeDocument/2006/relationships/image" Target="../media/image17.png"/><Relationship Id="rId5" Type="http://schemas.openxmlformats.org/officeDocument/2006/relationships/image" Target="../media/image3.png"/><Relationship Id="rId15" Type="http://schemas.openxmlformats.org/officeDocument/2006/relationships/hyperlink" Target="http://www.groupeseb-careers.com/" TargetMode="External"/><Relationship Id="rId23" Type="http://schemas.openxmlformats.org/officeDocument/2006/relationships/image" Target="../media/image16.jpg"/><Relationship Id="rId28" Type="http://schemas.openxmlformats.org/officeDocument/2006/relationships/image" Target="../media/image21.jpeg"/><Relationship Id="rId10" Type="http://schemas.openxmlformats.org/officeDocument/2006/relationships/image" Target="../media/image8.svg"/><Relationship Id="rId19" Type="http://schemas.openxmlformats.org/officeDocument/2006/relationships/image" Target="../media/image14.jpg"/><Relationship Id="rId4" Type="http://schemas.openxmlformats.org/officeDocument/2006/relationships/image" Target="../media/image2.svg"/><Relationship Id="rId9" Type="http://schemas.openxmlformats.org/officeDocument/2006/relationships/image" Target="../media/image7.png"/><Relationship Id="rId14" Type="http://schemas.openxmlformats.org/officeDocument/2006/relationships/image" Target="../media/image12.svg"/><Relationship Id="rId22" Type="http://schemas.openxmlformats.org/officeDocument/2006/relationships/hyperlink" Target="https://www.youtube.com/user/GroupeSEBTV" TargetMode="External"/><Relationship Id="rId27"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ZoneTexte 19">
            <a:extLst>
              <a:ext uri="{FF2B5EF4-FFF2-40B4-BE49-F238E27FC236}">
                <a16:creationId xmlns:a16="http://schemas.microsoft.com/office/drawing/2014/main" id="{520D02BA-DA33-4969-B857-AB9CE565245A}"/>
              </a:ext>
            </a:extLst>
          </p:cNvPr>
          <p:cNvSpPr txBox="1"/>
          <p:nvPr/>
        </p:nvSpPr>
        <p:spPr>
          <a:xfrm>
            <a:off x="0" y="0"/>
            <a:ext cx="6858000" cy="1072001"/>
          </a:xfrm>
          <a:prstGeom prst="rect">
            <a:avLst/>
          </a:prstGeom>
          <a:solidFill>
            <a:srgbClr val="D4301A"/>
          </a:solidFill>
        </p:spPr>
        <p:txBody>
          <a:bodyPr wrap="square" rtlCol="0">
            <a:spAutoFit/>
          </a:bodyPr>
          <a:lstStyle/>
          <a:p>
            <a:endParaRPr lang="fr-FR" dirty="0"/>
          </a:p>
        </p:txBody>
      </p:sp>
      <p:sp>
        <p:nvSpPr>
          <p:cNvPr id="2" name="Titre 1">
            <a:extLst>
              <a:ext uri="{FF2B5EF4-FFF2-40B4-BE49-F238E27FC236}">
                <a16:creationId xmlns:a16="http://schemas.microsoft.com/office/drawing/2014/main" id="{587A660E-24B2-426D-BA72-6A1608302541}"/>
              </a:ext>
            </a:extLst>
          </p:cNvPr>
          <p:cNvSpPr>
            <a:spLocks noGrp="1"/>
          </p:cNvSpPr>
          <p:nvPr>
            <p:ph type="title"/>
          </p:nvPr>
        </p:nvSpPr>
        <p:spPr>
          <a:xfrm>
            <a:off x="806954" y="218464"/>
            <a:ext cx="5854388" cy="646772"/>
          </a:xfrm>
          <a:ln>
            <a:solidFill>
              <a:schemeClr val="bg1"/>
            </a:solidFill>
          </a:ln>
        </p:spPr>
        <p:txBody>
          <a:bodyPr>
            <a:noAutofit/>
          </a:bodyPr>
          <a:lstStyle/>
          <a:p>
            <a:pPr algn="ctr"/>
            <a:r>
              <a:rPr lang="fr-FR" sz="2000" dirty="0">
                <a:solidFill>
                  <a:schemeClr val="bg1"/>
                </a:solidFill>
                <a:latin typeface="Arial" panose="020B0604020202020204" pitchFamily="34" charset="0"/>
                <a:cs typeface="Arial" panose="020B0604020202020204" pitchFamily="34" charset="0"/>
              </a:rPr>
              <a:t>TECHNICIEN.NE </a:t>
            </a:r>
            <a:r>
              <a:rPr lang="fr-FR" sz="2000">
                <a:solidFill>
                  <a:schemeClr val="bg1"/>
                </a:solidFill>
                <a:latin typeface="Arial" panose="020B0604020202020204" pitchFamily="34" charset="0"/>
                <a:cs typeface="Arial" panose="020B0604020202020204" pitchFamily="34" charset="0"/>
              </a:rPr>
              <a:t>OUTILLAGE </a:t>
            </a:r>
            <a:br>
              <a:rPr lang="fr-FR" sz="2000">
                <a:solidFill>
                  <a:schemeClr val="bg1"/>
                </a:solidFill>
                <a:latin typeface="Arial" panose="020B0604020202020204" pitchFamily="34" charset="0"/>
                <a:cs typeface="Arial" panose="020B0604020202020204" pitchFamily="34" charset="0"/>
              </a:rPr>
            </a:br>
            <a:r>
              <a:rPr lang="fr-FR" sz="2000">
                <a:solidFill>
                  <a:schemeClr val="bg1"/>
                </a:solidFill>
                <a:latin typeface="Arial" panose="020B0604020202020204" pitchFamily="34" charset="0"/>
                <a:cs typeface="Arial" panose="020B0604020202020204" pitchFamily="34" charset="0"/>
              </a:rPr>
              <a:t>ET </a:t>
            </a:r>
            <a:r>
              <a:rPr lang="fr-FR" sz="2000" dirty="0">
                <a:solidFill>
                  <a:schemeClr val="bg1"/>
                </a:solidFill>
                <a:latin typeface="Arial" panose="020B0604020202020204" pitchFamily="34" charset="0"/>
                <a:cs typeface="Arial" panose="020B0604020202020204" pitchFamily="34" charset="0"/>
              </a:rPr>
              <a:t>BUREAU D’ETUDES H/F</a:t>
            </a:r>
          </a:p>
        </p:txBody>
      </p:sp>
      <p:pic>
        <p:nvPicPr>
          <p:cNvPr id="19" name="Graphique 18" descr="Contrat">
            <a:extLst>
              <a:ext uri="{FF2B5EF4-FFF2-40B4-BE49-F238E27FC236}">
                <a16:creationId xmlns:a16="http://schemas.microsoft.com/office/drawing/2014/main" id="{EF1722A5-866D-4A5B-B20B-1416EFC074A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136872" y="2274115"/>
            <a:ext cx="253545" cy="253545"/>
          </a:xfrm>
          <a:prstGeom prst="rect">
            <a:avLst/>
          </a:prstGeom>
        </p:spPr>
      </p:pic>
      <p:pic>
        <p:nvPicPr>
          <p:cNvPr id="23" name="Graphique 22" descr="Calendrier quotidien">
            <a:extLst>
              <a:ext uri="{FF2B5EF4-FFF2-40B4-BE49-F238E27FC236}">
                <a16:creationId xmlns:a16="http://schemas.microsoft.com/office/drawing/2014/main" id="{91FD6145-C752-4609-852F-4ADC35853C5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134218" y="2561085"/>
            <a:ext cx="253545" cy="253545"/>
          </a:xfrm>
          <a:prstGeom prst="rect">
            <a:avLst/>
          </a:prstGeom>
        </p:spPr>
      </p:pic>
      <p:pic>
        <p:nvPicPr>
          <p:cNvPr id="25" name="Graphique 24" descr="Marqueur">
            <a:extLst>
              <a:ext uri="{FF2B5EF4-FFF2-40B4-BE49-F238E27FC236}">
                <a16:creationId xmlns:a16="http://schemas.microsoft.com/office/drawing/2014/main" id="{1472AC9C-0118-40E4-892C-929094E9757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145235" y="1746761"/>
            <a:ext cx="253545" cy="253545"/>
          </a:xfrm>
          <a:prstGeom prst="rect">
            <a:avLst/>
          </a:prstGeom>
        </p:spPr>
      </p:pic>
      <p:pic>
        <p:nvPicPr>
          <p:cNvPr id="27" name="Graphique 26" descr="Toque d'étudiant">
            <a:extLst>
              <a:ext uri="{FF2B5EF4-FFF2-40B4-BE49-F238E27FC236}">
                <a16:creationId xmlns:a16="http://schemas.microsoft.com/office/drawing/2014/main" id="{917189E8-F186-4C61-8900-27E10F0443CD}"/>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5134217" y="2805544"/>
            <a:ext cx="253545" cy="253545"/>
          </a:xfrm>
          <a:prstGeom prst="rect">
            <a:avLst/>
          </a:prstGeom>
        </p:spPr>
      </p:pic>
      <p:pic>
        <p:nvPicPr>
          <p:cNvPr id="31" name="Graphique 30" descr="Coche">
            <a:extLst>
              <a:ext uri="{FF2B5EF4-FFF2-40B4-BE49-F238E27FC236}">
                <a16:creationId xmlns:a16="http://schemas.microsoft.com/office/drawing/2014/main" id="{7E54B1E7-2866-43DC-9F0E-6669543B27B3}"/>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141059" y="3045418"/>
            <a:ext cx="253545" cy="253545"/>
          </a:xfrm>
          <a:prstGeom prst="rect">
            <a:avLst/>
          </a:prstGeom>
        </p:spPr>
      </p:pic>
      <p:sp>
        <p:nvSpPr>
          <p:cNvPr id="35" name="Titre 1">
            <a:extLst>
              <a:ext uri="{FF2B5EF4-FFF2-40B4-BE49-F238E27FC236}">
                <a16:creationId xmlns:a16="http://schemas.microsoft.com/office/drawing/2014/main" id="{01678AF2-EDF6-4CDE-BFD7-A6CF495929EA}"/>
              </a:ext>
            </a:extLst>
          </p:cNvPr>
          <p:cNvSpPr txBox="1">
            <a:spLocks/>
          </p:cNvSpPr>
          <p:nvPr/>
        </p:nvSpPr>
        <p:spPr>
          <a:xfrm>
            <a:off x="158333" y="1208743"/>
            <a:ext cx="4849832" cy="368197"/>
          </a:xfrm>
          <a:prstGeom prst="rect">
            <a:avLst/>
          </a:prstGeom>
          <a:ln>
            <a:solidFill>
              <a:srgbClr val="D4301A"/>
            </a:solidFill>
          </a:ln>
        </p:spPr>
        <p:txBody>
          <a:bodyPr vert="horz" lIns="91440" tIns="45720" rIns="91440" bIns="45720" rtlCol="0" anchor="ctr">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r>
              <a:rPr lang="fr-FR" sz="1800" dirty="0">
                <a:latin typeface="Arial" panose="020B0604020202020204" pitchFamily="34" charset="0"/>
                <a:cs typeface="Arial" panose="020B0604020202020204" pitchFamily="34" charset="0"/>
              </a:rPr>
              <a:t>Groupe SEB : qui sommes-nous ?</a:t>
            </a:r>
          </a:p>
        </p:txBody>
      </p:sp>
      <p:sp>
        <p:nvSpPr>
          <p:cNvPr id="37" name="Titre 1">
            <a:extLst>
              <a:ext uri="{FF2B5EF4-FFF2-40B4-BE49-F238E27FC236}">
                <a16:creationId xmlns:a16="http://schemas.microsoft.com/office/drawing/2014/main" id="{00E58FEB-9C7B-4351-9A37-4AE70C2DA478}"/>
              </a:ext>
            </a:extLst>
          </p:cNvPr>
          <p:cNvSpPr txBox="1">
            <a:spLocks/>
          </p:cNvSpPr>
          <p:nvPr/>
        </p:nvSpPr>
        <p:spPr>
          <a:xfrm>
            <a:off x="149967" y="3484247"/>
            <a:ext cx="6531195" cy="368197"/>
          </a:xfrm>
          <a:prstGeom prst="rect">
            <a:avLst/>
          </a:prstGeom>
          <a:ln>
            <a:solidFill>
              <a:srgbClr val="D4301A"/>
            </a:solidFill>
          </a:ln>
        </p:spPr>
        <p:txBody>
          <a:bodyPr vert="horz" lIns="91440" tIns="45720" rIns="91440" bIns="45720" rtlCol="0" anchor="ctr">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r>
              <a:rPr lang="fr-FR" sz="1800" dirty="0">
                <a:latin typeface="Arial" panose="020B0604020202020204" pitchFamily="34" charset="0"/>
                <a:cs typeface="Arial" panose="020B0604020202020204" pitchFamily="34" charset="0"/>
              </a:rPr>
              <a:t>Vos missions</a:t>
            </a:r>
          </a:p>
        </p:txBody>
      </p:sp>
      <p:sp>
        <p:nvSpPr>
          <p:cNvPr id="40" name="Titre 1">
            <a:extLst>
              <a:ext uri="{FF2B5EF4-FFF2-40B4-BE49-F238E27FC236}">
                <a16:creationId xmlns:a16="http://schemas.microsoft.com/office/drawing/2014/main" id="{A19E12B8-D498-441F-9C06-BFDA07EC3B4C}"/>
              </a:ext>
            </a:extLst>
          </p:cNvPr>
          <p:cNvSpPr txBox="1">
            <a:spLocks/>
          </p:cNvSpPr>
          <p:nvPr/>
        </p:nvSpPr>
        <p:spPr>
          <a:xfrm>
            <a:off x="149967" y="7278438"/>
            <a:ext cx="6531195" cy="362071"/>
          </a:xfrm>
          <a:prstGeom prst="rect">
            <a:avLst/>
          </a:prstGeom>
          <a:ln>
            <a:solidFill>
              <a:srgbClr val="D4311B"/>
            </a:solidFill>
          </a:ln>
        </p:spPr>
        <p:txBody>
          <a:bodyPr vert="horz" lIns="91440" tIns="45720" rIns="91440" bIns="45720" rtlCol="0" anchor="ctr">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r>
              <a:rPr lang="fr-FR" sz="1800" dirty="0">
                <a:latin typeface="Arial" panose="020B0604020202020204" pitchFamily="34" charset="0"/>
                <a:cs typeface="Arial" panose="020B0604020202020204" pitchFamily="34" charset="0"/>
              </a:rPr>
              <a:t>Profil recherché</a:t>
            </a:r>
          </a:p>
        </p:txBody>
      </p:sp>
      <p:sp>
        <p:nvSpPr>
          <p:cNvPr id="42" name="ZoneTexte 41">
            <a:extLst>
              <a:ext uri="{FF2B5EF4-FFF2-40B4-BE49-F238E27FC236}">
                <a16:creationId xmlns:a16="http://schemas.microsoft.com/office/drawing/2014/main" id="{DC624601-51AC-4C3E-A319-623AE9BFAE1F}"/>
              </a:ext>
            </a:extLst>
          </p:cNvPr>
          <p:cNvSpPr txBox="1"/>
          <p:nvPr/>
        </p:nvSpPr>
        <p:spPr>
          <a:xfrm>
            <a:off x="5394604" y="1722688"/>
            <a:ext cx="1196606" cy="261610"/>
          </a:xfrm>
          <a:prstGeom prst="rect">
            <a:avLst/>
          </a:prstGeom>
          <a:noFill/>
        </p:spPr>
        <p:txBody>
          <a:bodyPr wrap="square" rtlCol="0">
            <a:spAutoFit/>
          </a:bodyPr>
          <a:lstStyle/>
          <a:p>
            <a:r>
              <a:rPr lang="fr-FR" sz="1100" dirty="0">
                <a:latin typeface="Arial" panose="020B0604020202020204" pitchFamily="34" charset="0"/>
                <a:cs typeface="Arial" panose="020B0604020202020204" pitchFamily="34" charset="0"/>
              </a:rPr>
              <a:t>Selongey (21)</a:t>
            </a:r>
          </a:p>
        </p:txBody>
      </p:sp>
      <p:pic>
        <p:nvPicPr>
          <p:cNvPr id="44" name="Graphique 43" descr="Mille">
            <a:extLst>
              <a:ext uri="{FF2B5EF4-FFF2-40B4-BE49-F238E27FC236}">
                <a16:creationId xmlns:a16="http://schemas.microsoft.com/office/drawing/2014/main" id="{1A87F286-6548-4F72-9360-02B9FF7913E2}"/>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5145235" y="1998503"/>
            <a:ext cx="253545" cy="253545"/>
          </a:xfrm>
          <a:prstGeom prst="rect">
            <a:avLst/>
          </a:prstGeom>
        </p:spPr>
      </p:pic>
      <p:cxnSp>
        <p:nvCxnSpPr>
          <p:cNvPr id="47" name="Connecteur droit 46">
            <a:extLst>
              <a:ext uri="{FF2B5EF4-FFF2-40B4-BE49-F238E27FC236}">
                <a16:creationId xmlns:a16="http://schemas.microsoft.com/office/drawing/2014/main" id="{0149035B-6565-4E0C-9FFF-F0A0796F1DD9}"/>
              </a:ext>
            </a:extLst>
          </p:cNvPr>
          <p:cNvCxnSpPr>
            <a:cxnSpLocks/>
          </p:cNvCxnSpPr>
          <p:nvPr/>
        </p:nvCxnSpPr>
        <p:spPr>
          <a:xfrm>
            <a:off x="5008164" y="1724865"/>
            <a:ext cx="0" cy="1633927"/>
          </a:xfrm>
          <a:prstGeom prst="line">
            <a:avLst/>
          </a:prstGeom>
          <a:ln>
            <a:solidFill>
              <a:srgbClr val="D4301A"/>
            </a:solidFill>
          </a:ln>
        </p:spPr>
        <p:style>
          <a:lnRef idx="1">
            <a:schemeClr val="accent1"/>
          </a:lnRef>
          <a:fillRef idx="0">
            <a:schemeClr val="accent1"/>
          </a:fillRef>
          <a:effectRef idx="0">
            <a:schemeClr val="accent1"/>
          </a:effectRef>
          <a:fontRef idx="minor">
            <a:schemeClr val="tx1"/>
          </a:fontRef>
        </p:style>
      </p:cxnSp>
      <p:sp>
        <p:nvSpPr>
          <p:cNvPr id="54" name="ZoneTexte 53">
            <a:extLst>
              <a:ext uri="{FF2B5EF4-FFF2-40B4-BE49-F238E27FC236}">
                <a16:creationId xmlns:a16="http://schemas.microsoft.com/office/drawing/2014/main" id="{B3C29CAE-B088-44C5-9F97-A36E6CE10555}"/>
              </a:ext>
            </a:extLst>
          </p:cNvPr>
          <p:cNvSpPr txBox="1"/>
          <p:nvPr/>
        </p:nvSpPr>
        <p:spPr>
          <a:xfrm>
            <a:off x="1305369" y="3949563"/>
            <a:ext cx="5355973" cy="3093154"/>
          </a:xfrm>
          <a:prstGeom prst="rect">
            <a:avLst/>
          </a:prstGeom>
          <a:noFill/>
        </p:spPr>
        <p:txBody>
          <a:bodyPr wrap="square" rtlCol="0">
            <a:spAutoFit/>
          </a:bodyPr>
          <a:lstStyle/>
          <a:p>
            <a:pPr algn="ctr" fontAlgn="base"/>
            <a:r>
              <a:rPr lang="fr-FR" sz="1100" u="sng" dirty="0">
                <a:latin typeface="Arial" panose="020B0604020202020204" pitchFamily="34" charset="0"/>
                <a:cs typeface="Arial" panose="020B0604020202020204" pitchFamily="34" charset="0"/>
              </a:rPr>
              <a:t>Dans le cadre des orientations stratégiques du Groupe :</a:t>
            </a:r>
          </a:p>
          <a:p>
            <a:pPr algn="just" fontAlgn="base"/>
            <a:endParaRPr lang="fr-FR" sz="800" dirty="0">
              <a:latin typeface="Arial" panose="020B0604020202020204" pitchFamily="34" charset="0"/>
              <a:cs typeface="Arial" panose="020B0604020202020204" pitchFamily="34" charset="0"/>
            </a:endParaRPr>
          </a:p>
          <a:p>
            <a:pPr algn="just"/>
            <a:r>
              <a:rPr lang="fr-FR" sz="1100" dirty="0">
                <a:latin typeface="Arial" panose="020B0604020202020204" pitchFamily="34" charset="0"/>
                <a:cs typeface="Arial" panose="020B0604020202020204" pitchFamily="34" charset="0"/>
              </a:rPr>
              <a:t>Nous recherchons </a:t>
            </a:r>
            <a:r>
              <a:rPr lang="fr-FR" sz="1100" dirty="0" err="1">
                <a:latin typeface="Arial" panose="020B0604020202020204" pitchFamily="34" charset="0"/>
                <a:cs typeface="Arial" panose="020B0604020202020204" pitchFamily="34" charset="0"/>
              </a:rPr>
              <a:t>un.e</a:t>
            </a:r>
            <a:r>
              <a:rPr lang="fr-FR" sz="1100" dirty="0">
                <a:latin typeface="Arial" panose="020B0604020202020204" pitchFamily="34" charset="0"/>
                <a:cs typeface="Arial" panose="020B0604020202020204" pitchFamily="34" charset="0"/>
              </a:rPr>
              <a:t>  ALTERNANT.E TECHNICIEN.NE OUTILLAGE ET BUREAU D’ETUDES pour notre de site industriel basé à Selongey, près de Dijon (21). Cette alternance d’une durée de 12 à 24 mois est à pourvoir à la rentrée 2021.</a:t>
            </a:r>
          </a:p>
          <a:p>
            <a:pPr algn="just"/>
            <a:r>
              <a:rPr lang="fr-FR" sz="1100" dirty="0">
                <a:latin typeface="Arial" panose="020B0604020202020204" pitchFamily="34" charset="0"/>
                <a:cs typeface="Arial" panose="020B0604020202020204" pitchFamily="34" charset="0"/>
              </a:rPr>
              <a:t> </a:t>
            </a:r>
          </a:p>
          <a:p>
            <a:pPr algn="just"/>
            <a:r>
              <a:rPr lang="fr-FR" sz="1100" dirty="0" err="1">
                <a:latin typeface="Arial" panose="020B0604020202020204" pitchFamily="34" charset="0"/>
                <a:cs typeface="Arial" panose="020B0604020202020204" pitchFamily="34" charset="0"/>
              </a:rPr>
              <a:t>Intégré.e</a:t>
            </a:r>
            <a:r>
              <a:rPr lang="fr-FR" sz="1100" dirty="0">
                <a:latin typeface="Arial" panose="020B0604020202020204" pitchFamily="34" charset="0"/>
                <a:cs typeface="Arial" panose="020B0604020202020204" pitchFamily="34" charset="0"/>
              </a:rPr>
              <a:t> au sein de l’équipe Bureau d’Etudes Outillage, vous apprenez le métier d’emboutisseur découpeur en participant à divers projets d’industrialisation du site.</a:t>
            </a:r>
          </a:p>
          <a:p>
            <a:pPr algn="just"/>
            <a:r>
              <a:rPr lang="fr-FR" sz="1100" dirty="0">
                <a:latin typeface="Arial" panose="020B0604020202020204" pitchFamily="34" charset="0"/>
                <a:cs typeface="Arial" panose="020B0604020202020204" pitchFamily="34" charset="0"/>
              </a:rPr>
              <a:t> </a:t>
            </a:r>
          </a:p>
          <a:p>
            <a:pPr algn="just"/>
            <a:r>
              <a:rPr lang="fr-FR" sz="1100" dirty="0">
                <a:latin typeface="Arial" panose="020B0604020202020204" pitchFamily="34" charset="0"/>
                <a:cs typeface="Arial" panose="020B0604020202020204" pitchFamily="34" charset="0"/>
              </a:rPr>
              <a:t>Votre mission comporte en fonction des sujets :</a:t>
            </a:r>
          </a:p>
          <a:p>
            <a:pPr lvl="0" algn="just"/>
            <a:r>
              <a:rPr lang="fr-FR" sz="1100" dirty="0">
                <a:latin typeface="Arial" panose="020B0604020202020204" pitchFamily="34" charset="0"/>
                <a:cs typeface="Arial" panose="020B0604020202020204" pitchFamily="34" charset="0"/>
              </a:rPr>
              <a:t>De la conception (3D&amp;2D) d’outils ou machines spéciales servant à transformer des pièces métalliques ; conception de prototype, outil neuf ou amélioration d’outil existant.</a:t>
            </a:r>
          </a:p>
          <a:p>
            <a:pPr lvl="0" algn="just"/>
            <a:r>
              <a:rPr lang="fr-FR" sz="1100" dirty="0">
                <a:latin typeface="Arial" panose="020B0604020202020204" pitchFamily="34" charset="0"/>
                <a:cs typeface="Arial" panose="020B0604020202020204" pitchFamily="34" charset="0"/>
              </a:rPr>
              <a:t>Montage, contrôle, mise au point et essais des outils et machines à l’outillage ou sur lignes de fabrication.</a:t>
            </a:r>
          </a:p>
          <a:p>
            <a:pPr algn="just"/>
            <a:r>
              <a:rPr lang="fr-FR" sz="1100" dirty="0">
                <a:latin typeface="Arial" panose="020B0604020202020204" pitchFamily="34" charset="0"/>
                <a:cs typeface="Arial" panose="020B0604020202020204" pitchFamily="34" charset="0"/>
              </a:rPr>
              <a:t> </a:t>
            </a:r>
          </a:p>
          <a:p>
            <a:pPr algn="just"/>
            <a:r>
              <a:rPr lang="fr-FR" sz="1100" dirty="0">
                <a:latin typeface="Arial" panose="020B0604020202020204" pitchFamily="34" charset="0"/>
                <a:cs typeface="Arial" panose="020B0604020202020204" pitchFamily="34" charset="0"/>
              </a:rPr>
              <a:t>Vous pouvez également être </a:t>
            </a:r>
            <a:r>
              <a:rPr lang="fr-FR" sz="1100" dirty="0" err="1">
                <a:latin typeface="Arial" panose="020B0604020202020204" pitchFamily="34" charset="0"/>
                <a:cs typeface="Arial" panose="020B0604020202020204" pitchFamily="34" charset="0"/>
              </a:rPr>
              <a:t>amené.e</a:t>
            </a:r>
            <a:r>
              <a:rPr lang="fr-FR" sz="1100" dirty="0">
                <a:latin typeface="Arial" panose="020B0604020202020204" pitchFamily="34" charset="0"/>
                <a:cs typeface="Arial" panose="020B0604020202020204" pitchFamily="34" charset="0"/>
              </a:rPr>
              <a:t> à intégrer un groupe projet dans le cadre d’un projet d’amélioration continue du site.</a:t>
            </a:r>
          </a:p>
        </p:txBody>
      </p:sp>
      <p:sp>
        <p:nvSpPr>
          <p:cNvPr id="55" name="ZoneTexte 54">
            <a:extLst>
              <a:ext uri="{FF2B5EF4-FFF2-40B4-BE49-F238E27FC236}">
                <a16:creationId xmlns:a16="http://schemas.microsoft.com/office/drawing/2014/main" id="{32234A6F-F1F0-4309-923A-4A428DC73E83}"/>
              </a:ext>
            </a:extLst>
          </p:cNvPr>
          <p:cNvSpPr txBox="1"/>
          <p:nvPr/>
        </p:nvSpPr>
        <p:spPr>
          <a:xfrm>
            <a:off x="147244" y="7617851"/>
            <a:ext cx="6574228" cy="1615827"/>
          </a:xfrm>
          <a:prstGeom prst="rect">
            <a:avLst/>
          </a:prstGeom>
          <a:noFill/>
        </p:spPr>
        <p:txBody>
          <a:bodyPr wrap="square" rtlCol="0">
            <a:spAutoFit/>
          </a:bodyPr>
          <a:lstStyle/>
          <a:p>
            <a:pPr algn="just"/>
            <a:r>
              <a:rPr lang="fr-FR" sz="1100" dirty="0" err="1">
                <a:latin typeface="Arial" panose="020B0604020202020204" pitchFamily="34" charset="0"/>
                <a:cs typeface="Arial" panose="020B0604020202020204" pitchFamily="34" charset="0"/>
              </a:rPr>
              <a:t>Etudiant.e</a:t>
            </a:r>
            <a:r>
              <a:rPr lang="fr-FR" sz="1100" dirty="0">
                <a:latin typeface="Arial" panose="020B0604020202020204" pitchFamily="34" charset="0"/>
                <a:cs typeface="Arial" panose="020B0604020202020204" pitchFamily="34" charset="0"/>
              </a:rPr>
              <a:t> en baccalauréat général ou technique à dominante mécanique et matériaux, vous préparez un BTS Conception des Processus de Découpe et d'Emboutissage ou équivalent, et souhaitez acquérir une expérience significative sur un site industriel au cours d’un contrat en alternance, au sein d’un Groupe international.</a:t>
            </a:r>
          </a:p>
          <a:p>
            <a:pPr algn="just"/>
            <a:r>
              <a:rPr lang="fr-FR" sz="1100" dirty="0">
                <a:latin typeface="Arial" panose="020B0604020202020204" pitchFamily="34" charset="0"/>
                <a:cs typeface="Arial" panose="020B0604020202020204" pitchFamily="34" charset="0"/>
              </a:rPr>
              <a:t>Vous avez des connaissances en CAO et avez déjà mené des projets de conception mécanique au travers de votre cursus.</a:t>
            </a:r>
          </a:p>
          <a:p>
            <a:pPr algn="just"/>
            <a:r>
              <a:rPr lang="fr-FR" sz="1100" dirty="0">
                <a:latin typeface="Arial" panose="020B0604020202020204" pitchFamily="34" charset="0"/>
                <a:cs typeface="Arial" panose="020B0604020202020204" pitchFamily="34" charset="0"/>
              </a:rPr>
              <a:t>Cette mission requiert goût du terrain, polyvalence, capacités d’adaptation et d’analyse. </a:t>
            </a:r>
          </a:p>
          <a:p>
            <a:pPr algn="just"/>
            <a:r>
              <a:rPr lang="fr-FR" sz="1100" dirty="0">
                <a:latin typeface="Arial" panose="020B0604020202020204" pitchFamily="34" charset="0"/>
                <a:cs typeface="Arial" panose="020B0604020202020204" pitchFamily="34" charset="0"/>
              </a:rPr>
              <a:t>Votre sens de l’initiative, votre bon relationnel, votre implication et votre esprit d'équipe vous permettront de réussir cette mission.</a:t>
            </a:r>
          </a:p>
        </p:txBody>
      </p:sp>
      <p:sp>
        <p:nvSpPr>
          <p:cNvPr id="56" name="Titre 1">
            <a:extLst>
              <a:ext uri="{FF2B5EF4-FFF2-40B4-BE49-F238E27FC236}">
                <a16:creationId xmlns:a16="http://schemas.microsoft.com/office/drawing/2014/main" id="{F1D7265B-207B-400C-9BA0-BD53C2719F53}"/>
              </a:ext>
            </a:extLst>
          </p:cNvPr>
          <p:cNvSpPr txBox="1">
            <a:spLocks/>
          </p:cNvSpPr>
          <p:nvPr/>
        </p:nvSpPr>
        <p:spPr>
          <a:xfrm>
            <a:off x="2116711" y="9226109"/>
            <a:ext cx="2645461" cy="629445"/>
          </a:xfrm>
          <a:prstGeom prst="rect">
            <a:avLst/>
          </a:prstGeom>
          <a:ln>
            <a:solidFill>
              <a:schemeClr val="bg1"/>
            </a:solidFill>
          </a:ln>
        </p:spPr>
        <p:txBody>
          <a:bodyPr vert="horz" lIns="91440" tIns="45720" rIns="91440" bIns="45720" rtlCol="0" anchor="ctr">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r>
              <a:rPr lang="fr-FR" sz="1100" dirty="0">
                <a:latin typeface="Arial" panose="020B0604020202020204" pitchFamily="34" charset="0"/>
                <a:cs typeface="Arial" panose="020B0604020202020204" pitchFamily="34" charset="0"/>
              </a:rPr>
              <a:t>Merci de candidater sur : </a:t>
            </a:r>
            <a:r>
              <a:rPr lang="fr-FR" sz="1100" b="1" u="sng" dirty="0">
                <a:latin typeface="Arial" panose="020B0604020202020204" pitchFamily="34" charset="0"/>
                <a:cs typeface="Arial" panose="020B0604020202020204" pitchFamily="34" charset="0"/>
                <a:hlinkClick r:id="rId15"/>
              </a:rPr>
              <a:t>http://www.groupeseb-careers.com/</a:t>
            </a:r>
            <a:endParaRPr lang="fr-FR" sz="1100" dirty="0">
              <a:latin typeface="Arial" panose="020B0604020202020204" pitchFamily="34" charset="0"/>
              <a:cs typeface="Arial" panose="020B0604020202020204" pitchFamily="34" charset="0"/>
            </a:endParaRPr>
          </a:p>
        </p:txBody>
      </p:sp>
      <p:pic>
        <p:nvPicPr>
          <p:cNvPr id="8" name="Image 7">
            <a:hlinkClick r:id="rId16"/>
            <a:extLst>
              <a:ext uri="{FF2B5EF4-FFF2-40B4-BE49-F238E27FC236}">
                <a16:creationId xmlns:a16="http://schemas.microsoft.com/office/drawing/2014/main" id="{F09F67C2-598D-4FC6-B1BC-A424C79EE5AE}"/>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6341532" y="9271676"/>
            <a:ext cx="269870" cy="253077"/>
          </a:xfrm>
          <a:prstGeom prst="rect">
            <a:avLst/>
          </a:prstGeom>
        </p:spPr>
      </p:pic>
      <p:pic>
        <p:nvPicPr>
          <p:cNvPr id="10" name="Image 9">
            <a:hlinkClick r:id="rId18"/>
            <a:extLst>
              <a:ext uri="{FF2B5EF4-FFF2-40B4-BE49-F238E27FC236}">
                <a16:creationId xmlns:a16="http://schemas.microsoft.com/office/drawing/2014/main" id="{EAF85C28-E6A3-452C-96E6-12D8FF40AB8E}"/>
              </a:ext>
            </a:extLst>
          </p:cNvPr>
          <p:cNvPicPr>
            <a:picLocks noChangeAspect="1"/>
          </p:cNvPicPr>
          <p:nvPr/>
        </p:nvPicPr>
        <p:blipFill rotWithShape="1">
          <a:blip r:embed="rId19">
            <a:extLst>
              <a:ext uri="{28A0092B-C50C-407E-A947-70E740481C1C}">
                <a14:useLocalDpi xmlns:a14="http://schemas.microsoft.com/office/drawing/2010/main" val="0"/>
              </a:ext>
            </a:extLst>
          </a:blip>
          <a:srcRect l="3224" t="2330" b="6641"/>
          <a:stretch/>
        </p:blipFill>
        <p:spPr>
          <a:xfrm>
            <a:off x="6023695" y="9552208"/>
            <a:ext cx="232020" cy="253098"/>
          </a:xfrm>
          <a:prstGeom prst="rect">
            <a:avLst/>
          </a:prstGeom>
        </p:spPr>
      </p:pic>
      <p:pic>
        <p:nvPicPr>
          <p:cNvPr id="12" name="Image 11">
            <a:hlinkClick r:id="rId20"/>
            <a:extLst>
              <a:ext uri="{FF2B5EF4-FFF2-40B4-BE49-F238E27FC236}">
                <a16:creationId xmlns:a16="http://schemas.microsoft.com/office/drawing/2014/main" id="{190F6774-8971-462F-B383-CB0A8703B9A4}"/>
              </a:ext>
            </a:extLst>
          </p:cNvPr>
          <p:cNvPicPr>
            <a:picLocks noChangeAspect="1"/>
          </p:cNvPicPr>
          <p:nvPr/>
        </p:nvPicPr>
        <p:blipFill rotWithShape="1">
          <a:blip r:embed="rId21">
            <a:extLst>
              <a:ext uri="{28A0092B-C50C-407E-A947-70E740481C1C}">
                <a14:useLocalDpi xmlns:a14="http://schemas.microsoft.com/office/drawing/2010/main" val="0"/>
              </a:ext>
            </a:extLst>
          </a:blip>
          <a:srcRect t="5152" b="4061"/>
          <a:stretch/>
        </p:blipFill>
        <p:spPr>
          <a:xfrm>
            <a:off x="6346863" y="9552207"/>
            <a:ext cx="249316" cy="253097"/>
          </a:xfrm>
          <a:prstGeom prst="rect">
            <a:avLst/>
          </a:prstGeom>
        </p:spPr>
      </p:pic>
      <p:pic>
        <p:nvPicPr>
          <p:cNvPr id="14" name="Image 13">
            <a:hlinkClick r:id="rId22"/>
            <a:extLst>
              <a:ext uri="{FF2B5EF4-FFF2-40B4-BE49-F238E27FC236}">
                <a16:creationId xmlns:a16="http://schemas.microsoft.com/office/drawing/2014/main" id="{EE7DFDE8-4048-431E-9B55-DF3EABC92B39}"/>
              </a:ext>
            </a:extLst>
          </p:cNvPr>
          <p:cNvPicPr>
            <a:picLocks noChangeAspect="1"/>
          </p:cNvPicPr>
          <p:nvPr/>
        </p:nvPicPr>
        <p:blipFill rotWithShape="1">
          <a:blip r:embed="rId23">
            <a:extLst>
              <a:ext uri="{28A0092B-C50C-407E-A947-70E740481C1C}">
                <a14:useLocalDpi xmlns:a14="http://schemas.microsoft.com/office/drawing/2010/main" val="0"/>
              </a:ext>
            </a:extLst>
          </a:blip>
          <a:srcRect t="5518" b="2637"/>
          <a:stretch/>
        </p:blipFill>
        <p:spPr>
          <a:xfrm>
            <a:off x="6016949" y="9269296"/>
            <a:ext cx="251102" cy="257804"/>
          </a:xfrm>
          <a:prstGeom prst="rect">
            <a:avLst/>
          </a:prstGeom>
        </p:spPr>
      </p:pic>
      <p:pic>
        <p:nvPicPr>
          <p:cNvPr id="22" name="Image 21">
            <a:extLst>
              <a:ext uri="{FF2B5EF4-FFF2-40B4-BE49-F238E27FC236}">
                <a16:creationId xmlns:a16="http://schemas.microsoft.com/office/drawing/2014/main" id="{64F9C5EE-D1E5-4FC9-BF1B-00164C3A81E7}"/>
              </a:ext>
            </a:extLst>
          </p:cNvPr>
          <p:cNvPicPr>
            <a:picLocks noChangeAspect="1"/>
          </p:cNvPicPr>
          <p:nvPr/>
        </p:nvPicPr>
        <p:blipFill rotWithShape="1">
          <a:blip r:embed="rId24">
            <a:extLst>
              <a:ext uri="{28A0092B-C50C-407E-A947-70E740481C1C}">
                <a14:useLocalDpi xmlns:a14="http://schemas.microsoft.com/office/drawing/2010/main" val="0"/>
              </a:ext>
            </a:extLst>
          </a:blip>
          <a:srcRect l="28315" r="28819"/>
          <a:stretch/>
        </p:blipFill>
        <p:spPr>
          <a:xfrm>
            <a:off x="170842" y="0"/>
            <a:ext cx="465271" cy="1072001"/>
          </a:xfrm>
          <a:prstGeom prst="rect">
            <a:avLst/>
          </a:prstGeom>
        </p:spPr>
      </p:pic>
      <p:cxnSp>
        <p:nvCxnSpPr>
          <p:cNvPr id="46" name="Connecteur droit 45">
            <a:extLst>
              <a:ext uri="{FF2B5EF4-FFF2-40B4-BE49-F238E27FC236}">
                <a16:creationId xmlns:a16="http://schemas.microsoft.com/office/drawing/2014/main" id="{CC3B89EA-7039-4B3E-B509-F9A2BAC8CD3F}"/>
              </a:ext>
            </a:extLst>
          </p:cNvPr>
          <p:cNvCxnSpPr>
            <a:cxnSpLocks/>
          </p:cNvCxnSpPr>
          <p:nvPr/>
        </p:nvCxnSpPr>
        <p:spPr>
          <a:xfrm>
            <a:off x="170842" y="9180046"/>
            <a:ext cx="6524692" cy="0"/>
          </a:xfrm>
          <a:prstGeom prst="line">
            <a:avLst/>
          </a:prstGeom>
          <a:ln>
            <a:solidFill>
              <a:srgbClr val="D4301A"/>
            </a:solidFill>
          </a:ln>
        </p:spPr>
        <p:style>
          <a:lnRef idx="1">
            <a:schemeClr val="accent1"/>
          </a:lnRef>
          <a:fillRef idx="0">
            <a:schemeClr val="accent1"/>
          </a:fillRef>
          <a:effectRef idx="0">
            <a:schemeClr val="accent1"/>
          </a:effectRef>
          <a:fontRef idx="minor">
            <a:schemeClr val="tx1"/>
          </a:fontRef>
        </p:style>
      </p:cxnSp>
      <p:pic>
        <p:nvPicPr>
          <p:cNvPr id="34" name="Image 33" descr="Une image contenant texte&#10;&#10;Description générée automatiquement">
            <a:extLst>
              <a:ext uri="{FF2B5EF4-FFF2-40B4-BE49-F238E27FC236}">
                <a16:creationId xmlns:a16="http://schemas.microsoft.com/office/drawing/2014/main" id="{C527001B-E951-43E0-AD77-4584FD1C0EE9}"/>
              </a:ext>
            </a:extLst>
          </p:cNvPr>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169529" y="9326559"/>
            <a:ext cx="1223870" cy="367161"/>
          </a:xfrm>
          <a:prstGeom prst="rect">
            <a:avLst/>
          </a:prstGeom>
        </p:spPr>
      </p:pic>
      <p:pic>
        <p:nvPicPr>
          <p:cNvPr id="4" name="Image 3">
            <a:extLst>
              <a:ext uri="{FF2B5EF4-FFF2-40B4-BE49-F238E27FC236}">
                <a16:creationId xmlns:a16="http://schemas.microsoft.com/office/drawing/2014/main" id="{E11F555E-37D0-4E6B-BB8D-476E5AC2BE66}"/>
              </a:ext>
            </a:extLst>
          </p:cNvPr>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5125254" y="9257229"/>
            <a:ext cx="567207" cy="567207"/>
          </a:xfrm>
          <a:prstGeom prst="rect">
            <a:avLst/>
          </a:prstGeom>
        </p:spPr>
      </p:pic>
      <p:sp>
        <p:nvSpPr>
          <p:cNvPr id="3" name="ZoneTexte 2">
            <a:extLst>
              <a:ext uri="{FF2B5EF4-FFF2-40B4-BE49-F238E27FC236}">
                <a16:creationId xmlns:a16="http://schemas.microsoft.com/office/drawing/2014/main" id="{2A57D82C-E8C1-49A6-A6A6-8D1E0B3B5F90}"/>
              </a:ext>
            </a:extLst>
          </p:cNvPr>
          <p:cNvSpPr txBox="1"/>
          <p:nvPr/>
        </p:nvSpPr>
        <p:spPr>
          <a:xfrm>
            <a:off x="5394603" y="2009608"/>
            <a:ext cx="1196599" cy="261610"/>
          </a:xfrm>
          <a:prstGeom prst="rect">
            <a:avLst/>
          </a:prstGeom>
          <a:noFill/>
        </p:spPr>
        <p:txBody>
          <a:bodyPr wrap="square" rtlCol="0">
            <a:spAutoFit/>
          </a:bodyPr>
          <a:lstStyle/>
          <a:p>
            <a:r>
              <a:rPr lang="fr-FR" sz="1100" dirty="0">
                <a:latin typeface="Arial" panose="020B0604020202020204" pitchFamily="34" charset="0"/>
                <a:cs typeface="Arial" panose="020B0604020202020204" pitchFamily="34" charset="0"/>
              </a:rPr>
              <a:t>BE Outillage</a:t>
            </a:r>
          </a:p>
        </p:txBody>
      </p:sp>
      <p:sp>
        <p:nvSpPr>
          <p:cNvPr id="29" name="ZoneTexte 28">
            <a:extLst>
              <a:ext uri="{FF2B5EF4-FFF2-40B4-BE49-F238E27FC236}">
                <a16:creationId xmlns:a16="http://schemas.microsoft.com/office/drawing/2014/main" id="{57ADC25E-C5A1-434A-BBC9-D0070E540704}"/>
              </a:ext>
            </a:extLst>
          </p:cNvPr>
          <p:cNvSpPr txBox="1"/>
          <p:nvPr/>
        </p:nvSpPr>
        <p:spPr>
          <a:xfrm>
            <a:off x="5387762" y="2276658"/>
            <a:ext cx="1053548" cy="261610"/>
          </a:xfrm>
          <a:prstGeom prst="rect">
            <a:avLst/>
          </a:prstGeom>
          <a:noFill/>
        </p:spPr>
        <p:txBody>
          <a:bodyPr wrap="square" rtlCol="0">
            <a:spAutoFit/>
          </a:bodyPr>
          <a:lstStyle/>
          <a:p>
            <a:r>
              <a:rPr lang="fr-FR" sz="1100" dirty="0">
                <a:latin typeface="Arial" panose="020B0604020202020204" pitchFamily="34" charset="0"/>
                <a:cs typeface="Arial" panose="020B0604020202020204" pitchFamily="34" charset="0"/>
              </a:rPr>
              <a:t>Alternance</a:t>
            </a:r>
          </a:p>
        </p:txBody>
      </p:sp>
      <p:sp>
        <p:nvSpPr>
          <p:cNvPr id="30" name="ZoneTexte 29">
            <a:extLst>
              <a:ext uri="{FF2B5EF4-FFF2-40B4-BE49-F238E27FC236}">
                <a16:creationId xmlns:a16="http://schemas.microsoft.com/office/drawing/2014/main" id="{9360BFDA-22EE-4C99-AF10-3333D6095130}"/>
              </a:ext>
            </a:extLst>
          </p:cNvPr>
          <p:cNvSpPr txBox="1"/>
          <p:nvPr/>
        </p:nvSpPr>
        <p:spPr>
          <a:xfrm>
            <a:off x="5387762" y="2567709"/>
            <a:ext cx="1445599" cy="261610"/>
          </a:xfrm>
          <a:prstGeom prst="rect">
            <a:avLst/>
          </a:prstGeom>
          <a:noFill/>
        </p:spPr>
        <p:txBody>
          <a:bodyPr wrap="square" rtlCol="0">
            <a:spAutoFit/>
          </a:bodyPr>
          <a:lstStyle/>
          <a:p>
            <a:r>
              <a:rPr lang="fr-FR" sz="1100" dirty="0">
                <a:latin typeface="Arial" panose="020B0604020202020204" pitchFamily="34" charset="0"/>
                <a:cs typeface="Arial" panose="020B0604020202020204" pitchFamily="34" charset="0"/>
              </a:rPr>
              <a:t>Septembre 2021</a:t>
            </a:r>
          </a:p>
        </p:txBody>
      </p:sp>
      <p:sp>
        <p:nvSpPr>
          <p:cNvPr id="32" name="ZoneTexte 31">
            <a:extLst>
              <a:ext uri="{FF2B5EF4-FFF2-40B4-BE49-F238E27FC236}">
                <a16:creationId xmlns:a16="http://schemas.microsoft.com/office/drawing/2014/main" id="{9FF55289-C5B5-422D-ADB9-6B287909C227}"/>
              </a:ext>
            </a:extLst>
          </p:cNvPr>
          <p:cNvSpPr txBox="1"/>
          <p:nvPr/>
        </p:nvSpPr>
        <p:spPr>
          <a:xfrm>
            <a:off x="5404984" y="2803051"/>
            <a:ext cx="1445599" cy="261610"/>
          </a:xfrm>
          <a:prstGeom prst="rect">
            <a:avLst/>
          </a:prstGeom>
          <a:noFill/>
        </p:spPr>
        <p:txBody>
          <a:bodyPr wrap="square" rtlCol="0">
            <a:spAutoFit/>
          </a:bodyPr>
          <a:lstStyle/>
          <a:p>
            <a:r>
              <a:rPr lang="fr-FR" sz="1100" dirty="0">
                <a:latin typeface="Arial" panose="020B0604020202020204" pitchFamily="34" charset="0"/>
                <a:cs typeface="Arial" panose="020B0604020202020204" pitchFamily="34" charset="0"/>
              </a:rPr>
              <a:t>Bac+2</a:t>
            </a:r>
          </a:p>
        </p:txBody>
      </p:sp>
      <p:sp>
        <p:nvSpPr>
          <p:cNvPr id="36" name="ZoneTexte 35">
            <a:extLst>
              <a:ext uri="{FF2B5EF4-FFF2-40B4-BE49-F238E27FC236}">
                <a16:creationId xmlns:a16="http://schemas.microsoft.com/office/drawing/2014/main" id="{90C1BB6C-307E-4E09-A954-14A22AA97978}"/>
              </a:ext>
            </a:extLst>
          </p:cNvPr>
          <p:cNvSpPr txBox="1"/>
          <p:nvPr/>
        </p:nvSpPr>
        <p:spPr>
          <a:xfrm>
            <a:off x="5401446" y="3046959"/>
            <a:ext cx="1445599" cy="261610"/>
          </a:xfrm>
          <a:prstGeom prst="rect">
            <a:avLst/>
          </a:prstGeom>
          <a:noFill/>
        </p:spPr>
        <p:txBody>
          <a:bodyPr wrap="square" rtlCol="0">
            <a:spAutoFit/>
          </a:bodyPr>
          <a:lstStyle/>
          <a:p>
            <a:r>
              <a:rPr lang="fr-FR" sz="1100" dirty="0">
                <a:latin typeface="Arial" panose="020B0604020202020204" pitchFamily="34" charset="0"/>
                <a:cs typeface="Arial" panose="020B0604020202020204" pitchFamily="34" charset="0"/>
              </a:rPr>
              <a:t>Français</a:t>
            </a:r>
          </a:p>
        </p:txBody>
      </p:sp>
      <p:pic>
        <p:nvPicPr>
          <p:cNvPr id="6" name="Image 5">
            <a:extLst>
              <a:ext uri="{FF2B5EF4-FFF2-40B4-BE49-F238E27FC236}">
                <a16:creationId xmlns:a16="http://schemas.microsoft.com/office/drawing/2014/main" id="{032AEA12-4539-4796-BDEB-5FF4E7B24C47}"/>
              </a:ext>
            </a:extLst>
          </p:cNvPr>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1222432" y="9226193"/>
            <a:ext cx="990909" cy="629361"/>
          </a:xfrm>
          <a:prstGeom prst="rect">
            <a:avLst/>
          </a:prstGeom>
        </p:spPr>
      </p:pic>
      <p:sp>
        <p:nvSpPr>
          <p:cNvPr id="48" name="Rectangle 47">
            <a:extLst>
              <a:ext uri="{FF2B5EF4-FFF2-40B4-BE49-F238E27FC236}">
                <a16:creationId xmlns:a16="http://schemas.microsoft.com/office/drawing/2014/main" id="{6B9720ED-6310-4EBE-9270-C42471B0996B}"/>
              </a:ext>
            </a:extLst>
          </p:cNvPr>
          <p:cNvSpPr/>
          <p:nvPr/>
        </p:nvSpPr>
        <p:spPr>
          <a:xfrm>
            <a:off x="1943154" y="2032044"/>
            <a:ext cx="1194346" cy="707886"/>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4000" b="1" dirty="0">
                <a:solidFill>
                  <a:srgbClr val="FFFFFF"/>
                </a:solidFill>
                <a:latin typeface="Arial" panose="020B0604020202020204"/>
                <a:cs typeface="Arial"/>
              </a:rPr>
              <a:t>2</a:t>
            </a:r>
            <a:endParaRPr kumimoji="0" lang="fr-FR" sz="4000" b="1" i="0" u="none" strike="noStrike" kern="1200" cap="none" spc="0" normalizeH="0" baseline="0" noProof="0" dirty="0">
              <a:ln>
                <a:noFill/>
              </a:ln>
              <a:solidFill>
                <a:srgbClr val="FFFFFF"/>
              </a:solidFill>
              <a:effectLst/>
              <a:uLnTx/>
              <a:uFillTx/>
              <a:latin typeface="Arial" panose="020B0604020202020204"/>
              <a:ea typeface="+mn-ea"/>
              <a:cs typeface="Arial"/>
            </a:endParaRPr>
          </a:p>
        </p:txBody>
      </p:sp>
      <p:sp>
        <p:nvSpPr>
          <p:cNvPr id="49" name="ZoneTexte 48">
            <a:extLst>
              <a:ext uri="{FF2B5EF4-FFF2-40B4-BE49-F238E27FC236}">
                <a16:creationId xmlns:a16="http://schemas.microsoft.com/office/drawing/2014/main" id="{717B9BC2-CAD3-4F84-958B-2F8F7FA1DFF6}"/>
              </a:ext>
            </a:extLst>
          </p:cNvPr>
          <p:cNvSpPr txBox="1"/>
          <p:nvPr/>
        </p:nvSpPr>
        <p:spPr>
          <a:xfrm>
            <a:off x="149968" y="1696086"/>
            <a:ext cx="4713714" cy="1954381"/>
          </a:xfrm>
          <a:prstGeom prst="rect">
            <a:avLst/>
          </a:prstGeom>
          <a:noFill/>
        </p:spPr>
        <p:txBody>
          <a:bodyPr wrap="square" rtlCol="0">
            <a:spAutoFit/>
          </a:bodyPr>
          <a:lstStyle/>
          <a:p>
            <a:pPr algn="just">
              <a:buClr>
                <a:srgbClr val="D4311B"/>
              </a:buClr>
            </a:pPr>
            <a:r>
              <a:rPr lang="fr-FR" sz="1100" dirty="0">
                <a:latin typeface="Arial" panose="020B0604020202020204" pitchFamily="34" charset="0"/>
                <a:cs typeface="Arial" panose="020B0604020202020204" pitchFamily="34" charset="0"/>
              </a:rPr>
              <a:t>Tefal, Moulinex, Krups, Rowenta, Arno, … autant de marques qui font partie du quotidien de millions de consommateurs dans plus de 150 pays. Le Groupe SEB (7.3 milliards de CA – 34 000 collaborateurs) a su s’imposer comme le leader mondial du petit équipement domestique grâce à une stratégie de généraliste, sa dynamique d’innovation, son développement international et un outil industriel performant</a:t>
            </a:r>
            <a:r>
              <a:rPr lang="fr-FR" sz="1100" i="1" dirty="0">
                <a:latin typeface="Arial" panose="020B0604020202020204" pitchFamily="34" charset="0"/>
                <a:cs typeface="Arial" panose="020B0604020202020204" pitchFamily="34" charset="0"/>
              </a:rPr>
              <a:t>. </a:t>
            </a:r>
            <a:r>
              <a:rPr lang="fr-FR" sz="1100" dirty="0">
                <a:latin typeface="Arial" panose="020B0604020202020204" pitchFamily="34" charset="0"/>
                <a:cs typeface="Arial" panose="020B0604020202020204" pitchFamily="34" charset="0"/>
              </a:rPr>
              <a:t>Le Groupe SEB s’engage à assurer à ses collaborateurs une politique socialement équitable (diversité et inclusion, qualité de vie au travail, …) tout en développant des actions à impact positif pour la société et l’environnement (économie circulaire, engagement citoyen, …)</a:t>
            </a:r>
          </a:p>
          <a:p>
            <a:pPr algn="just">
              <a:buClr>
                <a:srgbClr val="D4311B"/>
              </a:buClr>
            </a:pPr>
            <a:endParaRPr lang="fr-FR" sz="1100" dirty="0">
              <a:latin typeface="Arial" panose="020B0604020202020204" pitchFamily="34" charset="0"/>
              <a:cs typeface="Arial" panose="020B0604020202020204" pitchFamily="34" charset="0"/>
            </a:endParaRPr>
          </a:p>
        </p:txBody>
      </p:sp>
      <p:sp>
        <p:nvSpPr>
          <p:cNvPr id="50" name="Titre 1">
            <a:extLst>
              <a:ext uri="{FF2B5EF4-FFF2-40B4-BE49-F238E27FC236}">
                <a16:creationId xmlns:a16="http://schemas.microsoft.com/office/drawing/2014/main" id="{BF829E68-138B-4415-BEEC-28B270C90D6F}"/>
              </a:ext>
            </a:extLst>
          </p:cNvPr>
          <p:cNvSpPr txBox="1">
            <a:spLocks/>
          </p:cNvSpPr>
          <p:nvPr/>
        </p:nvSpPr>
        <p:spPr>
          <a:xfrm>
            <a:off x="5008164" y="1188514"/>
            <a:ext cx="1849831" cy="372281"/>
          </a:xfrm>
          <a:prstGeom prst="rect">
            <a:avLst/>
          </a:prstGeom>
          <a:ln>
            <a:noFill/>
          </a:ln>
        </p:spPr>
        <p:txBody>
          <a:bodyPr vert="horz" lIns="91440" tIns="45720" rIns="91440" bIns="45720" rtlCol="0" anchor="ctr">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r>
              <a:rPr lang="fr-FR" sz="1400" u="sng" dirty="0">
                <a:solidFill>
                  <a:srgbClr val="D4301A"/>
                </a:solidFill>
                <a:latin typeface="Arial" panose="020B0604020202020204" pitchFamily="34" charset="0"/>
                <a:cs typeface="Arial" panose="020B0604020202020204" pitchFamily="34" charset="0"/>
              </a:rPr>
              <a:t>Informations clés :</a:t>
            </a:r>
          </a:p>
        </p:txBody>
      </p:sp>
      <p:pic>
        <p:nvPicPr>
          <p:cNvPr id="38" name="Image 37" descr="Une image contenant intérieur, ustensiles de cuisine, appareil de cuisine&#10;&#10;Description générée automatiquement">
            <a:extLst>
              <a:ext uri="{FF2B5EF4-FFF2-40B4-BE49-F238E27FC236}">
                <a16:creationId xmlns:a16="http://schemas.microsoft.com/office/drawing/2014/main" id="{D38A31B7-C31F-46B4-B72E-3AC5F432AD79}"/>
              </a:ext>
            </a:extLst>
          </p:cNvPr>
          <p:cNvPicPr>
            <a:picLocks noChangeAspect="1"/>
          </p:cNvPicPr>
          <p:nvPr/>
        </p:nvPicPr>
        <p:blipFill rotWithShape="1">
          <a:blip r:embed="rId28" cstate="print">
            <a:extLst>
              <a:ext uri="{28A0092B-C50C-407E-A947-70E740481C1C}">
                <a14:useLocalDpi xmlns:a14="http://schemas.microsoft.com/office/drawing/2010/main"/>
              </a:ext>
            </a:extLst>
          </a:blip>
          <a:srcRect l="-126" t="1360" r="413" b="-75"/>
          <a:stretch/>
        </p:blipFill>
        <p:spPr>
          <a:xfrm>
            <a:off x="181228" y="3932621"/>
            <a:ext cx="1114029" cy="1612903"/>
          </a:xfrm>
          <a:prstGeom prst="rect">
            <a:avLst/>
          </a:prstGeom>
        </p:spPr>
      </p:pic>
      <p:pic>
        <p:nvPicPr>
          <p:cNvPr id="39" name="Image 38" descr="Une image contenant personne, intérieur, cuisinant&#10;&#10;Description générée automatiquement">
            <a:extLst>
              <a:ext uri="{FF2B5EF4-FFF2-40B4-BE49-F238E27FC236}">
                <a16:creationId xmlns:a16="http://schemas.microsoft.com/office/drawing/2014/main" id="{E92D0AA3-3337-4D4E-B6BF-01AE223AB8D7}"/>
              </a:ext>
            </a:extLst>
          </p:cNvPr>
          <p:cNvPicPr>
            <a:picLocks/>
          </p:cNvPicPr>
          <p:nvPr/>
        </p:nvPicPr>
        <p:blipFill rotWithShape="1">
          <a:blip r:embed="rId29" cstate="print">
            <a:extLst>
              <a:ext uri="{28A0092B-C50C-407E-A947-70E740481C1C}">
                <a14:useLocalDpi xmlns:a14="http://schemas.microsoft.com/office/drawing/2010/main"/>
              </a:ext>
            </a:extLst>
          </a:blip>
          <a:srcRect t="5215" b="2726"/>
          <a:stretch/>
        </p:blipFill>
        <p:spPr>
          <a:xfrm>
            <a:off x="184235" y="5662462"/>
            <a:ext cx="1114029" cy="1587111"/>
          </a:xfrm>
          <a:prstGeom prst="rect">
            <a:avLst/>
          </a:prstGeom>
        </p:spPr>
      </p:pic>
    </p:spTree>
    <p:extLst>
      <p:ext uri="{BB962C8B-B14F-4D97-AF65-F5344CB8AC3E}">
        <p14:creationId xmlns:p14="http://schemas.microsoft.com/office/powerpoint/2010/main" val="1858218732"/>
      </p:ext>
    </p:extLst>
  </p:cSld>
  <p:clrMapOvr>
    <a:masterClrMapping/>
  </p:clrMapOvr>
</p:sld>
</file>

<file path=ppt/theme/theme1.xml><?xml version="1.0" encoding="utf-8"?>
<a:theme xmlns:a="http://schemas.openxmlformats.org/drawingml/2006/main" name="Thème Office">
  <a:themeElements>
    <a:clrScheme name="Thèm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hèm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807E59BE8F4F840B00E79FCA90E1053" ma:contentTypeVersion="" ma:contentTypeDescription="Crée un document." ma:contentTypeScope="" ma:versionID="7906b95be95707b25421a1eed0563bbf">
  <xsd:schema xmlns:xsd="http://www.w3.org/2001/XMLSchema" xmlns:xs="http://www.w3.org/2001/XMLSchema" xmlns:p="http://schemas.microsoft.com/office/2006/metadata/properties" xmlns:ns2="1b8ad043-7925-4ccc-afa0-f94610dc188d" xmlns:ns3="e289e27d-c1d2-446a-acbb-91de88e94c10" targetNamespace="http://schemas.microsoft.com/office/2006/metadata/properties" ma:root="true" ma:fieldsID="be18255b816827121534e6028fba44e2" ns2:_="" ns3:_="">
    <xsd:import namespace="1b8ad043-7925-4ccc-afa0-f94610dc188d"/>
    <xsd:import namespace="e289e27d-c1d2-446a-acbb-91de88e94c10"/>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b8ad043-7925-4ccc-afa0-f94610dc188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e289e27d-c1d2-446a-acbb-91de88e94c10" elementFormDefault="qualified">
    <xsd:import namespace="http://schemas.microsoft.com/office/2006/documentManagement/types"/>
    <xsd:import namespace="http://schemas.microsoft.com/office/infopath/2007/PartnerControls"/>
    <xsd:element name="SharedWithUsers" ma:index="10"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Partagé avec dé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0D3A05E-0405-4FBC-9040-99A2C39B2034}">
  <ds:schemaRefs>
    <ds:schemaRef ds:uri="http://schemas.microsoft.com/office/2006/documentManagement/types"/>
    <ds:schemaRef ds:uri="1b8ad043-7925-4ccc-afa0-f94610dc188d"/>
    <ds:schemaRef ds:uri="http://purl.org/dc/dcmitype/"/>
    <ds:schemaRef ds:uri="http://schemas.microsoft.com/office/infopath/2007/PartnerControls"/>
    <ds:schemaRef ds:uri="e289e27d-c1d2-446a-acbb-91de88e94c10"/>
    <ds:schemaRef ds:uri="http://purl.org/dc/elements/1.1/"/>
    <ds:schemaRef ds:uri="http://schemas.microsoft.com/office/2006/metadata/properties"/>
    <ds:schemaRef ds:uri="http://schemas.openxmlformats.org/package/2006/metadata/core-properties"/>
    <ds:schemaRef ds:uri="http://www.w3.org/XML/1998/namespace"/>
    <ds:schemaRef ds:uri="http://purl.org/dc/terms/"/>
  </ds:schemaRefs>
</ds:datastoreItem>
</file>

<file path=customXml/itemProps2.xml><?xml version="1.0" encoding="utf-8"?>
<ds:datastoreItem xmlns:ds="http://schemas.openxmlformats.org/officeDocument/2006/customXml" ds:itemID="{5A957344-1083-4428-8C28-356C18AC8B42}">
  <ds:schemaRefs>
    <ds:schemaRef ds:uri="http://schemas.microsoft.com/sharepoint/v3/contenttype/forms"/>
  </ds:schemaRefs>
</ds:datastoreItem>
</file>

<file path=customXml/itemProps3.xml><?xml version="1.0" encoding="utf-8"?>
<ds:datastoreItem xmlns:ds="http://schemas.openxmlformats.org/officeDocument/2006/customXml" ds:itemID="{FF0868EB-2770-41E6-8FDF-EF0254F65F0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b8ad043-7925-4ccc-afa0-f94610dc188d"/>
    <ds:schemaRef ds:uri="e289e27d-c1d2-446a-acbb-91de88e94c1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 Theme</Template>
  <TotalTime>2116</TotalTime>
  <Words>449</Words>
  <Application>Microsoft Office PowerPoint</Application>
  <PresentationFormat>Format A4 (210 x 297 mm)</PresentationFormat>
  <Paragraphs>31</Paragraphs>
  <Slides>1</Slides>
  <Notes>1</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vt:i4>
      </vt:variant>
    </vt:vector>
  </HeadingPairs>
  <TitlesOfParts>
    <vt:vector size="5" baseType="lpstr">
      <vt:lpstr>Arial</vt:lpstr>
      <vt:lpstr>Calibri</vt:lpstr>
      <vt:lpstr>Calibri Light</vt:lpstr>
      <vt:lpstr>Thème Office</vt:lpstr>
      <vt:lpstr>TECHNICIEN.NE OUTILLAGE  ET BUREAU D’ETUDES H/F</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CAMPAGNE Sarah</dc:creator>
  <cp:lastModifiedBy>DELIOT Elyse</cp:lastModifiedBy>
  <cp:revision>51</cp:revision>
  <cp:lastPrinted>2019-03-12T12:28:39Z</cp:lastPrinted>
  <dcterms:created xsi:type="dcterms:W3CDTF">2019-03-08T16:30:23Z</dcterms:created>
  <dcterms:modified xsi:type="dcterms:W3CDTF">2021-03-05T10:59:58Z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0x0101007807E59BE8F4F840B00E79FCA90E1053</vt:lpwstr>
  </property>
</Properties>
</file>