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8" r:id="rId1"/>
  </p:sldMasterIdLst>
  <p:notesMasterIdLst>
    <p:notesMasterId r:id="rId131"/>
  </p:notesMasterIdLst>
  <p:sldIdLst>
    <p:sldId id="409" r:id="rId2"/>
    <p:sldId id="278" r:id="rId3"/>
    <p:sldId id="280" r:id="rId4"/>
    <p:sldId id="415" r:id="rId5"/>
    <p:sldId id="281" r:id="rId6"/>
    <p:sldId id="283" r:id="rId7"/>
    <p:sldId id="284" r:id="rId8"/>
    <p:sldId id="285" r:id="rId9"/>
    <p:sldId id="286" r:id="rId10"/>
    <p:sldId id="287" r:id="rId11"/>
    <p:sldId id="288" r:id="rId12"/>
    <p:sldId id="289" r:id="rId13"/>
    <p:sldId id="416" r:id="rId14"/>
    <p:sldId id="417" r:id="rId15"/>
    <p:sldId id="418" r:id="rId16"/>
    <p:sldId id="421" r:id="rId17"/>
    <p:sldId id="434" r:id="rId18"/>
    <p:sldId id="441" r:id="rId19"/>
    <p:sldId id="423" r:id="rId20"/>
    <p:sldId id="424" r:id="rId21"/>
    <p:sldId id="425" r:id="rId22"/>
    <p:sldId id="291" r:id="rId23"/>
    <p:sldId id="361" r:id="rId24"/>
    <p:sldId id="292" r:id="rId25"/>
    <p:sldId id="293" r:id="rId26"/>
    <p:sldId id="294" r:id="rId27"/>
    <p:sldId id="295" r:id="rId28"/>
    <p:sldId id="297" r:id="rId29"/>
    <p:sldId id="298" r:id="rId30"/>
    <p:sldId id="300" r:id="rId31"/>
    <p:sldId id="301" r:id="rId32"/>
    <p:sldId id="302" r:id="rId33"/>
    <p:sldId id="303" r:id="rId34"/>
    <p:sldId id="299" r:id="rId35"/>
    <p:sldId id="304" r:id="rId36"/>
    <p:sldId id="305" r:id="rId37"/>
    <p:sldId id="306" r:id="rId38"/>
    <p:sldId id="442" r:id="rId39"/>
    <p:sldId id="435" r:id="rId40"/>
    <p:sldId id="454" r:id="rId41"/>
    <p:sldId id="436" r:id="rId42"/>
    <p:sldId id="437" r:id="rId43"/>
    <p:sldId id="438" r:id="rId44"/>
    <p:sldId id="439" r:id="rId45"/>
    <p:sldId id="440" r:id="rId46"/>
    <p:sldId id="443" r:id="rId47"/>
    <p:sldId id="444" r:id="rId48"/>
    <p:sldId id="445" r:id="rId49"/>
    <p:sldId id="446" r:id="rId50"/>
    <p:sldId id="307" r:id="rId51"/>
    <p:sldId id="296" r:id="rId52"/>
    <p:sldId id="308" r:id="rId53"/>
    <p:sldId id="309" r:id="rId54"/>
    <p:sldId id="310" r:id="rId55"/>
    <p:sldId id="455" r:id="rId56"/>
    <p:sldId id="311" r:id="rId57"/>
    <p:sldId id="312" r:id="rId58"/>
    <p:sldId id="313" r:id="rId59"/>
    <p:sldId id="314" r:id="rId60"/>
    <p:sldId id="329" r:id="rId61"/>
    <p:sldId id="365" r:id="rId62"/>
    <p:sldId id="330" r:id="rId63"/>
    <p:sldId id="331" r:id="rId64"/>
    <p:sldId id="332" r:id="rId65"/>
    <p:sldId id="427" r:id="rId66"/>
    <p:sldId id="447" r:id="rId67"/>
    <p:sldId id="428" r:id="rId68"/>
    <p:sldId id="334" r:id="rId69"/>
    <p:sldId id="448" r:id="rId70"/>
    <p:sldId id="449" r:id="rId71"/>
    <p:sldId id="450" r:id="rId72"/>
    <p:sldId id="335" r:id="rId73"/>
    <p:sldId id="451" r:id="rId74"/>
    <p:sldId id="452" r:id="rId75"/>
    <p:sldId id="336" r:id="rId76"/>
    <p:sldId id="453" r:id="rId77"/>
    <p:sldId id="337" r:id="rId78"/>
    <p:sldId id="342" r:id="rId79"/>
    <p:sldId id="343" r:id="rId80"/>
    <p:sldId id="344" r:id="rId81"/>
    <p:sldId id="345" r:id="rId82"/>
    <p:sldId id="346" r:id="rId83"/>
    <p:sldId id="366" r:id="rId84"/>
    <p:sldId id="367" r:id="rId85"/>
    <p:sldId id="368" r:id="rId86"/>
    <p:sldId id="369" r:id="rId87"/>
    <p:sldId id="370" r:id="rId88"/>
    <p:sldId id="371" r:id="rId89"/>
    <p:sldId id="372" r:id="rId90"/>
    <p:sldId id="373" r:id="rId91"/>
    <p:sldId id="374" r:id="rId92"/>
    <p:sldId id="375" r:id="rId93"/>
    <p:sldId id="376" r:id="rId94"/>
    <p:sldId id="377" r:id="rId95"/>
    <p:sldId id="378" r:id="rId96"/>
    <p:sldId id="379" r:id="rId97"/>
    <p:sldId id="380" r:id="rId98"/>
    <p:sldId id="381" r:id="rId99"/>
    <p:sldId id="382" r:id="rId100"/>
    <p:sldId id="383" r:id="rId101"/>
    <p:sldId id="384" r:id="rId102"/>
    <p:sldId id="385" r:id="rId103"/>
    <p:sldId id="386" r:id="rId104"/>
    <p:sldId id="387" r:id="rId105"/>
    <p:sldId id="408" r:id="rId106"/>
    <p:sldId id="388" r:id="rId107"/>
    <p:sldId id="389" r:id="rId108"/>
    <p:sldId id="390" r:id="rId109"/>
    <p:sldId id="391" r:id="rId110"/>
    <p:sldId id="392" r:id="rId111"/>
    <p:sldId id="393" r:id="rId112"/>
    <p:sldId id="394" r:id="rId113"/>
    <p:sldId id="395" r:id="rId114"/>
    <p:sldId id="396" r:id="rId115"/>
    <p:sldId id="397" r:id="rId116"/>
    <p:sldId id="398" r:id="rId117"/>
    <p:sldId id="399" r:id="rId118"/>
    <p:sldId id="400" r:id="rId119"/>
    <p:sldId id="401" r:id="rId120"/>
    <p:sldId id="402" r:id="rId121"/>
    <p:sldId id="403" r:id="rId122"/>
    <p:sldId id="404" r:id="rId123"/>
    <p:sldId id="405" r:id="rId124"/>
    <p:sldId id="406" r:id="rId125"/>
    <p:sldId id="410" r:id="rId126"/>
    <p:sldId id="411" r:id="rId127"/>
    <p:sldId id="412" r:id="rId128"/>
    <p:sldId id="413" r:id="rId129"/>
    <p:sldId id="414" r:id="rId13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03" autoAdjust="0"/>
    <p:restoredTop sz="94624" autoAdjust="0"/>
  </p:normalViewPr>
  <p:slideViewPr>
    <p:cSldViewPr>
      <p:cViewPr varScale="1">
        <p:scale>
          <a:sx n="90" d="100"/>
          <a:sy n="90" d="100"/>
        </p:scale>
        <p:origin x="1404" y="9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1662"/>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viewProps" Target="view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slide" Target="slides/slide125.xml"/><Relationship Id="rId13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886200" y="0"/>
            <a:ext cx="2971800" cy="457200"/>
          </a:xfrm>
          <a:prstGeom prst="rect">
            <a:avLst/>
          </a:prstGeom>
        </p:spPr>
        <p:txBody>
          <a:bodyPr vert="horz" lIns="91440" tIns="45720" rIns="91440" bIns="45720" rtlCol="1"/>
          <a:lstStyle>
            <a:lvl1pPr algn="r">
              <a:defRPr sz="1200"/>
            </a:lvl1pPr>
          </a:lstStyle>
          <a:p>
            <a:endParaRPr lang="ar-SA"/>
          </a:p>
        </p:txBody>
      </p:sp>
      <p:sp>
        <p:nvSpPr>
          <p:cNvPr id="3" name="Date Placeholder 2"/>
          <p:cNvSpPr>
            <a:spLocks noGrp="1"/>
          </p:cNvSpPr>
          <p:nvPr>
            <p:ph type="dt" idx="1"/>
          </p:nvPr>
        </p:nvSpPr>
        <p:spPr>
          <a:xfrm>
            <a:off x="1588" y="0"/>
            <a:ext cx="2971800" cy="457200"/>
          </a:xfrm>
          <a:prstGeom prst="rect">
            <a:avLst/>
          </a:prstGeom>
        </p:spPr>
        <p:txBody>
          <a:bodyPr vert="horz" lIns="91440" tIns="45720" rIns="91440" bIns="45720" rtlCol="1"/>
          <a:lstStyle>
            <a:lvl1pPr algn="l">
              <a:defRPr sz="1200"/>
            </a:lvl1pPr>
          </a:lstStyle>
          <a:p>
            <a:fld id="{067866DC-A232-4937-A1BD-074D49F65AB3}" type="datetimeFigureOut">
              <a:rPr lang="ar-SA" smtClean="0"/>
              <a:pPr/>
              <a:t>12/07/1442</a:t>
            </a:fld>
            <a:endParaRPr lang="ar-S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1" anchor="ctr"/>
          <a:lstStyle/>
          <a:p>
            <a:endParaRPr lang="ar-SA"/>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SA"/>
          </a:p>
        </p:txBody>
      </p:sp>
      <p:sp>
        <p:nvSpPr>
          <p:cNvPr id="6" name="Footer Placeholder 5"/>
          <p:cNvSpPr>
            <a:spLocks noGrp="1"/>
          </p:cNvSpPr>
          <p:nvPr>
            <p:ph type="ftr" sz="quarter" idx="4"/>
          </p:nvPr>
        </p:nvSpPr>
        <p:spPr>
          <a:xfrm>
            <a:off x="3886200" y="8685213"/>
            <a:ext cx="2971800" cy="457200"/>
          </a:xfrm>
          <a:prstGeom prst="rect">
            <a:avLst/>
          </a:prstGeom>
        </p:spPr>
        <p:txBody>
          <a:bodyPr vert="horz" lIns="91440" tIns="45720" rIns="91440" bIns="45720" rtlCol="1" anchor="b"/>
          <a:lstStyle>
            <a:lvl1pPr algn="r">
              <a:defRPr sz="1200"/>
            </a:lvl1pPr>
          </a:lstStyle>
          <a:p>
            <a:endParaRPr lang="ar-SA"/>
          </a:p>
        </p:txBody>
      </p:sp>
      <p:sp>
        <p:nvSpPr>
          <p:cNvPr id="7" name="Slide Number Placeholder 6"/>
          <p:cNvSpPr>
            <a:spLocks noGrp="1"/>
          </p:cNvSpPr>
          <p:nvPr>
            <p:ph type="sldNum" sz="quarter" idx="5"/>
          </p:nvPr>
        </p:nvSpPr>
        <p:spPr>
          <a:xfrm>
            <a:off x="1588" y="8685213"/>
            <a:ext cx="2971800" cy="457200"/>
          </a:xfrm>
          <a:prstGeom prst="rect">
            <a:avLst/>
          </a:prstGeom>
        </p:spPr>
        <p:txBody>
          <a:bodyPr vert="horz" lIns="91440" tIns="45720" rIns="91440" bIns="45720" rtlCol="1" anchor="b"/>
          <a:lstStyle>
            <a:lvl1pPr algn="l">
              <a:defRPr sz="1200"/>
            </a:lvl1pPr>
          </a:lstStyle>
          <a:p>
            <a:fld id="{EB0A0FDF-63E3-4C90-998A-92A5C772EA19}" type="slidenum">
              <a:rPr lang="ar-SA" smtClean="0"/>
              <a:pPr/>
              <a:t>‹#›</a:t>
            </a:fld>
            <a:endParaRPr lang="ar-SA"/>
          </a:p>
        </p:txBody>
      </p:sp>
    </p:spTree>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SA" dirty="0"/>
          </a:p>
        </p:txBody>
      </p:sp>
      <p:sp>
        <p:nvSpPr>
          <p:cNvPr id="4" name="Slide Number Placeholder 3"/>
          <p:cNvSpPr>
            <a:spLocks noGrp="1"/>
          </p:cNvSpPr>
          <p:nvPr>
            <p:ph type="sldNum" sz="quarter" idx="10"/>
          </p:nvPr>
        </p:nvSpPr>
        <p:spPr/>
        <p:txBody>
          <a:bodyPr/>
          <a:lstStyle/>
          <a:p>
            <a:fld id="{EB0A0FDF-63E3-4C90-998A-92A5C772EA19}" type="slidenum">
              <a:rPr lang="ar-SA" smtClean="0"/>
              <a:pPr/>
              <a:t>50</a:t>
            </a:fld>
            <a:endParaRPr lang="ar-SA"/>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28020" y="1769541"/>
            <a:ext cx="7080026"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028020" y="3598339"/>
            <a:ext cx="7080026"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2/23/2021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113532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Slate-V2-S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3995" y="540085"/>
            <a:ext cx="7656010" cy="3834374"/>
          </a:xfrm>
          <a:prstGeom prst="rect">
            <a:avLst/>
          </a:prstGeom>
        </p:spPr>
      </p:pic>
      <p:sp>
        <p:nvSpPr>
          <p:cNvPr id="2" name="Title 1"/>
          <p:cNvSpPr>
            <a:spLocks noGrp="1"/>
          </p:cNvSpPr>
          <p:nvPr>
            <p:ph type="title"/>
          </p:nvPr>
        </p:nvSpPr>
        <p:spPr>
          <a:xfrm>
            <a:off x="685354" y="4565255"/>
            <a:ext cx="7766495"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26217" y="695010"/>
            <a:ext cx="7285600"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346" y="5108728"/>
            <a:ext cx="776532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247865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46" y="608437"/>
            <a:ext cx="776532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46" y="4295180"/>
            <a:ext cx="7765322"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4514586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609600"/>
            <a:ext cx="6977064"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290484" y="3610033"/>
            <a:ext cx="6564224"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346" y="4304353"/>
            <a:ext cx="7765322"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1" name="TextBox 10"/>
          <p:cNvSpPr txBox="1"/>
          <p:nvPr/>
        </p:nvSpPr>
        <p:spPr>
          <a:xfrm>
            <a:off x="627459" y="873912"/>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7828359" y="2933245"/>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8911831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346" y="2126943"/>
            <a:ext cx="7765322"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39" y="4650556"/>
            <a:ext cx="776414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4213266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346" y="609600"/>
            <a:ext cx="776532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346" y="1885950"/>
            <a:ext cx="2475738"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346" y="2571750"/>
            <a:ext cx="2475738"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335033" y="1885950"/>
            <a:ext cx="2475738"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331076" y="2571750"/>
            <a:ext cx="2475738"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5974929" y="1885950"/>
            <a:ext cx="2475738"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5974929" y="2571750"/>
            <a:ext cx="2475738"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pPr/>
              <a:t>2/23/2021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038279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6" name="Picture 5" descr="Slate-V2-S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239" y="1826045"/>
            <a:ext cx="2529046" cy="1833558"/>
          </a:xfrm>
          <a:prstGeom prst="rect">
            <a:avLst/>
          </a:prstGeom>
        </p:spPr>
      </p:pic>
      <p:pic>
        <p:nvPicPr>
          <p:cNvPr id="28" name="Picture 27" descr="Slate-V2-S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3813" y="1826045"/>
            <a:ext cx="2529046" cy="1833558"/>
          </a:xfrm>
          <a:prstGeom prst="rect">
            <a:avLst/>
          </a:prstGeom>
        </p:spPr>
      </p:pic>
      <p:pic>
        <p:nvPicPr>
          <p:cNvPr id="29" name="Picture 28" descr="Slate-V2-S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21715" y="1826045"/>
            <a:ext cx="2529046" cy="1833558"/>
          </a:xfrm>
          <a:prstGeom prst="rect">
            <a:avLst/>
          </a:prstGeom>
        </p:spPr>
      </p:pic>
      <p:sp>
        <p:nvSpPr>
          <p:cNvPr id="30" name="Title 1"/>
          <p:cNvSpPr>
            <a:spLocks noGrp="1"/>
          </p:cNvSpPr>
          <p:nvPr>
            <p:ph type="title"/>
          </p:nvPr>
        </p:nvSpPr>
        <p:spPr>
          <a:xfrm>
            <a:off x="685346" y="609600"/>
            <a:ext cx="7765322"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5346" y="3904106"/>
            <a:ext cx="2475738"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763577" y="1938918"/>
            <a:ext cx="2319276"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5346" y="4480369"/>
            <a:ext cx="2475738"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332091" y="3904106"/>
            <a:ext cx="2475738"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409307" y="1939094"/>
            <a:ext cx="2319276"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331075" y="4480368"/>
            <a:ext cx="2476753"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5975023" y="3904106"/>
            <a:ext cx="2475738"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6056774" y="1934432"/>
            <a:ext cx="2319276"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974929" y="4480366"/>
            <a:ext cx="2475738"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pPr/>
              <a:t>2/23/2021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238717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2/23/2021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239868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37302" y="609600"/>
            <a:ext cx="1713365"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685347" y="609600"/>
            <a:ext cx="5937654"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2/23/2021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514291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2/23/2021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6332105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71551" y="1761068"/>
            <a:ext cx="7192913"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971551" y="3589879"/>
            <a:ext cx="7192913"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0320799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347" y="1732449"/>
            <a:ext cx="3795373"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52169" y="1732450"/>
            <a:ext cx="3798499"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2/23/2021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054688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Slate-V2-S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345" y="1770323"/>
            <a:ext cx="3787423" cy="4112953"/>
          </a:xfrm>
          <a:prstGeom prst="rect">
            <a:avLst/>
          </a:prstGeom>
        </p:spPr>
      </p:pic>
      <p:pic>
        <p:nvPicPr>
          <p:cNvPr id="14" name="Picture 13" descr="Slate-V2-S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245" y="1770323"/>
            <a:ext cx="3787423" cy="4112953"/>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754404" y="1835254"/>
            <a:ext cx="3657258"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54404" y="2380138"/>
            <a:ext cx="3657258"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21225" y="1835255"/>
            <a:ext cx="3671498"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21225" y="2380138"/>
            <a:ext cx="3671498"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2/23/2021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8451609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2/23/2021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428914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2/23/2021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1917230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47" y="609600"/>
            <a:ext cx="2780167"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3641725" y="609600"/>
            <a:ext cx="4808943"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347" y="2431518"/>
            <a:ext cx="2780167"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5044599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2" name="Picture 11" descr="Slate-V2-S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4987" y="609923"/>
            <a:ext cx="3428146" cy="5205472"/>
          </a:xfrm>
          <a:prstGeom prst="rect">
            <a:avLst/>
          </a:prstGeom>
        </p:spPr>
      </p:pic>
      <p:sp>
        <p:nvSpPr>
          <p:cNvPr id="2" name="Title 1"/>
          <p:cNvSpPr>
            <a:spLocks noGrp="1"/>
          </p:cNvSpPr>
          <p:nvPr>
            <p:ph type="title"/>
          </p:nvPr>
        </p:nvSpPr>
        <p:spPr>
          <a:xfrm>
            <a:off x="685347" y="609923"/>
            <a:ext cx="3924676"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4976728" y="743989"/>
            <a:ext cx="3165375"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347" y="2439261"/>
            <a:ext cx="3924676"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022338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346" y="609600"/>
            <a:ext cx="776532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346" y="1732450"/>
            <a:ext cx="776532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59052" y="5883276"/>
            <a:ext cx="20574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1D8BD707-D9CF-40AE-B4C6-C98DA3205C09}" type="datetimeFigureOut">
              <a:rPr lang="en-US" smtClean="0"/>
              <a:pPr/>
              <a:t>2/23/2021</a:t>
            </a:fld>
            <a:endParaRPr lang="en-US"/>
          </a:p>
        </p:txBody>
      </p:sp>
      <p:sp>
        <p:nvSpPr>
          <p:cNvPr id="5" name="Footer Placeholder 4"/>
          <p:cNvSpPr>
            <a:spLocks noGrp="1"/>
          </p:cNvSpPr>
          <p:nvPr>
            <p:ph type="ftr" sz="quarter" idx="3"/>
          </p:nvPr>
        </p:nvSpPr>
        <p:spPr>
          <a:xfrm>
            <a:off x="685347" y="5883276"/>
            <a:ext cx="5004649"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7885509" y="5883276"/>
            <a:ext cx="565159"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536416634"/>
      </p:ext>
    </p:extLst>
  </p:cSld>
  <p:clrMap bg1="dk1" tx1="lt1" bg2="dk2" tx2="lt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 id="2147483810" r:id="rId12"/>
    <p:sldLayoutId id="2147483811" r:id="rId13"/>
    <p:sldLayoutId id="2147483812" r:id="rId14"/>
    <p:sldLayoutId id="2147483813" r:id="rId15"/>
    <p:sldLayoutId id="2147483814" r:id="rId16"/>
    <p:sldLayoutId id="2147483815"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9339" y="2492417"/>
            <a:ext cx="7765322" cy="970450"/>
          </a:xfrm>
        </p:spPr>
        <p:txBody>
          <a:bodyPr>
            <a:normAutofit/>
          </a:bodyPr>
          <a:lstStyle/>
          <a:p>
            <a:r>
              <a:rPr lang="en-US" dirty="0"/>
              <a:t>Research Methodology</a:t>
            </a:r>
            <a:endParaRPr lang="ar-SA"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382000" cy="5867400"/>
          </a:xfrm>
        </p:spPr>
        <p:style>
          <a:lnRef idx="1">
            <a:schemeClr val="accent1"/>
          </a:lnRef>
          <a:fillRef idx="2">
            <a:schemeClr val="accent1"/>
          </a:fillRef>
          <a:effectRef idx="1">
            <a:schemeClr val="accent1"/>
          </a:effectRef>
          <a:fontRef idx="minor">
            <a:schemeClr val="dk1"/>
          </a:fontRef>
        </p:style>
        <p:txBody>
          <a:bodyPr>
            <a:normAutofit/>
          </a:bodyPr>
          <a:lstStyle/>
          <a:p>
            <a:pPr algn="l" rtl="0"/>
            <a:r>
              <a:rPr lang="en-US" b="1" dirty="0"/>
              <a:t>The </a:t>
            </a:r>
            <a:r>
              <a:rPr lang="en-US" b="1" i="1" dirty="0"/>
              <a:t>exploratory </a:t>
            </a:r>
            <a:r>
              <a:rPr lang="en-US" b="1" dirty="0"/>
              <a:t>research or it may be formalized. </a:t>
            </a:r>
          </a:p>
          <a:p>
            <a:pPr algn="l" rtl="0"/>
            <a:r>
              <a:rPr lang="en-US" b="1" dirty="0"/>
              <a:t>The objective of exploratory research is the development of hypotheses rather than their testing, whereas formalized research studies are those with substantial structure and with specific hypotheses to be tested. </a:t>
            </a:r>
          </a:p>
          <a:p>
            <a:pPr algn="l" rtl="0"/>
            <a:r>
              <a:rPr lang="en-US" b="1" i="1" dirty="0"/>
              <a:t>Historical research is that </a:t>
            </a:r>
            <a:r>
              <a:rPr lang="en-US" b="1" dirty="0"/>
              <a:t>which utilizes historical sources like documents, remains, etc. to study events or ideas of the past, including the philosophy of persons and groups at any remote point of time.</a:t>
            </a:r>
            <a:endParaRPr lang="ar-SA" b="1"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33400"/>
            <a:ext cx="8686800" cy="1828800"/>
          </a:xfrm>
        </p:spPr>
        <p:txBody>
          <a:bodyPr>
            <a:normAutofit fontScale="90000"/>
          </a:bodyPr>
          <a:lstStyle/>
          <a:p>
            <a:pPr rtl="0"/>
            <a:r>
              <a:rPr lang="en-US" dirty="0"/>
              <a:t>DETERMINATION OF SAMPLE SIZE THROUGH THE APPROACH BASED ON PRECISION RATE &amp; CONFIDENCE LEVEL</a:t>
            </a:r>
            <a:br>
              <a:rPr lang="en-US" dirty="0"/>
            </a:br>
            <a:endParaRPr lang="ar-SA" dirty="0"/>
          </a:p>
        </p:txBody>
      </p:sp>
      <p:sp>
        <p:nvSpPr>
          <p:cNvPr id="3" name="Content Placeholder 2"/>
          <p:cNvSpPr>
            <a:spLocks noGrp="1"/>
          </p:cNvSpPr>
          <p:nvPr>
            <p:ph idx="1"/>
          </p:nvPr>
        </p:nvSpPr>
        <p:spPr>
          <a:xfrm>
            <a:off x="457200" y="2743201"/>
            <a:ext cx="8229600" cy="2743200"/>
          </a:xfrm>
        </p:spPr>
        <p:style>
          <a:lnRef idx="1">
            <a:schemeClr val="accent1"/>
          </a:lnRef>
          <a:fillRef idx="2">
            <a:schemeClr val="accent1"/>
          </a:fillRef>
          <a:effectRef idx="1">
            <a:schemeClr val="accent1"/>
          </a:effectRef>
          <a:fontRef idx="minor">
            <a:schemeClr val="dk1"/>
          </a:fontRef>
        </p:style>
        <p:txBody>
          <a:bodyPr/>
          <a:lstStyle/>
          <a:p>
            <a:pPr algn="just" rtl="0"/>
            <a:r>
              <a:rPr lang="en-US" b="1" dirty="0"/>
              <a:t>To begin with, it can be stated that whenever a sample study is made, there arises some sampling error which can be controlled by selecting a sample of adequate size.</a:t>
            </a:r>
            <a:endParaRPr lang="ar-SA" b="1"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85800"/>
            <a:ext cx="9144000" cy="1173162"/>
          </a:xfrm>
        </p:spPr>
        <p:txBody>
          <a:bodyPr>
            <a:normAutofit fontScale="90000"/>
          </a:bodyPr>
          <a:lstStyle/>
          <a:p>
            <a:pPr rtl="0"/>
            <a:br>
              <a:rPr lang="en-US" dirty="0"/>
            </a:br>
            <a:r>
              <a:rPr lang="en-US" dirty="0"/>
              <a:t>                                           </a:t>
            </a:r>
            <a:r>
              <a:rPr lang="ar-SA" sz="3100" dirty="0"/>
              <a:t>9</a:t>
            </a:r>
            <a:br>
              <a:rPr lang="ar-SA" sz="3100" dirty="0"/>
            </a:br>
            <a:r>
              <a:rPr lang="en-US" sz="3100" dirty="0"/>
              <a:t>Testing of Hypotheses I</a:t>
            </a:r>
            <a:br>
              <a:rPr lang="en-US" sz="3100" dirty="0"/>
            </a:br>
            <a:r>
              <a:rPr lang="en-US" sz="3100" dirty="0"/>
              <a:t>(Parametric or Standard Tests  of Hypotheses)</a:t>
            </a:r>
            <a:br>
              <a:rPr lang="en-US" dirty="0"/>
            </a:br>
            <a:endParaRPr lang="ar-SA" dirty="0"/>
          </a:p>
        </p:txBody>
      </p:sp>
      <p:sp>
        <p:nvSpPr>
          <p:cNvPr id="3" name="Content Placeholder 2"/>
          <p:cNvSpPr>
            <a:spLocks noGrp="1"/>
          </p:cNvSpPr>
          <p:nvPr>
            <p:ph idx="1"/>
          </p:nvPr>
        </p:nvSpPr>
        <p:spPr>
          <a:xfrm>
            <a:off x="152400" y="2743200"/>
            <a:ext cx="8382000" cy="3001963"/>
          </a:xfrm>
        </p:spPr>
        <p:style>
          <a:lnRef idx="1">
            <a:schemeClr val="accent1"/>
          </a:lnRef>
          <a:fillRef idx="2">
            <a:schemeClr val="accent1"/>
          </a:fillRef>
          <a:effectRef idx="1">
            <a:schemeClr val="accent1"/>
          </a:effectRef>
          <a:fontRef idx="minor">
            <a:schemeClr val="dk1"/>
          </a:fontRef>
        </p:style>
        <p:txBody>
          <a:bodyPr>
            <a:normAutofit/>
          </a:bodyPr>
          <a:lstStyle/>
          <a:p>
            <a:pPr algn="just" rtl="0"/>
            <a:r>
              <a:rPr lang="en-US" b="1" dirty="0"/>
              <a:t>Hypothesis is usually considered as the principal instrument in and research. </a:t>
            </a:r>
          </a:p>
          <a:p>
            <a:pPr algn="just" rtl="0"/>
            <a:r>
              <a:rPr lang="en-US" b="1" dirty="0"/>
              <a:t>Ordinarily, when one talks about hypothesis, one simply means a mere assumption or some supposition to be proved or disproved.                              But for a researcher hypothesis is a formal question that he intends</a:t>
            </a:r>
            <a:endParaRPr lang="ar-SA" b="1"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54162"/>
            <a:ext cx="8839200" cy="4525963"/>
          </a:xfrm>
        </p:spPr>
        <p:style>
          <a:lnRef idx="1">
            <a:schemeClr val="accent1"/>
          </a:lnRef>
          <a:fillRef idx="2">
            <a:schemeClr val="accent1"/>
          </a:fillRef>
          <a:effectRef idx="1">
            <a:schemeClr val="accent1"/>
          </a:effectRef>
          <a:fontRef idx="minor">
            <a:schemeClr val="dk1"/>
          </a:fontRef>
        </p:style>
        <p:txBody>
          <a:bodyPr>
            <a:normAutofit/>
          </a:bodyPr>
          <a:lstStyle/>
          <a:p>
            <a:pPr algn="just" rtl="0"/>
            <a:r>
              <a:rPr lang="en-US" b="1" dirty="0"/>
              <a:t>“Students who receive counseling will show a greater increase in creativity than students not receiving </a:t>
            </a:r>
            <a:r>
              <a:rPr lang="en-US" b="1" dirty="0" err="1"/>
              <a:t>counselling</a:t>
            </a:r>
            <a:r>
              <a:rPr lang="en-US" b="1" dirty="0"/>
              <a:t>” </a:t>
            </a:r>
          </a:p>
          <a:p>
            <a:pPr algn="just" rtl="0"/>
            <a:r>
              <a:rPr lang="en-US" b="1" dirty="0"/>
              <a:t>Or    “the automobile </a:t>
            </a:r>
            <a:r>
              <a:rPr lang="en-US" b="1" i="1" dirty="0"/>
              <a:t>A is performing as well as automobile B.”</a:t>
            </a:r>
          </a:p>
          <a:p>
            <a:pPr algn="just" rtl="0"/>
            <a:r>
              <a:rPr lang="en-US" b="1" dirty="0"/>
              <a:t>These are hypotheses capable of being objectively verified and tested. </a:t>
            </a:r>
            <a:endParaRPr lang="ar-SA" b="1"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686800" cy="838200"/>
          </a:xfrm>
        </p:spPr>
        <p:txBody>
          <a:bodyPr/>
          <a:lstStyle/>
          <a:p>
            <a:pPr rtl="0"/>
            <a:r>
              <a:rPr lang="en-US" i="1" dirty="0"/>
              <a:t>Characteristics of hypothesis:</a:t>
            </a:r>
            <a:endParaRPr lang="ar-SA" dirty="0"/>
          </a:p>
        </p:txBody>
      </p:sp>
      <p:sp>
        <p:nvSpPr>
          <p:cNvPr id="3" name="Content Placeholder 2"/>
          <p:cNvSpPr>
            <a:spLocks noGrp="1"/>
          </p:cNvSpPr>
          <p:nvPr>
            <p:ph idx="1"/>
          </p:nvPr>
        </p:nvSpPr>
        <p:spPr>
          <a:xfrm>
            <a:off x="304800" y="2209800"/>
            <a:ext cx="8686800" cy="3870325"/>
          </a:xfrm>
        </p:spPr>
        <p:style>
          <a:lnRef idx="1">
            <a:schemeClr val="accent1"/>
          </a:lnRef>
          <a:fillRef idx="2">
            <a:schemeClr val="accent1"/>
          </a:fillRef>
          <a:effectRef idx="1">
            <a:schemeClr val="accent1"/>
          </a:effectRef>
          <a:fontRef idx="minor">
            <a:schemeClr val="dk1"/>
          </a:fontRef>
        </p:style>
        <p:txBody>
          <a:bodyPr>
            <a:normAutofit fontScale="92500" lnSpcReduction="20000"/>
          </a:bodyPr>
          <a:lstStyle/>
          <a:p>
            <a:pPr algn="l" rtl="0"/>
            <a:r>
              <a:rPr lang="en-US" b="1" i="1" dirty="0"/>
              <a:t>Hypothesis must possess the following characteristics:</a:t>
            </a:r>
          </a:p>
          <a:p>
            <a:pPr marL="571500" indent="-571500" algn="l" rtl="0">
              <a:buAutoNum type="romanLcParenBoth"/>
            </a:pPr>
            <a:r>
              <a:rPr lang="en-US" b="1" dirty="0"/>
              <a:t>Hypothesis should be clear and precise. </a:t>
            </a:r>
          </a:p>
          <a:p>
            <a:pPr algn="l" rtl="0">
              <a:buNone/>
            </a:pPr>
            <a:r>
              <a:rPr lang="en-US" b="1" dirty="0"/>
              <a:t>(ii) Hypothesis should be capable of being </a:t>
            </a:r>
            <a:r>
              <a:rPr lang="en-US" b="1" i="1" dirty="0"/>
              <a:t>tested</a:t>
            </a:r>
            <a:r>
              <a:rPr lang="en-US" b="1" dirty="0"/>
              <a:t>. </a:t>
            </a:r>
          </a:p>
          <a:p>
            <a:pPr algn="l" rtl="0">
              <a:buNone/>
            </a:pPr>
            <a:r>
              <a:rPr lang="en-US" b="1" dirty="0"/>
              <a:t>(iii) Hypothesis should state </a:t>
            </a:r>
            <a:r>
              <a:rPr lang="en-US" b="1" i="1" dirty="0"/>
              <a:t>relationship</a:t>
            </a:r>
            <a:r>
              <a:rPr lang="en-US" b="1" dirty="0"/>
              <a:t> between variables, if it happens to be a relational hypothesis. </a:t>
            </a:r>
          </a:p>
          <a:p>
            <a:pPr algn="l" rtl="0">
              <a:buNone/>
            </a:pPr>
            <a:r>
              <a:rPr lang="en-US" b="1" dirty="0"/>
              <a:t>(iv) Hypothesis should be limited in </a:t>
            </a:r>
            <a:r>
              <a:rPr lang="en-US" b="1" i="1" dirty="0"/>
              <a:t>scope</a:t>
            </a:r>
            <a:r>
              <a:rPr lang="en-US" b="1" dirty="0"/>
              <a:t> and must be specific.</a:t>
            </a:r>
          </a:p>
          <a:p>
            <a:pPr algn="l" rtl="0">
              <a:buNone/>
            </a:pPr>
            <a:r>
              <a:rPr lang="en-US" b="1" dirty="0"/>
              <a:t> (v) Hypothesis should be </a:t>
            </a:r>
            <a:r>
              <a:rPr lang="en-US" b="1" i="1" dirty="0"/>
              <a:t>stated</a:t>
            </a:r>
            <a:r>
              <a:rPr lang="en-US" b="1" dirty="0"/>
              <a:t> as far as possible in most simple terms </a:t>
            </a:r>
          </a:p>
          <a:p>
            <a:pPr algn="l" rtl="0">
              <a:buNone/>
            </a:pPr>
            <a:r>
              <a:rPr lang="en-US" b="1" dirty="0"/>
              <a:t>(vi) Hypothesis should be consistent with most known facts </a:t>
            </a:r>
          </a:p>
          <a:p>
            <a:pPr algn="l" rtl="0">
              <a:buNone/>
            </a:pPr>
            <a:r>
              <a:rPr lang="en-US" b="1" dirty="0"/>
              <a:t>(vii) Hypothesis should be </a:t>
            </a:r>
            <a:r>
              <a:rPr lang="en-US" b="1" i="1" dirty="0"/>
              <a:t>amenable</a:t>
            </a:r>
            <a:r>
              <a:rPr lang="en-US" b="1" dirty="0"/>
              <a:t> to testing within a reasonable time.</a:t>
            </a:r>
          </a:p>
          <a:p>
            <a:pPr algn="l" rtl="0">
              <a:buNone/>
            </a:pPr>
            <a:r>
              <a:rPr lang="en-US" b="1" dirty="0"/>
              <a:t> (viii) Hypothesis must </a:t>
            </a:r>
            <a:r>
              <a:rPr lang="en-US" b="1" i="1" dirty="0"/>
              <a:t>explain</a:t>
            </a:r>
            <a:r>
              <a:rPr lang="en-US" b="1" dirty="0"/>
              <a:t> the facts that gave rise to the need for explanation.</a:t>
            </a:r>
            <a:endParaRPr lang="ar-SA" b="1"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066800"/>
            <a:ext cx="8229600" cy="1600200"/>
          </a:xfrm>
        </p:spPr>
        <p:txBody>
          <a:bodyPr>
            <a:normAutofit fontScale="90000"/>
          </a:bodyPr>
          <a:lstStyle/>
          <a:p>
            <a:pPr rtl="0"/>
            <a:br>
              <a:rPr lang="en-US" dirty="0"/>
            </a:br>
            <a:br>
              <a:rPr lang="en-US" dirty="0"/>
            </a:br>
            <a:br>
              <a:rPr lang="en-US" dirty="0"/>
            </a:br>
            <a:r>
              <a:rPr lang="en-US" dirty="0"/>
              <a:t>BASIC CONCEPTS CONCERNING TESTING OF HYPOTHESES </a:t>
            </a:r>
            <a:br>
              <a:rPr lang="en-US" dirty="0"/>
            </a:br>
            <a:br>
              <a:rPr lang="ar-SA" dirty="0"/>
            </a:br>
            <a:br>
              <a:rPr lang="en-US" dirty="0"/>
            </a:br>
            <a:endParaRPr lang="ar-SA" dirty="0"/>
          </a:p>
        </p:txBody>
      </p:sp>
      <p:sp>
        <p:nvSpPr>
          <p:cNvPr id="4" name="Content Placeholder 3"/>
          <p:cNvSpPr>
            <a:spLocks noGrp="1"/>
          </p:cNvSpPr>
          <p:nvPr>
            <p:ph idx="1"/>
          </p:nvPr>
        </p:nvSpPr>
        <p:spPr>
          <a:xfrm>
            <a:off x="304800" y="3276600"/>
            <a:ext cx="8686800" cy="2803525"/>
          </a:xfrm>
        </p:spPr>
        <p:style>
          <a:lnRef idx="1">
            <a:schemeClr val="accent1"/>
          </a:lnRef>
          <a:fillRef idx="2">
            <a:schemeClr val="accent1"/>
          </a:fillRef>
          <a:effectRef idx="1">
            <a:schemeClr val="accent1"/>
          </a:effectRef>
          <a:fontRef idx="minor">
            <a:schemeClr val="dk1"/>
          </a:fontRef>
        </p:style>
        <p:txBody>
          <a:bodyPr/>
          <a:lstStyle/>
          <a:p>
            <a:pPr algn="l" rtl="0"/>
            <a:r>
              <a:rPr lang="en-US" b="1" dirty="0"/>
              <a:t>(a) </a:t>
            </a:r>
            <a:r>
              <a:rPr lang="en-US" b="1" i="1" dirty="0"/>
              <a:t>Null hypothesis and</a:t>
            </a:r>
            <a:r>
              <a:rPr lang="en-US" b="1" dirty="0"/>
              <a:t> alternative</a:t>
            </a:r>
            <a:r>
              <a:rPr lang="en-US" b="1" i="1" dirty="0"/>
              <a:t> hypothesis</a:t>
            </a:r>
            <a:endParaRPr lang="ar-SA" b="1"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dirty="0"/>
              <a:t> possible alternative</a:t>
            </a:r>
            <a:r>
              <a:rPr lang="en-US" i="1" dirty="0"/>
              <a:t> hypothesis</a:t>
            </a:r>
            <a:endParaRPr lang="ar-SA" dirty="0"/>
          </a:p>
        </p:txBody>
      </p:sp>
      <p:pic>
        <p:nvPicPr>
          <p:cNvPr id="4" name="Content Placeholder 3"/>
          <p:cNvPicPr>
            <a:picLocks noGrp="1" noChangeAspect="1" noChangeArrowheads="1"/>
          </p:cNvPicPr>
          <p:nvPr>
            <p:ph idx="1"/>
          </p:nvPr>
        </p:nvPicPr>
        <p:blipFill>
          <a:blip r:embed="rId2" cstate="print"/>
          <a:stretch>
            <a:fillRect/>
          </a:stretch>
        </p:blipFill>
        <p:spPr bwMode="auto">
          <a:xfrm>
            <a:off x="759709" y="1731963"/>
            <a:ext cx="7616645" cy="4059237"/>
          </a:xfrm>
          <a:prstGeom prst="rect">
            <a:avLst/>
          </a:prstGeom>
          <a:noFill/>
          <a:ln w="9525">
            <a:noFill/>
            <a:miter lim="800000"/>
            <a:headEnd/>
            <a:tailEnd/>
          </a:ln>
        </p:spPr>
      </p:pic>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style>
          <a:lnRef idx="1">
            <a:schemeClr val="accent1"/>
          </a:lnRef>
          <a:fillRef idx="2">
            <a:schemeClr val="accent1"/>
          </a:fillRef>
          <a:effectRef idx="1">
            <a:schemeClr val="accent1"/>
          </a:effectRef>
          <a:fontRef idx="minor">
            <a:schemeClr val="dk1"/>
          </a:fontRef>
        </p:style>
        <p:txBody>
          <a:bodyPr/>
          <a:lstStyle/>
          <a:p>
            <a:pPr algn="l" rtl="0"/>
            <a:r>
              <a:rPr lang="en-US" b="1" dirty="0"/>
              <a:t>b) </a:t>
            </a:r>
            <a:r>
              <a:rPr lang="en-US" b="1" i="1" dirty="0"/>
              <a:t>The level of significance: </a:t>
            </a:r>
          </a:p>
          <a:p>
            <a:pPr algn="l" rtl="0">
              <a:buNone/>
            </a:pPr>
            <a:r>
              <a:rPr lang="en-US" b="1" i="1" dirty="0"/>
              <a:t>   </a:t>
            </a:r>
            <a:r>
              <a:rPr lang="en-US" b="1" dirty="0"/>
              <a:t>This is a very important concept in the context of hypothesis testing .                                                             It is always some percentage (</a:t>
            </a:r>
            <a:r>
              <a:rPr lang="en-US" b="1" i="1" dirty="0"/>
              <a:t>usually 5%) </a:t>
            </a:r>
            <a:r>
              <a:rPr lang="en-US" b="1" dirty="0"/>
              <a:t>which should be chosen wit great care, thought and reason. </a:t>
            </a:r>
            <a:endParaRPr lang="ar-SA" b="1"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style>
          <a:lnRef idx="1">
            <a:schemeClr val="accent1"/>
          </a:lnRef>
          <a:fillRef idx="2">
            <a:schemeClr val="accent1"/>
          </a:fillRef>
          <a:effectRef idx="1">
            <a:schemeClr val="accent1"/>
          </a:effectRef>
          <a:fontRef idx="minor">
            <a:schemeClr val="dk1"/>
          </a:fontRef>
        </p:style>
        <p:txBody>
          <a:bodyPr/>
          <a:lstStyle/>
          <a:p>
            <a:pPr algn="l" rtl="0"/>
            <a:r>
              <a:rPr lang="en-US" b="1" dirty="0"/>
              <a:t>(c) </a:t>
            </a:r>
            <a:r>
              <a:rPr lang="en-US" b="1" i="1" dirty="0"/>
              <a:t>Decision rule or test of hypothesis:                           Given a hypothesis H0 and an alternative hypothesis Ha,</a:t>
            </a:r>
          </a:p>
          <a:p>
            <a:pPr algn="l" rtl="0">
              <a:buNone/>
            </a:pPr>
            <a:r>
              <a:rPr lang="en-US" b="1" i="1" dirty="0"/>
              <a:t>    </a:t>
            </a:r>
            <a:r>
              <a:rPr lang="en-US" b="1" dirty="0"/>
              <a:t>we make a rule which is known as decision rule according to which we accept </a:t>
            </a:r>
            <a:r>
              <a:rPr lang="en-US" b="1" i="1" dirty="0"/>
              <a:t>H0 (i.e., reject Ha) or </a:t>
            </a:r>
            <a:r>
              <a:rPr lang="en-US" b="1" dirty="0"/>
              <a:t>reject </a:t>
            </a:r>
            <a:r>
              <a:rPr lang="en-US" b="1" i="1" dirty="0"/>
              <a:t>H0 (i.e., accept Ha).</a:t>
            </a:r>
            <a:endParaRPr lang="ar-SA" b="1"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rtl="0"/>
            <a:r>
              <a:rPr lang="en-US" dirty="0"/>
              <a:t>Acceptance and rejection regions</a:t>
            </a:r>
            <a:br>
              <a:rPr lang="en-US" dirty="0"/>
            </a:br>
            <a:r>
              <a:rPr lang="en-US" dirty="0"/>
              <a:t>in case of a two-tailed test</a:t>
            </a:r>
            <a:br>
              <a:rPr lang="en-US" dirty="0"/>
            </a:br>
            <a:r>
              <a:rPr lang="en-US" dirty="0"/>
              <a:t>(with 5% significance level)</a:t>
            </a:r>
            <a:endParaRPr lang="ar-SA" dirty="0"/>
          </a:p>
        </p:txBody>
      </p:sp>
      <p:pic>
        <p:nvPicPr>
          <p:cNvPr id="2051" name="Picture 3"/>
          <p:cNvPicPr>
            <a:picLocks noGrp="1" noChangeAspect="1" noChangeArrowheads="1"/>
          </p:cNvPicPr>
          <p:nvPr>
            <p:ph idx="1"/>
          </p:nvPr>
        </p:nvPicPr>
        <p:blipFill>
          <a:blip r:embed="rId2" cstate="print"/>
          <a:stretch>
            <a:fillRect/>
          </a:stretch>
        </p:blipFill>
        <p:spPr bwMode="auto">
          <a:xfrm>
            <a:off x="759709" y="1731963"/>
            <a:ext cx="7616645" cy="4059237"/>
          </a:xfrm>
          <a:prstGeom prst="rect">
            <a:avLst/>
          </a:prstGeom>
          <a:noFill/>
          <a:ln w="9525">
            <a:noFill/>
            <a:miter lim="800000"/>
            <a:headEnd/>
            <a:tailEnd/>
          </a:ln>
        </p:spPr>
      </p:pic>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rtl="0"/>
            <a:r>
              <a:rPr lang="en-US" dirty="0"/>
              <a:t>PROCEDURE FOR HYPOTHESIS TESTING</a:t>
            </a:r>
            <a:br>
              <a:rPr lang="en-US" dirty="0"/>
            </a:br>
            <a:endParaRPr lang="ar-SA" dirty="0"/>
          </a:p>
        </p:txBody>
      </p:sp>
      <p:sp>
        <p:nvSpPr>
          <p:cNvPr id="3" name="Content Placeholder 2"/>
          <p:cNvSpPr>
            <a:spLocks noGrp="1"/>
          </p:cNvSpPr>
          <p:nvPr>
            <p:ph idx="1"/>
          </p:nvPr>
        </p:nvSpPr>
        <p:spPr>
          <a:xfrm>
            <a:off x="457200" y="1600200"/>
            <a:ext cx="8229600" cy="4876800"/>
          </a:xfrm>
        </p:spPr>
        <p:style>
          <a:lnRef idx="1">
            <a:schemeClr val="accent1"/>
          </a:lnRef>
          <a:fillRef idx="2">
            <a:schemeClr val="accent1"/>
          </a:fillRef>
          <a:effectRef idx="1">
            <a:schemeClr val="accent1"/>
          </a:effectRef>
          <a:fontRef idx="minor">
            <a:schemeClr val="dk1"/>
          </a:fontRef>
        </p:style>
        <p:txBody>
          <a:bodyPr>
            <a:normAutofit fontScale="92500" lnSpcReduction="20000"/>
          </a:bodyPr>
          <a:lstStyle/>
          <a:p>
            <a:pPr algn="l" rtl="0"/>
            <a:r>
              <a:rPr lang="en-US" b="1" dirty="0"/>
              <a:t>the main question is:</a:t>
            </a:r>
          </a:p>
          <a:p>
            <a:pPr algn="l" rtl="0">
              <a:buNone/>
            </a:pPr>
            <a:r>
              <a:rPr lang="en-US" b="1" dirty="0"/>
              <a:t>     whether to </a:t>
            </a:r>
            <a:r>
              <a:rPr lang="en-US" b="1" i="1" dirty="0"/>
              <a:t>accept the null hypothesis or not to accept the null hypothesis</a:t>
            </a:r>
            <a:r>
              <a:rPr lang="en-US" b="1" dirty="0"/>
              <a:t>? Procedure for hypothesis testing refers to all those steps that we undertake for making a choice between the two actions i.e., rejection and acceptance of a null hypothesis.              The various steps involved in hypothesis testing are stated below:</a:t>
            </a:r>
          </a:p>
          <a:p>
            <a:pPr algn="l" rtl="0">
              <a:buNone/>
            </a:pPr>
            <a:r>
              <a:rPr lang="en-US" b="1" dirty="0"/>
              <a:t>(</a:t>
            </a:r>
            <a:r>
              <a:rPr lang="en-US" b="1" dirty="0" err="1"/>
              <a:t>i</a:t>
            </a:r>
            <a:r>
              <a:rPr lang="en-US" b="1" dirty="0"/>
              <a:t>) </a:t>
            </a:r>
            <a:r>
              <a:rPr lang="en-US" b="1" i="1" dirty="0"/>
              <a:t>Making a formal statement: The step consists :</a:t>
            </a:r>
            <a:r>
              <a:rPr lang="en-US" b="1" dirty="0"/>
              <a:t> null hypothesis is </a:t>
            </a:r>
            <a:r>
              <a:rPr lang="en-US" b="1" i="1" dirty="0"/>
              <a:t>H0 : m = 10 tons</a:t>
            </a:r>
          </a:p>
          <a:p>
            <a:pPr algn="l" rtl="0">
              <a:buNone/>
            </a:pPr>
            <a:r>
              <a:rPr lang="en-US" b="1" dirty="0"/>
              <a:t>    Alternative Hypothesis Ha: m &gt; 10 tons </a:t>
            </a:r>
          </a:p>
          <a:p>
            <a:pPr algn="l" rtl="0">
              <a:buNone/>
            </a:pPr>
            <a:r>
              <a:rPr lang="en-US" b="1" dirty="0"/>
              <a:t>(ii) </a:t>
            </a:r>
            <a:r>
              <a:rPr lang="en-US" b="1" i="1" dirty="0"/>
              <a:t>Selecting a significance level:</a:t>
            </a:r>
          </a:p>
          <a:p>
            <a:pPr algn="l" rtl="0">
              <a:buNone/>
            </a:pPr>
            <a:r>
              <a:rPr lang="en-US" b="1" dirty="0"/>
              <a:t> (iii) </a:t>
            </a:r>
            <a:r>
              <a:rPr lang="en-US" b="1" i="1" dirty="0"/>
              <a:t>Deciding the distribution to use:</a:t>
            </a:r>
            <a:r>
              <a:rPr lang="en-US" b="1" dirty="0"/>
              <a:t> (iv) </a:t>
            </a:r>
            <a:r>
              <a:rPr lang="en-US" b="1" i="1" dirty="0"/>
              <a:t>Selecting a random sample and computing an appropriate value</a:t>
            </a:r>
            <a:r>
              <a:rPr lang="en-US" b="1" dirty="0"/>
              <a:t> </a:t>
            </a:r>
          </a:p>
          <a:p>
            <a:pPr algn="l" rtl="0">
              <a:buNone/>
            </a:pPr>
            <a:r>
              <a:rPr lang="en-US" b="1" dirty="0"/>
              <a:t>(vi) </a:t>
            </a:r>
            <a:r>
              <a:rPr lang="en-US" b="1" i="1" dirty="0"/>
              <a:t>Comparing the probability:</a:t>
            </a:r>
            <a:r>
              <a:rPr lang="en-US" b="1" dirty="0"/>
              <a:t> Yet another step consists in comparing the probability thus calculated with the specified value for a , the significance level.</a:t>
            </a:r>
          </a:p>
          <a:p>
            <a:pPr>
              <a:buNone/>
            </a:pPr>
            <a:endParaRPr lang="en-US" b="1" i="1" dirty="0"/>
          </a:p>
          <a:p>
            <a:endParaRPr lang="ar-SA"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8657" y="2822"/>
            <a:ext cx="7765322" cy="609600"/>
          </a:xfrm>
        </p:spPr>
        <p:txBody>
          <a:bodyPr>
            <a:normAutofit fontScale="90000"/>
          </a:bodyPr>
          <a:lstStyle/>
          <a:p>
            <a:pPr rtl="0"/>
            <a:r>
              <a:rPr lang="en-IN" sz="4000" b="1" dirty="0">
                <a:solidFill>
                  <a:schemeClr val="tx1"/>
                </a:solidFill>
                <a:latin typeface="Marcellus" panose="020E0602050203020307" pitchFamily="34" charset="0"/>
              </a:rPr>
              <a:t>Significance of Research</a:t>
            </a:r>
            <a:endParaRPr lang="ar-SA" b="1" dirty="0">
              <a:solidFill>
                <a:schemeClr val="tx1"/>
              </a:solidFill>
            </a:endParaRPr>
          </a:p>
        </p:txBody>
      </p:sp>
      <p:sp>
        <p:nvSpPr>
          <p:cNvPr id="3" name="Content Placeholder 2"/>
          <p:cNvSpPr>
            <a:spLocks noGrp="1"/>
          </p:cNvSpPr>
          <p:nvPr>
            <p:ph idx="1"/>
          </p:nvPr>
        </p:nvSpPr>
        <p:spPr>
          <a:xfrm>
            <a:off x="76200" y="612422"/>
            <a:ext cx="8915400" cy="6169378"/>
          </a:xfrm>
        </p:spPr>
        <p:style>
          <a:lnRef idx="1">
            <a:schemeClr val="accent1"/>
          </a:lnRef>
          <a:fillRef idx="2">
            <a:schemeClr val="accent1"/>
          </a:fillRef>
          <a:effectRef idx="1">
            <a:schemeClr val="accent1"/>
          </a:effectRef>
          <a:fontRef idx="minor">
            <a:schemeClr val="dk1"/>
          </a:fontRef>
        </p:style>
        <p:txBody>
          <a:bodyPr>
            <a:normAutofit/>
          </a:bodyPr>
          <a:lstStyle/>
          <a:p>
            <a:pPr algn="l"/>
            <a:r>
              <a:rPr lang="en-US" sz="1800" b="0" i="0" u="none" strike="noStrike" baseline="0" dirty="0">
                <a:solidFill>
                  <a:srgbClr val="000000"/>
                </a:solidFill>
                <a:latin typeface="Times New Roman" panose="02020603050405020304" pitchFamily="18" charset="0"/>
              </a:rPr>
              <a:t>“All progress is born of inquiry. Doubt is often better than overconfidence, for it leads to inquiry, and inquiry leads to invention” is a famous Hudson Maxim in context of which the significance of research can well be understood. </a:t>
            </a:r>
          </a:p>
          <a:p>
            <a:r>
              <a:rPr lang="en-US" sz="1800" b="0" i="0" u="none" strike="noStrike" baseline="0" dirty="0">
                <a:solidFill>
                  <a:srgbClr val="000000"/>
                </a:solidFill>
                <a:latin typeface="Times New Roman" panose="02020603050405020304" pitchFamily="18" charset="0"/>
              </a:rPr>
              <a:t>Increased amounts of research make progress possible.</a:t>
            </a:r>
          </a:p>
          <a:p>
            <a:r>
              <a:rPr lang="en-US" sz="1800" b="0" i="1" u="none" strike="noStrike" baseline="0" dirty="0">
                <a:solidFill>
                  <a:srgbClr val="000000"/>
                </a:solidFill>
                <a:latin typeface="Times New Roman" panose="02020603050405020304" pitchFamily="18" charset="0"/>
              </a:rPr>
              <a:t>Research inculcates scientific and inductive thinking and it promotes the development of logical habits of thinking </a:t>
            </a:r>
            <a:r>
              <a:rPr lang="en-IN" sz="1800" b="0" i="1" u="none" strike="noStrike" baseline="0" dirty="0">
                <a:solidFill>
                  <a:srgbClr val="000000"/>
                </a:solidFill>
                <a:latin typeface="Times New Roman" panose="02020603050405020304" pitchFamily="18" charset="0"/>
              </a:rPr>
              <a:t>and organisation</a:t>
            </a:r>
            <a:r>
              <a:rPr lang="en-IN" sz="1800" b="0" i="0" u="none" strike="noStrike" baseline="0" dirty="0">
                <a:solidFill>
                  <a:srgbClr val="000000"/>
                </a:solidFill>
                <a:latin typeface="Times New Roman" panose="02020603050405020304" pitchFamily="18" charset="0"/>
              </a:rPr>
              <a:t>.</a:t>
            </a:r>
          </a:p>
          <a:p>
            <a:pPr algn="l"/>
            <a:r>
              <a:rPr lang="en-US" sz="1800" b="0" i="1" u="none" strike="noStrike" baseline="0" dirty="0">
                <a:solidFill>
                  <a:srgbClr val="000000"/>
                </a:solidFill>
                <a:latin typeface="Times New Roman" panose="02020603050405020304" pitchFamily="18" charset="0"/>
              </a:rPr>
              <a:t>The role of research in several fields of applied economics, whether related to business or to the economy as a whole, has greatly increased in modern times</a:t>
            </a:r>
            <a:r>
              <a:rPr lang="en-US" sz="1800" b="0" i="0" u="none" strike="noStrike" baseline="0" dirty="0">
                <a:solidFill>
                  <a:srgbClr val="000000"/>
                </a:solidFill>
                <a:latin typeface="Times New Roman" panose="02020603050405020304" pitchFamily="18" charset="0"/>
              </a:rPr>
              <a:t>. </a:t>
            </a:r>
          </a:p>
          <a:p>
            <a:pPr algn="l"/>
            <a:r>
              <a:rPr lang="en-US" sz="1800" b="0" i="0" u="none" strike="noStrike" baseline="0" dirty="0">
                <a:solidFill>
                  <a:srgbClr val="000000"/>
                </a:solidFill>
                <a:latin typeface="Times New Roman" panose="02020603050405020304" pitchFamily="18" charset="0"/>
              </a:rPr>
              <a:t>The increasingly complex nature of business and government has focused attention on the use of research in solving operational problems. Research, as an aid to economic policy, has gained added importance, both for government </a:t>
            </a:r>
            <a:r>
              <a:rPr lang="en-IN" sz="1800" b="0" i="0" u="none" strike="noStrike" baseline="0" dirty="0">
                <a:solidFill>
                  <a:srgbClr val="000000"/>
                </a:solidFill>
                <a:latin typeface="Times New Roman" panose="02020603050405020304" pitchFamily="18" charset="0"/>
              </a:rPr>
              <a:t>and business.</a:t>
            </a:r>
          </a:p>
          <a:p>
            <a:pPr algn="l"/>
            <a:r>
              <a:rPr lang="en-US" sz="1800" b="0" i="1" u="none" strike="noStrike" baseline="0" dirty="0">
                <a:solidFill>
                  <a:srgbClr val="000000"/>
                </a:solidFill>
                <a:latin typeface="Times New Roman" panose="02020603050405020304" pitchFamily="18" charset="0"/>
              </a:rPr>
              <a:t>Research provides the basis for nearly all government policies in our economic system</a:t>
            </a:r>
            <a:r>
              <a:rPr lang="en-US" sz="1800" b="0" i="0" u="none" strike="noStrike" baseline="0" dirty="0">
                <a:solidFill>
                  <a:srgbClr val="000000"/>
                </a:solidFill>
                <a:latin typeface="Times New Roman" panose="02020603050405020304" pitchFamily="18" charset="0"/>
              </a:rPr>
              <a:t>.</a:t>
            </a:r>
          </a:p>
          <a:p>
            <a:pPr algn="l"/>
            <a:r>
              <a:rPr lang="en-US" sz="1800" b="0" i="0" u="none" strike="noStrike" baseline="0" dirty="0">
                <a:solidFill>
                  <a:srgbClr val="000000"/>
                </a:solidFill>
                <a:latin typeface="Times New Roman" panose="02020603050405020304" pitchFamily="18" charset="0"/>
              </a:rPr>
              <a:t>For instance, government’s budgets rest in part on an analysis of the needs and desires of the people and on the availability of revenues to meet these needs. The cost of needs has to be equated to probable revenues and this is a field where research is most needed. Through research we can devise alternative policies and can as well examine the consequences of each of these alternatives.</a:t>
            </a:r>
            <a:endParaRPr lang="ar-SA" sz="1800" b="1"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rtl="0"/>
            <a:r>
              <a:rPr lang="en-US" dirty="0"/>
              <a:t>FLOW DIAGRAM FOR HYPOTHESIS TESTING</a:t>
            </a:r>
            <a:endParaRPr lang="ar-SA" dirty="0"/>
          </a:p>
        </p:txBody>
      </p:sp>
      <p:pic>
        <p:nvPicPr>
          <p:cNvPr id="3074" name="Picture 2"/>
          <p:cNvPicPr>
            <a:picLocks noGrp="1" noChangeAspect="1" noChangeArrowheads="1"/>
          </p:cNvPicPr>
          <p:nvPr>
            <p:ph idx="1"/>
          </p:nvPr>
        </p:nvPicPr>
        <p:blipFill>
          <a:blip r:embed="rId2" cstate="print"/>
          <a:stretch>
            <a:fillRect/>
          </a:stretch>
        </p:blipFill>
        <p:spPr bwMode="auto">
          <a:xfrm>
            <a:off x="958059" y="1731963"/>
            <a:ext cx="7219944" cy="4059237"/>
          </a:xfrm>
          <a:prstGeom prst="rect">
            <a:avLst/>
          </a:prstGeom>
          <a:noFill/>
          <a:ln w="9525">
            <a:noFill/>
            <a:miter lim="800000"/>
            <a:headEnd/>
            <a:tailEnd/>
          </a:ln>
        </p:spPr>
      </p:pic>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pPr rtl="0"/>
            <a:r>
              <a:rPr lang="en-US" dirty="0"/>
              <a:t>TESTS OF HYPOTHESES</a:t>
            </a:r>
            <a:endParaRPr lang="ar-SA" dirty="0"/>
          </a:p>
        </p:txBody>
      </p:sp>
      <p:sp>
        <p:nvSpPr>
          <p:cNvPr id="3" name="Content Placeholder 2"/>
          <p:cNvSpPr>
            <a:spLocks noGrp="1"/>
          </p:cNvSpPr>
          <p:nvPr>
            <p:ph idx="1"/>
          </p:nvPr>
        </p:nvSpPr>
        <p:spPr>
          <a:xfrm>
            <a:off x="228600" y="2133600"/>
            <a:ext cx="8686800" cy="4525963"/>
          </a:xfrm>
        </p:spPr>
        <p:style>
          <a:lnRef idx="1">
            <a:schemeClr val="accent1"/>
          </a:lnRef>
          <a:fillRef idx="2">
            <a:schemeClr val="accent1"/>
          </a:fillRef>
          <a:effectRef idx="1">
            <a:schemeClr val="accent1"/>
          </a:effectRef>
          <a:fontRef idx="minor">
            <a:schemeClr val="dk1"/>
          </a:fontRef>
        </p:style>
        <p:txBody>
          <a:bodyPr>
            <a:normAutofit/>
          </a:bodyPr>
          <a:lstStyle/>
          <a:p>
            <a:pPr algn="just" rtl="0"/>
            <a:r>
              <a:rPr lang="en-US" b="1" dirty="0"/>
              <a:t>classified as: </a:t>
            </a:r>
          </a:p>
          <a:p>
            <a:pPr algn="just" rtl="0"/>
            <a:r>
              <a:rPr lang="en-US" b="1" dirty="0"/>
              <a:t>(a) Parametric tests or standard tests of hypotheses; (1) </a:t>
            </a:r>
            <a:r>
              <a:rPr lang="en-US" b="1" i="1" dirty="0"/>
              <a:t>z-test; (2) t-test; x2-test, and (4) F-test. All these tests </a:t>
            </a:r>
            <a:r>
              <a:rPr lang="en-US" b="1" dirty="0"/>
              <a:t>are based on the assumption of normality i.e., the source of data is considered to be normally distributed.</a:t>
            </a:r>
          </a:p>
          <a:p>
            <a:pPr algn="just" rtl="0"/>
            <a:r>
              <a:rPr lang="en-US" b="1" dirty="0"/>
              <a:t>(b) Non-parametric tests or distribution-free test of hypotheses.</a:t>
            </a:r>
            <a:endParaRPr lang="ar-SA" b="1"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rtl="0"/>
            <a:r>
              <a:rPr lang="en-US" dirty="0"/>
              <a:t>                                        </a:t>
            </a:r>
            <a:r>
              <a:rPr lang="ar-SA" dirty="0"/>
              <a:t>10</a:t>
            </a:r>
            <a:br>
              <a:rPr lang="ar-SA" dirty="0"/>
            </a:br>
            <a:r>
              <a:rPr lang="en-US" dirty="0"/>
              <a:t>Chi-Square Test</a:t>
            </a:r>
            <a:endParaRPr lang="ar-SA" dirty="0"/>
          </a:p>
        </p:txBody>
      </p:sp>
      <p:sp>
        <p:nvSpPr>
          <p:cNvPr id="3" name="Content Placeholder 2"/>
          <p:cNvSpPr>
            <a:spLocks noGrp="1"/>
          </p:cNvSpPr>
          <p:nvPr>
            <p:ph idx="1"/>
          </p:nvPr>
        </p:nvSpPr>
        <p:spPr>
          <a:xfrm>
            <a:off x="304800" y="2133600"/>
            <a:ext cx="8686800" cy="4191000"/>
          </a:xfrm>
        </p:spPr>
        <p:style>
          <a:lnRef idx="1">
            <a:schemeClr val="accent1"/>
          </a:lnRef>
          <a:fillRef idx="2">
            <a:schemeClr val="accent1"/>
          </a:fillRef>
          <a:effectRef idx="1">
            <a:schemeClr val="accent1"/>
          </a:effectRef>
          <a:fontRef idx="minor">
            <a:schemeClr val="dk1"/>
          </a:fontRef>
        </p:style>
        <p:txBody>
          <a:bodyPr>
            <a:normAutofit/>
          </a:bodyPr>
          <a:lstStyle/>
          <a:p>
            <a:pPr algn="just" rtl="0"/>
            <a:endParaRPr lang="en-US" b="1" dirty="0"/>
          </a:p>
          <a:p>
            <a:pPr algn="just" rtl="0"/>
            <a:endParaRPr lang="en-US" b="1" dirty="0"/>
          </a:p>
          <a:p>
            <a:pPr algn="just" rtl="0"/>
            <a:r>
              <a:rPr lang="en-US" b="1" dirty="0"/>
              <a:t>Chi-square, symbolically written as c2 (Pronounced as </a:t>
            </a:r>
            <a:r>
              <a:rPr lang="en-US" b="1" dirty="0" err="1"/>
              <a:t>Ki</a:t>
            </a:r>
            <a:r>
              <a:rPr lang="en-US" b="1" dirty="0"/>
              <a:t>-square), is a statistical measure used in the context of sampling analysis for comparing a variance to a theoretical variance. </a:t>
            </a:r>
          </a:p>
          <a:p>
            <a:pPr algn="just" rtl="0"/>
            <a:r>
              <a:rPr lang="en-US" b="1" dirty="0"/>
              <a:t>As a </a:t>
            </a:r>
            <a:r>
              <a:rPr lang="en-US" b="1" i="1" dirty="0"/>
              <a:t>non-parametric test</a:t>
            </a:r>
            <a:r>
              <a:rPr lang="en-US" b="1" dirty="0"/>
              <a:t>, it “can be used to determine if categorical data shows dependency or the two classifications are independent. It can also be used to make comparisons between theoretical populations and actual data when categories are used.”</a:t>
            </a:r>
            <a:endParaRPr lang="ar-SA" b="1"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style>
          <a:lnRef idx="1">
            <a:schemeClr val="accent1"/>
          </a:lnRef>
          <a:fillRef idx="2">
            <a:schemeClr val="accent1"/>
          </a:fillRef>
          <a:effectRef idx="1">
            <a:schemeClr val="accent1"/>
          </a:effectRef>
          <a:fontRef idx="minor">
            <a:schemeClr val="dk1"/>
          </a:fontRef>
        </p:style>
        <p:txBody>
          <a:bodyPr/>
          <a:lstStyle/>
          <a:p>
            <a:pPr algn="just" rtl="0"/>
            <a:r>
              <a:rPr lang="en-US" b="1" dirty="0"/>
              <a:t>The test is, in fact, a technique through the use of which it is possible for all researchers to </a:t>
            </a:r>
          </a:p>
          <a:p>
            <a:pPr algn="just" rtl="0"/>
            <a:r>
              <a:rPr lang="en-US" b="1" dirty="0"/>
              <a:t>(</a:t>
            </a:r>
            <a:r>
              <a:rPr lang="en-US" b="1" dirty="0" err="1"/>
              <a:t>i</a:t>
            </a:r>
            <a:r>
              <a:rPr lang="en-US" b="1" dirty="0"/>
              <a:t>) test the goodness of fit; </a:t>
            </a:r>
          </a:p>
          <a:p>
            <a:pPr algn="just" rtl="0"/>
            <a:r>
              <a:rPr lang="en-US" b="1" dirty="0"/>
              <a:t>(ii) test the significance of association between two attributes, and </a:t>
            </a:r>
          </a:p>
          <a:p>
            <a:pPr algn="just" rtl="0"/>
            <a:r>
              <a:rPr lang="en-US" b="1" dirty="0"/>
              <a:t>(iii) test the homogeneity or the significance of population variance.</a:t>
            </a:r>
            <a:endParaRPr lang="ar-SA" b="1"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743200"/>
            <a:ext cx="8686800" cy="3336925"/>
          </a:xfrm>
        </p:spPr>
        <p:style>
          <a:lnRef idx="1">
            <a:schemeClr val="accent1"/>
          </a:lnRef>
          <a:fillRef idx="2">
            <a:schemeClr val="accent1"/>
          </a:fillRef>
          <a:effectRef idx="1">
            <a:schemeClr val="accent1"/>
          </a:effectRef>
          <a:fontRef idx="minor">
            <a:schemeClr val="dk1"/>
          </a:fontRef>
        </p:style>
        <p:txBody>
          <a:bodyPr/>
          <a:lstStyle/>
          <a:p>
            <a:pPr algn="l" rtl="0"/>
            <a:r>
              <a:rPr lang="en-US" b="1" dirty="0"/>
              <a:t>chi-square can be used </a:t>
            </a:r>
          </a:p>
          <a:p>
            <a:pPr algn="l" rtl="0">
              <a:buNone/>
            </a:pPr>
            <a:r>
              <a:rPr lang="en-US" b="1" dirty="0"/>
              <a:t>    (</a:t>
            </a:r>
            <a:r>
              <a:rPr lang="en-US" b="1" dirty="0" err="1"/>
              <a:t>i</a:t>
            </a:r>
            <a:r>
              <a:rPr lang="en-US" b="1" dirty="0"/>
              <a:t>) as a test of goodness of fit and </a:t>
            </a:r>
          </a:p>
          <a:p>
            <a:pPr algn="l" rtl="0">
              <a:buNone/>
            </a:pPr>
            <a:r>
              <a:rPr lang="en-US" b="1" dirty="0"/>
              <a:t>    (ii) as a test of independence.</a:t>
            </a: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style>
          <a:lnRef idx="1">
            <a:schemeClr val="accent1"/>
          </a:lnRef>
          <a:fillRef idx="2">
            <a:schemeClr val="accent1"/>
          </a:fillRef>
          <a:effectRef idx="1">
            <a:schemeClr val="accent1"/>
          </a:effectRef>
          <a:fontRef idx="minor">
            <a:schemeClr val="dk1"/>
          </a:fontRef>
        </p:style>
        <p:txBody>
          <a:bodyPr>
            <a:normAutofit/>
          </a:bodyPr>
          <a:lstStyle/>
          <a:p>
            <a:pPr algn="just" rtl="0"/>
            <a:r>
              <a:rPr lang="en-US" b="1" dirty="0"/>
              <a:t>No group should contain very few items, say less than 10. I</a:t>
            </a:r>
          </a:p>
          <a:p>
            <a:pPr algn="just" rtl="0"/>
            <a:r>
              <a:rPr lang="en-US" b="1" dirty="0"/>
              <a:t>n case where the frequencies are less than 10, regrouping is done by combining the frequencies of adjoining groups so that the new frequencies become greater than 10. </a:t>
            </a:r>
          </a:p>
          <a:p>
            <a:pPr algn="just" rtl="0"/>
            <a:r>
              <a:rPr lang="en-US" b="1" dirty="0"/>
              <a:t>Some statisticians take this number as 5, but 10 is regarded as better by most of the statisticians.</a:t>
            </a:r>
            <a:endParaRPr lang="ar-SA" b="1"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382000" cy="2362200"/>
          </a:xfrm>
        </p:spPr>
        <p:txBody>
          <a:bodyPr>
            <a:normAutofit fontScale="90000"/>
          </a:bodyPr>
          <a:lstStyle/>
          <a:p>
            <a:pPr rtl="0"/>
            <a:r>
              <a:rPr lang="en-US" dirty="0"/>
              <a:t>                   </a:t>
            </a:r>
            <a:br>
              <a:rPr lang="en-US" dirty="0"/>
            </a:br>
            <a:br>
              <a:rPr lang="en-US" dirty="0"/>
            </a:br>
            <a:r>
              <a:rPr lang="en-US" dirty="0"/>
              <a:t>                                        </a:t>
            </a:r>
            <a:r>
              <a:rPr lang="ar-SA" dirty="0"/>
              <a:t>11</a:t>
            </a:r>
            <a:br>
              <a:rPr lang="ar-SA" dirty="0"/>
            </a:br>
            <a:r>
              <a:rPr lang="en-US" dirty="0"/>
              <a:t>Analysis of Variance and Co-variance</a:t>
            </a:r>
            <a:br>
              <a:rPr lang="en-US" dirty="0"/>
            </a:br>
            <a:br>
              <a:rPr lang="en-US" dirty="0"/>
            </a:br>
            <a:br>
              <a:rPr lang="en-US" dirty="0"/>
            </a:br>
            <a:endParaRPr lang="ar-SA" dirty="0"/>
          </a:p>
        </p:txBody>
      </p:sp>
      <p:sp>
        <p:nvSpPr>
          <p:cNvPr id="3" name="Content Placeholder 2"/>
          <p:cNvSpPr>
            <a:spLocks noGrp="1"/>
          </p:cNvSpPr>
          <p:nvPr>
            <p:ph idx="1"/>
          </p:nvPr>
        </p:nvSpPr>
        <p:spPr>
          <a:xfrm>
            <a:off x="457200" y="2971800"/>
            <a:ext cx="8229600" cy="3154363"/>
          </a:xfrm>
        </p:spPr>
        <p:style>
          <a:lnRef idx="1">
            <a:schemeClr val="accent1"/>
          </a:lnRef>
          <a:fillRef idx="2">
            <a:schemeClr val="accent1"/>
          </a:fillRef>
          <a:effectRef idx="1">
            <a:schemeClr val="accent1"/>
          </a:effectRef>
          <a:fontRef idx="minor">
            <a:schemeClr val="dk1"/>
          </a:fontRef>
        </p:style>
        <p:txBody>
          <a:bodyPr/>
          <a:lstStyle/>
          <a:p>
            <a:pPr algn="just" rtl="0"/>
            <a:r>
              <a:rPr lang="en-US" b="1" dirty="0"/>
              <a:t>ANALYSIS OF VARIANCE (ANOVA) ANOVA is essentially a procedure for testing the difference among different groups of data for homogeneity.</a:t>
            </a:r>
            <a:endParaRPr lang="ar-SA" b="1"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544762"/>
          </a:xfrm>
        </p:spPr>
        <p:txBody>
          <a:bodyPr>
            <a:normAutofit/>
          </a:bodyPr>
          <a:lstStyle/>
          <a:p>
            <a:pPr rtl="0"/>
            <a:r>
              <a:rPr lang="en-US" dirty="0"/>
              <a:t>                                 </a:t>
            </a:r>
            <a:r>
              <a:rPr lang="ar-SA" dirty="0"/>
              <a:t>12</a:t>
            </a:r>
            <a:br>
              <a:rPr lang="ar-SA" dirty="0"/>
            </a:br>
            <a:r>
              <a:rPr lang="en-US" dirty="0"/>
              <a:t>Testing of Hypotheses-II</a:t>
            </a:r>
            <a:br>
              <a:rPr lang="en-US" dirty="0"/>
            </a:br>
            <a:r>
              <a:rPr lang="en-US" dirty="0"/>
              <a:t>(Nonparametric or Distribution-free Tests)</a:t>
            </a:r>
            <a:endParaRPr lang="ar-SA" dirty="0"/>
          </a:p>
        </p:txBody>
      </p:sp>
      <p:sp>
        <p:nvSpPr>
          <p:cNvPr id="3" name="Content Placeholder 2"/>
          <p:cNvSpPr>
            <a:spLocks noGrp="1"/>
          </p:cNvSpPr>
          <p:nvPr>
            <p:ph idx="1"/>
          </p:nvPr>
        </p:nvSpPr>
        <p:spPr>
          <a:xfrm>
            <a:off x="457200" y="3048000"/>
            <a:ext cx="8229600" cy="3078163"/>
          </a:xfrm>
        </p:spPr>
        <p:style>
          <a:lnRef idx="1">
            <a:schemeClr val="accent1"/>
          </a:lnRef>
          <a:fillRef idx="2">
            <a:schemeClr val="accent1"/>
          </a:fillRef>
          <a:effectRef idx="1">
            <a:schemeClr val="accent1"/>
          </a:effectRef>
          <a:fontRef idx="minor">
            <a:schemeClr val="dk1"/>
          </a:fontRef>
        </p:style>
        <p:txBody>
          <a:bodyPr>
            <a:normAutofit fontScale="92500" lnSpcReduction="10000"/>
          </a:bodyPr>
          <a:lstStyle/>
          <a:p>
            <a:pPr algn="just" rtl="0"/>
            <a:r>
              <a:rPr lang="en-US" b="1" dirty="0"/>
              <a:t>are important and generally used:</a:t>
            </a:r>
          </a:p>
          <a:p>
            <a:pPr algn="just" rtl="0">
              <a:buNone/>
            </a:pPr>
            <a:r>
              <a:rPr lang="en-US" b="1" dirty="0"/>
              <a:t>(</a:t>
            </a:r>
            <a:r>
              <a:rPr lang="en-US" b="1" dirty="0" err="1"/>
              <a:t>i</a:t>
            </a:r>
            <a:r>
              <a:rPr lang="en-US" b="1" dirty="0"/>
              <a:t>) one-sample sign test.</a:t>
            </a:r>
          </a:p>
          <a:p>
            <a:pPr algn="just" rtl="0">
              <a:buNone/>
            </a:pPr>
            <a:r>
              <a:rPr lang="en-US" b="1" dirty="0"/>
              <a:t>(ii) two-sample sign test, Fisher-Irwin test, Rank sum test, etc.</a:t>
            </a:r>
          </a:p>
          <a:p>
            <a:pPr algn="just" rtl="0">
              <a:buNone/>
            </a:pPr>
            <a:r>
              <a:rPr lang="en-US" b="1" dirty="0"/>
              <a:t>(iii) Rank correlation, </a:t>
            </a:r>
            <a:r>
              <a:rPr lang="en-US" b="1" i="1" dirty="0"/>
              <a:t>Kendall’s coefficient of concordance and other tests for dependence.</a:t>
            </a:r>
          </a:p>
          <a:p>
            <a:pPr algn="just" rtl="0">
              <a:buNone/>
            </a:pPr>
            <a:r>
              <a:rPr lang="en-US" b="1" dirty="0"/>
              <a:t>(iv) test analogous to ANOVA viz., </a:t>
            </a:r>
            <a:r>
              <a:rPr lang="en-US" b="1" dirty="0" err="1"/>
              <a:t>Kruskal</a:t>
            </a:r>
            <a:r>
              <a:rPr lang="en-US" b="1" dirty="0"/>
              <a:t>-Wallis test.</a:t>
            </a:r>
          </a:p>
          <a:p>
            <a:pPr algn="just" rtl="0">
              <a:buNone/>
            </a:pPr>
            <a:r>
              <a:rPr lang="en-US" b="1" dirty="0"/>
              <a:t>(v) Tests of randomness of a sample based on the theory of runs viz., one sample runs test.</a:t>
            </a:r>
          </a:p>
          <a:p>
            <a:pPr algn="just">
              <a:buNone/>
            </a:pPr>
            <a:endParaRPr lang="ar-SA" b="1"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630362"/>
          </a:xfrm>
        </p:spPr>
        <p:txBody>
          <a:bodyPr>
            <a:normAutofit fontScale="90000"/>
          </a:bodyPr>
          <a:lstStyle/>
          <a:p>
            <a:pPr rtl="0"/>
            <a:r>
              <a:rPr lang="en-US" dirty="0"/>
              <a:t>                                      </a:t>
            </a:r>
            <a:r>
              <a:rPr lang="ar-SA" dirty="0"/>
              <a:t>13</a:t>
            </a:r>
            <a:br>
              <a:rPr lang="ar-SA" dirty="0"/>
            </a:br>
            <a:r>
              <a:rPr lang="en-US" dirty="0"/>
              <a:t>Multivariate Analysis Techniques</a:t>
            </a:r>
            <a:br>
              <a:rPr lang="en-US" dirty="0"/>
            </a:br>
            <a:r>
              <a:rPr lang="en-US" dirty="0"/>
              <a:t>All statistical</a:t>
            </a:r>
            <a:endParaRPr lang="ar-SA" dirty="0"/>
          </a:p>
        </p:txBody>
      </p:sp>
      <p:sp>
        <p:nvSpPr>
          <p:cNvPr id="3" name="Content Placeholder 2"/>
          <p:cNvSpPr>
            <a:spLocks noGrp="1"/>
          </p:cNvSpPr>
          <p:nvPr>
            <p:ph idx="1"/>
          </p:nvPr>
        </p:nvSpPr>
        <p:spPr>
          <a:xfrm>
            <a:off x="457200" y="2209800"/>
            <a:ext cx="8229600" cy="3916363"/>
          </a:xfrm>
        </p:spPr>
        <p:style>
          <a:lnRef idx="1">
            <a:schemeClr val="accent1"/>
          </a:lnRef>
          <a:fillRef idx="2">
            <a:schemeClr val="accent1"/>
          </a:fillRef>
          <a:effectRef idx="1">
            <a:schemeClr val="accent1"/>
          </a:effectRef>
          <a:fontRef idx="minor">
            <a:schemeClr val="dk1"/>
          </a:fontRef>
        </p:style>
        <p:txBody>
          <a:bodyPr>
            <a:normAutofit/>
          </a:bodyPr>
          <a:lstStyle/>
          <a:p>
            <a:pPr algn="just" rtl="0"/>
            <a:r>
              <a:rPr lang="en-US" b="1" dirty="0"/>
              <a:t>Of late, multivariate techniques have emerged as a powerful tool to analyze data represented in terms of many variables. </a:t>
            </a:r>
          </a:p>
          <a:p>
            <a:pPr algn="just" rtl="0"/>
            <a:r>
              <a:rPr lang="en-US" b="1" dirty="0"/>
              <a:t>The main reason being that a series of </a:t>
            </a:r>
            <a:r>
              <a:rPr lang="en-US" b="1" dirty="0" err="1"/>
              <a:t>univariate</a:t>
            </a:r>
            <a:r>
              <a:rPr lang="en-US" b="1" dirty="0"/>
              <a:t> analysis carried out separately for each variable may, at times, lead to incorrect interpretation of the result.</a:t>
            </a:r>
            <a:endParaRPr lang="ar-SA" b="1"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1295400"/>
          </a:xfrm>
        </p:spPr>
        <p:txBody>
          <a:bodyPr>
            <a:normAutofit fontScale="90000"/>
          </a:bodyPr>
          <a:lstStyle/>
          <a:p>
            <a:pPr rtl="0"/>
            <a:r>
              <a:rPr lang="en-US" sz="2200" dirty="0"/>
              <a:t>Thus, we have two types of multivariate techniques: </a:t>
            </a:r>
            <a:br>
              <a:rPr lang="en-US" sz="2200" dirty="0"/>
            </a:br>
            <a:r>
              <a:rPr lang="en-US" sz="2200" dirty="0"/>
              <a:t>one type for data containing both </a:t>
            </a:r>
            <a:r>
              <a:rPr lang="en-US" sz="2200" i="1" dirty="0"/>
              <a:t>dependent and independent </a:t>
            </a:r>
            <a:r>
              <a:rPr lang="en-US" sz="2200" dirty="0"/>
              <a:t>variables, and the other type for data containing several variables without dependency relationship</a:t>
            </a:r>
            <a:r>
              <a:rPr lang="en-US" dirty="0"/>
              <a:t>.</a:t>
            </a:r>
            <a:endParaRPr lang="ar-SA" dirty="0"/>
          </a:p>
        </p:txBody>
      </p:sp>
      <p:pic>
        <p:nvPicPr>
          <p:cNvPr id="4098" name="Picture 2"/>
          <p:cNvPicPr>
            <a:picLocks noGrp="1" noChangeAspect="1" noChangeArrowheads="1"/>
          </p:cNvPicPr>
          <p:nvPr>
            <p:ph idx="1"/>
          </p:nvPr>
        </p:nvPicPr>
        <p:blipFill>
          <a:blip r:embed="rId2" cstate="print"/>
          <a:stretch>
            <a:fillRect/>
          </a:stretch>
        </p:blipFill>
        <p:spPr bwMode="auto">
          <a:xfrm>
            <a:off x="228600" y="1676400"/>
            <a:ext cx="8492396" cy="4876800"/>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rtl="0"/>
            <a:r>
              <a:rPr lang="en-US" dirty="0"/>
              <a:t>Research Methods versus Methodology</a:t>
            </a:r>
            <a:endParaRPr lang="ar-SA" dirty="0"/>
          </a:p>
        </p:txBody>
      </p:sp>
      <p:sp>
        <p:nvSpPr>
          <p:cNvPr id="3" name="Content Placeholder 2"/>
          <p:cNvSpPr>
            <a:spLocks noGrp="1"/>
          </p:cNvSpPr>
          <p:nvPr>
            <p:ph idx="1"/>
          </p:nvPr>
        </p:nvSpPr>
        <p:spPr>
          <a:xfrm>
            <a:off x="457200" y="1600200"/>
            <a:ext cx="8382000" cy="4876800"/>
          </a:xfrm>
        </p:spPr>
        <p:style>
          <a:lnRef idx="1">
            <a:schemeClr val="accent1"/>
          </a:lnRef>
          <a:fillRef idx="2">
            <a:schemeClr val="accent1"/>
          </a:fillRef>
          <a:effectRef idx="1">
            <a:schemeClr val="accent1"/>
          </a:effectRef>
          <a:fontRef idx="minor">
            <a:schemeClr val="dk1"/>
          </a:fontRef>
        </p:style>
        <p:txBody>
          <a:bodyPr>
            <a:normAutofit/>
          </a:bodyPr>
          <a:lstStyle/>
          <a:p>
            <a:pPr algn="just" rtl="0"/>
            <a:r>
              <a:rPr lang="en-US" b="1" dirty="0"/>
              <a:t>Research methods or techniques, thus, refer to the methods the researchers use in performing research operations. </a:t>
            </a:r>
          </a:p>
          <a:p>
            <a:pPr algn="just" rtl="0"/>
            <a:r>
              <a:rPr lang="en-US" b="1" dirty="0"/>
              <a:t>Thus, when we talk of research methodology we not only talk of the research methods but also consider the logic behind the methods we use in the context of our research study and explain why we are using a particular method or technique and why we are not using others so that research results are capable of being evaluated either by the researcher himself or by others.</a:t>
            </a:r>
            <a:endParaRPr lang="ar-SA" b="1"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554162"/>
          </a:xfrm>
        </p:spPr>
        <p:txBody>
          <a:bodyPr>
            <a:normAutofit fontScale="90000"/>
          </a:bodyPr>
          <a:lstStyle/>
          <a:p>
            <a:pPr rtl="0"/>
            <a:r>
              <a:rPr lang="en-US" dirty="0"/>
              <a:t>                                     </a:t>
            </a:r>
            <a:r>
              <a:rPr lang="ar-SA" dirty="0"/>
              <a:t>14</a:t>
            </a:r>
            <a:br>
              <a:rPr lang="ar-SA" dirty="0"/>
            </a:br>
            <a:r>
              <a:rPr lang="en-US" dirty="0"/>
              <a:t>Interpretation and Report Writing</a:t>
            </a:r>
            <a:br>
              <a:rPr lang="en-US" dirty="0"/>
            </a:br>
            <a:r>
              <a:rPr lang="en-US" dirty="0"/>
              <a:t>After collecting and analyzing</a:t>
            </a:r>
            <a:endParaRPr lang="ar-SA" dirty="0"/>
          </a:p>
        </p:txBody>
      </p:sp>
      <p:sp>
        <p:nvSpPr>
          <p:cNvPr id="3" name="Content Placeholder 2"/>
          <p:cNvSpPr>
            <a:spLocks noGrp="1"/>
          </p:cNvSpPr>
          <p:nvPr>
            <p:ph idx="1"/>
          </p:nvPr>
        </p:nvSpPr>
        <p:spPr>
          <a:xfrm>
            <a:off x="381000" y="2667000"/>
            <a:ext cx="8229600" cy="3810000"/>
          </a:xfrm>
        </p:spPr>
        <p:style>
          <a:lnRef idx="1">
            <a:schemeClr val="accent1"/>
          </a:lnRef>
          <a:fillRef idx="2">
            <a:schemeClr val="accent1"/>
          </a:fillRef>
          <a:effectRef idx="1">
            <a:schemeClr val="accent1"/>
          </a:effectRef>
          <a:fontRef idx="minor">
            <a:schemeClr val="dk1"/>
          </a:fontRef>
        </p:style>
        <p:txBody>
          <a:bodyPr>
            <a:normAutofit fontScale="92500" lnSpcReduction="20000"/>
          </a:bodyPr>
          <a:lstStyle/>
          <a:p>
            <a:pPr algn="just" rtl="0"/>
            <a:r>
              <a:rPr lang="en-US" b="1" dirty="0"/>
              <a:t>DIFFERENT STEPS IN WRITING REPORT</a:t>
            </a:r>
          </a:p>
          <a:p>
            <a:pPr algn="just" rtl="0"/>
            <a:r>
              <a:rPr lang="en-US" b="1" dirty="0"/>
              <a:t>Research reports are the product of slow, painstaking, accurate inductive work. The usual steps involved in writing report are:</a:t>
            </a:r>
          </a:p>
          <a:p>
            <a:pPr algn="just" rtl="0"/>
            <a:r>
              <a:rPr lang="en-US" b="1" dirty="0"/>
              <a:t> (a) logical analysis of the subject-matter; </a:t>
            </a:r>
          </a:p>
          <a:p>
            <a:pPr algn="just" rtl="0"/>
            <a:r>
              <a:rPr lang="en-US" b="1" dirty="0"/>
              <a:t>(b) preparation of the final outline; </a:t>
            </a:r>
          </a:p>
          <a:p>
            <a:pPr algn="just" rtl="0"/>
            <a:r>
              <a:rPr lang="en-US" b="1" dirty="0"/>
              <a:t>(c) preparation of the rough draft; </a:t>
            </a:r>
          </a:p>
          <a:p>
            <a:pPr algn="just" rtl="0"/>
            <a:r>
              <a:rPr lang="en-US" b="1" dirty="0"/>
              <a:t>(d) rewriting and polishing; </a:t>
            </a:r>
          </a:p>
          <a:p>
            <a:pPr algn="just" rtl="0"/>
            <a:r>
              <a:rPr lang="en-US" b="1" dirty="0"/>
              <a:t>(e) preparation of the final bibliography; </a:t>
            </a:r>
          </a:p>
          <a:p>
            <a:pPr algn="just" rtl="0"/>
            <a:r>
              <a:rPr lang="en-US" b="1" dirty="0"/>
              <a:t>(f) writing the final draft. </a:t>
            </a:r>
          </a:p>
          <a:p>
            <a:pPr algn="just" rtl="0"/>
            <a:r>
              <a:rPr lang="en-US" b="1" dirty="0"/>
              <a:t>Though all these steps are self explanatory, yet a brief mention of each one of these will be appropriate for better understanding.</a:t>
            </a: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686800" cy="838200"/>
          </a:xfrm>
        </p:spPr>
        <p:txBody>
          <a:bodyPr>
            <a:normAutofit fontScale="90000"/>
          </a:bodyPr>
          <a:lstStyle/>
          <a:p>
            <a:pPr rtl="0"/>
            <a:r>
              <a:rPr lang="en-US" dirty="0"/>
              <a:t>TYPES OF REPORTS ,Research reports</a:t>
            </a:r>
            <a:endParaRPr lang="ar-SA" dirty="0"/>
          </a:p>
        </p:txBody>
      </p:sp>
      <p:sp>
        <p:nvSpPr>
          <p:cNvPr id="3" name="Content Placeholder 2"/>
          <p:cNvSpPr>
            <a:spLocks noGrp="1"/>
          </p:cNvSpPr>
          <p:nvPr>
            <p:ph idx="1"/>
          </p:nvPr>
        </p:nvSpPr>
        <p:spPr>
          <a:xfrm>
            <a:off x="152400" y="1295400"/>
            <a:ext cx="8991600" cy="5181600"/>
          </a:xfrm>
        </p:spPr>
        <p:txBody>
          <a:bodyPr>
            <a:noAutofit/>
          </a:bodyPr>
          <a:lstStyle/>
          <a:p>
            <a:pPr algn="l" rtl="0"/>
            <a:r>
              <a:rPr lang="en-US" sz="1600" b="1" dirty="0"/>
              <a:t>(A) Technical Report</a:t>
            </a:r>
          </a:p>
          <a:p>
            <a:pPr algn="l" rtl="0">
              <a:buNone/>
            </a:pPr>
            <a:r>
              <a:rPr lang="en-US" sz="1600" b="1" dirty="0"/>
              <a:t>        In the technical report the main emphasis is on (</a:t>
            </a:r>
            <a:r>
              <a:rPr lang="en-US" sz="1600" b="1" dirty="0" err="1"/>
              <a:t>i</a:t>
            </a:r>
            <a:r>
              <a:rPr lang="en-US" sz="1600" b="1" dirty="0"/>
              <a:t>) the methods employed, (it) assumptions made in the course of the study, (iii) the detailed presentation of the findings including their limitations and supporting data.</a:t>
            </a:r>
          </a:p>
          <a:p>
            <a:pPr algn="l" rtl="0">
              <a:buNone/>
            </a:pPr>
            <a:r>
              <a:rPr lang="en-US" sz="1600" b="1" dirty="0"/>
              <a:t>A general outline of a technical report can be as follows:</a:t>
            </a:r>
          </a:p>
          <a:p>
            <a:pPr algn="l" rtl="0">
              <a:buNone/>
            </a:pPr>
            <a:r>
              <a:rPr lang="en-US" sz="1600" b="1" dirty="0"/>
              <a:t>1. </a:t>
            </a:r>
            <a:r>
              <a:rPr lang="en-US" sz="1600" b="1" i="1" dirty="0"/>
              <a:t>Summary of results: </a:t>
            </a:r>
            <a:r>
              <a:rPr lang="en-US" sz="1600" b="1" dirty="0"/>
              <a:t>A brief review of the main findings just in two or three pages.</a:t>
            </a:r>
          </a:p>
          <a:p>
            <a:pPr algn="l" rtl="0">
              <a:buNone/>
            </a:pPr>
            <a:r>
              <a:rPr lang="en-US" sz="1600" b="1" dirty="0"/>
              <a:t>2. </a:t>
            </a:r>
            <a:r>
              <a:rPr lang="en-US" sz="1600" b="1" i="1" dirty="0"/>
              <a:t>Nature of the study: </a:t>
            </a:r>
            <a:r>
              <a:rPr lang="en-US" sz="1600" b="1" dirty="0"/>
              <a:t>Description of the general objectives of study, formulation of the problem in</a:t>
            </a:r>
          </a:p>
          <a:p>
            <a:pPr algn="l" rtl="0">
              <a:buNone/>
            </a:pPr>
            <a:r>
              <a:rPr lang="en-US" sz="1600" b="1" dirty="0"/>
              <a:t>operational terms, the working hypothesis, the type of analysis and data required, etc.</a:t>
            </a:r>
          </a:p>
          <a:p>
            <a:pPr algn="l" rtl="0">
              <a:buNone/>
            </a:pPr>
            <a:r>
              <a:rPr lang="en-US" sz="1600" b="1" dirty="0"/>
              <a:t>3. </a:t>
            </a:r>
            <a:r>
              <a:rPr lang="en-US" sz="1600" b="1" i="1" dirty="0"/>
              <a:t>Methods employed: </a:t>
            </a:r>
            <a:r>
              <a:rPr lang="en-US" sz="1600" b="1" dirty="0"/>
              <a:t>Specific</a:t>
            </a:r>
            <a:r>
              <a:rPr lang="en-US" sz="1600" b="1" i="1" dirty="0"/>
              <a:t> methods used</a:t>
            </a:r>
          </a:p>
          <a:p>
            <a:pPr algn="l" rtl="0">
              <a:buNone/>
            </a:pPr>
            <a:r>
              <a:rPr lang="en-US" sz="1600" b="1" dirty="0"/>
              <a:t> 4. </a:t>
            </a:r>
            <a:r>
              <a:rPr lang="en-US" sz="1600" b="1" i="1" dirty="0"/>
              <a:t>Data: </a:t>
            </a:r>
            <a:r>
              <a:rPr lang="en-US" sz="1600" b="1" dirty="0"/>
              <a:t>Discussion of data collected, their sources, characteristics and limitations. If secondary</a:t>
            </a:r>
          </a:p>
          <a:p>
            <a:pPr algn="l" rtl="0">
              <a:buNone/>
            </a:pPr>
            <a:r>
              <a:rPr lang="en-US" sz="1600" b="1" dirty="0"/>
              <a:t>5. Analysis of data and presentation of findings: The analysis of data and presentation of the</a:t>
            </a:r>
          </a:p>
          <a:p>
            <a:pPr algn="l" rtl="0">
              <a:buNone/>
            </a:pPr>
            <a:r>
              <a:rPr lang="en-US" sz="1600" b="1" dirty="0"/>
              <a:t>findings of the study with supporting data in the form of tables and charts be fully narrated. This, in</a:t>
            </a:r>
          </a:p>
          <a:p>
            <a:pPr algn="l" rtl="0">
              <a:buNone/>
            </a:pPr>
            <a:r>
              <a:rPr lang="en-US" sz="1600" b="1" dirty="0"/>
              <a:t>fact, happens to be the main body of the report usually extending over several chapters.</a:t>
            </a:r>
          </a:p>
          <a:p>
            <a:pPr algn="l" rtl="0">
              <a:buNone/>
            </a:pPr>
            <a:r>
              <a:rPr lang="en-US" sz="1600" b="1" dirty="0"/>
              <a:t>6. </a:t>
            </a:r>
            <a:r>
              <a:rPr lang="en-US" sz="1600" b="1" i="1" dirty="0"/>
              <a:t>Conclusions</a:t>
            </a:r>
            <a:r>
              <a:rPr lang="en-US" sz="1600" b="1" dirty="0"/>
              <a:t>: A detailed summary of the findings and the policy implications drawn from the</a:t>
            </a:r>
          </a:p>
          <a:p>
            <a:pPr algn="l" rtl="0">
              <a:buNone/>
            </a:pPr>
            <a:r>
              <a:rPr lang="en-US" sz="1600" b="1" dirty="0"/>
              <a:t>results be explained.</a:t>
            </a:r>
          </a:p>
          <a:p>
            <a:pPr algn="l" rtl="0">
              <a:buNone/>
            </a:pPr>
            <a:r>
              <a:rPr lang="en-US" sz="1600" b="1" dirty="0"/>
              <a:t>7. </a:t>
            </a:r>
            <a:r>
              <a:rPr lang="en-US" sz="1600" b="1" i="1" dirty="0"/>
              <a:t>Bibliography: </a:t>
            </a:r>
            <a:r>
              <a:rPr lang="en-US" sz="1600" b="1" dirty="0"/>
              <a:t>Bibliography of various sources consulted be prepared and attached.</a:t>
            </a:r>
          </a:p>
          <a:p>
            <a:pPr algn="l" rtl="0">
              <a:buNone/>
            </a:pPr>
            <a:r>
              <a:rPr lang="en-US" sz="1600" b="1" dirty="0"/>
              <a:t>8. </a:t>
            </a:r>
            <a:r>
              <a:rPr lang="en-US" sz="1600" b="1" i="1" dirty="0"/>
              <a:t>Technical appendices: </a:t>
            </a:r>
            <a:r>
              <a:rPr lang="en-US" sz="1600" b="1" dirty="0"/>
              <a:t>Appendices be given for all technical matters relating to questionnaire,</a:t>
            </a:r>
          </a:p>
          <a:p>
            <a:pPr algn="l" rtl="0">
              <a:buNone/>
            </a:pPr>
            <a:r>
              <a:rPr lang="en-US" sz="1600" b="1" dirty="0"/>
              <a:t>mathematical derivations, elaboration on particular technique of analysis and the like ones.</a:t>
            </a:r>
          </a:p>
          <a:p>
            <a:pPr algn="l" rtl="0">
              <a:buNone/>
            </a:pPr>
            <a:r>
              <a:rPr lang="en-US" sz="1600" b="1" dirty="0"/>
              <a:t>9. </a:t>
            </a:r>
            <a:r>
              <a:rPr lang="en-US" sz="1600" b="1" i="1" dirty="0"/>
              <a:t>Index:</a:t>
            </a:r>
            <a:endParaRPr lang="ar-SA" sz="1600" b="1"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rtl="0"/>
            <a:r>
              <a:rPr lang="en-US" dirty="0"/>
              <a:t>(B) Popular Report</a:t>
            </a:r>
            <a:br>
              <a:rPr lang="en-US" dirty="0"/>
            </a:br>
            <a:endParaRPr lang="ar-SA" dirty="0"/>
          </a:p>
        </p:txBody>
      </p:sp>
      <p:sp>
        <p:nvSpPr>
          <p:cNvPr id="3" name="Content Placeholder 2"/>
          <p:cNvSpPr>
            <a:spLocks noGrp="1"/>
          </p:cNvSpPr>
          <p:nvPr>
            <p:ph idx="1"/>
          </p:nvPr>
        </p:nvSpPr>
        <p:spPr>
          <a:xfrm>
            <a:off x="304800" y="1554162"/>
            <a:ext cx="8686800" cy="4999038"/>
          </a:xfrm>
        </p:spPr>
        <p:style>
          <a:lnRef idx="1">
            <a:schemeClr val="accent1"/>
          </a:lnRef>
          <a:fillRef idx="2">
            <a:schemeClr val="accent1"/>
          </a:fillRef>
          <a:effectRef idx="1">
            <a:schemeClr val="accent1"/>
          </a:effectRef>
          <a:fontRef idx="minor">
            <a:schemeClr val="dk1"/>
          </a:fontRef>
        </p:style>
        <p:txBody>
          <a:bodyPr>
            <a:normAutofit fontScale="85000" lnSpcReduction="10000"/>
          </a:bodyPr>
          <a:lstStyle/>
          <a:p>
            <a:pPr algn="just" rtl="0"/>
            <a:r>
              <a:rPr lang="en-US" b="1" dirty="0"/>
              <a:t>The popular report is one which gives emphasis on simplicity and attractiveness. We give below a general outline of a popular report.</a:t>
            </a:r>
          </a:p>
          <a:p>
            <a:pPr algn="just" rtl="0"/>
            <a:r>
              <a:rPr lang="en-US" b="1" dirty="0"/>
              <a:t>1. </a:t>
            </a:r>
            <a:r>
              <a:rPr lang="en-US" b="1" i="1" dirty="0"/>
              <a:t>The findings and their implications</a:t>
            </a:r>
            <a:r>
              <a:rPr lang="en-US" b="1" dirty="0"/>
              <a:t>: Emphasis in the report is given on the findings of most practical interest and on the implications of these findings.</a:t>
            </a:r>
          </a:p>
          <a:p>
            <a:pPr algn="just" rtl="0"/>
            <a:r>
              <a:rPr lang="en-US" b="1" dirty="0"/>
              <a:t>2. </a:t>
            </a:r>
            <a:r>
              <a:rPr lang="en-US" b="1" i="1" dirty="0"/>
              <a:t>Recommendations for action</a:t>
            </a:r>
            <a:r>
              <a:rPr lang="en-US" b="1" dirty="0"/>
              <a:t>: Recommendations for action on the basis of the findings of the study is made in this section of the report.</a:t>
            </a:r>
          </a:p>
          <a:p>
            <a:pPr algn="just" rtl="0"/>
            <a:r>
              <a:rPr lang="en-US" b="1" dirty="0"/>
              <a:t>3. </a:t>
            </a:r>
            <a:r>
              <a:rPr lang="en-US" b="1" i="1" dirty="0"/>
              <a:t>Objective of the study</a:t>
            </a:r>
            <a:r>
              <a:rPr lang="en-US" b="1" dirty="0"/>
              <a:t>: A general review of how the problem arise is presented along with the specific objectives of the project under study.</a:t>
            </a:r>
          </a:p>
          <a:p>
            <a:pPr algn="just" rtl="0"/>
            <a:r>
              <a:rPr lang="en-US" b="1" dirty="0"/>
              <a:t>4. </a:t>
            </a:r>
            <a:r>
              <a:rPr lang="en-US" b="1" i="1" dirty="0"/>
              <a:t>Methods employed</a:t>
            </a:r>
            <a:r>
              <a:rPr lang="en-US" b="1" dirty="0"/>
              <a:t>: A brief and non-technical description of the methods and techniques used, including a short review of the data on which the study is based, is given in this part of the report.</a:t>
            </a:r>
          </a:p>
          <a:p>
            <a:pPr algn="just" rtl="0"/>
            <a:r>
              <a:rPr lang="en-US" b="1" dirty="0"/>
              <a:t>5. </a:t>
            </a:r>
            <a:r>
              <a:rPr lang="en-US" b="1" i="1" dirty="0"/>
              <a:t>Results</a:t>
            </a:r>
            <a:r>
              <a:rPr lang="en-US" b="1" dirty="0"/>
              <a:t>: This section constitutes the main body of the report wherein the results of the study are presented in clear and non-technical terms with liberal use of all sorts of illustrations such as charts, diagrams and the like ones.</a:t>
            </a:r>
          </a:p>
          <a:p>
            <a:pPr algn="just" rtl="0"/>
            <a:r>
              <a:rPr lang="en-US" b="1" dirty="0"/>
              <a:t>6. </a:t>
            </a:r>
            <a:r>
              <a:rPr lang="en-US" b="1" i="1" dirty="0"/>
              <a:t>Technical appendices: </a:t>
            </a:r>
            <a:r>
              <a:rPr lang="en-US" b="1" dirty="0"/>
              <a:t>More detailed information on methods used, forms, etc. is presented in the form of appendices. But the appendices are often not detailed if the report is entirely meant for general public.</a:t>
            </a:r>
            <a:endParaRPr lang="ar-SA" b="1"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468562"/>
          </a:xfrm>
        </p:spPr>
        <p:txBody>
          <a:bodyPr>
            <a:normAutofit fontScale="90000"/>
          </a:bodyPr>
          <a:lstStyle/>
          <a:p>
            <a:pPr rtl="0"/>
            <a:r>
              <a:rPr lang="en-US" dirty="0"/>
              <a:t>                                 </a:t>
            </a:r>
            <a:r>
              <a:rPr lang="ar-SA" dirty="0"/>
              <a:t>15</a:t>
            </a:r>
            <a:br>
              <a:rPr lang="ar-SA" dirty="0"/>
            </a:br>
            <a:r>
              <a:rPr lang="en-US" dirty="0"/>
              <a:t>The Computer:</a:t>
            </a:r>
            <a:br>
              <a:rPr lang="en-US" dirty="0"/>
            </a:br>
            <a:r>
              <a:rPr lang="en-US" dirty="0"/>
              <a:t>Its Role in Research</a:t>
            </a:r>
            <a:br>
              <a:rPr lang="en-US" dirty="0"/>
            </a:br>
            <a:endParaRPr lang="ar-SA" dirty="0"/>
          </a:p>
        </p:txBody>
      </p:sp>
      <p:sp>
        <p:nvSpPr>
          <p:cNvPr id="3" name="Content Placeholder 2"/>
          <p:cNvSpPr>
            <a:spLocks noGrp="1"/>
          </p:cNvSpPr>
          <p:nvPr>
            <p:ph idx="1"/>
          </p:nvPr>
        </p:nvSpPr>
        <p:spPr>
          <a:xfrm>
            <a:off x="457200" y="2971800"/>
            <a:ext cx="8229600" cy="3154363"/>
          </a:xfrm>
        </p:spPr>
        <p:style>
          <a:lnRef idx="1">
            <a:schemeClr val="accent1"/>
          </a:lnRef>
          <a:fillRef idx="2">
            <a:schemeClr val="accent1"/>
          </a:fillRef>
          <a:effectRef idx="1">
            <a:schemeClr val="accent1"/>
          </a:effectRef>
          <a:fontRef idx="minor">
            <a:schemeClr val="dk1"/>
          </a:fontRef>
        </p:style>
        <p:txBody>
          <a:bodyPr>
            <a:normAutofit/>
          </a:bodyPr>
          <a:lstStyle/>
          <a:p>
            <a:pPr algn="just" rtl="0"/>
            <a:r>
              <a:rPr lang="en-US" b="1" dirty="0"/>
              <a:t>The Computer is of the most versatile and ingenious developments of the modern technological age. Today people use computers in almost every walk of life.</a:t>
            </a:r>
            <a:endParaRPr lang="ar-SA" b="1"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Grp="1" noChangeAspect="1" noChangeArrowheads="1"/>
          </p:cNvPicPr>
          <p:nvPr>
            <p:ph idx="1"/>
          </p:nvPr>
        </p:nvPicPr>
        <p:blipFill>
          <a:blip r:embed="rId2" cstate="print"/>
          <a:stretch>
            <a:fillRect/>
          </a:stretch>
        </p:blipFill>
        <p:spPr bwMode="auto">
          <a:xfrm>
            <a:off x="759709" y="1731963"/>
            <a:ext cx="7616645" cy="4059237"/>
          </a:xfrm>
          <a:prstGeom prst="rect">
            <a:avLst/>
          </a:prstGeom>
          <a:noFill/>
          <a:ln w="9525">
            <a:noFill/>
            <a:miter lim="800000"/>
            <a:headEnd/>
            <a:tailEnd/>
          </a:ln>
        </p:spPr>
      </p:pic>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7200"/>
            <a:ext cx="8686800" cy="1057734"/>
          </a:xfrm>
        </p:spPr>
        <p:txBody>
          <a:bodyPr>
            <a:noAutofit/>
          </a:bodyPr>
          <a:lstStyle/>
          <a:p>
            <a:pPr rtl="0"/>
            <a:r>
              <a:rPr lang="en-US" sz="3200" dirty="0"/>
              <a:t>Selected References and</a:t>
            </a:r>
            <a:br>
              <a:rPr lang="en-US" sz="3200" dirty="0"/>
            </a:br>
            <a:r>
              <a:rPr lang="en-US" sz="3200" dirty="0"/>
              <a:t>Recommended Readings</a:t>
            </a:r>
            <a:endParaRPr lang="ar-SA" sz="3200" dirty="0"/>
          </a:p>
        </p:txBody>
      </p:sp>
      <p:sp>
        <p:nvSpPr>
          <p:cNvPr id="3" name="Content Placeholder 2"/>
          <p:cNvSpPr>
            <a:spLocks noGrp="1"/>
          </p:cNvSpPr>
          <p:nvPr>
            <p:ph idx="1"/>
          </p:nvPr>
        </p:nvSpPr>
        <p:spPr>
          <a:xfrm>
            <a:off x="304800" y="1554163"/>
            <a:ext cx="8686800" cy="5075238"/>
          </a:xfrm>
        </p:spPr>
        <p:style>
          <a:lnRef idx="1">
            <a:schemeClr val="accent1"/>
          </a:lnRef>
          <a:fillRef idx="2">
            <a:schemeClr val="accent1"/>
          </a:fillRef>
          <a:effectRef idx="1">
            <a:schemeClr val="accent1"/>
          </a:effectRef>
          <a:fontRef idx="minor">
            <a:schemeClr val="dk1"/>
          </a:fontRef>
        </p:style>
        <p:txBody>
          <a:bodyPr>
            <a:normAutofit fontScale="70000" lnSpcReduction="20000"/>
          </a:bodyPr>
          <a:lstStyle/>
          <a:p>
            <a:pPr algn="l" rtl="0"/>
            <a:r>
              <a:rPr lang="en-US" sz="1000" b="1" dirty="0"/>
              <a:t>1. </a:t>
            </a:r>
            <a:r>
              <a:rPr lang="en-US" sz="1000" b="1" dirty="0" err="1"/>
              <a:t>Ackoff</a:t>
            </a:r>
            <a:r>
              <a:rPr lang="en-US" sz="1000" b="1" dirty="0"/>
              <a:t>, Russell L., The Design of Social Research, Chicago: University of Chicago Press, 1961.</a:t>
            </a:r>
          </a:p>
          <a:p>
            <a:pPr algn="l" rtl="0"/>
            <a:r>
              <a:rPr lang="en-US" sz="1000" b="1" dirty="0"/>
              <a:t>2. </a:t>
            </a:r>
            <a:r>
              <a:rPr lang="en-US" sz="1000" b="1" dirty="0" err="1"/>
              <a:t>Ackoff</a:t>
            </a:r>
            <a:r>
              <a:rPr lang="en-US" sz="1000" b="1" dirty="0"/>
              <a:t>, Russell L., Scientific Method, New York: John Wiley &amp; Sons, 1962.</a:t>
            </a:r>
          </a:p>
          <a:p>
            <a:pPr algn="l" rtl="0"/>
            <a:r>
              <a:rPr lang="en-US" sz="1000" b="1" dirty="0"/>
              <a:t>3. Allen, T. Harrell, New Methods in Social Science Research, New York: </a:t>
            </a:r>
            <a:r>
              <a:rPr lang="en-US" sz="1000" b="1" dirty="0" err="1"/>
              <a:t>Praeger</a:t>
            </a:r>
            <a:r>
              <a:rPr lang="en-US" sz="1000" b="1" dirty="0"/>
              <a:t> Publishers, 1978.</a:t>
            </a:r>
          </a:p>
          <a:p>
            <a:pPr algn="l" rtl="0"/>
            <a:r>
              <a:rPr lang="en-US" sz="1000" b="1" dirty="0"/>
              <a:t>4. Anderson, H.H., and Anderson, G.L., An Introduction to Projective Techniques and Other Devices for</a:t>
            </a:r>
          </a:p>
          <a:p>
            <a:pPr algn="l" rtl="0"/>
            <a:r>
              <a:rPr lang="en-US" sz="1000" b="1" dirty="0"/>
              <a:t>Understanding the Dynamics of Human </a:t>
            </a:r>
            <a:r>
              <a:rPr lang="en-US" sz="1000" b="1" dirty="0" err="1"/>
              <a:t>Behaviour</a:t>
            </a:r>
            <a:r>
              <a:rPr lang="en-US" sz="1000" b="1" dirty="0"/>
              <a:t>, New York: Prentice Hall, 1951.</a:t>
            </a:r>
          </a:p>
          <a:p>
            <a:pPr algn="l" rtl="0"/>
            <a:r>
              <a:rPr lang="en-US" sz="1000" b="1" dirty="0"/>
              <a:t>5. Anderson, T.W., An Introduction to Multivariate Analysis, New York: John Wiley &amp; Sons, 1958.</a:t>
            </a:r>
          </a:p>
          <a:p>
            <a:pPr algn="l" rtl="0"/>
            <a:r>
              <a:rPr lang="en-US" sz="1000" b="1" dirty="0"/>
              <a:t>6. Bailey, Kenneth D., “Methods of Social Research,” New York, 1978.</a:t>
            </a:r>
          </a:p>
          <a:p>
            <a:pPr algn="l" rtl="0"/>
            <a:r>
              <a:rPr lang="en-US" sz="1000" b="1" dirty="0"/>
              <a:t>7. Baker, R.P., and Howell, A.C., The Preparation of Reports, New York: Ronald Press, 1938.</a:t>
            </a:r>
          </a:p>
          <a:p>
            <a:pPr algn="l" rtl="0"/>
            <a:r>
              <a:rPr lang="en-US" sz="1000" b="1" dirty="0"/>
              <a:t>8. </a:t>
            </a:r>
            <a:r>
              <a:rPr lang="en-US" sz="1000" b="1" dirty="0" err="1"/>
              <a:t>Bartee</a:t>
            </a:r>
            <a:r>
              <a:rPr lang="en-US" sz="1000" b="1" dirty="0"/>
              <a:t>, T.C., “Digital Computer Fundamentals,” 5th Ed., McGraw-Hill, International Book Co., 1981.</a:t>
            </a:r>
          </a:p>
          <a:p>
            <a:pPr algn="l" rtl="0"/>
            <a:r>
              <a:rPr lang="en-US" sz="1000" b="1" dirty="0"/>
              <a:t>9. Barzun, Jacques, and Graff, </a:t>
            </a:r>
            <a:r>
              <a:rPr lang="en-US" sz="1000" b="1" dirty="0" err="1"/>
              <a:t>Henery</a:t>
            </a:r>
            <a:r>
              <a:rPr lang="en-US" sz="1000" b="1" dirty="0"/>
              <a:t>, F., The Modern Researcher, rev. ed., New York: Harcourt, Brace &amp;</a:t>
            </a:r>
          </a:p>
          <a:p>
            <a:pPr algn="l" rtl="0"/>
            <a:r>
              <a:rPr lang="en-US" sz="1000" b="1" dirty="0"/>
              <a:t>World, Inc., 1970.</a:t>
            </a:r>
          </a:p>
          <a:p>
            <a:pPr algn="l" rtl="0"/>
            <a:r>
              <a:rPr lang="en-US" sz="1000" b="1" dirty="0"/>
              <a:t>10. Bell, J.E., Projective Techniques: A. Dynamic Approach to the Study of Personality, New York: Longmans</a:t>
            </a:r>
          </a:p>
          <a:p>
            <a:pPr algn="l" rtl="0"/>
            <a:r>
              <a:rPr lang="en-US" sz="1000" b="1" dirty="0"/>
              <a:t>Green, 1948.</a:t>
            </a:r>
          </a:p>
          <a:p>
            <a:pPr algn="l" rtl="0"/>
            <a:r>
              <a:rPr lang="en-US" sz="1000" b="1" dirty="0"/>
              <a:t>11. </a:t>
            </a:r>
            <a:r>
              <a:rPr lang="en-US" sz="1000" b="1" dirty="0" err="1"/>
              <a:t>Bellenger</a:t>
            </a:r>
            <a:r>
              <a:rPr lang="en-US" sz="1000" b="1" dirty="0"/>
              <a:t>, Danny N., and Greenberg, Barnett A., Marketing Research—A Management Information</a:t>
            </a:r>
          </a:p>
          <a:p>
            <a:pPr algn="l" rtl="0"/>
            <a:r>
              <a:rPr lang="en-US" sz="1000" b="1" dirty="0"/>
              <a:t>Approach, Homewood, Illinois: Richard D. Irwin, Inc., 1978.</a:t>
            </a:r>
          </a:p>
          <a:p>
            <a:pPr algn="l" rtl="0"/>
            <a:r>
              <a:rPr lang="en-US" sz="1000" b="1" dirty="0"/>
              <a:t>12. </a:t>
            </a:r>
            <a:r>
              <a:rPr lang="en-US" sz="1000" b="1" dirty="0" err="1"/>
              <a:t>Berdie</a:t>
            </a:r>
            <a:r>
              <a:rPr lang="en-US" sz="1000" b="1" dirty="0"/>
              <a:t>, Douglas R., and Anderson, John F., Questionnaires: Design and Use, Metuchen N.J.: The</a:t>
            </a:r>
          </a:p>
          <a:p>
            <a:pPr algn="l" rtl="0"/>
            <a:r>
              <a:rPr lang="en-US" sz="1000" b="1" dirty="0"/>
              <a:t>Scarecrow Press, Inc., 1974.</a:t>
            </a:r>
          </a:p>
          <a:p>
            <a:pPr algn="l" rtl="0"/>
            <a:r>
              <a:rPr lang="en-US" sz="1000" b="1" dirty="0"/>
              <a:t>13. </a:t>
            </a:r>
            <a:r>
              <a:rPr lang="en-US" sz="1000" b="1" dirty="0" err="1"/>
              <a:t>Berelson</a:t>
            </a:r>
            <a:r>
              <a:rPr lang="en-US" sz="1000" b="1" dirty="0"/>
              <a:t>, Bernard, Content Analysis in Communication Research, New York: Free Press, 1952.</a:t>
            </a:r>
          </a:p>
          <a:p>
            <a:pPr algn="l" rtl="0"/>
            <a:r>
              <a:rPr lang="en-US" sz="1000" b="1" dirty="0"/>
              <a:t>14. Berenson, </a:t>
            </a:r>
            <a:r>
              <a:rPr lang="en-US" sz="1000" b="1" dirty="0" err="1"/>
              <a:t>Conard</a:t>
            </a:r>
            <a:r>
              <a:rPr lang="en-US" sz="1000" b="1" dirty="0"/>
              <a:t>, and Colton, Raymond, Research and Report Writing for Business and Economics,</a:t>
            </a:r>
          </a:p>
          <a:p>
            <a:pPr algn="l" rtl="0"/>
            <a:r>
              <a:rPr lang="en-US" sz="1000" b="1" dirty="0"/>
              <a:t>New York: Random House, 1971.</a:t>
            </a:r>
          </a:p>
          <a:p>
            <a:pPr algn="l" rtl="0"/>
            <a:r>
              <a:rPr lang="en-US" sz="1000" b="1" dirty="0"/>
              <a:t>15. Best, John W., and Kahn, James V., “Research in Education,” 5th Ed., New Delhi: Prentice-Hall of India</a:t>
            </a:r>
          </a:p>
          <a:p>
            <a:pPr algn="l" rtl="0"/>
            <a:r>
              <a:rPr lang="en-US" sz="1000" b="1" dirty="0"/>
              <a:t>Pvt. Ltd., 1986.</a:t>
            </a:r>
          </a:p>
          <a:p>
            <a:pPr algn="l" rtl="0"/>
            <a:r>
              <a:rPr lang="en-US" sz="1000" b="1" dirty="0"/>
              <a:t>16. Bhattacharya, </a:t>
            </a:r>
            <a:r>
              <a:rPr lang="en-US" sz="1000" b="1" dirty="0" err="1"/>
              <a:t>Srinibas</a:t>
            </a:r>
            <a:r>
              <a:rPr lang="en-US" sz="1000" b="1" dirty="0"/>
              <a:t>, Psychometrics &amp; </a:t>
            </a:r>
            <a:r>
              <a:rPr lang="en-US" sz="1000" b="1" dirty="0" err="1"/>
              <a:t>Behavioural</a:t>
            </a:r>
            <a:r>
              <a:rPr lang="en-US" sz="1000" b="1" dirty="0"/>
              <a:t> Research, New Delhi: Sterling Publishers Pvt.</a:t>
            </a:r>
          </a:p>
          <a:p>
            <a:pPr algn="l" rtl="0"/>
            <a:r>
              <a:rPr lang="en-US" sz="1000" b="1" dirty="0"/>
              <a:t>Ltd., 1972.</a:t>
            </a:r>
          </a:p>
          <a:p>
            <a:pPr algn="l" rtl="0"/>
            <a:r>
              <a:rPr lang="en-US" sz="1000" b="1" dirty="0"/>
              <a:t>17. Boot, John C.G., and Cox, Edwin B., Statistical Analysis for Managerial Decisions, 2nd ed. New Delhi:</a:t>
            </a:r>
          </a:p>
          <a:p>
            <a:pPr algn="l" rtl="0"/>
            <a:r>
              <a:rPr lang="en-US" sz="1000" b="1" dirty="0"/>
              <a:t>McGraw-Hill Publishing Co. Ltd., (International Student Edition), 1979.</a:t>
            </a:r>
          </a:p>
          <a:p>
            <a:pPr algn="l" rtl="0"/>
            <a:r>
              <a:rPr lang="en-US" sz="1000" b="1" dirty="0"/>
              <a:t>18. </a:t>
            </a:r>
            <a:r>
              <a:rPr lang="en-US" sz="1000" b="1" dirty="0" err="1"/>
              <a:t>Bowley</a:t>
            </a:r>
            <a:r>
              <a:rPr lang="en-US" sz="1000" b="1" dirty="0"/>
              <a:t>, A.L., Elements of Statistics, 6th ed. London: P.S. King and Staples Ltd., 1937.</a:t>
            </a:r>
            <a:endParaRPr lang="ar-SA" sz="1000" b="1" dirty="0"/>
          </a:p>
          <a:p>
            <a:pPr algn="l" rtl="0"/>
            <a:endParaRPr lang="ar-SA" sz="1000"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457200"/>
            <a:ext cx="8686800" cy="6019800"/>
          </a:xfrm>
        </p:spPr>
        <p:txBody>
          <a:bodyPr>
            <a:normAutofit fontScale="25000" lnSpcReduction="20000"/>
          </a:bodyPr>
          <a:lstStyle/>
          <a:p>
            <a:pPr algn="l" rtl="0"/>
            <a:r>
              <a:rPr lang="en-US" b="1" dirty="0"/>
              <a:t>19. Burgess, Ernest W., “Research Methods in Sociology” in Georges </a:t>
            </a:r>
            <a:r>
              <a:rPr lang="en-US" b="1" dirty="0" err="1"/>
              <a:t>Gurvitch</a:t>
            </a:r>
            <a:r>
              <a:rPr lang="en-US" b="1" dirty="0"/>
              <a:t> and W.E. Moore (Ed.),</a:t>
            </a:r>
          </a:p>
          <a:p>
            <a:pPr algn="l" rtl="0"/>
            <a:r>
              <a:rPr lang="en-US" b="1" i="1" dirty="0"/>
              <a:t>Twentieth Century Sociology, New York: New York Philosophical Library, 1949.</a:t>
            </a:r>
          </a:p>
          <a:p>
            <a:pPr algn="l" rtl="0"/>
            <a:r>
              <a:rPr lang="en-US" b="1" dirty="0"/>
              <a:t>20. Chance, William A., </a:t>
            </a:r>
            <a:r>
              <a:rPr lang="en-US" b="1" i="1" dirty="0"/>
              <a:t>Statistical Methods for Decision Making, Bombay: D.B. </a:t>
            </a:r>
            <a:r>
              <a:rPr lang="en-US" b="1" i="1" dirty="0" err="1"/>
              <a:t>Taraporevala</a:t>
            </a:r>
            <a:r>
              <a:rPr lang="en-US" b="1" i="1" dirty="0"/>
              <a:t> Sons &amp; Co.</a:t>
            </a:r>
          </a:p>
          <a:p>
            <a:pPr algn="l" rtl="0"/>
            <a:r>
              <a:rPr lang="en-US" b="1" dirty="0"/>
              <a:t>Pvt. Ltd., 1975.</a:t>
            </a:r>
          </a:p>
          <a:p>
            <a:pPr algn="l" rtl="0"/>
            <a:r>
              <a:rPr lang="en-US" b="1" dirty="0"/>
              <a:t>21. </a:t>
            </a:r>
            <a:r>
              <a:rPr lang="en-US" b="1" dirty="0" err="1"/>
              <a:t>Chaturvedi</a:t>
            </a:r>
            <a:r>
              <a:rPr lang="en-US" b="1" dirty="0"/>
              <a:t>, J.C., </a:t>
            </a:r>
            <a:r>
              <a:rPr lang="en-US" b="1" i="1" dirty="0"/>
              <a:t>Mathematical Statistics, Agra: </a:t>
            </a:r>
            <a:r>
              <a:rPr lang="en-US" b="1" i="1" dirty="0" err="1"/>
              <a:t>Nok</a:t>
            </a:r>
            <a:r>
              <a:rPr lang="en-US" b="1" i="1" dirty="0"/>
              <a:t> </a:t>
            </a:r>
            <a:r>
              <a:rPr lang="en-US" b="1" i="1" dirty="0" err="1"/>
              <a:t>Jhonk</a:t>
            </a:r>
            <a:r>
              <a:rPr lang="en-US" b="1" i="1" dirty="0"/>
              <a:t> </a:t>
            </a:r>
            <a:r>
              <a:rPr lang="en-US" b="1" i="1" dirty="0" err="1"/>
              <a:t>Karyalaya</a:t>
            </a:r>
            <a:r>
              <a:rPr lang="en-US" b="1" i="1" dirty="0"/>
              <a:t>, 1953.</a:t>
            </a:r>
          </a:p>
          <a:p>
            <a:pPr algn="l" rtl="0"/>
            <a:r>
              <a:rPr lang="en-US" b="1" dirty="0"/>
              <a:t>22. Chou, </a:t>
            </a:r>
            <a:r>
              <a:rPr lang="en-US" b="1" dirty="0" err="1"/>
              <a:t>Ya-Lun</a:t>
            </a:r>
            <a:r>
              <a:rPr lang="en-US" b="1" dirty="0"/>
              <a:t>, </a:t>
            </a:r>
            <a:r>
              <a:rPr lang="en-US" b="1" i="1" dirty="0"/>
              <a:t>Statistical Analysis with Business and Economic Applications, 2nd ed. New York: Holt,</a:t>
            </a:r>
          </a:p>
          <a:p>
            <a:pPr algn="l" rtl="0"/>
            <a:r>
              <a:rPr lang="en-US" b="1" dirty="0"/>
              <a:t>Rinehart &amp; Winston, 1974.</a:t>
            </a:r>
          </a:p>
          <a:p>
            <a:pPr algn="l" rtl="0"/>
            <a:r>
              <a:rPr lang="en-US" b="1" dirty="0"/>
              <a:t>23. Clover, Vernon T., and </a:t>
            </a:r>
            <a:r>
              <a:rPr lang="en-US" b="1" dirty="0" err="1"/>
              <a:t>Balsley</a:t>
            </a:r>
            <a:r>
              <a:rPr lang="en-US" b="1" dirty="0"/>
              <a:t>, Howard L., </a:t>
            </a:r>
            <a:r>
              <a:rPr lang="en-US" b="1" i="1" dirty="0"/>
              <a:t>Business Research Methods, Columbus, O.: Grid, Inc., 1974.</a:t>
            </a:r>
          </a:p>
          <a:p>
            <a:pPr algn="l" rtl="0"/>
            <a:r>
              <a:rPr lang="en-US" b="1" dirty="0"/>
              <a:t>24. Cochran, W.G., </a:t>
            </a:r>
            <a:r>
              <a:rPr lang="en-US" b="1" i="1" dirty="0"/>
              <a:t>Sampling Techniques, 2nd ed. New York: John Wiley &amp; Sons., 1963.</a:t>
            </a:r>
          </a:p>
          <a:p>
            <a:pPr algn="l" rtl="0"/>
            <a:r>
              <a:rPr lang="en-US" b="1" dirty="0"/>
              <a:t>25. Cooley, William W., and </a:t>
            </a:r>
            <a:r>
              <a:rPr lang="en-US" b="1" dirty="0" err="1"/>
              <a:t>Lohnes</a:t>
            </a:r>
            <a:r>
              <a:rPr lang="en-US" b="1" dirty="0"/>
              <a:t>, Paul R., </a:t>
            </a:r>
            <a:r>
              <a:rPr lang="en-US" b="1" i="1" dirty="0"/>
              <a:t>Multivariate Data Analysis, New York: John Wiley &amp; Sons.,</a:t>
            </a:r>
          </a:p>
          <a:p>
            <a:pPr algn="l" rtl="0"/>
            <a:r>
              <a:rPr lang="ar-SA" b="1" dirty="0"/>
              <a:t>1971.</a:t>
            </a:r>
          </a:p>
          <a:p>
            <a:pPr algn="l" rtl="0"/>
            <a:r>
              <a:rPr lang="en-US" b="1" dirty="0"/>
              <a:t>26. </a:t>
            </a:r>
            <a:r>
              <a:rPr lang="en-US" b="1" dirty="0" err="1"/>
              <a:t>Croxton</a:t>
            </a:r>
            <a:r>
              <a:rPr lang="en-US" b="1" dirty="0"/>
              <a:t>, F.E., Cowden, D.J., and Klein, S., </a:t>
            </a:r>
            <a:r>
              <a:rPr lang="en-US" b="1" i="1" dirty="0"/>
              <a:t>Applied General Statistics, 3rd ed., New Delhi: Prentice-Hall of</a:t>
            </a:r>
          </a:p>
          <a:p>
            <a:pPr algn="l" rtl="0"/>
            <a:r>
              <a:rPr lang="en-US" b="1" dirty="0"/>
              <a:t>India Pvt. Ltd., 1975.</a:t>
            </a:r>
          </a:p>
          <a:p>
            <a:pPr algn="l" rtl="0"/>
            <a:r>
              <a:rPr lang="en-US" b="1" dirty="0"/>
              <a:t>27. </a:t>
            </a:r>
            <a:r>
              <a:rPr lang="en-US" b="1" dirty="0" err="1"/>
              <a:t>Dass</a:t>
            </a:r>
            <a:r>
              <a:rPr lang="en-US" b="1" dirty="0"/>
              <a:t>, S.L., </a:t>
            </a:r>
            <a:r>
              <a:rPr lang="en-US" b="1" i="1" dirty="0"/>
              <a:t>Personality Assessment Through Projective Movie Pictures, New Delhi: S. </a:t>
            </a:r>
            <a:r>
              <a:rPr lang="en-US" b="1" i="1" dirty="0" err="1"/>
              <a:t>Chand</a:t>
            </a:r>
            <a:r>
              <a:rPr lang="en-US" b="1" i="1" dirty="0"/>
              <a:t> &amp; Co.</a:t>
            </a:r>
          </a:p>
          <a:p>
            <a:pPr algn="l" rtl="0"/>
            <a:r>
              <a:rPr lang="en-US" b="1" dirty="0"/>
              <a:t>(Pvt.) Ltd., 1974.</a:t>
            </a:r>
          </a:p>
          <a:p>
            <a:pPr algn="l" rtl="0"/>
            <a:r>
              <a:rPr lang="en-US" b="1" dirty="0"/>
              <a:t>28. Davis, G.B., “</a:t>
            </a:r>
            <a:r>
              <a:rPr lang="en-US" b="1" i="1" dirty="0"/>
              <a:t>Introduction to Computers,” 3rd ed., McGraw-Hill International Book Co., 1981.</a:t>
            </a:r>
          </a:p>
          <a:p>
            <a:pPr algn="l" rtl="0"/>
            <a:r>
              <a:rPr lang="en-US" b="1" dirty="0"/>
              <a:t>29. Deming, W. Edwards., </a:t>
            </a:r>
            <a:r>
              <a:rPr lang="en-US" b="1" i="1" dirty="0"/>
              <a:t>Sample Design in Business Research, New York: John Wiley &amp; Sons., Inc., 1960.</a:t>
            </a:r>
          </a:p>
          <a:p>
            <a:pPr algn="l" rtl="0"/>
            <a:r>
              <a:rPr lang="en-US" b="1" dirty="0"/>
              <a:t>30. Dennis, Child, </a:t>
            </a:r>
            <a:r>
              <a:rPr lang="en-US" b="1" i="1" dirty="0"/>
              <a:t>The Essentials of Factor Analysis, New York: Holt, Rinehart and Winston, 1973.</a:t>
            </a:r>
          </a:p>
          <a:p>
            <a:pPr algn="l" rtl="0"/>
            <a:r>
              <a:rPr lang="en-US" b="1" dirty="0"/>
              <a:t>31. </a:t>
            </a:r>
            <a:r>
              <a:rPr lang="en-US" b="1" dirty="0" err="1"/>
              <a:t>Denzin</a:t>
            </a:r>
            <a:r>
              <a:rPr lang="en-US" b="1" dirty="0"/>
              <a:t>, Norman, </a:t>
            </a:r>
            <a:r>
              <a:rPr lang="en-US" b="1" i="1" dirty="0"/>
              <a:t>The Research Act, Chicago: Aldine, 1973.</a:t>
            </a:r>
          </a:p>
          <a:p>
            <a:pPr algn="l" rtl="0"/>
            <a:r>
              <a:rPr lang="en-US" b="1" dirty="0"/>
              <a:t>32. Edwards, Allen, </a:t>
            </a:r>
            <a:r>
              <a:rPr lang="en-US" b="1" i="1" dirty="0"/>
              <a:t>Statistical Methods, 2nd ed., New York: Holt, Rinehart &amp; Winston, 1967.</a:t>
            </a:r>
          </a:p>
          <a:p>
            <a:pPr algn="l" rtl="0"/>
            <a:r>
              <a:rPr lang="en-US" b="1" dirty="0"/>
              <a:t>33. Edwards, Allen L., </a:t>
            </a:r>
            <a:r>
              <a:rPr lang="en-US" b="1" i="1" dirty="0"/>
              <a:t>Techniques of Attitude Scale Construction, New York: Appleton-Century-Crofts,</a:t>
            </a:r>
          </a:p>
          <a:p>
            <a:pPr algn="l" rtl="0"/>
            <a:r>
              <a:rPr lang="ar-SA" b="1" dirty="0"/>
              <a:t>1957.</a:t>
            </a:r>
          </a:p>
          <a:p>
            <a:pPr algn="l" rtl="0"/>
            <a:r>
              <a:rPr lang="en-US" b="1" dirty="0"/>
              <a:t>34. Emory, C. William, </a:t>
            </a:r>
            <a:r>
              <a:rPr lang="en-US" b="1" i="1" dirty="0"/>
              <a:t>Business Research Methods, Illinois: Richard D. Irwin, Inc. Homewood, 1976.</a:t>
            </a:r>
          </a:p>
          <a:p>
            <a:pPr algn="l" rtl="0"/>
            <a:r>
              <a:rPr lang="en-US" b="1" dirty="0"/>
              <a:t>35. Ferber, Robert (ed.), </a:t>
            </a:r>
            <a:r>
              <a:rPr lang="en-US" b="1" i="1" dirty="0"/>
              <a:t>Handbook of Marketing Research, New York: McGraw-Hill, Inc., 1948.</a:t>
            </a:r>
          </a:p>
          <a:p>
            <a:pPr algn="l" rtl="0"/>
            <a:r>
              <a:rPr lang="en-US" b="1" dirty="0"/>
              <a:t>36. Ferber, R., and </a:t>
            </a:r>
            <a:r>
              <a:rPr lang="en-US" b="1" dirty="0" err="1"/>
              <a:t>Verdoorn</a:t>
            </a:r>
            <a:r>
              <a:rPr lang="en-US" b="1" dirty="0"/>
              <a:t>, P.J., </a:t>
            </a:r>
            <a:r>
              <a:rPr lang="en-US" b="1" i="1" dirty="0"/>
              <a:t>Research Methods in Economics and Business, New York: The Macmillan</a:t>
            </a:r>
          </a:p>
          <a:p>
            <a:pPr algn="l" rtl="0"/>
            <a:r>
              <a:rPr lang="en-US" b="1" dirty="0"/>
              <a:t>Company, 1962.</a:t>
            </a:r>
          </a:p>
          <a:p>
            <a:pPr algn="l" rtl="0"/>
            <a:r>
              <a:rPr lang="en-US" b="1" dirty="0"/>
              <a:t>37. Ferguson, George A., </a:t>
            </a:r>
            <a:r>
              <a:rPr lang="en-US" b="1" i="1" dirty="0"/>
              <a:t>Statistical Analysis in Psychology and Education, 4th ed., New York: McGraw-</a:t>
            </a:r>
          </a:p>
          <a:p>
            <a:pPr algn="l" rtl="0"/>
            <a:r>
              <a:rPr lang="en-US" b="1" dirty="0"/>
              <a:t>Hill Book Co., Inc., 1959.</a:t>
            </a:r>
          </a:p>
          <a:p>
            <a:pPr algn="l" rtl="0"/>
            <a:r>
              <a:rPr lang="en-US" b="1" dirty="0"/>
              <a:t>38. </a:t>
            </a:r>
            <a:r>
              <a:rPr lang="en-US" b="1" dirty="0" err="1"/>
              <a:t>Festinger</a:t>
            </a:r>
            <a:r>
              <a:rPr lang="en-US" b="1" dirty="0"/>
              <a:t>, Leon and Katz, Daniel (Eds.), </a:t>
            </a:r>
            <a:r>
              <a:rPr lang="en-US" b="1" i="1" dirty="0"/>
              <a:t>Research Methods in the Behavioral Sciences, New Delhi:</a:t>
            </a:r>
          </a:p>
          <a:p>
            <a:pPr algn="l" rtl="0"/>
            <a:r>
              <a:rPr lang="en-US" b="1" dirty="0" err="1"/>
              <a:t>Amerind</a:t>
            </a:r>
            <a:r>
              <a:rPr lang="en-US" b="1" dirty="0"/>
              <a:t> Publishing Co. Pvt. Ltd., Fourth Indian Reprint, 1976.</a:t>
            </a:r>
          </a:p>
          <a:p>
            <a:pPr algn="l" rtl="0"/>
            <a:r>
              <a:rPr lang="en-US" b="1" dirty="0"/>
              <a:t>39. </a:t>
            </a:r>
            <a:r>
              <a:rPr lang="en-US" b="1" dirty="0" err="1"/>
              <a:t>Fiebleman</a:t>
            </a:r>
            <a:r>
              <a:rPr lang="en-US" b="1" dirty="0"/>
              <a:t>, J.K., </a:t>
            </a:r>
            <a:r>
              <a:rPr lang="en-US" b="1" i="1" dirty="0"/>
              <a:t>Scientific Method, Netherlands: </a:t>
            </a:r>
            <a:r>
              <a:rPr lang="en-US" b="1" i="1" dirty="0" err="1"/>
              <a:t>Martinus</a:t>
            </a:r>
            <a:r>
              <a:rPr lang="en-US" b="1" i="1" dirty="0"/>
              <a:t> </a:t>
            </a:r>
            <a:r>
              <a:rPr lang="en-US" b="1" i="1" dirty="0" err="1"/>
              <a:t>Nijhoff</a:t>
            </a:r>
            <a:r>
              <a:rPr lang="en-US" b="1" i="1" dirty="0"/>
              <a:t>, The Hague, 1972.</a:t>
            </a:r>
          </a:p>
          <a:p>
            <a:pPr algn="l" rtl="0"/>
            <a:r>
              <a:rPr lang="en-US" b="1" dirty="0"/>
              <a:t>40. Fisher, R.A., </a:t>
            </a:r>
            <a:r>
              <a:rPr lang="en-US" b="1" i="1" dirty="0"/>
              <a:t>Statistical Methods for Research Workers, 13th ed., New York: </a:t>
            </a:r>
            <a:r>
              <a:rPr lang="en-US" b="1" i="1" dirty="0" err="1"/>
              <a:t>Hafner</a:t>
            </a:r>
            <a:r>
              <a:rPr lang="en-US" b="1" i="1" dirty="0"/>
              <a:t> Publishing Co., 1958.</a:t>
            </a:r>
          </a:p>
          <a:p>
            <a:pPr algn="l" rtl="0"/>
            <a:r>
              <a:rPr lang="en-US" b="1" dirty="0"/>
              <a:t>41. Fisher, R.A., </a:t>
            </a:r>
            <a:r>
              <a:rPr lang="en-US" b="1" i="1" dirty="0"/>
              <a:t>The Design of Experiments, 7th rev. ed., New York: </a:t>
            </a:r>
            <a:r>
              <a:rPr lang="en-US" b="1" i="1" dirty="0" err="1"/>
              <a:t>Hafner</a:t>
            </a:r>
            <a:r>
              <a:rPr lang="en-US" b="1" i="1" dirty="0"/>
              <a:t> Publishing Co., 1960.</a:t>
            </a:r>
          </a:p>
          <a:p>
            <a:pPr algn="l" rtl="0"/>
            <a:r>
              <a:rPr lang="en-US" b="1" dirty="0"/>
              <a:t>42. Fox, James Harold, </a:t>
            </a:r>
            <a:r>
              <a:rPr lang="en-US" b="1" i="1" dirty="0"/>
              <a:t>Criteria of Good Research, Phi Delta Kappa, Vol. 39 (March 1958).</a:t>
            </a:r>
          </a:p>
          <a:p>
            <a:pPr algn="l" rtl="0"/>
            <a:r>
              <a:rPr lang="en-US" b="1" dirty="0"/>
              <a:t>43. Freedman, P., </a:t>
            </a:r>
            <a:r>
              <a:rPr lang="en-US" b="1" i="1" dirty="0"/>
              <a:t>The Principles of Scientific Research, 2nd ed., New York: </a:t>
            </a:r>
            <a:r>
              <a:rPr lang="en-US" b="1" i="1" dirty="0" err="1"/>
              <a:t>Pergamon</a:t>
            </a:r>
            <a:r>
              <a:rPr lang="en-US" b="1" i="1" dirty="0"/>
              <a:t> Press, 1960.</a:t>
            </a:r>
          </a:p>
          <a:p>
            <a:pPr algn="l" rtl="0"/>
            <a:r>
              <a:rPr lang="en-US" b="1" dirty="0"/>
              <a:t>44. </a:t>
            </a:r>
            <a:r>
              <a:rPr lang="en-US" b="1" dirty="0" err="1"/>
              <a:t>Fruchter</a:t>
            </a:r>
            <a:r>
              <a:rPr lang="en-US" b="1" dirty="0"/>
              <a:t>, Benjamin, </a:t>
            </a:r>
            <a:r>
              <a:rPr lang="en-US" b="1" i="1" dirty="0"/>
              <a:t>Introduction to Factor Analysis, Princeton, N.J.: </a:t>
            </a:r>
            <a:r>
              <a:rPr lang="en-US" b="1" i="1" dirty="0" err="1"/>
              <a:t>D.Van</a:t>
            </a:r>
            <a:r>
              <a:rPr lang="en-US" b="1" i="1" dirty="0"/>
              <a:t> </a:t>
            </a:r>
            <a:r>
              <a:rPr lang="en-US" b="1" i="1" dirty="0" err="1"/>
              <a:t>Nostrand</a:t>
            </a:r>
            <a:r>
              <a:rPr lang="en-US" b="1" i="1" dirty="0"/>
              <a:t>, 1954.</a:t>
            </a:r>
          </a:p>
          <a:p>
            <a:pPr algn="l" rtl="0"/>
            <a:r>
              <a:rPr lang="en-US" b="1" dirty="0"/>
              <a:t>45. </a:t>
            </a:r>
            <a:r>
              <a:rPr lang="en-US" b="1" dirty="0" err="1"/>
              <a:t>Gatner</a:t>
            </a:r>
            <a:r>
              <a:rPr lang="en-US" b="1" dirty="0"/>
              <a:t>, Elliot S.M., and </a:t>
            </a:r>
            <a:r>
              <a:rPr lang="en-US" b="1" dirty="0" err="1"/>
              <a:t>Cordasco</a:t>
            </a:r>
            <a:r>
              <a:rPr lang="en-US" b="1" dirty="0"/>
              <a:t>, Francesco, </a:t>
            </a:r>
            <a:r>
              <a:rPr lang="en-US" b="1" i="1" dirty="0"/>
              <a:t>Research and Report Writing, New York: Barnes &amp; Noble,</a:t>
            </a:r>
          </a:p>
          <a:p>
            <a:pPr algn="l" rtl="0"/>
            <a:r>
              <a:rPr lang="en-US" b="1" dirty="0"/>
              <a:t>Inc., 1956.</a:t>
            </a:r>
          </a:p>
          <a:p>
            <a:pPr algn="l" rtl="0"/>
            <a:r>
              <a:rPr lang="en-US" b="1" dirty="0"/>
              <a:t>46. </a:t>
            </a:r>
            <a:r>
              <a:rPr lang="en-US" b="1" dirty="0" err="1"/>
              <a:t>Gaum</a:t>
            </a:r>
            <a:r>
              <a:rPr lang="en-US" b="1" dirty="0"/>
              <a:t>, Carl G., Graves, </a:t>
            </a:r>
            <a:r>
              <a:rPr lang="en-US" b="1" dirty="0" err="1"/>
              <a:t>Harod</a:t>
            </a:r>
            <a:r>
              <a:rPr lang="en-US" b="1" dirty="0"/>
              <a:t> F., and Hoffman, </a:t>
            </a:r>
            <a:r>
              <a:rPr lang="en-US" b="1" dirty="0" err="1"/>
              <a:t>Lyne</a:t>
            </a:r>
            <a:r>
              <a:rPr lang="en-US" b="1" dirty="0"/>
              <a:t>, S.S., </a:t>
            </a:r>
            <a:r>
              <a:rPr lang="en-US" b="1" i="1" dirty="0"/>
              <a:t>Report Writing, 3rd ed., New York: Prentice-Hall,</a:t>
            </a:r>
          </a:p>
          <a:p>
            <a:pPr algn="l" rtl="0"/>
            <a:r>
              <a:rPr lang="ar-SA" b="1" dirty="0"/>
              <a:t>1950.</a:t>
            </a:r>
          </a:p>
          <a:p>
            <a:pPr algn="l" rtl="0"/>
            <a:r>
              <a:rPr lang="en-US" b="1" dirty="0"/>
              <a:t>47. </a:t>
            </a:r>
            <a:r>
              <a:rPr lang="en-US" b="1" dirty="0" err="1"/>
              <a:t>Ghosh</a:t>
            </a:r>
            <a:r>
              <a:rPr lang="en-US" b="1" dirty="0"/>
              <a:t>, B.N., </a:t>
            </a:r>
            <a:r>
              <a:rPr lang="en-US" b="1" i="1" dirty="0"/>
              <a:t>Scientific Methods and Social Research, New Delhi: Sterling Publishers Pvt. Ltd., 1982.</a:t>
            </a:r>
          </a:p>
          <a:p>
            <a:pPr algn="l" rtl="0"/>
            <a:r>
              <a:rPr lang="en-US" b="1" dirty="0"/>
              <a:t>48. Gibbons, J.D., </a:t>
            </a:r>
            <a:r>
              <a:rPr lang="en-US" b="1" i="1" dirty="0"/>
              <a:t>Nonparametric Statistical Inference, Tokyo: McGraw-Hill </a:t>
            </a:r>
            <a:r>
              <a:rPr lang="en-US" b="1" i="1" dirty="0" err="1"/>
              <a:t>Kogakusha</a:t>
            </a:r>
            <a:r>
              <a:rPr lang="en-US" b="1" i="1" dirty="0"/>
              <a:t> Ltd., (International</a:t>
            </a:r>
          </a:p>
          <a:p>
            <a:pPr algn="l" rtl="0"/>
            <a:r>
              <a:rPr lang="en-US" b="1" dirty="0"/>
              <a:t>Student Edition), 1971.</a:t>
            </a:r>
            <a:endParaRPr lang="ar-SA" b="1" dirty="0"/>
          </a:p>
          <a:p>
            <a:pPr algn="l" rtl="0"/>
            <a:endParaRPr lang="ar-SA"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686800" cy="5622925"/>
          </a:xfrm>
        </p:spPr>
        <p:txBody>
          <a:bodyPr>
            <a:normAutofit fontScale="25000" lnSpcReduction="20000"/>
          </a:bodyPr>
          <a:lstStyle/>
          <a:p>
            <a:pPr algn="l" rtl="0"/>
            <a:r>
              <a:rPr lang="en-US" b="1" dirty="0"/>
              <a:t>49. Giles, G.B., Marketing, 2nd ed., London: Macdonald &amp; Evans Ltd., 1974.</a:t>
            </a:r>
          </a:p>
          <a:p>
            <a:pPr algn="l" rtl="0"/>
            <a:r>
              <a:rPr lang="en-US" b="1" dirty="0"/>
              <a:t>50. </a:t>
            </a:r>
            <a:r>
              <a:rPr lang="en-US" b="1" dirty="0" err="1"/>
              <a:t>Glock</a:t>
            </a:r>
            <a:r>
              <a:rPr lang="en-US" b="1" dirty="0"/>
              <a:t>, Charles Y., Survey Research in the Social Sciences, New York: Russell Sage Foundation, 1967.</a:t>
            </a:r>
          </a:p>
          <a:p>
            <a:pPr algn="l" rtl="0"/>
            <a:r>
              <a:rPr lang="en-US" b="1" dirty="0"/>
              <a:t>51. Godfrey, Arthur, Quantitative Methods for Managers, London: Edward Arnold (Publishers) Ltd., 1977.</a:t>
            </a:r>
          </a:p>
          <a:p>
            <a:pPr algn="l" rtl="0"/>
            <a:r>
              <a:rPr lang="en-US" b="1" dirty="0"/>
              <a:t>52. Good, Carter V., and Douglas, E. </a:t>
            </a:r>
            <a:r>
              <a:rPr lang="en-US" b="1" dirty="0" err="1"/>
              <a:t>Scates</a:t>
            </a:r>
            <a:r>
              <a:rPr lang="en-US" b="1" dirty="0"/>
              <a:t>, Methods of Research—Educational, Psychological, Sociological,</a:t>
            </a:r>
          </a:p>
          <a:p>
            <a:pPr algn="l" rtl="0"/>
            <a:r>
              <a:rPr lang="en-US" b="1" dirty="0"/>
              <a:t>New York: Appleton-Century-Crofts, Inc., 1954.</a:t>
            </a:r>
          </a:p>
          <a:p>
            <a:pPr algn="l" rtl="0"/>
            <a:r>
              <a:rPr lang="en-US" b="1" dirty="0"/>
              <a:t>53. Goode, William J., and </a:t>
            </a:r>
            <a:r>
              <a:rPr lang="en-US" b="1" dirty="0" err="1"/>
              <a:t>Hatt</a:t>
            </a:r>
            <a:r>
              <a:rPr lang="en-US" b="1" dirty="0"/>
              <a:t>, Paul K., Methods in Social Research, New York: McGraw-Hill, 1952.</a:t>
            </a:r>
          </a:p>
          <a:p>
            <a:pPr algn="l" rtl="0"/>
            <a:r>
              <a:rPr lang="en-US" b="1" dirty="0"/>
              <a:t>54. </a:t>
            </a:r>
            <a:r>
              <a:rPr lang="en-US" b="1" dirty="0" err="1"/>
              <a:t>Gopal</a:t>
            </a:r>
            <a:r>
              <a:rPr lang="en-US" b="1" dirty="0"/>
              <a:t>, M.H., An Introduction to Research Procedure in Social Sciences, Bombay: Asia Publishing</a:t>
            </a:r>
          </a:p>
          <a:p>
            <a:pPr algn="l" rtl="0"/>
            <a:r>
              <a:rPr lang="en-US" b="1" dirty="0"/>
              <a:t>House, 1964.</a:t>
            </a:r>
          </a:p>
          <a:p>
            <a:pPr algn="l" rtl="0"/>
            <a:r>
              <a:rPr lang="en-US" b="1" dirty="0"/>
              <a:t>55. </a:t>
            </a:r>
            <a:r>
              <a:rPr lang="en-US" b="1" dirty="0" err="1"/>
              <a:t>Gopal</a:t>
            </a:r>
            <a:r>
              <a:rPr lang="en-US" b="1" dirty="0"/>
              <a:t>, M.H., Research Reporting in Social Sciences, </a:t>
            </a:r>
            <a:r>
              <a:rPr lang="en-US" b="1" dirty="0" err="1"/>
              <a:t>Dharwar</a:t>
            </a:r>
            <a:r>
              <a:rPr lang="en-US" b="1" dirty="0"/>
              <a:t>: </a:t>
            </a:r>
            <a:r>
              <a:rPr lang="en-US" b="1" dirty="0" err="1"/>
              <a:t>Karnatak</a:t>
            </a:r>
            <a:r>
              <a:rPr lang="en-US" b="1" dirty="0"/>
              <a:t> University, 1965.</a:t>
            </a:r>
          </a:p>
          <a:p>
            <a:pPr algn="l" rtl="0"/>
            <a:r>
              <a:rPr lang="en-US" b="1" dirty="0"/>
              <a:t>56. </a:t>
            </a:r>
            <a:r>
              <a:rPr lang="en-US" b="1" dirty="0" err="1"/>
              <a:t>Gorden</a:t>
            </a:r>
            <a:r>
              <a:rPr lang="en-US" b="1" dirty="0"/>
              <a:t>, Raymond L., Interviewing: Strategy, Techniques and Tactics, rev. ed., Homewood, Ill.: Dorsey</a:t>
            </a:r>
          </a:p>
          <a:p>
            <a:pPr algn="l" rtl="0"/>
            <a:r>
              <a:rPr lang="en-US" b="1" dirty="0"/>
              <a:t>Press, 1975.</a:t>
            </a:r>
          </a:p>
          <a:p>
            <a:pPr algn="l" rtl="0"/>
            <a:r>
              <a:rPr lang="en-US" b="1" dirty="0"/>
              <a:t>57. Green, Paul E., Analyzing Multivariate Data, Hinsdale, Ill.: Dryden Press, 1978.</a:t>
            </a:r>
          </a:p>
          <a:p>
            <a:pPr algn="l" rtl="0"/>
            <a:r>
              <a:rPr lang="en-US" b="1" dirty="0"/>
              <a:t>58. Green, Paul E., and </a:t>
            </a:r>
            <a:r>
              <a:rPr lang="en-US" b="1" dirty="0" err="1"/>
              <a:t>Carmone</a:t>
            </a:r>
            <a:r>
              <a:rPr lang="en-US" b="1" dirty="0"/>
              <a:t>, F.J., Multidimensional Scaling in Marketing Analysis, Boston: </a:t>
            </a:r>
            <a:r>
              <a:rPr lang="en-US" b="1" dirty="0" err="1"/>
              <a:t>Allyn</a:t>
            </a:r>
            <a:r>
              <a:rPr lang="en-US" b="1" dirty="0"/>
              <a:t> &amp;</a:t>
            </a:r>
          </a:p>
          <a:p>
            <a:pPr algn="l" rtl="0"/>
            <a:r>
              <a:rPr lang="en-US" b="1" dirty="0"/>
              <a:t>Bacon, Inc., 1970.</a:t>
            </a:r>
          </a:p>
          <a:p>
            <a:pPr algn="l" rtl="0"/>
            <a:r>
              <a:rPr lang="en-US" b="1" dirty="0"/>
              <a:t>59. Guilford, J.P., Psychometric Methods, New York: McGraw Hill, Inc., 1954.</a:t>
            </a:r>
          </a:p>
          <a:p>
            <a:pPr algn="l" rtl="0"/>
            <a:r>
              <a:rPr lang="en-US" b="1" dirty="0"/>
              <a:t>60. Harnett, Donald L., and Murphy, James L., Introductory Statistical Analysis, Philippines: Addison-</a:t>
            </a:r>
          </a:p>
          <a:p>
            <a:pPr algn="l" rtl="0"/>
            <a:r>
              <a:rPr lang="en-US" b="1" dirty="0"/>
              <a:t>Wesley Publishing Co., Inc., 1975.</a:t>
            </a:r>
          </a:p>
          <a:p>
            <a:pPr algn="l" rtl="0"/>
            <a:r>
              <a:rPr lang="en-US" b="1" dirty="0"/>
              <a:t>61. </a:t>
            </a:r>
            <a:r>
              <a:rPr lang="en-US" b="1" dirty="0" err="1"/>
              <a:t>Hillway</a:t>
            </a:r>
            <a:r>
              <a:rPr lang="en-US" b="1" dirty="0"/>
              <a:t>, T., Introduction to Research, 2nd ed., Boston: Houghton Mifflin, 1964.</a:t>
            </a:r>
          </a:p>
          <a:p>
            <a:pPr algn="l" rtl="0"/>
            <a:r>
              <a:rPr lang="en-US" b="1" dirty="0"/>
              <a:t>62. Hollander, Myles, and Wolfe, Douglas A., Nonparametric Statistical Methods, New York: John Wiley,</a:t>
            </a:r>
          </a:p>
          <a:p>
            <a:pPr algn="l" rtl="0"/>
            <a:r>
              <a:rPr lang="en-US" b="1" dirty="0"/>
              <a:t>1973.</a:t>
            </a:r>
          </a:p>
          <a:p>
            <a:pPr algn="l" rtl="0"/>
            <a:r>
              <a:rPr lang="en-US" b="1" dirty="0"/>
              <a:t>63. Hunt, R., and Shelley, J., “Computers and Common Sense,” 3rd ed., New Delhi: Prentice-Hall of India Ltd.,</a:t>
            </a:r>
          </a:p>
          <a:p>
            <a:pPr algn="l" rtl="0"/>
            <a:r>
              <a:rPr lang="en-US" b="1" dirty="0"/>
              <a:t>1984.</a:t>
            </a:r>
          </a:p>
          <a:p>
            <a:pPr algn="l" rtl="0"/>
            <a:r>
              <a:rPr lang="en-US" b="1" dirty="0"/>
              <a:t>64. Hyman, Herbert H., et al., Interviewing in Social Research, Chicago: University of Chicago Press, 1975.</a:t>
            </a:r>
          </a:p>
          <a:p>
            <a:pPr algn="l" rtl="0"/>
            <a:r>
              <a:rPr lang="en-US" b="1" dirty="0"/>
              <a:t>65. John, Peter W.M., Statistical Design and Analysis of Experiments, New York: The Macmillan Co., 1971.</a:t>
            </a:r>
          </a:p>
          <a:p>
            <a:pPr algn="l" rtl="0"/>
            <a:r>
              <a:rPr lang="en-US" b="1" dirty="0"/>
              <a:t>66. Johnson, Ellen, The Research Report: A Guide for the Beginner, New York: Ronald Press, 1951.</a:t>
            </a:r>
          </a:p>
          <a:p>
            <a:pPr algn="l" rtl="0"/>
            <a:r>
              <a:rPr lang="en-US" b="1" dirty="0"/>
              <a:t>67. Johnson, Rodney D., and Siskin, Bernard R., Quantitative Techniques for Business Decisions, New</a:t>
            </a:r>
          </a:p>
          <a:p>
            <a:pPr algn="l" rtl="0"/>
            <a:r>
              <a:rPr lang="en-US" b="1" dirty="0"/>
              <a:t>Delhi: Prentice-Hall of India Pvt. Ltd., 1977.</a:t>
            </a:r>
          </a:p>
          <a:p>
            <a:pPr algn="l" rtl="0"/>
            <a:r>
              <a:rPr lang="en-US" b="1" dirty="0"/>
              <a:t>68. Kahn, Robert L. and </a:t>
            </a:r>
            <a:r>
              <a:rPr lang="en-US" b="1" dirty="0" err="1"/>
              <a:t>Cannell</a:t>
            </a:r>
            <a:r>
              <a:rPr lang="en-US" b="1" dirty="0"/>
              <a:t>, Charles F., The Dynamics of Interviewing, New York: John Wiley &amp; Sons,</a:t>
            </a:r>
          </a:p>
          <a:p>
            <a:pPr algn="l" rtl="0"/>
            <a:r>
              <a:rPr lang="en-US" b="1" dirty="0"/>
              <a:t>1957.</a:t>
            </a:r>
          </a:p>
          <a:p>
            <a:pPr algn="l" rtl="0"/>
            <a:r>
              <a:rPr lang="en-US" b="1" dirty="0"/>
              <a:t>69. </a:t>
            </a:r>
            <a:r>
              <a:rPr lang="en-US" b="1" dirty="0" err="1"/>
              <a:t>Karson</a:t>
            </a:r>
            <a:r>
              <a:rPr lang="en-US" b="1" dirty="0"/>
              <a:t>, Marvin J., Multivariate Statistical Methods, Ames, Iowa: The Iowa State University Press, 1982.</a:t>
            </a:r>
          </a:p>
          <a:p>
            <a:pPr algn="l" rtl="0"/>
            <a:r>
              <a:rPr lang="en-US" b="1" dirty="0"/>
              <a:t>70. Kendall, M.G., A Course in Multivariate Analysis, London, Griffin, 1961.</a:t>
            </a:r>
          </a:p>
          <a:p>
            <a:pPr algn="l" rtl="0"/>
            <a:r>
              <a:rPr lang="en-US" b="1" dirty="0"/>
              <a:t>71. </a:t>
            </a:r>
            <a:r>
              <a:rPr lang="en-US" b="1" dirty="0" err="1"/>
              <a:t>Kerlinger</a:t>
            </a:r>
            <a:r>
              <a:rPr lang="en-US" b="1" dirty="0"/>
              <a:t>, Fred N. and </a:t>
            </a:r>
            <a:r>
              <a:rPr lang="en-US" b="1" dirty="0" err="1"/>
              <a:t>Pedhazur</a:t>
            </a:r>
            <a:r>
              <a:rPr lang="en-US" b="1" dirty="0"/>
              <a:t>, </a:t>
            </a:r>
            <a:r>
              <a:rPr lang="en-US" b="1" dirty="0" err="1"/>
              <a:t>Elazar</a:t>
            </a:r>
            <a:r>
              <a:rPr lang="en-US" b="1" dirty="0"/>
              <a:t> J., Multiple Regression in Behavioral Research, New York: Holt,</a:t>
            </a:r>
          </a:p>
          <a:p>
            <a:pPr algn="l" rtl="0"/>
            <a:r>
              <a:rPr lang="en-US" b="1" dirty="0"/>
              <a:t>Rinehart and Winston, 1973.</a:t>
            </a:r>
          </a:p>
          <a:p>
            <a:pPr algn="l" rtl="0"/>
            <a:r>
              <a:rPr lang="en-US" b="1" dirty="0"/>
              <a:t>72. </a:t>
            </a:r>
            <a:r>
              <a:rPr lang="en-US" b="1" dirty="0" err="1"/>
              <a:t>Kerlinger</a:t>
            </a:r>
            <a:r>
              <a:rPr lang="en-US" b="1" dirty="0"/>
              <a:t>, Fred N., Foundations of Behavioral Research, 2nd ed., New York: Holt, Reinhart and Winston,</a:t>
            </a:r>
          </a:p>
          <a:p>
            <a:pPr algn="l" rtl="0"/>
            <a:r>
              <a:rPr lang="en-US" b="1" dirty="0"/>
              <a:t>1973.</a:t>
            </a:r>
          </a:p>
          <a:p>
            <a:pPr algn="l" rtl="0"/>
            <a:r>
              <a:rPr lang="en-US" b="1" dirty="0"/>
              <a:t>73. Kish, Leslie., Survey Sampling, New York: John Wiley &amp; Sons, Inc., 1965.</a:t>
            </a:r>
          </a:p>
          <a:p>
            <a:pPr algn="l" rtl="0"/>
            <a:r>
              <a:rPr lang="en-US" b="1" dirty="0"/>
              <a:t>74. Kothari, C.R., Quantitative Techniques, 2nd ed., New Delhi: </a:t>
            </a:r>
            <a:r>
              <a:rPr lang="en-US" b="1" dirty="0" err="1"/>
              <a:t>Vikas</a:t>
            </a:r>
            <a:r>
              <a:rPr lang="en-US" b="1" dirty="0"/>
              <a:t> Publishing House Pvt. Ltd., 1984.</a:t>
            </a:r>
          </a:p>
          <a:p>
            <a:pPr algn="l" rtl="0"/>
            <a:r>
              <a:rPr lang="en-US" b="1" dirty="0"/>
              <a:t>Kothari, C.R., </a:t>
            </a:r>
            <a:r>
              <a:rPr lang="en-US" b="1" dirty="0">
                <a:solidFill>
                  <a:srgbClr val="333333"/>
                </a:solidFill>
                <a:latin typeface="Arial"/>
              </a:rPr>
              <a:t>Methods and</a:t>
            </a:r>
            <a:r>
              <a:rPr lang="en-US" dirty="0">
                <a:solidFill>
                  <a:srgbClr val="333333"/>
                </a:solidFill>
                <a:latin typeface="Arial"/>
              </a:rPr>
              <a:t> </a:t>
            </a:r>
            <a:r>
              <a:rPr lang="en-US" b="1" dirty="0"/>
              <a:t>Techniques, 2nd ed., New Age International  (P) Ltd, 2004 .</a:t>
            </a:r>
          </a:p>
          <a:p>
            <a:pPr algn="l" rtl="0"/>
            <a:r>
              <a:rPr lang="en-US" b="1" dirty="0"/>
              <a:t>75. </a:t>
            </a:r>
            <a:r>
              <a:rPr lang="en-US" b="1" dirty="0" err="1"/>
              <a:t>Lastrucci</a:t>
            </a:r>
            <a:r>
              <a:rPr lang="en-US" b="1" dirty="0"/>
              <a:t>, </a:t>
            </a:r>
            <a:r>
              <a:rPr lang="en-US" b="1" dirty="0" err="1"/>
              <a:t>Carles</a:t>
            </a:r>
            <a:r>
              <a:rPr lang="en-US" b="1" dirty="0"/>
              <a:t> L., The Scientific Approach: Basic Principles of the Scientific Method, Cambridge,</a:t>
            </a:r>
          </a:p>
          <a:p>
            <a:pPr algn="l" rtl="0"/>
            <a:r>
              <a:rPr lang="en-US" b="1" dirty="0"/>
              <a:t>Mass.: </a:t>
            </a:r>
            <a:r>
              <a:rPr lang="en-US" b="1" dirty="0" err="1"/>
              <a:t>Schenkman</a:t>
            </a:r>
            <a:r>
              <a:rPr lang="en-US" b="1" dirty="0"/>
              <a:t> Publishing Co., Inc., 1967.</a:t>
            </a:r>
          </a:p>
          <a:p>
            <a:pPr algn="l" rtl="0"/>
            <a:r>
              <a:rPr lang="en-US" b="1" dirty="0"/>
              <a:t>76. </a:t>
            </a:r>
            <a:r>
              <a:rPr lang="en-US" b="1" dirty="0" err="1"/>
              <a:t>Lazersfeld</a:t>
            </a:r>
            <a:r>
              <a:rPr lang="en-US" b="1" dirty="0"/>
              <a:t>, Paul F., “Evidence and Inference in Social Research,” in David </a:t>
            </a:r>
            <a:r>
              <a:rPr lang="en-US" b="1" dirty="0" err="1"/>
              <a:t>Lerher</a:t>
            </a:r>
            <a:r>
              <a:rPr lang="en-US" b="1" dirty="0"/>
              <a:t>, Evidence and Inference,</a:t>
            </a:r>
          </a:p>
          <a:p>
            <a:pPr algn="l" rtl="0"/>
            <a:r>
              <a:rPr lang="en-US" b="1" dirty="0"/>
              <a:t>Glencoe: The Free Press, 1950.</a:t>
            </a:r>
          </a:p>
          <a:p>
            <a:pPr algn="l" rtl="0"/>
            <a:r>
              <a:rPr lang="en-US" b="1" dirty="0"/>
              <a:t>77. Leonard </a:t>
            </a:r>
            <a:r>
              <a:rPr lang="en-US" b="1" dirty="0" err="1"/>
              <a:t>Schatzman</a:t>
            </a:r>
            <a:r>
              <a:rPr lang="en-US" b="1" dirty="0"/>
              <a:t>, and Anselm L. Strauss, Field Research, New Jersey: Prentice-Hall Inc., 1973.</a:t>
            </a:r>
          </a:p>
          <a:p>
            <a:pPr algn="l" rtl="0"/>
            <a:r>
              <a:rPr lang="en-US" b="1" dirty="0"/>
              <a:t>78. Levin, Richard I., Statistics for Management, New Delhi: Prentice-Hall of India Pvt. Ltd., 1979.</a:t>
            </a:r>
            <a:endParaRPr lang="ar-SA" b="1" dirty="0"/>
          </a:p>
          <a:p>
            <a:endParaRPr lang="ar-SA"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762000"/>
            <a:ext cx="8686800" cy="5791200"/>
          </a:xfrm>
        </p:spPr>
        <p:txBody>
          <a:bodyPr>
            <a:normAutofit fontScale="25000" lnSpcReduction="20000"/>
          </a:bodyPr>
          <a:lstStyle/>
          <a:p>
            <a:pPr algn="l" rtl="0"/>
            <a:r>
              <a:rPr lang="en-US" b="1" dirty="0"/>
              <a:t>79. Levine, S. and </a:t>
            </a:r>
            <a:r>
              <a:rPr lang="en-US" b="1" dirty="0" err="1"/>
              <a:t>Elzey</a:t>
            </a:r>
            <a:r>
              <a:rPr lang="en-US" b="1" dirty="0"/>
              <a:t>, Freeman F., </a:t>
            </a:r>
            <a:r>
              <a:rPr lang="en-US" b="1" i="1" dirty="0"/>
              <a:t>A Programmed Introduction to Research, California: </a:t>
            </a:r>
            <a:r>
              <a:rPr lang="en-US" b="1" i="1" dirty="0" err="1"/>
              <a:t>Wods</a:t>
            </a:r>
            <a:r>
              <a:rPr lang="en-US" b="1" i="1" dirty="0"/>
              <a:t> Worth</a:t>
            </a:r>
          </a:p>
          <a:p>
            <a:pPr algn="l" rtl="0"/>
            <a:r>
              <a:rPr lang="en-US" b="1" dirty="0"/>
              <a:t>Publishing Co., 1968.</a:t>
            </a:r>
          </a:p>
          <a:p>
            <a:pPr algn="l" rtl="0"/>
            <a:r>
              <a:rPr lang="en-US" b="1" dirty="0"/>
              <a:t>80. </a:t>
            </a:r>
            <a:r>
              <a:rPr lang="en-US" b="1" dirty="0" err="1"/>
              <a:t>Maranell</a:t>
            </a:r>
            <a:r>
              <a:rPr lang="en-US" b="1" dirty="0"/>
              <a:t>, Gary M. (ed.), </a:t>
            </a:r>
            <a:r>
              <a:rPr lang="en-US" b="1" i="1" dirty="0"/>
              <a:t>Scaling: A Source Book for Behavioral Scientists, Chicago: Aldine, 1974.</a:t>
            </a:r>
          </a:p>
          <a:p>
            <a:pPr algn="l" rtl="0"/>
            <a:r>
              <a:rPr lang="en-US" b="1" dirty="0"/>
              <a:t>81. Maxwell, Albert E., </a:t>
            </a:r>
            <a:r>
              <a:rPr lang="en-US" b="1" i="1" dirty="0"/>
              <a:t>Analyzing Qualitative Data, New York: John Wiley &amp; Sons, 1961.</a:t>
            </a:r>
          </a:p>
          <a:p>
            <a:pPr algn="l" rtl="0"/>
            <a:r>
              <a:rPr lang="en-US" b="1" dirty="0"/>
              <a:t>82. Meadows, R., and Parsons, A.J., “</a:t>
            </a:r>
            <a:r>
              <a:rPr lang="en-US" b="1" i="1" dirty="0"/>
              <a:t>Microprocessors: Essentials, Components and Systems,” Pitman, 1983.</a:t>
            </a:r>
          </a:p>
          <a:p>
            <a:pPr algn="l" rtl="0"/>
            <a:r>
              <a:rPr lang="en-US" b="1" dirty="0"/>
              <a:t>83. Meir, Robert C., Newell, William T., and </a:t>
            </a:r>
            <a:r>
              <a:rPr lang="en-US" b="1" dirty="0" err="1"/>
              <a:t>Dazier</a:t>
            </a:r>
            <a:r>
              <a:rPr lang="en-US" b="1" dirty="0"/>
              <a:t>, Harold L., </a:t>
            </a:r>
            <a:r>
              <a:rPr lang="en-US" b="1" i="1" dirty="0"/>
              <a:t>Simulation in Business and Economics,</a:t>
            </a:r>
          </a:p>
          <a:p>
            <a:pPr algn="l" rtl="0"/>
            <a:r>
              <a:rPr lang="en-US" b="1" dirty="0"/>
              <a:t>Englewood Cliffs, N.J: Prentice Hall, Inc., 1969.</a:t>
            </a:r>
          </a:p>
          <a:p>
            <a:pPr algn="l" rtl="0"/>
            <a:r>
              <a:rPr lang="en-US" b="1" dirty="0"/>
              <a:t>84. Miller, Delbert C., </a:t>
            </a:r>
            <a:r>
              <a:rPr lang="en-US" b="1" i="1" dirty="0"/>
              <a:t>Handbook of Research Design &amp; Social Measurement, 3rd ed., New York: David</a:t>
            </a:r>
          </a:p>
          <a:p>
            <a:pPr algn="l" rtl="0"/>
            <a:r>
              <a:rPr lang="en-US" b="1" dirty="0" err="1"/>
              <a:t>Mckay</a:t>
            </a:r>
            <a:r>
              <a:rPr lang="en-US" b="1" dirty="0"/>
              <a:t> Company, Inc., 1977.</a:t>
            </a:r>
          </a:p>
          <a:p>
            <a:pPr algn="l" rtl="0"/>
            <a:r>
              <a:rPr lang="en-US" b="1" dirty="0"/>
              <a:t>85. </a:t>
            </a:r>
            <a:r>
              <a:rPr lang="en-US" b="1" dirty="0" err="1"/>
              <a:t>Moroney</a:t>
            </a:r>
            <a:r>
              <a:rPr lang="en-US" b="1" dirty="0"/>
              <a:t>, M.J., </a:t>
            </a:r>
            <a:r>
              <a:rPr lang="en-US" b="1" i="1" dirty="0"/>
              <a:t>Facts from Figures, Baltimore: Penguin Books, 1956.</a:t>
            </a:r>
          </a:p>
          <a:p>
            <a:pPr algn="l" rtl="0"/>
            <a:r>
              <a:rPr lang="en-US" b="1" dirty="0"/>
              <a:t>86. Morrison, Donald </a:t>
            </a:r>
            <a:r>
              <a:rPr lang="en-US" b="1" i="1" dirty="0"/>
              <a:t>F., Multivariate Statistical Methods, New York: McGraw-Hill, 1967.</a:t>
            </a:r>
          </a:p>
          <a:p>
            <a:pPr algn="l" rtl="0"/>
            <a:r>
              <a:rPr lang="en-US" b="1" dirty="0"/>
              <a:t>87. Nagel, Stuart S., and </a:t>
            </a:r>
            <a:r>
              <a:rPr lang="en-US" b="1" dirty="0" err="1"/>
              <a:t>Neef</a:t>
            </a:r>
            <a:r>
              <a:rPr lang="en-US" b="1" dirty="0"/>
              <a:t>, Marian, </a:t>
            </a:r>
            <a:r>
              <a:rPr lang="en-US" b="1" i="1" dirty="0"/>
              <a:t>Policy Analysis in Social Science Research, London: Sage Publications,</a:t>
            </a:r>
          </a:p>
          <a:p>
            <a:pPr algn="l" rtl="0"/>
            <a:r>
              <a:rPr lang="ar-SA" b="1" dirty="0"/>
              <a:t>1979.</a:t>
            </a:r>
          </a:p>
          <a:p>
            <a:pPr algn="l" rtl="0"/>
            <a:r>
              <a:rPr lang="en-US" b="1" dirty="0"/>
              <a:t>88. </a:t>
            </a:r>
            <a:r>
              <a:rPr lang="en-US" b="1" dirty="0" err="1"/>
              <a:t>Nie</a:t>
            </a:r>
            <a:r>
              <a:rPr lang="en-US" b="1" dirty="0"/>
              <a:t>, N.H., Bent, D.H., and Hull, C.H., </a:t>
            </a:r>
            <a:r>
              <a:rPr lang="en-US" b="1" i="1" dirty="0"/>
              <a:t>Statistical Package for the Social Sciences, New York: McGraw-</a:t>
            </a:r>
          </a:p>
          <a:p>
            <a:pPr algn="l" rtl="0"/>
            <a:r>
              <a:rPr lang="en-US" b="1" dirty="0"/>
              <a:t>Hill, 1970.</a:t>
            </a:r>
          </a:p>
          <a:p>
            <a:pPr algn="l" rtl="0"/>
            <a:r>
              <a:rPr lang="en-US" b="1" dirty="0"/>
              <a:t>89. </a:t>
            </a:r>
            <a:r>
              <a:rPr lang="en-US" b="1" dirty="0" err="1"/>
              <a:t>Noether</a:t>
            </a:r>
            <a:r>
              <a:rPr lang="en-US" b="1" dirty="0"/>
              <a:t>, G.E., </a:t>
            </a:r>
            <a:r>
              <a:rPr lang="en-US" b="1" i="1" dirty="0"/>
              <a:t>Elements of Nonparametric Statistics, New York: John Wiley &amp; Sons, Inc., 1967.</a:t>
            </a:r>
          </a:p>
          <a:p>
            <a:pPr algn="l" rtl="0"/>
            <a:r>
              <a:rPr lang="en-US" b="1" dirty="0"/>
              <a:t>90. </a:t>
            </a:r>
            <a:r>
              <a:rPr lang="en-US" b="1" dirty="0" err="1"/>
              <a:t>Nunnally</a:t>
            </a:r>
            <a:r>
              <a:rPr lang="en-US" b="1" dirty="0"/>
              <a:t>, </a:t>
            </a:r>
            <a:r>
              <a:rPr lang="en-US" b="1" dirty="0" err="1"/>
              <a:t>Jum</a:t>
            </a:r>
            <a:r>
              <a:rPr lang="en-US" b="1" dirty="0"/>
              <a:t> C., </a:t>
            </a:r>
            <a:r>
              <a:rPr lang="en-US" b="1" i="1" dirty="0"/>
              <a:t>Psychometric Theory, 2nd ed., New York: McGraw-Hill, 1978.</a:t>
            </a:r>
          </a:p>
          <a:p>
            <a:pPr algn="l" rtl="0"/>
            <a:r>
              <a:rPr lang="en-US" b="1" dirty="0"/>
              <a:t>91. </a:t>
            </a:r>
            <a:r>
              <a:rPr lang="en-US" b="1" dirty="0" err="1"/>
              <a:t>Odum</a:t>
            </a:r>
            <a:r>
              <a:rPr lang="en-US" b="1" dirty="0"/>
              <a:t>, H.W., and </a:t>
            </a:r>
            <a:r>
              <a:rPr lang="en-US" b="1" dirty="0" err="1"/>
              <a:t>Jocher</a:t>
            </a:r>
            <a:r>
              <a:rPr lang="en-US" b="1" dirty="0"/>
              <a:t>, Katharine, </a:t>
            </a:r>
            <a:r>
              <a:rPr lang="en-US" b="1" i="1" dirty="0"/>
              <a:t>An Introduction to Social Research, New York: Henry Holt and Co.,</a:t>
            </a:r>
          </a:p>
          <a:p>
            <a:pPr algn="l" rtl="0"/>
            <a:r>
              <a:rPr lang="ar-SA" b="1" dirty="0"/>
              <a:t>1929.</a:t>
            </a:r>
          </a:p>
          <a:p>
            <a:pPr algn="l" rtl="0"/>
            <a:r>
              <a:rPr lang="en-US" b="1" dirty="0"/>
              <a:t>92. Oppenheim, A.N., </a:t>
            </a:r>
            <a:r>
              <a:rPr lang="en-US" b="1" i="1" dirty="0"/>
              <a:t>Questionnaire Design and Attitude Measurement, New York: Basic Books, 1966.</a:t>
            </a:r>
          </a:p>
          <a:p>
            <a:pPr algn="l" rtl="0"/>
            <a:r>
              <a:rPr lang="en-US" b="1" dirty="0"/>
              <a:t>93. </a:t>
            </a:r>
            <a:r>
              <a:rPr lang="en-US" b="1" dirty="0" err="1"/>
              <a:t>Ostle</a:t>
            </a:r>
            <a:r>
              <a:rPr lang="en-US" b="1" dirty="0"/>
              <a:t>, Bernard, and </a:t>
            </a:r>
            <a:r>
              <a:rPr lang="en-US" b="1" dirty="0" err="1"/>
              <a:t>Mensing</a:t>
            </a:r>
            <a:r>
              <a:rPr lang="en-US" b="1" dirty="0"/>
              <a:t>, Richard W., </a:t>
            </a:r>
            <a:r>
              <a:rPr lang="en-US" b="1" i="1" dirty="0"/>
              <a:t>Statistics in Research, 3rd ed., Ames Iowa: The Iowa State</a:t>
            </a:r>
          </a:p>
          <a:p>
            <a:pPr algn="l" rtl="0"/>
            <a:r>
              <a:rPr lang="en-US" b="1" dirty="0"/>
              <a:t>University Press, 1975.</a:t>
            </a:r>
          </a:p>
          <a:p>
            <a:pPr algn="l" rtl="0"/>
            <a:r>
              <a:rPr lang="en-US" b="1" dirty="0"/>
              <a:t>94. Payne, Stanley, </a:t>
            </a:r>
            <a:r>
              <a:rPr lang="en-US" b="1" i="1" dirty="0"/>
              <a:t>The Art of Asking Questions, Princeton: Princeton University Press, 1951.</a:t>
            </a:r>
          </a:p>
          <a:p>
            <a:pPr algn="l" rtl="0"/>
            <a:r>
              <a:rPr lang="en-US" b="1" dirty="0"/>
              <a:t>95. Pearson, Karl, </a:t>
            </a:r>
            <a:r>
              <a:rPr lang="en-US" b="1" i="1" dirty="0"/>
              <a:t>The Grammar of Science, New York: Meridian Books, Inc., 1957.</a:t>
            </a:r>
          </a:p>
          <a:p>
            <a:pPr algn="l" rtl="0"/>
            <a:r>
              <a:rPr lang="en-US" b="1" dirty="0"/>
              <a:t>96. Phillips, Bernard S., </a:t>
            </a:r>
            <a:r>
              <a:rPr lang="en-US" b="1" i="1" dirty="0"/>
              <a:t>Social Research, Strategy and Tactics, 2nd ed., New York: The Macmillan Company,</a:t>
            </a:r>
          </a:p>
          <a:p>
            <a:pPr algn="l" rtl="0"/>
            <a:r>
              <a:rPr lang="ar-SA" b="1" dirty="0"/>
              <a:t>1971.</a:t>
            </a:r>
          </a:p>
          <a:p>
            <a:pPr algn="l" rtl="0"/>
            <a:r>
              <a:rPr lang="en-US" b="1" dirty="0"/>
              <a:t>97. Piaget, Jean, </a:t>
            </a:r>
            <a:r>
              <a:rPr lang="en-US" b="1" i="1" dirty="0"/>
              <a:t>Main Trends in Interdisciplinary Research, London: George Allen and </a:t>
            </a:r>
            <a:r>
              <a:rPr lang="en-US" b="1" i="1" dirty="0" err="1"/>
              <a:t>Unwin</a:t>
            </a:r>
            <a:r>
              <a:rPr lang="en-US" b="1" i="1" dirty="0"/>
              <a:t> Ltd., 1973.</a:t>
            </a:r>
          </a:p>
          <a:p>
            <a:pPr algn="l" rtl="0"/>
            <a:r>
              <a:rPr lang="en-US" b="1" dirty="0"/>
              <a:t>98. Popper, Karl R., </a:t>
            </a:r>
            <a:r>
              <a:rPr lang="en-US" b="1" i="1" dirty="0"/>
              <a:t>The Logic of Scientific Discovery, New York: Basic Books, 1959.</a:t>
            </a:r>
          </a:p>
          <a:p>
            <a:pPr algn="l" rtl="0"/>
            <a:r>
              <a:rPr lang="en-US" b="1" dirty="0"/>
              <a:t>99. </a:t>
            </a:r>
            <a:r>
              <a:rPr lang="en-US" b="1" dirty="0" err="1"/>
              <a:t>Rajaraman</a:t>
            </a:r>
            <a:r>
              <a:rPr lang="en-US" b="1" dirty="0"/>
              <a:t>, V., “</a:t>
            </a:r>
            <a:r>
              <a:rPr lang="en-US" b="1" i="1" dirty="0"/>
              <a:t>Fundamentals of Computers,” New Delhi: Prentice-Hall of India Pvt. Ltd., 1985.</a:t>
            </a:r>
          </a:p>
          <a:p>
            <a:pPr algn="l" rtl="0"/>
            <a:r>
              <a:rPr lang="en-US" b="1" dirty="0"/>
              <a:t>100. </a:t>
            </a:r>
            <a:r>
              <a:rPr lang="en-US" b="1" dirty="0" err="1"/>
              <a:t>Ramchandran</a:t>
            </a:r>
            <a:r>
              <a:rPr lang="en-US" b="1" dirty="0"/>
              <a:t>, P., </a:t>
            </a:r>
            <a:r>
              <a:rPr lang="en-US" b="1" i="1" dirty="0"/>
              <a:t>Training in Research Methodology in Social Sciences in India, New Delhi: ICSSR</a:t>
            </a:r>
          </a:p>
          <a:p>
            <a:pPr algn="l" rtl="0"/>
            <a:r>
              <a:rPr lang="ar-SA" b="1" dirty="0"/>
              <a:t>1971.</a:t>
            </a:r>
          </a:p>
          <a:p>
            <a:pPr algn="l" rtl="0"/>
            <a:r>
              <a:rPr lang="en-US" b="1" dirty="0"/>
              <a:t>101. Redman, L.V., and </a:t>
            </a:r>
            <a:r>
              <a:rPr lang="en-US" b="1" dirty="0" err="1"/>
              <a:t>Mory</a:t>
            </a:r>
            <a:r>
              <a:rPr lang="en-US" b="1" dirty="0"/>
              <a:t>, A.V.H., </a:t>
            </a:r>
            <a:r>
              <a:rPr lang="en-US" b="1" i="1" dirty="0"/>
              <a:t>The Romance of Research, 1923.</a:t>
            </a:r>
          </a:p>
          <a:p>
            <a:pPr algn="l" rtl="0"/>
            <a:r>
              <a:rPr lang="en-US" b="1" dirty="0"/>
              <a:t>102. Roscoe, John T., </a:t>
            </a:r>
            <a:r>
              <a:rPr lang="en-US" b="1" i="1" dirty="0"/>
              <a:t>Fundamental Research Statistics for the Behavioral Sciences, New York: Holt, Rinehart</a:t>
            </a:r>
          </a:p>
          <a:p>
            <a:pPr algn="l" rtl="0"/>
            <a:r>
              <a:rPr lang="en-US" b="1" dirty="0"/>
              <a:t>and Winston, Inc., 1969.</a:t>
            </a:r>
          </a:p>
          <a:p>
            <a:pPr algn="l" rtl="0"/>
            <a:r>
              <a:rPr lang="en-US" b="1" dirty="0"/>
              <a:t>103. Runyon, Richard P., </a:t>
            </a:r>
            <a:r>
              <a:rPr lang="en-US" b="1" i="1" dirty="0"/>
              <a:t>Inferential Statistics, Philippines: Addison-Wesley Publishing Company, Inc., 1977.</a:t>
            </a:r>
          </a:p>
          <a:p>
            <a:pPr algn="l" rtl="0"/>
            <a:r>
              <a:rPr lang="en-US" b="1" dirty="0"/>
              <a:t>104. </a:t>
            </a:r>
            <a:r>
              <a:rPr lang="en-US" b="1" dirty="0" err="1"/>
              <a:t>Sadhu</a:t>
            </a:r>
            <a:r>
              <a:rPr lang="en-US" b="1" dirty="0"/>
              <a:t>, A.N., and Singh, </a:t>
            </a:r>
            <a:r>
              <a:rPr lang="en-US" b="1" dirty="0" err="1"/>
              <a:t>Amarjit</a:t>
            </a:r>
            <a:r>
              <a:rPr lang="en-US" b="1" dirty="0"/>
              <a:t>, </a:t>
            </a:r>
            <a:r>
              <a:rPr lang="en-US" b="1" i="1" dirty="0"/>
              <a:t>Research Methodology in Social Sciences, Bombay: Himalaya Publishing</a:t>
            </a:r>
          </a:p>
          <a:p>
            <a:pPr algn="l" rtl="0"/>
            <a:r>
              <a:rPr lang="en-US" b="1" dirty="0"/>
              <a:t>House, 1980.</a:t>
            </a:r>
          </a:p>
          <a:p>
            <a:pPr algn="l" rtl="0"/>
            <a:r>
              <a:rPr lang="en-US" b="1" dirty="0"/>
              <a:t>105. </a:t>
            </a:r>
            <a:r>
              <a:rPr lang="en-US" b="1" dirty="0" err="1"/>
              <a:t>Seboyar</a:t>
            </a:r>
            <a:r>
              <a:rPr lang="en-US" b="1" dirty="0"/>
              <a:t>, G.E., </a:t>
            </a:r>
            <a:r>
              <a:rPr lang="en-US" b="1" i="1" dirty="0"/>
              <a:t>Manual for Report and Thesis Writing, New York: F.S. Crofts &amp; Co., 1929.</a:t>
            </a:r>
          </a:p>
          <a:p>
            <a:pPr algn="l" rtl="0"/>
            <a:r>
              <a:rPr lang="en-US" b="1" dirty="0"/>
              <a:t>106. </a:t>
            </a:r>
            <a:r>
              <a:rPr lang="en-US" b="1" dirty="0" err="1"/>
              <a:t>Selltiz</a:t>
            </a:r>
            <a:r>
              <a:rPr lang="en-US" b="1" dirty="0"/>
              <a:t>, Claire: </a:t>
            </a:r>
            <a:r>
              <a:rPr lang="en-US" b="1" dirty="0" err="1"/>
              <a:t>Jahoda</a:t>
            </a:r>
            <a:r>
              <a:rPr lang="en-US" b="1" dirty="0"/>
              <a:t>, Marie, Deutsch, Morton, and Cook, Stuart W., </a:t>
            </a:r>
            <a:r>
              <a:rPr lang="en-US" b="1" i="1" dirty="0"/>
              <a:t>Research Methods in Social</a:t>
            </a:r>
          </a:p>
          <a:p>
            <a:pPr algn="l" rtl="0"/>
            <a:r>
              <a:rPr lang="en-US" b="1" i="1" dirty="0"/>
              <a:t>Relations, rev. ed. New York: Holt, Rinehart and Winston, Inc., 1959.</a:t>
            </a:r>
          </a:p>
          <a:p>
            <a:pPr algn="l" rtl="0"/>
            <a:r>
              <a:rPr lang="en-US" b="1" dirty="0"/>
              <a:t>107. Sharma, B.A.V., et al., </a:t>
            </a:r>
            <a:r>
              <a:rPr lang="en-US" b="1" i="1" dirty="0"/>
              <a:t>Research Methods in Social Sciences, New Delhi: Sterling Publishers Pvt. Ltd.,</a:t>
            </a:r>
          </a:p>
          <a:p>
            <a:pPr algn="l" rtl="0"/>
            <a:r>
              <a:rPr lang="ar-SA" b="1" dirty="0"/>
              <a:t>1983.</a:t>
            </a:r>
          </a:p>
          <a:p>
            <a:pPr algn="l" rtl="0"/>
            <a:r>
              <a:rPr lang="en-US" b="1" dirty="0"/>
              <a:t>108. Sharma, H.D., and </a:t>
            </a:r>
            <a:r>
              <a:rPr lang="en-US" b="1" dirty="0" err="1"/>
              <a:t>Mukherji</a:t>
            </a:r>
            <a:r>
              <a:rPr lang="en-US" b="1" dirty="0"/>
              <a:t>, S.P., </a:t>
            </a:r>
            <a:r>
              <a:rPr lang="en-US" b="1" i="1" dirty="0"/>
              <a:t>Research in Economics and Commerce, Methodology and Surveys,</a:t>
            </a:r>
          </a:p>
          <a:p>
            <a:pPr algn="l" rtl="0"/>
            <a:r>
              <a:rPr lang="en-US" b="1" dirty="0"/>
              <a:t>Varanasi: Indian Biographic Centre, 1976.</a:t>
            </a:r>
            <a:endParaRPr lang="ar-SA" b="1" dirty="0"/>
          </a:p>
          <a:p>
            <a:endParaRPr lang="ar-SA"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685800"/>
            <a:ext cx="8686800" cy="5394325"/>
          </a:xfrm>
        </p:spPr>
        <p:txBody>
          <a:bodyPr>
            <a:normAutofit fontScale="47500" lnSpcReduction="20000"/>
          </a:bodyPr>
          <a:lstStyle/>
          <a:p>
            <a:pPr algn="l" rtl="0"/>
            <a:r>
              <a:rPr lang="en-US" b="1" dirty="0"/>
              <a:t>109. Siegel, S., </a:t>
            </a:r>
            <a:r>
              <a:rPr lang="en-US" b="1" i="1" dirty="0"/>
              <a:t>Nonparametric Statistics for the Behavioral Sciences, New York: McGraw-Hill Publishing Co.,</a:t>
            </a:r>
          </a:p>
          <a:p>
            <a:pPr algn="l" rtl="0"/>
            <a:r>
              <a:rPr lang="en-US" b="1" dirty="0"/>
              <a:t>Inc., 1956.</a:t>
            </a:r>
          </a:p>
          <a:p>
            <a:pPr algn="l" rtl="0"/>
            <a:r>
              <a:rPr lang="en-US" b="1" dirty="0"/>
              <a:t>110. Subramanian, N., “</a:t>
            </a:r>
            <a:r>
              <a:rPr lang="en-US" b="1" i="1" dirty="0"/>
              <a:t>Introduction to Computers,” New Delhi: Tata McGraw-Hill Publishing Co. Ltd., 1986.</a:t>
            </a:r>
          </a:p>
          <a:p>
            <a:pPr algn="l" rtl="0"/>
            <a:r>
              <a:rPr lang="en-US" b="1" dirty="0"/>
              <a:t>111. Summers, Gene F., (Ed.), </a:t>
            </a:r>
            <a:r>
              <a:rPr lang="en-US" b="1" i="1" dirty="0"/>
              <a:t>Attitude Measurement, Chicago: Rand McNally &amp; Co., 1970.</a:t>
            </a:r>
          </a:p>
          <a:p>
            <a:pPr algn="l" rtl="0"/>
            <a:r>
              <a:rPr lang="en-US" b="1" dirty="0"/>
              <a:t>112. Takeuchi, K., </a:t>
            </a:r>
            <a:r>
              <a:rPr lang="en-US" b="1" dirty="0" err="1"/>
              <a:t>Yanai</a:t>
            </a:r>
            <a:r>
              <a:rPr lang="en-US" b="1" dirty="0"/>
              <a:t>, H. and </a:t>
            </a:r>
            <a:r>
              <a:rPr lang="en-US" b="1" dirty="0" err="1"/>
              <a:t>Mukherjee</a:t>
            </a:r>
            <a:r>
              <a:rPr lang="en-US" b="1" dirty="0"/>
              <a:t>, B.N., </a:t>
            </a:r>
            <a:r>
              <a:rPr lang="en-US" b="1" i="1" dirty="0"/>
              <a:t>The Foundations of Multivariate Analysis, New Delhi:</a:t>
            </a:r>
          </a:p>
          <a:p>
            <a:pPr algn="l" rtl="0"/>
            <a:r>
              <a:rPr lang="en-US" b="1" dirty="0"/>
              <a:t>Wiley Eastern Ltd., 1982.</a:t>
            </a:r>
          </a:p>
          <a:p>
            <a:pPr algn="l" rtl="0"/>
            <a:r>
              <a:rPr lang="en-US" b="1" dirty="0"/>
              <a:t>113. </a:t>
            </a:r>
            <a:r>
              <a:rPr lang="en-US" b="1" dirty="0" err="1"/>
              <a:t>Tandon</a:t>
            </a:r>
            <a:r>
              <a:rPr lang="en-US" b="1" dirty="0"/>
              <a:t>, B.C., </a:t>
            </a:r>
            <a:r>
              <a:rPr lang="en-US" b="1" i="1" dirty="0"/>
              <a:t>Research Methodology in Social Sciences, Allahabad: </a:t>
            </a:r>
            <a:r>
              <a:rPr lang="en-US" b="1" i="1" dirty="0" err="1"/>
              <a:t>Chaitanya</a:t>
            </a:r>
            <a:r>
              <a:rPr lang="en-US" b="1" i="1" dirty="0"/>
              <a:t> Publishing House, 1979.</a:t>
            </a:r>
          </a:p>
          <a:p>
            <a:pPr algn="l" rtl="0"/>
            <a:r>
              <a:rPr lang="en-US" b="1" dirty="0"/>
              <a:t>114. Thorndike, Robert L. and Hagen, Elizabeth P., </a:t>
            </a:r>
            <a:r>
              <a:rPr lang="en-US" b="1" i="1" dirty="0"/>
              <a:t>Measurement and Evaluation in Psychology and Education,</a:t>
            </a:r>
          </a:p>
          <a:p>
            <a:pPr algn="l" rtl="0"/>
            <a:r>
              <a:rPr lang="en-US" b="1" dirty="0"/>
              <a:t>4th ed., New York: John Wiley &amp; Sons, 1977.</a:t>
            </a:r>
          </a:p>
          <a:p>
            <a:pPr algn="l" rtl="0"/>
            <a:r>
              <a:rPr lang="en-US" b="1" dirty="0"/>
              <a:t>115. </a:t>
            </a:r>
            <a:r>
              <a:rPr lang="en-US" b="1" dirty="0" err="1"/>
              <a:t>Thurstone</a:t>
            </a:r>
            <a:r>
              <a:rPr lang="en-US" b="1" dirty="0"/>
              <a:t>, L.L., </a:t>
            </a:r>
            <a:r>
              <a:rPr lang="en-US" b="1" i="1" dirty="0"/>
              <a:t>The Measurement of Values, Chicago: University of Chicago Press, 1959.</a:t>
            </a:r>
          </a:p>
          <a:p>
            <a:pPr algn="l" rtl="0"/>
            <a:r>
              <a:rPr lang="en-US" b="1" dirty="0"/>
              <a:t>116. </a:t>
            </a:r>
            <a:r>
              <a:rPr lang="en-US" b="1" dirty="0" err="1"/>
              <a:t>Torgerson</a:t>
            </a:r>
            <a:r>
              <a:rPr lang="en-US" b="1" dirty="0"/>
              <a:t>, W., </a:t>
            </a:r>
            <a:r>
              <a:rPr lang="en-US" b="1" i="1" dirty="0"/>
              <a:t>Theory and Methods of Scaling, New York: John Wiley &amp; Sons, 1958.</a:t>
            </a:r>
          </a:p>
          <a:p>
            <a:pPr algn="l" rtl="0"/>
            <a:r>
              <a:rPr lang="en-US" b="1" dirty="0"/>
              <a:t>117. Travers, Robert M.W., </a:t>
            </a:r>
            <a:r>
              <a:rPr lang="en-US" b="1" i="1" dirty="0"/>
              <a:t>An Introduction to Educational Research, 4th ed., New York: Macmillan Publishing</a:t>
            </a:r>
          </a:p>
          <a:p>
            <a:pPr algn="l" rtl="0"/>
            <a:r>
              <a:rPr lang="en-US" b="1" dirty="0"/>
              <a:t>Co., Inc., 1978.</a:t>
            </a:r>
          </a:p>
          <a:p>
            <a:pPr algn="l" rtl="0"/>
            <a:r>
              <a:rPr lang="en-US" b="1" dirty="0"/>
              <a:t>118. Tryon, R.C., and Bailey, D.E., </a:t>
            </a:r>
            <a:r>
              <a:rPr lang="en-US" b="1" i="1" dirty="0"/>
              <a:t>Cluster Analysis, New York: McGraw-Hill, 1970.</a:t>
            </a:r>
          </a:p>
          <a:p>
            <a:pPr algn="l" rtl="0"/>
            <a:r>
              <a:rPr lang="en-US" b="1" dirty="0"/>
              <a:t>119. </a:t>
            </a:r>
            <a:r>
              <a:rPr lang="en-US" b="1" dirty="0" err="1"/>
              <a:t>Ullman</a:t>
            </a:r>
            <a:r>
              <a:rPr lang="en-US" b="1" dirty="0"/>
              <a:t>, Neil R., </a:t>
            </a:r>
            <a:r>
              <a:rPr lang="en-US" b="1" i="1" dirty="0"/>
              <a:t>Elementary Statistics, New York: John Wiley &amp; Sons, Inc., 1978.</a:t>
            </a:r>
          </a:p>
          <a:p>
            <a:pPr algn="l" rtl="0"/>
            <a:r>
              <a:rPr lang="en-US" b="1" dirty="0"/>
              <a:t>120. Whitney, F.L., </a:t>
            </a:r>
            <a:r>
              <a:rPr lang="en-US" b="1" i="1" dirty="0"/>
              <a:t>The Elements of Research, 3rd ed., New York: Prentice-Hall, 1950.</a:t>
            </a:r>
          </a:p>
          <a:p>
            <a:pPr algn="l" rtl="0"/>
            <a:r>
              <a:rPr lang="en-US" b="1" dirty="0"/>
              <a:t>121. Wilkinson, T.S. and </a:t>
            </a:r>
            <a:r>
              <a:rPr lang="en-US" b="1" dirty="0" err="1"/>
              <a:t>Bhandarkar</a:t>
            </a:r>
            <a:r>
              <a:rPr lang="en-US" b="1" dirty="0"/>
              <a:t>, P.L., </a:t>
            </a:r>
            <a:r>
              <a:rPr lang="en-US" b="1" i="1" dirty="0"/>
              <a:t>Methodology and Techniques of Social Research, Bombay: Himalaya</a:t>
            </a:r>
          </a:p>
          <a:p>
            <a:pPr algn="l" rtl="0"/>
            <a:r>
              <a:rPr lang="en-US" b="1" dirty="0"/>
              <a:t>Publishing House, 1979.</a:t>
            </a:r>
          </a:p>
          <a:p>
            <a:pPr algn="l" rtl="0"/>
            <a:r>
              <a:rPr lang="en-US" b="1" dirty="0"/>
              <a:t>122. </a:t>
            </a:r>
            <a:r>
              <a:rPr lang="en-US" b="1" dirty="0" err="1"/>
              <a:t>Willemsen</a:t>
            </a:r>
            <a:r>
              <a:rPr lang="en-US" b="1" dirty="0"/>
              <a:t>, Eleanor Walker, </a:t>
            </a:r>
            <a:r>
              <a:rPr lang="en-US" b="1" i="1" dirty="0"/>
              <a:t>Understanding Statistical Reasoning, San Francisco: W.H. Freeman and</a:t>
            </a:r>
          </a:p>
          <a:p>
            <a:pPr algn="l" rtl="0"/>
            <a:r>
              <a:rPr lang="en-US" b="1" dirty="0"/>
              <a:t>Company, 1974.</a:t>
            </a:r>
          </a:p>
          <a:p>
            <a:pPr algn="l" rtl="0"/>
            <a:r>
              <a:rPr lang="en-US" b="1" dirty="0"/>
              <a:t>123. Yamane, T., </a:t>
            </a:r>
            <a:r>
              <a:rPr lang="en-US" b="1" i="1" dirty="0"/>
              <a:t>Statistics: An Introductory Analysis, 3rd ed., New York: Harper and Row, 1973.</a:t>
            </a:r>
          </a:p>
          <a:p>
            <a:pPr algn="l" rtl="0"/>
            <a:r>
              <a:rPr lang="en-US" b="1" dirty="0"/>
              <a:t>124. Young, Pauline V., </a:t>
            </a:r>
            <a:r>
              <a:rPr lang="en-US" b="1" i="1" dirty="0"/>
              <a:t>Scientific Social Surveys and Research, 3rd ed., New York: Prentice-Hall, 1960</a:t>
            </a:r>
            <a:endParaRPr lang="ar-SA" b="1" dirty="0"/>
          </a:p>
          <a:p>
            <a:endParaRPr lang="ar-SA"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98058B23-DDE2-4F62-9A2E-46739C3C685F}"/>
              </a:ext>
            </a:extLst>
          </p:cNvPr>
          <p:cNvSpPr>
            <a:spLocks noGrp="1"/>
          </p:cNvSpPr>
          <p:nvPr>
            <p:ph type="title"/>
          </p:nvPr>
        </p:nvSpPr>
        <p:spPr>
          <a:xfrm>
            <a:off x="685800" y="381000"/>
            <a:ext cx="7072829" cy="304800"/>
          </a:xfrm>
        </p:spPr>
        <p:txBody>
          <a:bodyPr>
            <a:noAutofit/>
          </a:bodyPr>
          <a:lstStyle/>
          <a:p>
            <a:pPr algn="ctr"/>
            <a:br>
              <a:rPr lang="en-US" sz="3000" b="1" dirty="0">
                <a:solidFill>
                  <a:schemeClr val="tx1"/>
                </a:solidFill>
                <a:latin typeface="Marcellus" panose="020E0602050203020307" pitchFamily="34" charset="0"/>
              </a:rPr>
            </a:br>
            <a:r>
              <a:rPr lang="en-US" sz="3000" b="1" dirty="0">
                <a:solidFill>
                  <a:schemeClr val="tx1"/>
                </a:solidFill>
                <a:latin typeface="Marcellus" panose="020E0602050203020307" pitchFamily="34" charset="0"/>
              </a:rPr>
              <a:t> </a:t>
            </a:r>
            <a:r>
              <a:rPr lang="en-IN" sz="3000" b="1" dirty="0">
                <a:solidFill>
                  <a:schemeClr val="tx1"/>
                </a:solidFill>
                <a:latin typeface="Marcellus" panose="020E0602050203020307" pitchFamily="34" charset="0"/>
              </a:rPr>
              <a:t>Research Methods versus Methodology</a:t>
            </a:r>
            <a:br>
              <a:rPr lang="en-IN" sz="3000" b="1" dirty="0">
                <a:solidFill>
                  <a:schemeClr val="tx1"/>
                </a:solidFill>
                <a:latin typeface="MSTT31c2ed"/>
              </a:rPr>
            </a:br>
            <a:br>
              <a:rPr lang="en-US" sz="3000" b="1" dirty="0">
                <a:solidFill>
                  <a:schemeClr val="tx1"/>
                </a:solidFill>
                <a:latin typeface="Marcellus" panose="020E0602050203020307" pitchFamily="34" charset="0"/>
              </a:rPr>
            </a:br>
            <a:endParaRPr lang="en-US" sz="3000" b="1" dirty="0">
              <a:solidFill>
                <a:schemeClr val="tx1"/>
              </a:solidFill>
            </a:endParaRPr>
          </a:p>
        </p:txBody>
      </p:sp>
      <p:sp>
        <p:nvSpPr>
          <p:cNvPr id="3" name="Subtitle 2">
            <a:extLst>
              <a:ext uri="{FF2B5EF4-FFF2-40B4-BE49-F238E27FC236}">
                <a16:creationId xmlns:a16="http://schemas.microsoft.com/office/drawing/2014/main" id="{6D9CEDE5-3115-42FB-90A3-0727B8EEECC0}"/>
              </a:ext>
            </a:extLst>
          </p:cNvPr>
          <p:cNvSpPr>
            <a:spLocks noGrp="1"/>
          </p:cNvSpPr>
          <p:nvPr>
            <p:ph idx="1"/>
          </p:nvPr>
        </p:nvSpPr>
        <p:spPr>
          <a:xfrm>
            <a:off x="36434" y="651933"/>
            <a:ext cx="9031366" cy="5748867"/>
          </a:xfrm>
        </p:spPr>
        <p:style>
          <a:lnRef idx="1">
            <a:schemeClr val="accent1"/>
          </a:lnRef>
          <a:fillRef idx="2">
            <a:schemeClr val="accent1"/>
          </a:fillRef>
          <a:effectRef idx="1">
            <a:schemeClr val="accent1"/>
          </a:effectRef>
          <a:fontRef idx="minor">
            <a:schemeClr val="dk1"/>
          </a:fontRef>
        </p:style>
        <p:txBody>
          <a:bodyPr>
            <a:normAutofit lnSpcReduction="10000"/>
          </a:bodyPr>
          <a:lstStyle/>
          <a:p>
            <a:pPr algn="l"/>
            <a:r>
              <a:rPr lang="en-US" sz="2400" dirty="0">
                <a:solidFill>
                  <a:srgbClr val="000000"/>
                </a:solidFill>
                <a:latin typeface="Times New Roman" panose="02020603050405020304" pitchFamily="18" charset="0"/>
              </a:rPr>
              <a:t>It seems appropriate at this juncture to explain the difference between research methods and research methodology. </a:t>
            </a:r>
          </a:p>
          <a:p>
            <a:pPr algn="l"/>
            <a:r>
              <a:rPr lang="en-US" sz="2400" i="1" dirty="0">
                <a:solidFill>
                  <a:srgbClr val="000000"/>
                </a:solidFill>
                <a:latin typeface="Times New Roman" panose="02020603050405020304" pitchFamily="18" charset="0"/>
              </a:rPr>
              <a:t>Research methods </a:t>
            </a:r>
            <a:r>
              <a:rPr lang="en-US" sz="2400" dirty="0">
                <a:solidFill>
                  <a:srgbClr val="000000"/>
                </a:solidFill>
                <a:latin typeface="Times New Roman" panose="02020603050405020304" pitchFamily="18" charset="0"/>
              </a:rPr>
              <a:t>may be understood as all those methods/techniques that are used for conduction of research. </a:t>
            </a:r>
            <a:endParaRPr lang="en-US" sz="2400" i="1" dirty="0">
              <a:solidFill>
                <a:srgbClr val="000000"/>
              </a:solidFill>
              <a:latin typeface="Times New Roman" panose="02020603050405020304" pitchFamily="18" charset="0"/>
            </a:endParaRPr>
          </a:p>
          <a:p>
            <a:pPr algn="l"/>
            <a:r>
              <a:rPr lang="en-US" sz="2400" dirty="0">
                <a:solidFill>
                  <a:srgbClr val="000000"/>
                </a:solidFill>
                <a:latin typeface="Times New Roman" panose="02020603050405020304" pitchFamily="18" charset="0"/>
              </a:rPr>
              <a:t>A distinction is also made between research techniques and research methods.</a:t>
            </a:r>
          </a:p>
          <a:p>
            <a:pPr algn="l"/>
            <a:r>
              <a:rPr lang="en-US" sz="2400" i="1" dirty="0">
                <a:solidFill>
                  <a:srgbClr val="000000"/>
                </a:solidFill>
                <a:latin typeface="Times New Roman" panose="02020603050405020304" pitchFamily="18" charset="0"/>
              </a:rPr>
              <a:t>Research techniques </a:t>
            </a:r>
            <a:r>
              <a:rPr lang="en-US" sz="2400" dirty="0">
                <a:solidFill>
                  <a:srgbClr val="000000"/>
                </a:solidFill>
                <a:latin typeface="Times New Roman" panose="02020603050405020304" pitchFamily="18" charset="0"/>
              </a:rPr>
              <a:t>refer to the behavior and instruments we use in performing research operations such as making observations, recording data, techniques of processing data and the like. </a:t>
            </a:r>
          </a:p>
          <a:p>
            <a:pPr algn="l"/>
            <a:r>
              <a:rPr lang="en-US" sz="2400" i="1" dirty="0">
                <a:solidFill>
                  <a:srgbClr val="000000"/>
                </a:solidFill>
                <a:latin typeface="Times New Roman" panose="02020603050405020304" pitchFamily="18" charset="0"/>
              </a:rPr>
              <a:t>Research methods </a:t>
            </a:r>
            <a:r>
              <a:rPr lang="en-US" sz="2400" dirty="0">
                <a:solidFill>
                  <a:srgbClr val="000000"/>
                </a:solidFill>
                <a:latin typeface="Times New Roman" panose="02020603050405020304" pitchFamily="18" charset="0"/>
              </a:rPr>
              <a:t>refer to the behavior and instruments used in selecting and constructing research technique. </a:t>
            </a:r>
          </a:p>
          <a:p>
            <a:pPr algn="l"/>
            <a:r>
              <a:rPr lang="en-US" sz="2400" dirty="0">
                <a:solidFill>
                  <a:srgbClr val="000000"/>
                </a:solidFill>
                <a:latin typeface="Times New Roman" panose="02020603050405020304" pitchFamily="18" charset="0"/>
              </a:rPr>
              <a:t>For instance, the difference between methods and techniques of data collection can better be understood from the details given in the following chart.</a:t>
            </a:r>
            <a:endParaRPr lang="en-US" sz="2400" dirty="0">
              <a:solidFill>
                <a:srgbClr val="000000"/>
              </a:solidFill>
              <a:latin typeface="MSTT31c2ed"/>
            </a:endParaRPr>
          </a:p>
          <a:p>
            <a:endParaRPr lang="en-US" sz="4000" dirty="0"/>
          </a:p>
        </p:txBody>
      </p:sp>
    </p:spTree>
    <p:extLst>
      <p:ext uri="{BB962C8B-B14F-4D97-AF65-F5344CB8AC3E}">
        <p14:creationId xmlns:p14="http://schemas.microsoft.com/office/powerpoint/2010/main" val="23599074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D9CEDE5-3115-42FB-90A3-0727B8EEECC0}"/>
              </a:ext>
            </a:extLst>
          </p:cNvPr>
          <p:cNvSpPr>
            <a:spLocks noGrp="1"/>
          </p:cNvSpPr>
          <p:nvPr>
            <p:ph idx="1"/>
          </p:nvPr>
        </p:nvSpPr>
        <p:spPr>
          <a:xfrm>
            <a:off x="445168" y="2361052"/>
            <a:ext cx="7736306" cy="3412475"/>
          </a:xfrm>
        </p:spPr>
        <p:txBody>
          <a:bodyPr>
            <a:normAutofit/>
          </a:bodyPr>
          <a:lstStyle/>
          <a:p>
            <a:endParaRPr lang="en-US" dirty="0"/>
          </a:p>
          <a:p>
            <a:endParaRPr lang="en-US" dirty="0"/>
          </a:p>
        </p:txBody>
      </p:sp>
      <p:sp>
        <p:nvSpPr>
          <p:cNvPr id="6" name="TextBox 5">
            <a:extLst>
              <a:ext uri="{FF2B5EF4-FFF2-40B4-BE49-F238E27FC236}">
                <a16:creationId xmlns:a16="http://schemas.microsoft.com/office/drawing/2014/main" id="{796EE414-38EE-44E4-BA8A-17455B5FA873}"/>
              </a:ext>
            </a:extLst>
          </p:cNvPr>
          <p:cNvSpPr txBox="1"/>
          <p:nvPr/>
        </p:nvSpPr>
        <p:spPr>
          <a:xfrm>
            <a:off x="447261" y="2340666"/>
            <a:ext cx="7692886" cy="507831"/>
          </a:xfrm>
          <a:prstGeom prst="rect">
            <a:avLst/>
          </a:prstGeom>
          <a:noFill/>
        </p:spPr>
        <p:txBody>
          <a:bodyPr wrap="square" rtlCol="0">
            <a:spAutoFit/>
          </a:bodyPr>
          <a:lstStyle/>
          <a:p>
            <a:r>
              <a:rPr lang="en-IN" sz="1350" dirty="0"/>
              <a:t> </a:t>
            </a:r>
          </a:p>
          <a:p>
            <a:endParaRPr lang="en-US" sz="1350" dirty="0">
              <a:latin typeface="Cambria" panose="02040503050406030204" pitchFamily="18" charset="0"/>
              <a:ea typeface="Cambria" panose="02040503050406030204" pitchFamily="18" charset="0"/>
            </a:endParaRPr>
          </a:p>
        </p:txBody>
      </p:sp>
      <p:pic>
        <p:nvPicPr>
          <p:cNvPr id="12" name="Picture 11">
            <a:extLst>
              <a:ext uri="{FF2B5EF4-FFF2-40B4-BE49-F238E27FC236}">
                <a16:creationId xmlns:a16="http://schemas.microsoft.com/office/drawing/2014/main" id="{637B1B73-EDC9-486C-9315-3DF56A873C2C}"/>
              </a:ext>
            </a:extLst>
          </p:cNvPr>
          <p:cNvPicPr>
            <a:picLocks noChangeAspect="1"/>
          </p:cNvPicPr>
          <p:nvPr/>
        </p:nvPicPr>
        <p:blipFill>
          <a:blip r:embed="rId2"/>
          <a:stretch>
            <a:fillRect/>
          </a:stretch>
        </p:blipFill>
        <p:spPr>
          <a:xfrm>
            <a:off x="152400" y="138226"/>
            <a:ext cx="8839200" cy="6643574"/>
          </a:xfrm>
          <a:prstGeom prst="rect">
            <a:avLst/>
          </a:prstGeom>
        </p:spPr>
      </p:pic>
    </p:spTree>
    <p:extLst>
      <p:ext uri="{BB962C8B-B14F-4D97-AF65-F5344CB8AC3E}">
        <p14:creationId xmlns:p14="http://schemas.microsoft.com/office/powerpoint/2010/main" val="10941191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D9CEDE5-3115-42FB-90A3-0727B8EEECC0}"/>
              </a:ext>
            </a:extLst>
          </p:cNvPr>
          <p:cNvSpPr>
            <a:spLocks noGrp="1"/>
          </p:cNvSpPr>
          <p:nvPr>
            <p:ph idx="1"/>
          </p:nvPr>
        </p:nvSpPr>
        <p:spPr>
          <a:xfrm>
            <a:off x="445168" y="2361052"/>
            <a:ext cx="7736306" cy="3412475"/>
          </a:xfrm>
        </p:spPr>
        <p:txBody>
          <a:bodyPr>
            <a:normAutofit/>
          </a:bodyPr>
          <a:lstStyle/>
          <a:p>
            <a:endParaRPr lang="en-US" dirty="0"/>
          </a:p>
          <a:p>
            <a:endParaRPr lang="en-US" dirty="0"/>
          </a:p>
        </p:txBody>
      </p:sp>
      <p:sp>
        <p:nvSpPr>
          <p:cNvPr id="6" name="TextBox 5">
            <a:extLst>
              <a:ext uri="{FF2B5EF4-FFF2-40B4-BE49-F238E27FC236}">
                <a16:creationId xmlns:a16="http://schemas.microsoft.com/office/drawing/2014/main" id="{796EE414-38EE-44E4-BA8A-17455B5FA873}"/>
              </a:ext>
            </a:extLst>
          </p:cNvPr>
          <p:cNvSpPr txBox="1"/>
          <p:nvPr/>
        </p:nvSpPr>
        <p:spPr>
          <a:xfrm>
            <a:off x="447261" y="2340666"/>
            <a:ext cx="7692886" cy="507831"/>
          </a:xfrm>
          <a:prstGeom prst="rect">
            <a:avLst/>
          </a:prstGeom>
          <a:noFill/>
        </p:spPr>
        <p:txBody>
          <a:bodyPr wrap="square" rtlCol="0">
            <a:spAutoFit/>
          </a:bodyPr>
          <a:lstStyle/>
          <a:p>
            <a:r>
              <a:rPr lang="en-IN" sz="1350" dirty="0"/>
              <a:t> </a:t>
            </a:r>
          </a:p>
          <a:p>
            <a:endParaRPr lang="en-US" sz="1350" dirty="0">
              <a:latin typeface="Cambria" panose="02040503050406030204" pitchFamily="18" charset="0"/>
              <a:ea typeface="Cambria" panose="02040503050406030204" pitchFamily="18" charset="0"/>
            </a:endParaRPr>
          </a:p>
        </p:txBody>
      </p:sp>
      <p:sp>
        <p:nvSpPr>
          <p:cNvPr id="14" name="TextBox 13">
            <a:extLst>
              <a:ext uri="{FF2B5EF4-FFF2-40B4-BE49-F238E27FC236}">
                <a16:creationId xmlns:a16="http://schemas.microsoft.com/office/drawing/2014/main" id="{1DD19576-9009-4157-8BED-EF6C1DDCC15E}"/>
              </a:ext>
            </a:extLst>
          </p:cNvPr>
          <p:cNvSpPr txBox="1"/>
          <p:nvPr/>
        </p:nvSpPr>
        <p:spPr>
          <a:xfrm>
            <a:off x="50800" y="489734"/>
            <a:ext cx="9042400" cy="5878532"/>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gn="l">
              <a:lnSpc>
                <a:spcPct val="150000"/>
              </a:lnSpc>
            </a:pPr>
            <a:r>
              <a:rPr lang="en-US" sz="2000" dirty="0">
                <a:latin typeface="Times New Roman" panose="02020603050405020304" pitchFamily="18" charset="0"/>
              </a:rPr>
              <a:t>All those methods which are used by the researcher during the course of studying his research problem are termed as research methods. </a:t>
            </a:r>
          </a:p>
          <a:p>
            <a:pPr algn="l">
              <a:lnSpc>
                <a:spcPct val="150000"/>
              </a:lnSpc>
            </a:pPr>
            <a:r>
              <a:rPr lang="en-US" sz="2000" b="1" dirty="0">
                <a:latin typeface="Times New Roman" panose="02020603050405020304" pitchFamily="18" charset="0"/>
              </a:rPr>
              <a:t>Research methods can be put into the following </a:t>
            </a:r>
            <a:r>
              <a:rPr lang="en-IN" sz="2000" b="1" dirty="0">
                <a:latin typeface="Times New Roman" panose="02020603050405020304" pitchFamily="18" charset="0"/>
              </a:rPr>
              <a:t>three groups:</a:t>
            </a:r>
          </a:p>
          <a:p>
            <a:pPr algn="l">
              <a:lnSpc>
                <a:spcPct val="150000"/>
              </a:lnSpc>
            </a:pPr>
            <a:r>
              <a:rPr lang="en-US" sz="2000" dirty="0">
                <a:latin typeface="Times New Roman" panose="02020603050405020304" pitchFamily="18" charset="0"/>
              </a:rPr>
              <a:t>1. In the first group we include those methods which are concerned with the collection of data. These methods will be used where the data already available are not sufficient to arrive at the required solution;</a:t>
            </a:r>
          </a:p>
          <a:p>
            <a:pPr algn="l">
              <a:lnSpc>
                <a:spcPct val="150000"/>
              </a:lnSpc>
            </a:pPr>
            <a:r>
              <a:rPr lang="en-US" sz="2000" dirty="0">
                <a:latin typeface="Times New Roman" panose="02020603050405020304" pitchFamily="18" charset="0"/>
              </a:rPr>
              <a:t>2. The second group consists of those statistical techniques which are used for establishing relationships between the data and the unknowns;</a:t>
            </a:r>
          </a:p>
          <a:p>
            <a:pPr algn="l">
              <a:lnSpc>
                <a:spcPct val="150000"/>
              </a:lnSpc>
            </a:pPr>
            <a:r>
              <a:rPr lang="en-US" sz="2000" dirty="0">
                <a:latin typeface="Times New Roman" panose="02020603050405020304" pitchFamily="18" charset="0"/>
              </a:rPr>
              <a:t>3. The third group consists of those methods which are used to evaluate the accuracy of the </a:t>
            </a:r>
            <a:r>
              <a:rPr lang="en-IN" sz="2000" dirty="0">
                <a:latin typeface="Times New Roman" panose="02020603050405020304" pitchFamily="18" charset="0"/>
              </a:rPr>
              <a:t>results obtained.</a:t>
            </a:r>
          </a:p>
          <a:p>
            <a:pPr algn="l">
              <a:lnSpc>
                <a:spcPct val="150000"/>
              </a:lnSpc>
            </a:pPr>
            <a:r>
              <a:rPr lang="en-US" sz="2000" dirty="0">
                <a:latin typeface="Times New Roman" panose="02020603050405020304" pitchFamily="18" charset="0"/>
              </a:rPr>
              <a:t>Research methods falling in the above stated last two groups are generally taken as the analytical </a:t>
            </a:r>
            <a:r>
              <a:rPr lang="en-IN" sz="2000" dirty="0">
                <a:latin typeface="Times New Roman" panose="02020603050405020304" pitchFamily="18" charset="0"/>
              </a:rPr>
              <a:t>tools of research.</a:t>
            </a:r>
          </a:p>
          <a:p>
            <a:pPr algn="l"/>
            <a:endParaRPr lang="en-US" sz="1600" dirty="0">
              <a:latin typeface="Times New Roman" panose="02020603050405020304" pitchFamily="18" charset="0"/>
            </a:endParaRPr>
          </a:p>
        </p:txBody>
      </p:sp>
    </p:spTree>
    <p:extLst>
      <p:ext uri="{BB962C8B-B14F-4D97-AF65-F5344CB8AC3E}">
        <p14:creationId xmlns:p14="http://schemas.microsoft.com/office/powerpoint/2010/main" val="38921909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98058B23-DDE2-4F62-9A2E-46739C3C685F}"/>
              </a:ext>
            </a:extLst>
          </p:cNvPr>
          <p:cNvSpPr>
            <a:spLocks noGrp="1"/>
          </p:cNvSpPr>
          <p:nvPr>
            <p:ph type="title"/>
          </p:nvPr>
        </p:nvSpPr>
        <p:spPr>
          <a:xfrm>
            <a:off x="762000" y="334123"/>
            <a:ext cx="7072829" cy="350732"/>
          </a:xfrm>
        </p:spPr>
        <p:txBody>
          <a:bodyPr>
            <a:noAutofit/>
          </a:bodyPr>
          <a:lstStyle/>
          <a:p>
            <a:pPr algn="ctr"/>
            <a:br>
              <a:rPr lang="en-US" sz="3000" b="1" dirty="0">
                <a:solidFill>
                  <a:schemeClr val="tx1"/>
                </a:solidFill>
                <a:latin typeface="Marcellus" panose="020E0602050203020307" pitchFamily="34" charset="0"/>
              </a:rPr>
            </a:br>
            <a:r>
              <a:rPr lang="en-IN" sz="3000" b="1" dirty="0">
                <a:solidFill>
                  <a:schemeClr val="tx1"/>
                </a:solidFill>
                <a:latin typeface="MSTT31c2ed"/>
              </a:rPr>
              <a:t>Research and Scientific Method</a:t>
            </a:r>
            <a:br>
              <a:rPr lang="en-IN" sz="3000" b="1" dirty="0">
                <a:solidFill>
                  <a:schemeClr val="tx1"/>
                </a:solidFill>
                <a:latin typeface="MSTT31c2ed"/>
              </a:rPr>
            </a:br>
            <a:br>
              <a:rPr lang="en-US" sz="3000" b="1" dirty="0">
                <a:solidFill>
                  <a:schemeClr val="tx1"/>
                </a:solidFill>
                <a:latin typeface="Marcellus" panose="020E0602050203020307" pitchFamily="34" charset="0"/>
              </a:rPr>
            </a:br>
            <a:endParaRPr lang="en-US" sz="3000" b="1" dirty="0">
              <a:solidFill>
                <a:schemeClr val="tx1"/>
              </a:solidFill>
            </a:endParaRPr>
          </a:p>
        </p:txBody>
      </p:sp>
      <p:sp>
        <p:nvSpPr>
          <p:cNvPr id="3" name="Subtitle 2">
            <a:extLst>
              <a:ext uri="{FF2B5EF4-FFF2-40B4-BE49-F238E27FC236}">
                <a16:creationId xmlns:a16="http://schemas.microsoft.com/office/drawing/2014/main" id="{6D9CEDE5-3115-42FB-90A3-0727B8EEECC0}"/>
              </a:ext>
            </a:extLst>
          </p:cNvPr>
          <p:cNvSpPr>
            <a:spLocks noGrp="1"/>
          </p:cNvSpPr>
          <p:nvPr>
            <p:ph idx="1"/>
          </p:nvPr>
        </p:nvSpPr>
        <p:spPr>
          <a:xfrm>
            <a:off x="445168" y="2361052"/>
            <a:ext cx="7736306" cy="3412475"/>
          </a:xfrm>
        </p:spPr>
        <p:txBody>
          <a:bodyPr>
            <a:normAutofit/>
          </a:bodyPr>
          <a:lstStyle/>
          <a:p>
            <a:endParaRPr lang="en-US" dirty="0"/>
          </a:p>
          <a:p>
            <a:endParaRPr lang="en-US" dirty="0"/>
          </a:p>
        </p:txBody>
      </p:sp>
      <p:sp>
        <p:nvSpPr>
          <p:cNvPr id="6" name="TextBox 5">
            <a:extLst>
              <a:ext uri="{FF2B5EF4-FFF2-40B4-BE49-F238E27FC236}">
                <a16:creationId xmlns:a16="http://schemas.microsoft.com/office/drawing/2014/main" id="{796EE414-38EE-44E4-BA8A-17455B5FA873}"/>
              </a:ext>
            </a:extLst>
          </p:cNvPr>
          <p:cNvSpPr txBox="1"/>
          <p:nvPr/>
        </p:nvSpPr>
        <p:spPr>
          <a:xfrm>
            <a:off x="447261" y="2340666"/>
            <a:ext cx="7692886" cy="507831"/>
          </a:xfrm>
          <a:prstGeom prst="rect">
            <a:avLst/>
          </a:prstGeom>
          <a:noFill/>
        </p:spPr>
        <p:txBody>
          <a:bodyPr wrap="square" rtlCol="0">
            <a:spAutoFit/>
          </a:bodyPr>
          <a:lstStyle/>
          <a:p>
            <a:r>
              <a:rPr lang="en-IN" sz="1350" dirty="0"/>
              <a:t> </a:t>
            </a:r>
          </a:p>
          <a:p>
            <a:endParaRPr lang="en-US" sz="1350" dirty="0">
              <a:latin typeface="Cambria" panose="02040503050406030204" pitchFamily="18" charset="0"/>
              <a:ea typeface="Cambria" panose="02040503050406030204" pitchFamily="18" charset="0"/>
            </a:endParaRPr>
          </a:p>
        </p:txBody>
      </p:sp>
      <p:sp>
        <p:nvSpPr>
          <p:cNvPr id="12" name="TextBox 11">
            <a:extLst>
              <a:ext uri="{FF2B5EF4-FFF2-40B4-BE49-F238E27FC236}">
                <a16:creationId xmlns:a16="http://schemas.microsoft.com/office/drawing/2014/main" id="{4FD911F5-17AB-485C-BC35-DD3DF3AD25E5}"/>
              </a:ext>
            </a:extLst>
          </p:cNvPr>
          <p:cNvSpPr txBox="1"/>
          <p:nvPr/>
        </p:nvSpPr>
        <p:spPr>
          <a:xfrm>
            <a:off x="124139" y="509489"/>
            <a:ext cx="8895721" cy="6038641"/>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defPPr>
              <a:defRPr lang="en-US"/>
            </a:defPPr>
            <a:lvl1pPr>
              <a:lnSpc>
                <a:spcPct val="150000"/>
              </a:lnSpc>
              <a:defRPr sz="2000">
                <a:solidFill>
                  <a:schemeClr val="dk1"/>
                </a:solidFill>
                <a:latin typeface="Times New Roman" panose="02020603050405020304"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marL="285750" indent="-285750" algn="just">
              <a:buFont typeface="Arial" panose="020B0604020202020204" pitchFamily="34" charset="0"/>
              <a:buChar char="•"/>
            </a:pPr>
            <a:r>
              <a:rPr lang="en-US" dirty="0"/>
              <a:t>For a clear perception of the term research, one should know the meaning of scientific method. </a:t>
            </a:r>
          </a:p>
          <a:p>
            <a:pPr marL="285750" indent="-285750" algn="just">
              <a:buFont typeface="Arial" panose="020B0604020202020204" pitchFamily="34" charset="0"/>
              <a:buChar char="•"/>
            </a:pPr>
            <a:r>
              <a:rPr lang="en-US" dirty="0"/>
              <a:t>The two terms, research and scientific method, are closely related. </a:t>
            </a:r>
          </a:p>
          <a:p>
            <a:pPr marL="285750" indent="-285750" algn="just">
              <a:buFont typeface="Arial" panose="020B0604020202020204" pitchFamily="34" charset="0"/>
              <a:buChar char="•"/>
            </a:pPr>
            <a:r>
              <a:rPr lang="en-US" dirty="0"/>
              <a:t>Research, as we have already stated, can be termed as “an inquiry into the nature of, the reasons for, and the consequences of any particular set of circumstances, whether these circumstances are experimentally controlled or recorded just as they occur. </a:t>
            </a:r>
          </a:p>
          <a:p>
            <a:pPr marL="285750" indent="-285750" algn="just">
              <a:buFont typeface="Arial" panose="020B0604020202020204" pitchFamily="34" charset="0"/>
              <a:buChar char="•"/>
            </a:pPr>
            <a:r>
              <a:rPr lang="en-US" dirty="0"/>
              <a:t>Further, research implies the researcher is interested in more than particular results; he is interested in the repeatability of the results and in their extension to more complicated and general situations.” </a:t>
            </a:r>
          </a:p>
          <a:p>
            <a:pPr marL="285750" indent="-285750" algn="just">
              <a:buFont typeface="Arial" panose="020B0604020202020204" pitchFamily="34" charset="0"/>
              <a:buChar char="•"/>
            </a:pPr>
            <a:r>
              <a:rPr lang="en-US" dirty="0"/>
              <a:t>On the other hand, the philosophy common to all research methods and techniques, although they may vary considerably from one science to another, is usually given the name of scientific method. </a:t>
            </a:r>
          </a:p>
        </p:txBody>
      </p:sp>
    </p:spTree>
    <p:extLst>
      <p:ext uri="{BB962C8B-B14F-4D97-AF65-F5344CB8AC3E}">
        <p14:creationId xmlns:p14="http://schemas.microsoft.com/office/powerpoint/2010/main" val="8471412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98058B23-DDE2-4F62-9A2E-46739C3C685F}"/>
              </a:ext>
            </a:extLst>
          </p:cNvPr>
          <p:cNvSpPr>
            <a:spLocks noGrp="1"/>
          </p:cNvSpPr>
          <p:nvPr>
            <p:ph type="title"/>
          </p:nvPr>
        </p:nvSpPr>
        <p:spPr>
          <a:xfrm>
            <a:off x="762000" y="334123"/>
            <a:ext cx="7072829" cy="350732"/>
          </a:xfrm>
        </p:spPr>
        <p:txBody>
          <a:bodyPr>
            <a:noAutofit/>
          </a:bodyPr>
          <a:lstStyle/>
          <a:p>
            <a:pPr algn="ctr"/>
            <a:br>
              <a:rPr lang="en-US" sz="3000" b="1" dirty="0">
                <a:solidFill>
                  <a:schemeClr val="tx1"/>
                </a:solidFill>
                <a:latin typeface="Marcellus" panose="020E0602050203020307" pitchFamily="34" charset="0"/>
              </a:rPr>
            </a:br>
            <a:r>
              <a:rPr lang="en-IN" sz="3000" b="1" dirty="0">
                <a:solidFill>
                  <a:schemeClr val="tx1"/>
                </a:solidFill>
                <a:latin typeface="MSTT31c2ed"/>
              </a:rPr>
              <a:t>Research and Scientific Method…</a:t>
            </a:r>
            <a:br>
              <a:rPr lang="en-IN" sz="3000" b="1" dirty="0">
                <a:solidFill>
                  <a:schemeClr val="tx1"/>
                </a:solidFill>
                <a:latin typeface="MSTT31c2ed"/>
              </a:rPr>
            </a:br>
            <a:br>
              <a:rPr lang="en-US" sz="3000" b="1" dirty="0">
                <a:solidFill>
                  <a:schemeClr val="tx1"/>
                </a:solidFill>
                <a:latin typeface="Marcellus" panose="020E0602050203020307" pitchFamily="34" charset="0"/>
              </a:rPr>
            </a:br>
            <a:endParaRPr lang="en-US" sz="3000" b="1" dirty="0">
              <a:solidFill>
                <a:schemeClr val="tx1"/>
              </a:solidFill>
            </a:endParaRPr>
          </a:p>
        </p:txBody>
      </p:sp>
      <p:sp>
        <p:nvSpPr>
          <p:cNvPr id="3" name="Subtitle 2">
            <a:extLst>
              <a:ext uri="{FF2B5EF4-FFF2-40B4-BE49-F238E27FC236}">
                <a16:creationId xmlns:a16="http://schemas.microsoft.com/office/drawing/2014/main" id="{6D9CEDE5-3115-42FB-90A3-0727B8EEECC0}"/>
              </a:ext>
            </a:extLst>
          </p:cNvPr>
          <p:cNvSpPr>
            <a:spLocks noGrp="1"/>
          </p:cNvSpPr>
          <p:nvPr>
            <p:ph idx="1"/>
          </p:nvPr>
        </p:nvSpPr>
        <p:spPr>
          <a:xfrm>
            <a:off x="445168" y="2361052"/>
            <a:ext cx="7736306" cy="3412475"/>
          </a:xfrm>
        </p:spPr>
        <p:txBody>
          <a:bodyPr>
            <a:normAutofit/>
          </a:bodyPr>
          <a:lstStyle/>
          <a:p>
            <a:endParaRPr lang="en-US" dirty="0"/>
          </a:p>
          <a:p>
            <a:endParaRPr lang="en-US" dirty="0"/>
          </a:p>
        </p:txBody>
      </p:sp>
      <p:sp>
        <p:nvSpPr>
          <p:cNvPr id="6" name="TextBox 5">
            <a:extLst>
              <a:ext uri="{FF2B5EF4-FFF2-40B4-BE49-F238E27FC236}">
                <a16:creationId xmlns:a16="http://schemas.microsoft.com/office/drawing/2014/main" id="{796EE414-38EE-44E4-BA8A-17455B5FA873}"/>
              </a:ext>
            </a:extLst>
          </p:cNvPr>
          <p:cNvSpPr txBox="1"/>
          <p:nvPr/>
        </p:nvSpPr>
        <p:spPr>
          <a:xfrm>
            <a:off x="447261" y="2340666"/>
            <a:ext cx="7692886" cy="507831"/>
          </a:xfrm>
          <a:prstGeom prst="rect">
            <a:avLst/>
          </a:prstGeom>
          <a:noFill/>
        </p:spPr>
        <p:txBody>
          <a:bodyPr wrap="square" rtlCol="0">
            <a:spAutoFit/>
          </a:bodyPr>
          <a:lstStyle/>
          <a:p>
            <a:r>
              <a:rPr lang="en-IN" sz="1350" dirty="0"/>
              <a:t> </a:t>
            </a:r>
          </a:p>
          <a:p>
            <a:endParaRPr lang="en-US" sz="1350" dirty="0">
              <a:latin typeface="Cambria" panose="02040503050406030204" pitchFamily="18" charset="0"/>
              <a:ea typeface="Cambria" panose="02040503050406030204" pitchFamily="18" charset="0"/>
            </a:endParaRPr>
          </a:p>
        </p:txBody>
      </p:sp>
      <p:sp>
        <p:nvSpPr>
          <p:cNvPr id="12" name="TextBox 11">
            <a:extLst>
              <a:ext uri="{FF2B5EF4-FFF2-40B4-BE49-F238E27FC236}">
                <a16:creationId xmlns:a16="http://schemas.microsoft.com/office/drawing/2014/main" id="{4FD911F5-17AB-485C-BC35-DD3DF3AD25E5}"/>
              </a:ext>
            </a:extLst>
          </p:cNvPr>
          <p:cNvSpPr txBox="1"/>
          <p:nvPr/>
        </p:nvSpPr>
        <p:spPr>
          <a:xfrm>
            <a:off x="124139" y="509489"/>
            <a:ext cx="8895721" cy="5444054"/>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defPPr>
              <a:defRPr lang="en-US"/>
            </a:defPPr>
            <a:lvl1pPr>
              <a:lnSpc>
                <a:spcPct val="150000"/>
              </a:lnSpc>
              <a:defRPr sz="2000">
                <a:solidFill>
                  <a:schemeClr val="dk1"/>
                </a:solidFill>
                <a:latin typeface="Times New Roman" panose="02020603050405020304"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marL="285750" indent="-285750" algn="just">
              <a:buFont typeface="Arial" panose="020B0604020202020204" pitchFamily="34" charset="0"/>
              <a:buChar char="•"/>
            </a:pPr>
            <a:r>
              <a:rPr lang="en-US" sz="1800" dirty="0"/>
              <a:t>In this context, Karl Pearson writes, “The scientific method is one and same in the branches (of science) and that method is the method of all logically trained minds …</a:t>
            </a:r>
          </a:p>
          <a:p>
            <a:pPr marL="285750" indent="-285750" algn="just">
              <a:buFont typeface="Arial" panose="020B0604020202020204" pitchFamily="34" charset="0"/>
              <a:buChar char="•"/>
            </a:pPr>
            <a:r>
              <a:rPr lang="en-US" sz="1800" dirty="0"/>
              <a:t> the unity of all sciences consists alone in its methods, not its material; the man who classifies facts of any kind whatever, who sees their mutual relation and describes their sequences, is applying the Scientific Method and is a man of science.” </a:t>
            </a:r>
          </a:p>
          <a:p>
            <a:pPr marL="285750" indent="-285750" algn="just">
              <a:buFont typeface="Arial" panose="020B0604020202020204" pitchFamily="34" charset="0"/>
              <a:buChar char="•"/>
            </a:pPr>
            <a:r>
              <a:rPr lang="en-US" sz="1800" dirty="0"/>
              <a:t>Scientific method is the pursuit of truth as determined by logical considerations. The ideal of science is to achieve a systematic interrelation of facts. Scientific method attempts to achieve “.</a:t>
            </a:r>
          </a:p>
          <a:p>
            <a:pPr marL="285750" indent="-285750" algn="just">
              <a:buFont typeface="Arial" panose="020B0604020202020204" pitchFamily="34" charset="0"/>
              <a:buChar char="•"/>
            </a:pPr>
            <a:r>
              <a:rPr lang="en-US" sz="1800" dirty="0"/>
              <a:t>this ideal by experimentation, observation, logical arguments from accepted postulates and a combination of these three in varying proportions.” </a:t>
            </a:r>
          </a:p>
          <a:p>
            <a:pPr marL="285750" indent="-285750" algn="just">
              <a:buFont typeface="Arial" panose="020B0604020202020204" pitchFamily="34" charset="0"/>
              <a:buChar char="•"/>
            </a:pPr>
            <a:r>
              <a:rPr lang="en-US" sz="1800" dirty="0"/>
              <a:t>In scientific method, logic aids in formulating propositions explicitly and accurately so that their possible alternatives become clear.</a:t>
            </a:r>
          </a:p>
          <a:p>
            <a:pPr marL="285750" indent="-285750" algn="just">
              <a:buFont typeface="Arial" panose="020B0604020202020204" pitchFamily="34" charset="0"/>
              <a:buChar char="•"/>
            </a:pPr>
            <a:r>
              <a:rPr lang="en-US" sz="1800" dirty="0">
                <a:latin typeface="Times New Roman" panose="02020603050405020304" pitchFamily="18" charset="0"/>
              </a:rPr>
              <a:t>for their conclusions</a:t>
            </a:r>
            <a:endParaRPr lang="en-US" sz="1800" dirty="0"/>
          </a:p>
        </p:txBody>
      </p:sp>
    </p:spTree>
    <p:extLst>
      <p:ext uri="{BB962C8B-B14F-4D97-AF65-F5344CB8AC3E}">
        <p14:creationId xmlns:p14="http://schemas.microsoft.com/office/powerpoint/2010/main" val="11344713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98058B23-DDE2-4F62-9A2E-46739C3C685F}"/>
              </a:ext>
            </a:extLst>
          </p:cNvPr>
          <p:cNvSpPr>
            <a:spLocks noGrp="1"/>
          </p:cNvSpPr>
          <p:nvPr>
            <p:ph type="title"/>
          </p:nvPr>
        </p:nvSpPr>
        <p:spPr>
          <a:xfrm>
            <a:off x="762000" y="334123"/>
            <a:ext cx="7072829" cy="350732"/>
          </a:xfrm>
        </p:spPr>
        <p:txBody>
          <a:bodyPr>
            <a:noAutofit/>
          </a:bodyPr>
          <a:lstStyle/>
          <a:p>
            <a:pPr algn="ctr"/>
            <a:br>
              <a:rPr lang="en-US" sz="3000" b="1" dirty="0">
                <a:solidFill>
                  <a:schemeClr val="tx1"/>
                </a:solidFill>
                <a:latin typeface="Marcellus" panose="020E0602050203020307" pitchFamily="34" charset="0"/>
              </a:rPr>
            </a:br>
            <a:r>
              <a:rPr lang="en-IN" sz="3000" b="1" dirty="0">
                <a:solidFill>
                  <a:schemeClr val="tx1"/>
                </a:solidFill>
                <a:latin typeface="MSTT31c2ed"/>
              </a:rPr>
              <a:t>Research and Scientific Method…</a:t>
            </a:r>
            <a:br>
              <a:rPr lang="en-IN" sz="3000" b="1" dirty="0">
                <a:solidFill>
                  <a:schemeClr val="tx1"/>
                </a:solidFill>
                <a:latin typeface="MSTT31c2ed"/>
              </a:rPr>
            </a:br>
            <a:br>
              <a:rPr lang="en-US" sz="3000" b="1" dirty="0">
                <a:solidFill>
                  <a:schemeClr val="tx1"/>
                </a:solidFill>
                <a:latin typeface="Marcellus" panose="020E0602050203020307" pitchFamily="34" charset="0"/>
              </a:rPr>
            </a:br>
            <a:endParaRPr lang="en-US" sz="3000" b="1" dirty="0">
              <a:solidFill>
                <a:schemeClr val="tx1"/>
              </a:solidFill>
            </a:endParaRPr>
          </a:p>
        </p:txBody>
      </p:sp>
      <p:sp>
        <p:nvSpPr>
          <p:cNvPr id="3" name="Subtitle 2">
            <a:extLst>
              <a:ext uri="{FF2B5EF4-FFF2-40B4-BE49-F238E27FC236}">
                <a16:creationId xmlns:a16="http://schemas.microsoft.com/office/drawing/2014/main" id="{6D9CEDE5-3115-42FB-90A3-0727B8EEECC0}"/>
              </a:ext>
            </a:extLst>
          </p:cNvPr>
          <p:cNvSpPr>
            <a:spLocks noGrp="1"/>
          </p:cNvSpPr>
          <p:nvPr>
            <p:ph idx="1"/>
          </p:nvPr>
        </p:nvSpPr>
        <p:spPr>
          <a:xfrm>
            <a:off x="445168" y="2361052"/>
            <a:ext cx="7736306" cy="3412475"/>
          </a:xfrm>
        </p:spPr>
        <p:txBody>
          <a:bodyPr>
            <a:normAutofit/>
          </a:bodyPr>
          <a:lstStyle/>
          <a:p>
            <a:endParaRPr lang="en-US" dirty="0"/>
          </a:p>
          <a:p>
            <a:endParaRPr lang="en-US" dirty="0"/>
          </a:p>
        </p:txBody>
      </p:sp>
      <p:sp>
        <p:nvSpPr>
          <p:cNvPr id="6" name="TextBox 5">
            <a:extLst>
              <a:ext uri="{FF2B5EF4-FFF2-40B4-BE49-F238E27FC236}">
                <a16:creationId xmlns:a16="http://schemas.microsoft.com/office/drawing/2014/main" id="{796EE414-38EE-44E4-BA8A-17455B5FA873}"/>
              </a:ext>
            </a:extLst>
          </p:cNvPr>
          <p:cNvSpPr txBox="1"/>
          <p:nvPr/>
        </p:nvSpPr>
        <p:spPr>
          <a:xfrm>
            <a:off x="447261" y="2340666"/>
            <a:ext cx="7692886" cy="507831"/>
          </a:xfrm>
          <a:prstGeom prst="rect">
            <a:avLst/>
          </a:prstGeom>
          <a:noFill/>
        </p:spPr>
        <p:txBody>
          <a:bodyPr wrap="square" rtlCol="0">
            <a:spAutoFit/>
          </a:bodyPr>
          <a:lstStyle/>
          <a:p>
            <a:r>
              <a:rPr lang="en-IN" sz="1350" dirty="0"/>
              <a:t> </a:t>
            </a:r>
          </a:p>
          <a:p>
            <a:endParaRPr lang="en-US" sz="1350" dirty="0">
              <a:latin typeface="Cambria" panose="02040503050406030204" pitchFamily="18" charset="0"/>
              <a:ea typeface="Cambria" panose="02040503050406030204" pitchFamily="18" charset="0"/>
            </a:endParaRPr>
          </a:p>
        </p:txBody>
      </p:sp>
      <p:sp>
        <p:nvSpPr>
          <p:cNvPr id="12" name="TextBox 11">
            <a:extLst>
              <a:ext uri="{FF2B5EF4-FFF2-40B4-BE49-F238E27FC236}">
                <a16:creationId xmlns:a16="http://schemas.microsoft.com/office/drawing/2014/main" id="{4FD911F5-17AB-485C-BC35-DD3DF3AD25E5}"/>
              </a:ext>
            </a:extLst>
          </p:cNvPr>
          <p:cNvSpPr txBox="1"/>
          <p:nvPr/>
        </p:nvSpPr>
        <p:spPr>
          <a:xfrm>
            <a:off x="124139" y="533400"/>
            <a:ext cx="8895721" cy="6038641"/>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defPPr>
              <a:defRPr lang="en-US"/>
            </a:defPPr>
            <a:lvl1pPr>
              <a:lnSpc>
                <a:spcPct val="150000"/>
              </a:lnSpc>
              <a:defRPr sz="2000">
                <a:solidFill>
                  <a:schemeClr val="dk1"/>
                </a:solidFill>
                <a:latin typeface="Times New Roman" panose="02020603050405020304"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marL="285750" indent="-285750" algn="just">
              <a:buFont typeface="Arial" panose="020B0604020202020204" pitchFamily="34" charset="0"/>
              <a:buChar char="•"/>
            </a:pPr>
            <a:r>
              <a:rPr lang="en-US" dirty="0"/>
              <a:t>Further, logic develops the consequences of such alternatives, and when these are compared with observable phenomena, it becomes possible for the researcher or the scientist to state which alternative is most in harmony with the observed facts. All this is done through experimentation and survey investigations which constitute the integral parts of scientific method.</a:t>
            </a:r>
          </a:p>
          <a:p>
            <a:pPr marL="285750" indent="-285750" algn="just">
              <a:buFont typeface="Arial" panose="020B0604020202020204" pitchFamily="34" charset="0"/>
              <a:buChar char="•"/>
            </a:pPr>
            <a:r>
              <a:rPr lang="en-US" dirty="0">
                <a:latin typeface="Times New Roman" panose="02020603050405020304" pitchFamily="18" charset="0"/>
              </a:rPr>
              <a:t>Experimentation is done to test hypotheses and to discover new relationships. If any, among variables. But the conclusions drawn on the basis of experimental data are generally criticized for either faulty assumptions, poorly designed experiments, badly executed experiments or faulty interpretations. As such the researcher must pay all possible attention while developing the experimental design and must state only probable inferences. The purpose of survey investigations may also be to provide scientifically gathered information to work as a basis for the researchers for their conclusions</a:t>
            </a:r>
            <a:endParaRPr lang="en-US" dirty="0"/>
          </a:p>
        </p:txBody>
      </p:sp>
    </p:spTree>
    <p:extLst>
      <p:ext uri="{BB962C8B-B14F-4D97-AF65-F5344CB8AC3E}">
        <p14:creationId xmlns:p14="http://schemas.microsoft.com/office/powerpoint/2010/main" val="22449589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D9CEDE5-3115-42FB-90A3-0727B8EEECC0}"/>
              </a:ext>
            </a:extLst>
          </p:cNvPr>
          <p:cNvSpPr>
            <a:spLocks noGrp="1"/>
          </p:cNvSpPr>
          <p:nvPr>
            <p:ph idx="1"/>
          </p:nvPr>
        </p:nvSpPr>
        <p:spPr>
          <a:xfrm>
            <a:off x="445168" y="2361052"/>
            <a:ext cx="7736306" cy="3412475"/>
          </a:xfrm>
        </p:spPr>
        <p:txBody>
          <a:bodyPr>
            <a:normAutofit/>
          </a:bodyPr>
          <a:lstStyle/>
          <a:p>
            <a:endParaRPr lang="en-US" dirty="0"/>
          </a:p>
          <a:p>
            <a:endParaRPr lang="en-US" dirty="0"/>
          </a:p>
        </p:txBody>
      </p:sp>
      <p:sp>
        <p:nvSpPr>
          <p:cNvPr id="6" name="TextBox 5">
            <a:extLst>
              <a:ext uri="{FF2B5EF4-FFF2-40B4-BE49-F238E27FC236}">
                <a16:creationId xmlns:a16="http://schemas.microsoft.com/office/drawing/2014/main" id="{796EE414-38EE-44E4-BA8A-17455B5FA873}"/>
              </a:ext>
            </a:extLst>
          </p:cNvPr>
          <p:cNvSpPr txBox="1"/>
          <p:nvPr/>
        </p:nvSpPr>
        <p:spPr>
          <a:xfrm>
            <a:off x="114300" y="228600"/>
            <a:ext cx="8915400" cy="6142066"/>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defPPr>
              <a:defRPr lang="en-US"/>
            </a:defPPr>
            <a:lvl1pPr marL="285750" indent="-285750" algn="just">
              <a:lnSpc>
                <a:spcPct val="150000"/>
              </a:lnSpc>
              <a:buFont typeface="Arial" panose="020B0604020202020204" pitchFamily="34" charset="0"/>
              <a:buChar char="•"/>
              <a:defRPr sz="1400">
                <a:solidFill>
                  <a:schemeClr val="dk1"/>
                </a:solidFill>
                <a:latin typeface="Times New Roman" panose="02020603050405020304"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marL="0" indent="0">
              <a:buNone/>
            </a:pPr>
            <a:r>
              <a:rPr lang="en-US" sz="2400" b="1" dirty="0"/>
              <a:t>The scientific method is, thus, based on certain basic postulates which can be stated as under:</a:t>
            </a:r>
            <a:endParaRPr lang="en-US" sz="1800" b="1" dirty="0"/>
          </a:p>
          <a:p>
            <a:r>
              <a:rPr lang="en-US" sz="2000" dirty="0"/>
              <a:t>1. It relies on empirical evidence;</a:t>
            </a:r>
          </a:p>
          <a:p>
            <a:r>
              <a:rPr lang="en-IN" sz="2000" dirty="0"/>
              <a:t>2. It utilizes relevant concepts;</a:t>
            </a:r>
          </a:p>
          <a:p>
            <a:r>
              <a:rPr lang="en-US" sz="2000" dirty="0"/>
              <a:t>3. It is committed to only objective considerations;</a:t>
            </a:r>
          </a:p>
          <a:p>
            <a:r>
              <a:rPr lang="en-US" sz="2000" dirty="0"/>
              <a:t>4. It presupposes ethical neutrality, i.e., it aims at nothing but making only adequate and correct </a:t>
            </a:r>
            <a:r>
              <a:rPr lang="en-IN" sz="2000" dirty="0"/>
              <a:t>statements about population objects;</a:t>
            </a:r>
          </a:p>
          <a:p>
            <a:r>
              <a:rPr lang="en-US" sz="2000" dirty="0"/>
              <a:t>5. It results into probabilistic predictions.</a:t>
            </a:r>
          </a:p>
          <a:p>
            <a:r>
              <a:rPr lang="en-US" sz="2000" dirty="0"/>
              <a:t>6. Its methodology is made known to all concerned for critical scrutiny are for use in testing </a:t>
            </a:r>
            <a:r>
              <a:rPr lang="en-IN" sz="2000" dirty="0"/>
              <a:t>the conclusions through replication;</a:t>
            </a:r>
          </a:p>
          <a:p>
            <a:r>
              <a:rPr lang="en-US" sz="2000" dirty="0"/>
              <a:t>7. It aims at formulating most general axioms or what can be termed as scientific theories.</a:t>
            </a:r>
          </a:p>
          <a:p>
            <a:endParaRPr lang="en-US" sz="1800" dirty="0"/>
          </a:p>
        </p:txBody>
      </p:sp>
    </p:spTree>
    <p:extLst>
      <p:ext uri="{BB962C8B-B14F-4D97-AF65-F5344CB8AC3E}">
        <p14:creationId xmlns:p14="http://schemas.microsoft.com/office/powerpoint/2010/main" val="1909305313"/>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rtl="0"/>
            <a:r>
              <a:rPr lang="en-US" dirty="0"/>
              <a:t>                                         </a:t>
            </a:r>
            <a:br>
              <a:rPr lang="ar-SA" dirty="0"/>
            </a:br>
            <a:r>
              <a:rPr lang="en-US" dirty="0"/>
              <a:t>Research Methodology:</a:t>
            </a:r>
            <a:br>
              <a:rPr lang="en-US" dirty="0"/>
            </a:br>
            <a:endParaRPr lang="ar-SA" dirty="0"/>
          </a:p>
        </p:txBody>
      </p:sp>
      <p:sp>
        <p:nvSpPr>
          <p:cNvPr id="3" name="Content Placeholder 2"/>
          <p:cNvSpPr>
            <a:spLocks noGrp="1"/>
          </p:cNvSpPr>
          <p:nvPr>
            <p:ph idx="1"/>
          </p:nvPr>
        </p:nvSpPr>
        <p:spPr>
          <a:xfrm>
            <a:off x="0" y="1524000"/>
            <a:ext cx="9144000" cy="5059363"/>
          </a:xfrm>
        </p:spPr>
        <p:style>
          <a:lnRef idx="1">
            <a:schemeClr val="accent1"/>
          </a:lnRef>
          <a:fillRef idx="2">
            <a:schemeClr val="accent1"/>
          </a:fillRef>
          <a:effectRef idx="1">
            <a:schemeClr val="accent1"/>
          </a:effectRef>
          <a:fontRef idx="minor">
            <a:schemeClr val="dk1"/>
          </a:fontRef>
        </p:style>
        <p:txBody>
          <a:bodyPr/>
          <a:lstStyle/>
          <a:p>
            <a:pPr algn="l" rtl="0">
              <a:buNone/>
            </a:pPr>
            <a:r>
              <a:rPr lang="en-US" b="1" dirty="0"/>
              <a:t>An Introduction:</a:t>
            </a:r>
          </a:p>
          <a:p>
            <a:pPr algn="l" rtl="0"/>
            <a:r>
              <a:rPr lang="en-US" b="1" i="1" dirty="0"/>
              <a:t>MEANING OF RESEARCH</a:t>
            </a:r>
            <a:r>
              <a:rPr lang="en-US" b="1" dirty="0"/>
              <a:t>:   </a:t>
            </a:r>
          </a:p>
          <a:p>
            <a:pPr algn="l" rtl="0"/>
            <a:r>
              <a:rPr lang="en-US" b="1" dirty="0"/>
              <a:t>Research refers to a search for knowledge. </a:t>
            </a:r>
          </a:p>
          <a:p>
            <a:pPr algn="l" rtl="0"/>
            <a:r>
              <a:rPr lang="en-US" b="1" dirty="0"/>
              <a:t>Once can also </a:t>
            </a:r>
            <a:r>
              <a:rPr lang="en-US" b="1" i="1" dirty="0"/>
              <a:t>define</a:t>
            </a:r>
            <a:r>
              <a:rPr lang="en-US" b="1" dirty="0"/>
              <a:t> research as a scientific &amp; systematic search for pertinent information on a specific topic. </a:t>
            </a:r>
          </a:p>
          <a:p>
            <a:pPr algn="l" rtl="0">
              <a:buNone/>
            </a:pPr>
            <a:r>
              <a:rPr lang="en-US" b="1" dirty="0"/>
              <a:t>In fact, research is an art of scientific investigation.</a:t>
            </a:r>
          </a:p>
          <a:p>
            <a:pPr algn="l" rtl="0"/>
            <a:r>
              <a:rPr lang="en-US" b="1" dirty="0"/>
              <a:t>Research is an </a:t>
            </a:r>
            <a:r>
              <a:rPr lang="en-US" b="1" i="1" dirty="0"/>
              <a:t>academic activity </a:t>
            </a:r>
            <a:r>
              <a:rPr lang="en-US" b="1" dirty="0"/>
              <a:t>and as such the term should be used in a technical sense.</a:t>
            </a:r>
          </a:p>
          <a:p>
            <a:pPr algn="just" rtl="0"/>
            <a:r>
              <a:rPr lang="en-US" b="1" i="1" dirty="0"/>
              <a:t>According to Clifford Woody </a:t>
            </a:r>
            <a:r>
              <a:rPr lang="en-US" b="1" dirty="0"/>
              <a:t>research comprises defining and redefining problems, formulating hypothesis or suggested solutions; collecting, organizing and evaluating data; making deductions and reaching conclusions; and at last carefully testing the conclusions to determine whether they fit the formulating hypothesis.</a:t>
            </a:r>
            <a:endParaRPr lang="ar-SA" b="1" dirty="0"/>
          </a:p>
          <a:p>
            <a:pPr algn="l" rtl="0">
              <a:buNone/>
            </a:pPr>
            <a:endParaRPr lang="ar-SA" b="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D9CEDE5-3115-42FB-90A3-0727B8EEECC0}"/>
              </a:ext>
            </a:extLst>
          </p:cNvPr>
          <p:cNvSpPr>
            <a:spLocks noGrp="1"/>
          </p:cNvSpPr>
          <p:nvPr>
            <p:ph idx="1"/>
          </p:nvPr>
        </p:nvSpPr>
        <p:spPr>
          <a:xfrm>
            <a:off x="445168" y="2361052"/>
            <a:ext cx="7736306" cy="3412475"/>
          </a:xfrm>
        </p:spPr>
        <p:txBody>
          <a:bodyPr>
            <a:normAutofit/>
          </a:bodyPr>
          <a:lstStyle/>
          <a:p>
            <a:endParaRPr lang="en-US" dirty="0"/>
          </a:p>
          <a:p>
            <a:endParaRPr lang="en-US" dirty="0"/>
          </a:p>
        </p:txBody>
      </p:sp>
      <p:sp>
        <p:nvSpPr>
          <p:cNvPr id="6" name="TextBox 5">
            <a:extLst>
              <a:ext uri="{FF2B5EF4-FFF2-40B4-BE49-F238E27FC236}">
                <a16:creationId xmlns:a16="http://schemas.microsoft.com/office/drawing/2014/main" id="{796EE414-38EE-44E4-BA8A-17455B5FA873}"/>
              </a:ext>
            </a:extLst>
          </p:cNvPr>
          <p:cNvSpPr txBox="1"/>
          <p:nvPr/>
        </p:nvSpPr>
        <p:spPr>
          <a:xfrm>
            <a:off x="38100" y="291474"/>
            <a:ext cx="9067800" cy="6275051"/>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defPPr>
              <a:defRPr lang="en-US"/>
            </a:defPPr>
            <a:lvl1pPr indent="0" algn="just">
              <a:lnSpc>
                <a:spcPct val="150000"/>
              </a:lnSpc>
              <a:buFont typeface="Arial" panose="020B0604020202020204" pitchFamily="34" charset="0"/>
              <a:buNone/>
              <a:defRPr b="1">
                <a:solidFill>
                  <a:schemeClr val="dk1"/>
                </a:solidFill>
                <a:latin typeface="Times New Roman" panose="02020603050405020304"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IN" b="0" dirty="0"/>
              <a:t> </a:t>
            </a:r>
            <a:r>
              <a:rPr lang="en-US" dirty="0"/>
              <a:t>Importance of Knowing How Research is Done</a:t>
            </a:r>
          </a:p>
          <a:p>
            <a:r>
              <a:rPr lang="en-US" dirty="0"/>
              <a:t>(</a:t>
            </a:r>
            <a:r>
              <a:rPr lang="en-US" dirty="0" err="1"/>
              <a:t>i</a:t>
            </a:r>
            <a:r>
              <a:rPr lang="en-US" dirty="0"/>
              <a:t>) </a:t>
            </a:r>
            <a:r>
              <a:rPr lang="en-US" b="0" dirty="0"/>
              <a:t>For one who is preparing himself for a career of carrying out research, the importance of</a:t>
            </a:r>
          </a:p>
          <a:p>
            <a:r>
              <a:rPr lang="en-US" b="0" dirty="0"/>
              <a:t>knowing research methodology and research techniques is obvious since the same constitute</a:t>
            </a:r>
          </a:p>
          <a:p>
            <a:r>
              <a:rPr lang="en-US" b="0" dirty="0"/>
              <a:t>the tools of his trade. The knowledge of methodology provides good training specially to the</a:t>
            </a:r>
          </a:p>
          <a:p>
            <a:r>
              <a:rPr lang="en-US" b="0" dirty="0"/>
              <a:t>new research worker and enables him to do better research. It helps him to develop disciplined</a:t>
            </a:r>
          </a:p>
          <a:p>
            <a:r>
              <a:rPr lang="en-US" b="0" dirty="0"/>
              <a:t>thinking or a ‘bent of mind’ to observe the field objectively. Hence, those aspiring for</a:t>
            </a:r>
          </a:p>
          <a:p>
            <a:r>
              <a:rPr lang="en-US" b="0" dirty="0"/>
              <a:t>careerism in research must develop the skill of using research techniques and must thoroughly</a:t>
            </a:r>
          </a:p>
          <a:p>
            <a:r>
              <a:rPr lang="en-US" b="0" dirty="0"/>
              <a:t>understand the logic behind them.</a:t>
            </a:r>
          </a:p>
          <a:p>
            <a:endParaRPr lang="en-US" b="0" dirty="0"/>
          </a:p>
          <a:p>
            <a:r>
              <a:rPr lang="en-US" dirty="0"/>
              <a:t>(ii) </a:t>
            </a:r>
            <a:r>
              <a:rPr lang="en-US" b="0" dirty="0"/>
              <a:t>Knowledge of how to do research will inculcate the ability to evaluate and use research</a:t>
            </a:r>
          </a:p>
          <a:p>
            <a:r>
              <a:rPr lang="en-US" b="0" dirty="0"/>
              <a:t>results with reasonable confidence.</a:t>
            </a:r>
          </a:p>
          <a:p>
            <a:endParaRPr lang="en-US" b="0" dirty="0"/>
          </a:p>
          <a:p>
            <a:r>
              <a:rPr lang="en-US" b="0" dirty="0"/>
              <a:t> In other words, we can state that the knowledge of research methodology is helpful in various fields such as government or business administration, community development and social work where persons are increasingly called upon to evaluate and use research results for action.</a:t>
            </a:r>
          </a:p>
        </p:txBody>
      </p:sp>
    </p:spTree>
    <p:extLst>
      <p:ext uri="{BB962C8B-B14F-4D97-AF65-F5344CB8AC3E}">
        <p14:creationId xmlns:p14="http://schemas.microsoft.com/office/powerpoint/2010/main" val="37587998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D9CEDE5-3115-42FB-90A3-0727B8EEECC0}"/>
              </a:ext>
            </a:extLst>
          </p:cNvPr>
          <p:cNvSpPr>
            <a:spLocks noGrp="1"/>
          </p:cNvSpPr>
          <p:nvPr>
            <p:ph idx="1"/>
          </p:nvPr>
        </p:nvSpPr>
        <p:spPr>
          <a:xfrm>
            <a:off x="445168" y="2361052"/>
            <a:ext cx="7736306" cy="3412475"/>
          </a:xfrm>
        </p:spPr>
        <p:txBody>
          <a:bodyPr>
            <a:normAutofit/>
          </a:bodyPr>
          <a:lstStyle/>
          <a:p>
            <a:endParaRPr lang="en-US" dirty="0"/>
          </a:p>
          <a:p>
            <a:endParaRPr lang="en-US" dirty="0"/>
          </a:p>
        </p:txBody>
      </p:sp>
      <p:sp>
        <p:nvSpPr>
          <p:cNvPr id="6" name="TextBox 5">
            <a:extLst>
              <a:ext uri="{FF2B5EF4-FFF2-40B4-BE49-F238E27FC236}">
                <a16:creationId xmlns:a16="http://schemas.microsoft.com/office/drawing/2014/main" id="{796EE414-38EE-44E4-BA8A-17455B5FA873}"/>
              </a:ext>
            </a:extLst>
          </p:cNvPr>
          <p:cNvSpPr txBox="1"/>
          <p:nvPr/>
        </p:nvSpPr>
        <p:spPr>
          <a:xfrm>
            <a:off x="190500" y="533400"/>
            <a:ext cx="8763000" cy="5593132"/>
          </a:xfrm>
          <a:prstGeom prst="rect">
            <a:avLst/>
          </a:prstGeom>
          <a:effectLst>
            <a:outerShdw blurRad="25400" dir="17880000">
              <a:srgbClr val="000000">
                <a:alpha val="46000"/>
              </a:srgbClr>
            </a:outerShdw>
          </a:effectLst>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t">
            <a:normAutofit/>
          </a:bodyPr>
          <a:lstStyle>
            <a:lvl1pPr marL="514350" indent="-514350">
              <a:spcBef>
                <a:spcPct val="20000"/>
              </a:spcBef>
              <a:spcAft>
                <a:spcPts val="600"/>
              </a:spcAft>
              <a:buClr>
                <a:schemeClr val="tx2"/>
              </a:buClr>
              <a:buSzPct val="70000"/>
              <a:buFont typeface="Wingdings 2" charset="2"/>
              <a:buAutoNum type="arabicParenBoth"/>
              <a:defRPr sz="2000" b="1">
                <a:ln>
                  <a:solidFill>
                    <a:schemeClr val="bg1">
                      <a:lumMod val="75000"/>
                      <a:lumOff val="25000"/>
                      <a:alpha val="10000"/>
                    </a:schemeClr>
                  </a:solidFill>
                </a:ln>
                <a:solidFill>
                  <a:schemeClr val="dk1"/>
                </a:solidFill>
                <a:effectLst>
                  <a:outerShdw blurRad="9525" dist="25400" dir="14640000" algn="tl" rotWithShape="0">
                    <a:schemeClr val="bg1">
                      <a:alpha val="30000"/>
                    </a:schemeClr>
                  </a:outerShdw>
                </a:effectLst>
              </a:defRPr>
            </a:lvl1pPr>
            <a:lvl2pPr marL="720000" indent="-270000">
              <a:spcBef>
                <a:spcPct val="20000"/>
              </a:spcBef>
              <a:spcAft>
                <a:spcPts val="600"/>
              </a:spcAft>
              <a:buClr>
                <a:schemeClr val="tx2"/>
              </a:buClr>
              <a:buSzPct val="70000"/>
              <a:buFont typeface="Wingdings 2" charset="2"/>
              <a:buChar char=""/>
              <a:defRPr>
                <a:ln>
                  <a:solidFill>
                    <a:schemeClr val="bg1">
                      <a:lumMod val="75000"/>
                      <a:lumOff val="25000"/>
                      <a:alpha val="10000"/>
                    </a:schemeClr>
                  </a:solidFill>
                </a:ln>
                <a:solidFill>
                  <a:schemeClr val="dk1"/>
                </a:solidFill>
                <a:effectLst>
                  <a:outerShdw blurRad="9525" dist="25400" dir="14640000" algn="tl" rotWithShape="0">
                    <a:schemeClr val="bg1">
                      <a:alpha val="30000"/>
                    </a:schemeClr>
                  </a:outerShdw>
                </a:effectLst>
              </a:defRPr>
            </a:lvl2pPr>
            <a:lvl3pPr marL="1026000" indent="-216000">
              <a:spcBef>
                <a:spcPct val="20000"/>
              </a:spcBef>
              <a:spcAft>
                <a:spcPts val="600"/>
              </a:spcAft>
              <a:buClr>
                <a:schemeClr val="tx2"/>
              </a:buClr>
              <a:buSzPct val="70000"/>
              <a:buFont typeface="Wingdings 2" charset="2"/>
              <a:buChar char=""/>
              <a:defRPr sz="1600">
                <a:ln>
                  <a:solidFill>
                    <a:schemeClr val="bg1">
                      <a:lumMod val="75000"/>
                      <a:lumOff val="25000"/>
                      <a:alpha val="10000"/>
                    </a:schemeClr>
                  </a:solidFill>
                </a:ln>
                <a:solidFill>
                  <a:schemeClr val="dk1"/>
                </a:solidFill>
                <a:effectLst>
                  <a:outerShdw blurRad="9525" dist="25400" dir="14640000" algn="tl" rotWithShape="0">
                    <a:schemeClr val="bg1">
                      <a:alpha val="30000"/>
                    </a:schemeClr>
                  </a:outerShdw>
                </a:effectLst>
              </a:defRPr>
            </a:lvl3pPr>
            <a:lvl4pPr marL="1386000" indent="-216000">
              <a:spcBef>
                <a:spcPct val="20000"/>
              </a:spcBef>
              <a:spcAft>
                <a:spcPts val="600"/>
              </a:spcAft>
              <a:buClr>
                <a:schemeClr val="tx2"/>
              </a:buClr>
              <a:buSzPct val="70000"/>
              <a:buFont typeface="Wingdings 2" charset="2"/>
              <a:buChar char=""/>
              <a:defRPr sz="1400">
                <a:ln>
                  <a:solidFill>
                    <a:schemeClr val="bg1">
                      <a:lumMod val="75000"/>
                      <a:lumOff val="25000"/>
                      <a:alpha val="10000"/>
                    </a:schemeClr>
                  </a:solidFill>
                </a:ln>
                <a:solidFill>
                  <a:schemeClr val="dk1"/>
                </a:solidFill>
                <a:effectLst>
                  <a:outerShdw blurRad="9525" dist="25400" dir="14640000" algn="tl" rotWithShape="0">
                    <a:schemeClr val="bg1">
                      <a:alpha val="30000"/>
                    </a:schemeClr>
                  </a:outerShdw>
                </a:effectLst>
              </a:defRPr>
            </a:lvl4pPr>
            <a:lvl5pPr marL="1674000" indent="-216000">
              <a:spcBef>
                <a:spcPct val="20000"/>
              </a:spcBef>
              <a:spcAft>
                <a:spcPts val="600"/>
              </a:spcAft>
              <a:buClr>
                <a:schemeClr val="tx2"/>
              </a:buClr>
              <a:buSzPct val="70000"/>
              <a:buFont typeface="Wingdings 2" charset="2"/>
              <a:buChar char=""/>
              <a:defRPr sz="1400">
                <a:ln>
                  <a:solidFill>
                    <a:schemeClr val="bg1">
                      <a:lumMod val="75000"/>
                      <a:lumOff val="25000"/>
                      <a:alpha val="10000"/>
                    </a:schemeClr>
                  </a:solidFill>
                </a:ln>
                <a:solidFill>
                  <a:schemeClr val="dk1"/>
                </a:solidFill>
                <a:effectLst>
                  <a:outerShdw blurRad="9525" dist="25400" dir="14640000" algn="tl" rotWithShape="0">
                    <a:schemeClr val="bg1">
                      <a:alpha val="30000"/>
                    </a:schemeClr>
                  </a:outerShdw>
                </a:effectLst>
              </a:defRPr>
            </a:lvl5pPr>
            <a:lvl6pPr marL="2014600" indent="-228600">
              <a:spcBef>
                <a:spcPct val="20000"/>
              </a:spcBef>
              <a:spcAft>
                <a:spcPts val="600"/>
              </a:spcAft>
              <a:buClr>
                <a:schemeClr val="tx2"/>
              </a:buClr>
              <a:buSzPct val="70000"/>
              <a:buFont typeface="Wingdings 2" charset="2"/>
              <a:buChar char=""/>
              <a:defRPr sz="1400">
                <a:ln>
                  <a:solidFill>
                    <a:schemeClr val="bg1">
                      <a:lumMod val="75000"/>
                      <a:lumOff val="25000"/>
                      <a:alpha val="10000"/>
                    </a:schemeClr>
                  </a:solidFill>
                </a:ln>
                <a:solidFill>
                  <a:schemeClr val="dk1"/>
                </a:solidFill>
                <a:effectLst>
                  <a:outerShdw blurRad="9525" dist="25400" dir="14640000" algn="tl" rotWithShape="0">
                    <a:schemeClr val="bg1">
                      <a:alpha val="30000"/>
                    </a:schemeClr>
                  </a:outerShdw>
                </a:effectLst>
              </a:defRPr>
            </a:lvl6pPr>
            <a:lvl7pPr marL="2401800" indent="-228600">
              <a:spcBef>
                <a:spcPct val="20000"/>
              </a:spcBef>
              <a:spcAft>
                <a:spcPts val="600"/>
              </a:spcAft>
              <a:buClr>
                <a:schemeClr val="tx2"/>
              </a:buClr>
              <a:buSzPct val="70000"/>
              <a:buFont typeface="Wingdings 2" charset="2"/>
              <a:buChar char=""/>
              <a:defRPr sz="1400">
                <a:ln>
                  <a:solidFill>
                    <a:schemeClr val="bg1">
                      <a:lumMod val="75000"/>
                      <a:lumOff val="25000"/>
                      <a:alpha val="10000"/>
                    </a:schemeClr>
                  </a:solidFill>
                </a:ln>
                <a:solidFill>
                  <a:schemeClr val="dk1"/>
                </a:solidFill>
                <a:effectLst>
                  <a:outerShdw blurRad="9525" dist="25400" dir="14640000" algn="tl" rotWithShape="0">
                    <a:schemeClr val="bg1">
                      <a:alpha val="30000"/>
                    </a:schemeClr>
                  </a:outerShdw>
                </a:effectLst>
              </a:defRPr>
            </a:lvl7pPr>
            <a:lvl8pPr marL="2789000" indent="-228600">
              <a:spcBef>
                <a:spcPct val="20000"/>
              </a:spcBef>
              <a:spcAft>
                <a:spcPts val="600"/>
              </a:spcAft>
              <a:buClr>
                <a:schemeClr val="tx2"/>
              </a:buClr>
              <a:buSzPct val="70000"/>
              <a:buFont typeface="Wingdings 2" charset="2"/>
              <a:buChar char=""/>
              <a:defRPr sz="1400">
                <a:ln>
                  <a:solidFill>
                    <a:schemeClr val="bg1">
                      <a:lumMod val="75000"/>
                      <a:lumOff val="25000"/>
                      <a:alpha val="10000"/>
                    </a:schemeClr>
                  </a:solidFill>
                </a:ln>
                <a:solidFill>
                  <a:schemeClr val="dk1"/>
                </a:solidFill>
                <a:effectLst>
                  <a:outerShdw blurRad="9525" dist="25400" dir="14640000" algn="tl" rotWithShape="0">
                    <a:schemeClr val="bg1">
                      <a:alpha val="30000"/>
                    </a:schemeClr>
                  </a:outerShdw>
                </a:effectLst>
              </a:defRPr>
            </a:lvl8pPr>
            <a:lvl9pPr marL="3106200" indent="-228600">
              <a:spcBef>
                <a:spcPct val="20000"/>
              </a:spcBef>
              <a:spcAft>
                <a:spcPts val="600"/>
              </a:spcAft>
              <a:buClr>
                <a:schemeClr val="tx2"/>
              </a:buClr>
              <a:buSzPct val="70000"/>
              <a:buFont typeface="Wingdings 2" charset="2"/>
              <a:buChar char=""/>
              <a:defRPr sz="1400">
                <a:ln>
                  <a:solidFill>
                    <a:schemeClr val="bg1">
                      <a:lumMod val="75000"/>
                      <a:lumOff val="25000"/>
                      <a:alpha val="10000"/>
                    </a:schemeClr>
                  </a:solidFill>
                </a:ln>
                <a:solidFill>
                  <a:schemeClr val="dk1"/>
                </a:solidFill>
                <a:effectLst>
                  <a:outerShdw blurRad="9525" dist="25400" dir="14640000" algn="tl" rotWithShape="0">
                    <a:schemeClr val="bg1">
                      <a:alpha val="30000"/>
                    </a:schemeClr>
                  </a:outerShdw>
                </a:effectLst>
              </a:defRPr>
            </a:lvl9pPr>
          </a:lstStyle>
          <a:p>
            <a:pPr marL="0" indent="0">
              <a:lnSpc>
                <a:spcPct val="150000"/>
              </a:lnSpc>
              <a:buNone/>
            </a:pPr>
            <a:r>
              <a:rPr lang="en-IN" b="0" dirty="0"/>
              <a:t> </a:t>
            </a:r>
            <a:r>
              <a:rPr lang="en-US" b="0" dirty="0"/>
              <a:t>(iii) When one knows how research is done, then one may have the satisfaction of acquiring a new intellectual tool which can become a way of looking at the world and of judging every day experience. Accordingly, it enables use to make intelligent decisions concerning problems facing us in practical life at different points of time. Thus, the knowledge of research methodology </a:t>
            </a:r>
            <a:r>
              <a:rPr lang="en-US" b="0" i="1" dirty="0"/>
              <a:t>provides</a:t>
            </a:r>
            <a:r>
              <a:rPr lang="en-US" b="0" dirty="0"/>
              <a:t> tools to took at things in life objectively.</a:t>
            </a:r>
          </a:p>
          <a:p>
            <a:pPr marL="0" indent="0">
              <a:lnSpc>
                <a:spcPct val="150000"/>
              </a:lnSpc>
              <a:buNone/>
            </a:pPr>
            <a:r>
              <a:rPr lang="en-US" b="0" dirty="0"/>
              <a:t>(iv) In this scientific age, all of us are in many ways consumers of research results and we can use them intelligently provided we are able to judge the adequacy of the methods by which they have been obtained. The knowledge of methodology helps the consumer of research results to evaluate them and enables him to take rational decisions.</a:t>
            </a:r>
          </a:p>
        </p:txBody>
      </p:sp>
    </p:spTree>
    <p:extLst>
      <p:ext uri="{BB962C8B-B14F-4D97-AF65-F5344CB8AC3E}">
        <p14:creationId xmlns:p14="http://schemas.microsoft.com/office/powerpoint/2010/main" val="720603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089"/>
            <a:ext cx="7765322" cy="970450"/>
          </a:xfrm>
        </p:spPr>
        <p:txBody>
          <a:bodyPr/>
          <a:lstStyle/>
          <a:p>
            <a:pPr rtl="0"/>
            <a:r>
              <a:rPr lang="en-US" dirty="0"/>
              <a:t>research process guideline:</a:t>
            </a:r>
            <a:endParaRPr lang="ar-SA" dirty="0"/>
          </a:p>
        </p:txBody>
      </p:sp>
      <p:sp>
        <p:nvSpPr>
          <p:cNvPr id="3" name="Content Placeholder 2"/>
          <p:cNvSpPr>
            <a:spLocks noGrp="1"/>
          </p:cNvSpPr>
          <p:nvPr>
            <p:ph idx="1"/>
          </p:nvPr>
        </p:nvSpPr>
        <p:spPr>
          <a:xfrm>
            <a:off x="263161" y="876300"/>
            <a:ext cx="8458200" cy="5105400"/>
          </a:xfrm>
        </p:spPr>
        <p:style>
          <a:lnRef idx="1">
            <a:schemeClr val="accent1"/>
          </a:lnRef>
          <a:fillRef idx="2">
            <a:schemeClr val="accent1"/>
          </a:fillRef>
          <a:effectRef idx="1">
            <a:schemeClr val="accent1"/>
          </a:effectRef>
          <a:fontRef idx="minor">
            <a:schemeClr val="dk1"/>
          </a:fontRef>
        </p:style>
        <p:txBody>
          <a:bodyPr>
            <a:normAutofit lnSpcReduction="10000"/>
          </a:bodyPr>
          <a:lstStyle/>
          <a:p>
            <a:pPr marL="514350" indent="-514350" algn="l" rtl="0">
              <a:buAutoNum type="arabicParenBoth"/>
            </a:pPr>
            <a:r>
              <a:rPr lang="en-US" b="1" dirty="0"/>
              <a:t>Formulating the research problem; </a:t>
            </a:r>
          </a:p>
          <a:p>
            <a:pPr marL="514350" indent="-514350" algn="l" rtl="0">
              <a:buNone/>
            </a:pPr>
            <a:r>
              <a:rPr lang="en-US" b="1" dirty="0"/>
              <a:t>(2) extensive literature survey;</a:t>
            </a:r>
          </a:p>
          <a:p>
            <a:pPr algn="l" rtl="0">
              <a:buNone/>
            </a:pPr>
            <a:r>
              <a:rPr lang="en-US" b="1" dirty="0"/>
              <a:t>(3) developing the hypothesis; </a:t>
            </a:r>
          </a:p>
          <a:p>
            <a:pPr algn="l" rtl="0">
              <a:buNone/>
            </a:pPr>
            <a:r>
              <a:rPr lang="en-US" b="1" dirty="0"/>
              <a:t>(4) preparing the research design;</a:t>
            </a:r>
          </a:p>
          <a:p>
            <a:pPr algn="l" rtl="0">
              <a:buNone/>
            </a:pPr>
            <a:r>
              <a:rPr lang="en-US" b="1" dirty="0"/>
              <a:t> (5) determining sample design;</a:t>
            </a:r>
          </a:p>
          <a:p>
            <a:pPr algn="l" rtl="0">
              <a:buNone/>
            </a:pPr>
            <a:r>
              <a:rPr lang="en-US" b="1" dirty="0"/>
              <a:t>(6) collecting the data; </a:t>
            </a:r>
          </a:p>
          <a:p>
            <a:pPr algn="l" rtl="0">
              <a:buNone/>
            </a:pPr>
            <a:r>
              <a:rPr lang="en-US" b="1" dirty="0"/>
              <a:t>(7) execution of the project;</a:t>
            </a:r>
          </a:p>
          <a:p>
            <a:pPr algn="l" rtl="0">
              <a:buNone/>
            </a:pPr>
            <a:r>
              <a:rPr lang="en-US" b="1" dirty="0"/>
              <a:t> (8) analysis of data; </a:t>
            </a:r>
          </a:p>
          <a:p>
            <a:pPr algn="l" rtl="0">
              <a:buNone/>
            </a:pPr>
            <a:r>
              <a:rPr lang="en-US" b="1" dirty="0"/>
              <a:t>(9) hypothesis testing;</a:t>
            </a:r>
          </a:p>
          <a:p>
            <a:pPr algn="l" rtl="0">
              <a:buNone/>
            </a:pPr>
            <a:r>
              <a:rPr lang="en-US" b="1" dirty="0"/>
              <a:t>(10) </a:t>
            </a:r>
            <a:r>
              <a:rPr lang="en-US" b="1" dirty="0" err="1"/>
              <a:t>generalisations</a:t>
            </a:r>
            <a:r>
              <a:rPr lang="en-US" b="1" dirty="0"/>
              <a:t> and interpretation, </a:t>
            </a:r>
          </a:p>
          <a:p>
            <a:pPr algn="l" rtl="0">
              <a:buNone/>
            </a:pPr>
            <a:r>
              <a:rPr lang="en-US" b="1" dirty="0"/>
              <a:t>(11) preparation of the report or presentation of the results ,</a:t>
            </a:r>
            <a:r>
              <a:rPr lang="en-US" b="1" dirty="0" err="1"/>
              <a:t>i</a:t>
            </a:r>
            <a:r>
              <a:rPr lang="en-US" b="1" dirty="0"/>
              <a:t>. e., formal write-up of conclusions reached.</a:t>
            </a:r>
            <a:endParaRPr lang="ar-SA" b="1"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DA24E81-CE6E-49EA-9B33-DC7DE495E233}"/>
              </a:ext>
            </a:extLst>
          </p:cNvPr>
          <p:cNvPicPr>
            <a:picLocks noChangeAspect="1"/>
          </p:cNvPicPr>
          <p:nvPr/>
        </p:nvPicPr>
        <p:blipFill>
          <a:blip r:embed="rId2"/>
          <a:stretch>
            <a:fillRect/>
          </a:stretch>
        </p:blipFill>
        <p:spPr>
          <a:xfrm>
            <a:off x="90487" y="152400"/>
            <a:ext cx="8963025" cy="662940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8686800" cy="838200"/>
          </a:xfrm>
        </p:spPr>
        <p:txBody>
          <a:bodyPr>
            <a:normAutofit/>
          </a:bodyPr>
          <a:lstStyle/>
          <a:p>
            <a:pPr rtl="0"/>
            <a:r>
              <a:rPr lang="en-US" b="1" dirty="0"/>
              <a:t>1. Formulating the research problem:</a:t>
            </a:r>
            <a:endParaRPr lang="ar-SA" dirty="0"/>
          </a:p>
        </p:txBody>
      </p:sp>
      <p:sp>
        <p:nvSpPr>
          <p:cNvPr id="3" name="Content Placeholder 2"/>
          <p:cNvSpPr>
            <a:spLocks noGrp="1"/>
          </p:cNvSpPr>
          <p:nvPr>
            <p:ph idx="1"/>
          </p:nvPr>
        </p:nvSpPr>
        <p:spPr>
          <a:xfrm>
            <a:off x="-76200" y="609600"/>
            <a:ext cx="9144000" cy="5715000"/>
          </a:xfrm>
        </p:spPr>
        <p:style>
          <a:lnRef idx="1">
            <a:schemeClr val="accent1"/>
          </a:lnRef>
          <a:fillRef idx="2">
            <a:schemeClr val="accent1"/>
          </a:fillRef>
          <a:effectRef idx="1">
            <a:schemeClr val="accent1"/>
          </a:effectRef>
          <a:fontRef idx="minor">
            <a:schemeClr val="dk1"/>
          </a:fontRef>
        </p:style>
        <p:txBody>
          <a:bodyPr>
            <a:normAutofit/>
          </a:bodyPr>
          <a:lstStyle/>
          <a:p>
            <a:pPr algn="l" rtl="0"/>
            <a:r>
              <a:rPr lang="en-US" sz="2400" dirty="0">
                <a:latin typeface="Times New Roman" panose="02020603050405020304" pitchFamily="18" charset="0"/>
                <a:ea typeface="Yu Gothic UI" panose="020B0500000000000000" pitchFamily="34" charset="-128"/>
                <a:cs typeface="Times New Roman" panose="02020603050405020304" pitchFamily="18" charset="0"/>
              </a:rPr>
              <a:t>There are two types of research </a:t>
            </a:r>
            <a:r>
              <a:rPr lang="en-US" sz="2400" i="1" dirty="0">
                <a:latin typeface="Times New Roman" panose="02020603050405020304" pitchFamily="18" charset="0"/>
                <a:ea typeface="Yu Gothic UI" panose="020B0500000000000000" pitchFamily="34" charset="-128"/>
                <a:cs typeface="Times New Roman" panose="02020603050405020304" pitchFamily="18" charset="0"/>
              </a:rPr>
              <a:t>problems</a:t>
            </a:r>
            <a:r>
              <a:rPr lang="en-US" sz="2400" dirty="0">
                <a:latin typeface="Times New Roman" panose="02020603050405020304" pitchFamily="18" charset="0"/>
                <a:ea typeface="Yu Gothic UI" panose="020B0500000000000000" pitchFamily="34" charset="-128"/>
                <a:cs typeface="Times New Roman" panose="02020603050405020304" pitchFamily="18" charset="0"/>
              </a:rPr>
              <a:t>, viz., those which relate to states of </a:t>
            </a:r>
            <a:r>
              <a:rPr lang="en-US" sz="2400" i="1" dirty="0">
                <a:latin typeface="Times New Roman" panose="02020603050405020304" pitchFamily="18" charset="0"/>
                <a:ea typeface="Yu Gothic UI" panose="020B0500000000000000" pitchFamily="34" charset="-128"/>
                <a:cs typeface="Times New Roman" panose="02020603050405020304" pitchFamily="18" charset="0"/>
              </a:rPr>
              <a:t>nature</a:t>
            </a:r>
            <a:r>
              <a:rPr lang="en-US" sz="2400" dirty="0">
                <a:latin typeface="Times New Roman" panose="02020603050405020304" pitchFamily="18" charset="0"/>
                <a:ea typeface="Yu Gothic UI" panose="020B0500000000000000" pitchFamily="34" charset="-128"/>
                <a:cs typeface="Times New Roman" panose="02020603050405020304" pitchFamily="18" charset="0"/>
              </a:rPr>
              <a:t> and those which relate to </a:t>
            </a:r>
            <a:r>
              <a:rPr lang="en-US" sz="2400" i="1" dirty="0">
                <a:latin typeface="Times New Roman" panose="02020603050405020304" pitchFamily="18" charset="0"/>
                <a:ea typeface="Yu Gothic UI" panose="020B0500000000000000" pitchFamily="34" charset="-128"/>
                <a:cs typeface="Times New Roman" panose="02020603050405020304" pitchFamily="18" charset="0"/>
              </a:rPr>
              <a:t>relationships</a:t>
            </a:r>
            <a:r>
              <a:rPr lang="en-US" sz="2400" dirty="0">
                <a:latin typeface="Times New Roman" panose="02020603050405020304" pitchFamily="18" charset="0"/>
                <a:ea typeface="Yu Gothic UI" panose="020B0500000000000000" pitchFamily="34" charset="-128"/>
                <a:cs typeface="Times New Roman" panose="02020603050405020304" pitchFamily="18" charset="0"/>
              </a:rPr>
              <a:t> between variables.</a:t>
            </a:r>
          </a:p>
          <a:p>
            <a:pPr algn="just"/>
            <a:r>
              <a:rPr lang="en-IN" sz="2400" dirty="0">
                <a:latin typeface="Times New Roman" panose="02020603050405020304" pitchFamily="18" charset="0"/>
                <a:ea typeface="Yu Gothic UI" panose="020B0500000000000000" pitchFamily="34" charset="-128"/>
                <a:cs typeface="Times New Roman" panose="02020603050405020304" pitchFamily="18" charset="0"/>
              </a:rPr>
              <a:t>Initially the </a:t>
            </a:r>
            <a:r>
              <a:rPr lang="en-US" sz="2400" dirty="0">
                <a:latin typeface="Times New Roman" panose="02020603050405020304" pitchFamily="18" charset="0"/>
                <a:ea typeface="Yu Gothic UI" panose="020B0500000000000000" pitchFamily="34" charset="-128"/>
                <a:cs typeface="Times New Roman" panose="02020603050405020304" pitchFamily="18" charset="0"/>
              </a:rPr>
              <a:t>problem may be stated in a broad general way and then the ambiguities, if any, relating to the problem be resolved. Then, the feasibility of a particular solution has to be considered before a working formulation of the problem can be set up. </a:t>
            </a:r>
          </a:p>
          <a:p>
            <a:pPr algn="just"/>
            <a:r>
              <a:rPr lang="en-US" sz="2400" dirty="0">
                <a:latin typeface="Times New Roman" panose="02020603050405020304" pitchFamily="18" charset="0"/>
                <a:ea typeface="Yu Gothic UI" panose="020B0500000000000000" pitchFamily="34" charset="-128"/>
                <a:cs typeface="Times New Roman" panose="02020603050405020304" pitchFamily="18" charset="0"/>
              </a:rPr>
              <a:t>The formulation of a general topic into a specific research problem, thus, constitutes the first step in a scientific enquiry. </a:t>
            </a:r>
          </a:p>
          <a:p>
            <a:pPr algn="just"/>
            <a:r>
              <a:rPr lang="en-US" sz="2400" dirty="0">
                <a:latin typeface="Times New Roman" panose="02020603050405020304" pitchFamily="18" charset="0"/>
                <a:ea typeface="Yu Gothic UI" panose="020B0500000000000000" pitchFamily="34" charset="-128"/>
                <a:cs typeface="Times New Roman" panose="02020603050405020304" pitchFamily="18" charset="0"/>
              </a:rPr>
              <a:t>Essentially two steps are involved in formulating the research problem, viz., understanding the problem thoroughly, and rephrasing the same into meaningful terms from an analytical point of view.</a:t>
            </a:r>
          </a:p>
          <a:p>
            <a:pPr algn="l" rtl="0"/>
            <a:endParaRPr lang="ar-SA" sz="2400" dirty="0">
              <a:latin typeface="Times New Roman" panose="02020603050405020304" pitchFamily="18" charset="0"/>
              <a:ea typeface="Yu Gothic UI" panose="020B0500000000000000" pitchFamily="34" charset="-128"/>
              <a:cs typeface="Times New Roman" panose="0202060305040502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686800" cy="838200"/>
          </a:xfrm>
        </p:spPr>
        <p:txBody>
          <a:bodyPr/>
          <a:lstStyle/>
          <a:p>
            <a:pPr algn="just" rtl="0"/>
            <a:r>
              <a:rPr lang="en-US" b="1" dirty="0"/>
              <a:t>2. Extensive literature survey:</a:t>
            </a:r>
            <a:endParaRPr lang="ar-SA" b="1" dirty="0"/>
          </a:p>
        </p:txBody>
      </p:sp>
      <p:sp>
        <p:nvSpPr>
          <p:cNvPr id="3" name="Content Placeholder 2"/>
          <p:cNvSpPr>
            <a:spLocks noGrp="1"/>
          </p:cNvSpPr>
          <p:nvPr>
            <p:ph idx="1"/>
          </p:nvPr>
        </p:nvSpPr>
        <p:spPr>
          <a:xfrm>
            <a:off x="304800" y="1648178"/>
            <a:ext cx="8686800" cy="4221163"/>
          </a:xfrm>
        </p:spPr>
        <p:style>
          <a:lnRef idx="1">
            <a:schemeClr val="accent1"/>
          </a:lnRef>
          <a:fillRef idx="2">
            <a:schemeClr val="accent1"/>
          </a:fillRef>
          <a:effectRef idx="1">
            <a:schemeClr val="accent1"/>
          </a:effectRef>
          <a:fontRef idx="minor">
            <a:schemeClr val="dk1"/>
          </a:fontRef>
        </p:style>
        <p:txBody>
          <a:bodyPr>
            <a:normAutofit/>
          </a:bodyPr>
          <a:lstStyle/>
          <a:p>
            <a:pPr algn="just" rtl="0"/>
            <a:r>
              <a:rPr lang="en-US" dirty="0"/>
              <a:t>Once the problem is formulated, a brief summary of it should be written down.</a:t>
            </a:r>
          </a:p>
          <a:p>
            <a:pPr algn="just" rtl="0"/>
            <a:r>
              <a:rPr lang="en-US" dirty="0"/>
              <a:t> It is compulsory for a research worker writing a thesis for a Ph.D. degree to write a </a:t>
            </a:r>
            <a:r>
              <a:rPr lang="en-US" i="1" dirty="0"/>
              <a:t>synopsis</a:t>
            </a:r>
            <a:r>
              <a:rPr lang="en-US" dirty="0"/>
              <a:t> of the topic and submit it to the necessary Committee or the Research Board for approval.</a:t>
            </a:r>
          </a:p>
          <a:p>
            <a:pPr algn="l"/>
            <a:r>
              <a:rPr lang="en-US" dirty="0"/>
              <a:t>At this juncture the researcher should undertake extensive literature survey connected with the </a:t>
            </a:r>
            <a:r>
              <a:rPr lang="en-IN" dirty="0"/>
              <a:t>problem.</a:t>
            </a:r>
          </a:p>
          <a:p>
            <a:pPr algn="just" rtl="0"/>
            <a:endParaRPr lang="ar-SA"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8467"/>
            <a:ext cx="8686800" cy="838200"/>
          </a:xfrm>
        </p:spPr>
        <p:txBody>
          <a:bodyPr>
            <a:normAutofit fontScale="90000"/>
          </a:bodyPr>
          <a:lstStyle/>
          <a:p>
            <a:pPr rtl="0"/>
            <a:r>
              <a:rPr lang="en-US" b="1" dirty="0"/>
              <a:t>3. Development of working hypotheses:</a:t>
            </a:r>
            <a:endParaRPr lang="ar-SA" dirty="0"/>
          </a:p>
        </p:txBody>
      </p:sp>
      <p:sp>
        <p:nvSpPr>
          <p:cNvPr id="3" name="Content Placeholder 2"/>
          <p:cNvSpPr>
            <a:spLocks noGrp="1"/>
          </p:cNvSpPr>
          <p:nvPr>
            <p:ph idx="1"/>
          </p:nvPr>
        </p:nvSpPr>
        <p:spPr>
          <a:xfrm>
            <a:off x="-8467" y="685800"/>
            <a:ext cx="8763000" cy="5562600"/>
          </a:xfrm>
        </p:spPr>
        <p:style>
          <a:lnRef idx="1">
            <a:schemeClr val="accent1"/>
          </a:lnRef>
          <a:fillRef idx="2">
            <a:schemeClr val="accent1"/>
          </a:fillRef>
          <a:effectRef idx="1">
            <a:schemeClr val="accent1"/>
          </a:effectRef>
          <a:fontRef idx="minor">
            <a:schemeClr val="dk1"/>
          </a:fontRef>
        </p:style>
        <p:txBody>
          <a:bodyPr>
            <a:normAutofit/>
          </a:bodyPr>
          <a:lstStyle/>
          <a:p>
            <a:pPr algn="just" rtl="0"/>
            <a:r>
              <a:rPr lang="en-US" sz="1800" dirty="0"/>
              <a:t>After extensive literature survey, researcher should state in clear terms the working hypothesis or hypotheses. </a:t>
            </a:r>
          </a:p>
          <a:p>
            <a:pPr algn="just" rtl="0"/>
            <a:r>
              <a:rPr lang="en-US" sz="1800" dirty="0"/>
              <a:t>Working hypothesis is tentative assumption made in order to draw out and test its logical or empirical consequences.</a:t>
            </a:r>
          </a:p>
          <a:p>
            <a:pPr algn="l"/>
            <a:r>
              <a:rPr lang="en-US" sz="1800" b="1" i="0" u="none" strike="noStrike" baseline="0" dirty="0">
                <a:latin typeface="Times New Roman" panose="02020603050405020304" pitchFamily="18" charset="0"/>
              </a:rPr>
              <a:t>How does one go about developing working hypotheses? The answer is by using the following </a:t>
            </a:r>
            <a:r>
              <a:rPr lang="en-IN" sz="1800" b="1" i="0" u="none" strike="noStrike" baseline="0" dirty="0">
                <a:latin typeface="Times New Roman" panose="02020603050405020304" pitchFamily="18" charset="0"/>
              </a:rPr>
              <a:t>approach:</a:t>
            </a:r>
          </a:p>
          <a:p>
            <a:pPr algn="l"/>
            <a:r>
              <a:rPr lang="en-US" sz="1800" i="0" u="none" strike="noStrike" baseline="0" dirty="0">
                <a:latin typeface="Times New Roman" panose="02020603050405020304" pitchFamily="18" charset="0"/>
              </a:rPr>
              <a:t>(a) Discussions with colleagues and experts about the problem, its origin and the objectives in </a:t>
            </a:r>
            <a:r>
              <a:rPr lang="en-IN" sz="1800" i="0" u="none" strike="noStrike" baseline="0" dirty="0">
                <a:latin typeface="Times New Roman" panose="02020603050405020304" pitchFamily="18" charset="0"/>
              </a:rPr>
              <a:t>seeking a solution;</a:t>
            </a:r>
          </a:p>
          <a:p>
            <a:pPr algn="l"/>
            <a:r>
              <a:rPr lang="en-US" sz="1800" i="0" u="none" strike="noStrike" baseline="0" dirty="0">
                <a:latin typeface="Times New Roman" panose="02020603050405020304" pitchFamily="18" charset="0"/>
              </a:rPr>
              <a:t>(b) Examination of data and records, if available, concerning the problem for possible trends, </a:t>
            </a:r>
            <a:r>
              <a:rPr lang="en-IN" sz="1800" i="0" u="none" strike="noStrike" baseline="0" dirty="0">
                <a:latin typeface="Times New Roman" panose="02020603050405020304" pitchFamily="18" charset="0"/>
              </a:rPr>
              <a:t>peculiarities and other clues;</a:t>
            </a:r>
          </a:p>
          <a:p>
            <a:pPr algn="l"/>
            <a:r>
              <a:rPr lang="en-US" sz="1800" i="0" u="none" strike="noStrike" baseline="0" dirty="0">
                <a:latin typeface="Times New Roman" panose="02020603050405020304" pitchFamily="18" charset="0"/>
              </a:rPr>
              <a:t>(c) Review of similar studies in the area or of the studies on similar problems; and</a:t>
            </a:r>
          </a:p>
          <a:p>
            <a:pPr algn="l"/>
            <a:r>
              <a:rPr lang="en-US" sz="1800" i="0" u="none" strike="noStrike" baseline="0" dirty="0">
                <a:latin typeface="Times New Roman" panose="02020603050405020304" pitchFamily="18" charset="0"/>
              </a:rPr>
              <a:t>(d) Exploratory personal investigation which involves original field interviews on a limited scale with interested parties and individuals with a view to secure greater insight into the practical </a:t>
            </a:r>
            <a:r>
              <a:rPr lang="en-IN" sz="1800" i="0" u="none" strike="noStrike" baseline="0" dirty="0">
                <a:latin typeface="Times New Roman" panose="02020603050405020304" pitchFamily="18" charset="0"/>
              </a:rPr>
              <a:t>aspects of the problem.</a:t>
            </a:r>
          </a:p>
          <a:p>
            <a:pPr algn="just" rtl="0"/>
            <a:endParaRPr lang="ar-SA" sz="1800" b="1"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1" dirty="0"/>
              <a:t>4. Preparing the research design:</a:t>
            </a:r>
            <a:endParaRPr lang="ar-SA" dirty="0"/>
          </a:p>
        </p:txBody>
      </p:sp>
      <p:sp>
        <p:nvSpPr>
          <p:cNvPr id="3" name="Content Placeholder 2"/>
          <p:cNvSpPr>
            <a:spLocks noGrp="1"/>
          </p:cNvSpPr>
          <p:nvPr>
            <p:ph idx="1"/>
          </p:nvPr>
        </p:nvSpPr>
        <p:spPr>
          <a:xfrm>
            <a:off x="457200" y="1600200"/>
            <a:ext cx="8382000" cy="4800600"/>
          </a:xfrm>
        </p:spPr>
        <p:style>
          <a:lnRef idx="1">
            <a:schemeClr val="accent1"/>
          </a:lnRef>
          <a:fillRef idx="2">
            <a:schemeClr val="accent1"/>
          </a:fillRef>
          <a:effectRef idx="1">
            <a:schemeClr val="accent1"/>
          </a:effectRef>
          <a:fontRef idx="minor">
            <a:schemeClr val="dk1"/>
          </a:fontRef>
        </p:style>
        <p:txBody>
          <a:bodyPr>
            <a:normAutofit/>
          </a:bodyPr>
          <a:lstStyle/>
          <a:p>
            <a:pPr algn="just" rtl="0"/>
            <a:r>
              <a:rPr lang="en-US" b="1" dirty="0"/>
              <a:t>The research problem having been formulated in clear terms, the researcher will be required to prepare a research design, i.e., he will have to state the conceptual structure within which research would be conducted. </a:t>
            </a:r>
          </a:p>
          <a:p>
            <a:pPr algn="just" rtl="0"/>
            <a:r>
              <a:rPr lang="en-US" b="1" dirty="0"/>
              <a:t>Research purposes may be grouped into four categories:</a:t>
            </a:r>
          </a:p>
          <a:p>
            <a:pPr algn="just" rtl="0"/>
            <a:r>
              <a:rPr lang="en-US" b="1" dirty="0"/>
              <a:t> (</a:t>
            </a:r>
            <a:r>
              <a:rPr lang="en-US" b="1" dirty="0" err="1"/>
              <a:t>i</a:t>
            </a:r>
            <a:r>
              <a:rPr lang="en-US" b="1" dirty="0"/>
              <a:t>) Exploration</a:t>
            </a:r>
          </a:p>
          <a:p>
            <a:pPr algn="just" rtl="0"/>
            <a:r>
              <a:rPr lang="en-US" b="1" dirty="0"/>
              <a:t> (ii) Description</a:t>
            </a:r>
          </a:p>
          <a:p>
            <a:pPr algn="just" rtl="0"/>
            <a:r>
              <a:rPr lang="en-US" b="1" dirty="0"/>
              <a:t> (iii) Diagnosis</a:t>
            </a:r>
          </a:p>
          <a:p>
            <a:pPr algn="just" rtl="0"/>
            <a:r>
              <a:rPr lang="en-US" b="1" dirty="0"/>
              <a:t>(iv) Experimentation.</a:t>
            </a:r>
            <a:endParaRPr lang="ar-SA" b="1"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2900" y="381000"/>
            <a:ext cx="8458200" cy="5486400"/>
          </a:xfrm>
        </p:spPr>
        <p:style>
          <a:lnRef idx="1">
            <a:schemeClr val="accent1"/>
          </a:lnRef>
          <a:fillRef idx="2">
            <a:schemeClr val="accent1"/>
          </a:fillRef>
          <a:effectRef idx="1">
            <a:schemeClr val="accent1"/>
          </a:effectRef>
          <a:fontRef idx="minor">
            <a:schemeClr val="dk1"/>
          </a:fontRef>
        </p:style>
        <p:txBody>
          <a:bodyPr>
            <a:normAutofit/>
          </a:bodyPr>
          <a:lstStyle/>
          <a:p>
            <a:pPr algn="l"/>
            <a:r>
              <a:rPr lang="en-US" sz="2400" b="0" i="0" u="none" strike="noStrike" baseline="0" dirty="0">
                <a:latin typeface="Times New Roman" panose="02020603050405020304" pitchFamily="18" charset="0"/>
              </a:rPr>
              <a:t>The preparation of the research design, appropriate for a particular research problem, involves usually the consideration of the following:</a:t>
            </a:r>
          </a:p>
          <a:p>
            <a:pPr algn="l"/>
            <a:r>
              <a:rPr lang="en-US" sz="2400" b="0" i="0" u="none" strike="noStrike" baseline="0" dirty="0">
                <a:latin typeface="Times New Roman" panose="02020603050405020304" pitchFamily="18" charset="0"/>
              </a:rPr>
              <a:t>(</a:t>
            </a:r>
            <a:r>
              <a:rPr lang="en-US" sz="2400" b="0" i="0" u="none" strike="noStrike" baseline="0" dirty="0" err="1">
                <a:latin typeface="Times New Roman" panose="02020603050405020304" pitchFamily="18" charset="0"/>
              </a:rPr>
              <a:t>i</a:t>
            </a:r>
            <a:r>
              <a:rPr lang="en-US" sz="2400" b="0" i="0" u="none" strike="noStrike" baseline="0" dirty="0">
                <a:latin typeface="Times New Roman" panose="02020603050405020304" pitchFamily="18" charset="0"/>
              </a:rPr>
              <a:t>) the means of obtaining the information;</a:t>
            </a:r>
          </a:p>
          <a:p>
            <a:pPr algn="l"/>
            <a:r>
              <a:rPr lang="en-US" sz="2400" b="0" i="0" u="none" strike="noStrike" baseline="0" dirty="0">
                <a:latin typeface="Times New Roman" panose="02020603050405020304" pitchFamily="18" charset="0"/>
              </a:rPr>
              <a:t>(ii) the availability and skills of the researcher and his staff (if any);</a:t>
            </a:r>
          </a:p>
          <a:p>
            <a:pPr algn="l"/>
            <a:r>
              <a:rPr lang="en-US" sz="2400" b="0" i="0" u="none" strike="noStrike" baseline="0" dirty="0">
                <a:latin typeface="Times New Roman" panose="02020603050405020304" pitchFamily="18" charset="0"/>
              </a:rPr>
              <a:t>(iii) explanation of the way in which selected means of obtaining information will be organized and the reasoning leading to the selection;</a:t>
            </a:r>
          </a:p>
          <a:p>
            <a:pPr algn="l"/>
            <a:r>
              <a:rPr lang="en-US" sz="2400" b="0" i="0" u="none" strike="noStrike" baseline="0" dirty="0">
                <a:latin typeface="Times New Roman" panose="02020603050405020304" pitchFamily="18" charset="0"/>
              </a:rPr>
              <a:t>(iv) the time available for research; and</a:t>
            </a:r>
          </a:p>
          <a:p>
            <a:pPr algn="l"/>
            <a:r>
              <a:rPr lang="en-US" sz="2400" b="0" i="0" u="none" strike="noStrike" baseline="0" dirty="0">
                <a:latin typeface="Times New Roman" panose="02020603050405020304" pitchFamily="18" charset="0"/>
              </a:rPr>
              <a:t>(v) the cost factor relating to research, i.e., the finance available for the purpose.</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1" dirty="0"/>
              <a:t>5. Determining sample design:</a:t>
            </a:r>
            <a:endParaRPr lang="ar-SA" dirty="0"/>
          </a:p>
        </p:txBody>
      </p:sp>
      <p:sp>
        <p:nvSpPr>
          <p:cNvPr id="3" name="Content Placeholder 2"/>
          <p:cNvSpPr>
            <a:spLocks noGrp="1"/>
          </p:cNvSpPr>
          <p:nvPr>
            <p:ph idx="1"/>
          </p:nvPr>
        </p:nvSpPr>
        <p:spPr>
          <a:xfrm>
            <a:off x="457200" y="1600200"/>
            <a:ext cx="8382000" cy="4800600"/>
          </a:xfrm>
        </p:spPr>
        <p:style>
          <a:lnRef idx="1">
            <a:schemeClr val="accent1"/>
          </a:lnRef>
          <a:fillRef idx="2">
            <a:schemeClr val="accent1"/>
          </a:fillRef>
          <a:effectRef idx="1">
            <a:schemeClr val="accent1"/>
          </a:effectRef>
          <a:fontRef idx="minor">
            <a:schemeClr val="dk1"/>
          </a:fontRef>
        </p:style>
        <p:txBody>
          <a:bodyPr>
            <a:normAutofit/>
          </a:bodyPr>
          <a:lstStyle/>
          <a:p>
            <a:pPr algn="l"/>
            <a:r>
              <a:rPr lang="en-US" sz="1800" b="0" i="0" u="none" strike="noStrike" baseline="0" dirty="0">
                <a:latin typeface="Times New Roman" panose="02020603050405020304" pitchFamily="18" charset="0"/>
              </a:rPr>
              <a:t>Sample design is a definite plan determined before any data are actually collected for obtaining a sample from a given population.</a:t>
            </a:r>
          </a:p>
          <a:p>
            <a:pPr algn="just" rtl="0"/>
            <a:r>
              <a:rPr lang="en-US" b="1" dirty="0"/>
              <a:t>A brief mention of the important sample designs is as follows: </a:t>
            </a:r>
          </a:p>
          <a:p>
            <a:pPr algn="just" rtl="0"/>
            <a:r>
              <a:rPr lang="en-US" b="1" dirty="0"/>
              <a:t>(</a:t>
            </a:r>
            <a:r>
              <a:rPr lang="en-US" b="1" dirty="0" err="1"/>
              <a:t>i</a:t>
            </a:r>
            <a:r>
              <a:rPr lang="en-US" b="1" dirty="0"/>
              <a:t>) Deliberate sampling: </a:t>
            </a:r>
            <a:r>
              <a:rPr lang="en-US" dirty="0"/>
              <a:t>Deliberate sampling is also known as purposive or non-probability sampling.</a:t>
            </a:r>
          </a:p>
          <a:p>
            <a:pPr marL="36900" indent="0" algn="just" rtl="0">
              <a:buNone/>
            </a:pPr>
            <a:r>
              <a:rPr lang="en-US" b="1" dirty="0"/>
              <a:t>Convivence Sampling- </a:t>
            </a:r>
            <a:r>
              <a:rPr lang="en-US" dirty="0"/>
              <a:t>Collect data from population elements.</a:t>
            </a:r>
          </a:p>
          <a:p>
            <a:pPr marL="36900" indent="0" algn="l">
              <a:buNone/>
            </a:pPr>
            <a:r>
              <a:rPr lang="en-US" b="1" dirty="0"/>
              <a:t>Judgement Sampling- </a:t>
            </a:r>
            <a:r>
              <a:rPr lang="en-IN" dirty="0"/>
              <a:t>Researcher’s judgement is </a:t>
            </a:r>
            <a:r>
              <a:rPr lang="en-US" dirty="0"/>
              <a:t>used for selecting items which he considers as representative of the population.</a:t>
            </a:r>
          </a:p>
          <a:p>
            <a:pPr marL="36900" indent="0" algn="just" rtl="0">
              <a:buNone/>
            </a:pPr>
            <a:endParaRPr lang="ar-SA" dirty="0"/>
          </a:p>
          <a:p>
            <a:pPr algn="just"/>
            <a:endParaRPr lang="ar-SA"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dirty="0"/>
              <a:t>OBJECTIVES OF RESEARCH</a:t>
            </a:r>
            <a:endParaRPr lang="ar-SA" dirty="0"/>
          </a:p>
        </p:txBody>
      </p:sp>
      <p:sp>
        <p:nvSpPr>
          <p:cNvPr id="3" name="Content Placeholder 2"/>
          <p:cNvSpPr>
            <a:spLocks noGrp="1"/>
          </p:cNvSpPr>
          <p:nvPr>
            <p:ph idx="1"/>
          </p:nvPr>
        </p:nvSpPr>
        <p:spPr>
          <a:xfrm>
            <a:off x="457200" y="1600200"/>
            <a:ext cx="8229600" cy="5029200"/>
          </a:xfrm>
        </p:spPr>
        <p:style>
          <a:lnRef idx="1">
            <a:schemeClr val="accent1"/>
          </a:lnRef>
          <a:fillRef idx="2">
            <a:schemeClr val="accent1"/>
          </a:fillRef>
          <a:effectRef idx="1">
            <a:schemeClr val="accent1"/>
          </a:effectRef>
          <a:fontRef idx="minor">
            <a:schemeClr val="dk1"/>
          </a:fontRef>
        </p:style>
        <p:txBody>
          <a:bodyPr>
            <a:normAutofit/>
          </a:bodyPr>
          <a:lstStyle/>
          <a:p>
            <a:pPr algn="just" rtl="0">
              <a:buNone/>
            </a:pPr>
            <a:r>
              <a:rPr lang="en-US" b="1" dirty="0"/>
              <a:t>1. To </a:t>
            </a:r>
            <a:r>
              <a:rPr lang="en-US" b="1" i="1" dirty="0"/>
              <a:t>gain</a:t>
            </a:r>
            <a:r>
              <a:rPr lang="en-US" b="1" dirty="0"/>
              <a:t> </a:t>
            </a:r>
            <a:r>
              <a:rPr lang="en-US" b="1" i="1" dirty="0"/>
              <a:t>familiarity</a:t>
            </a:r>
            <a:r>
              <a:rPr lang="en-US" b="1" dirty="0"/>
              <a:t> with a phenomenon or to achieve new insights into it (studies with this object in view are termed as </a:t>
            </a:r>
            <a:r>
              <a:rPr lang="en-US" b="1" i="1" dirty="0"/>
              <a:t>exploratory or formulative research studies);</a:t>
            </a:r>
          </a:p>
          <a:p>
            <a:pPr algn="just" rtl="0">
              <a:buNone/>
            </a:pPr>
            <a:r>
              <a:rPr lang="en-US" b="1" dirty="0"/>
              <a:t>2. To </a:t>
            </a:r>
            <a:r>
              <a:rPr lang="en-US" b="1" i="1" dirty="0"/>
              <a:t>portray</a:t>
            </a:r>
            <a:r>
              <a:rPr lang="en-US" b="1" dirty="0"/>
              <a:t> </a:t>
            </a:r>
            <a:r>
              <a:rPr lang="en-US" b="1" i="1" dirty="0"/>
              <a:t>accurately</a:t>
            </a:r>
            <a:r>
              <a:rPr lang="en-US" b="1" dirty="0"/>
              <a:t> the characteristics of a particular individual, situation or a group(studies with this object in view are known as </a:t>
            </a:r>
            <a:r>
              <a:rPr lang="en-US" b="1" i="1" dirty="0"/>
              <a:t>descriptive research studies);</a:t>
            </a:r>
          </a:p>
          <a:p>
            <a:pPr algn="just" rtl="0">
              <a:buNone/>
            </a:pPr>
            <a:r>
              <a:rPr lang="en-US" b="1" dirty="0"/>
              <a:t>3. To </a:t>
            </a:r>
            <a:r>
              <a:rPr lang="en-US" b="1" i="1" dirty="0"/>
              <a:t>determine the frequency </a:t>
            </a:r>
            <a:r>
              <a:rPr lang="en-US" b="1" dirty="0"/>
              <a:t>with which something occurs or with which it is associated with something else (studies with this object in view are known as </a:t>
            </a:r>
            <a:r>
              <a:rPr lang="en-US" b="1" i="1" dirty="0"/>
              <a:t>diagnostic research </a:t>
            </a:r>
            <a:r>
              <a:rPr lang="en-US" b="1" dirty="0"/>
              <a:t>studies);</a:t>
            </a:r>
          </a:p>
          <a:p>
            <a:pPr algn="just" rtl="0">
              <a:buNone/>
            </a:pPr>
            <a:r>
              <a:rPr lang="en-US" b="1" dirty="0"/>
              <a:t>4. To </a:t>
            </a:r>
            <a:r>
              <a:rPr lang="en-US" b="1" i="1" dirty="0"/>
              <a:t>test a hypothesis </a:t>
            </a:r>
            <a:r>
              <a:rPr lang="en-US" b="1" dirty="0"/>
              <a:t>of a causal relationship between variables (such studies are known as </a:t>
            </a:r>
            <a:r>
              <a:rPr lang="en-US" b="1" i="1" dirty="0"/>
              <a:t>hypothesis-testing research studies).</a:t>
            </a:r>
            <a:endParaRPr lang="ar-SA" b="1"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229600" cy="5029200"/>
          </a:xfrm>
        </p:spPr>
        <p:style>
          <a:lnRef idx="1">
            <a:schemeClr val="accent1"/>
          </a:lnRef>
          <a:fillRef idx="2">
            <a:schemeClr val="accent1"/>
          </a:fillRef>
          <a:effectRef idx="1">
            <a:schemeClr val="accent1"/>
          </a:effectRef>
          <a:fontRef idx="minor">
            <a:schemeClr val="dk1"/>
          </a:fontRef>
        </p:style>
        <p:txBody>
          <a:bodyPr/>
          <a:lstStyle/>
          <a:p>
            <a:pPr algn="just" rtl="0"/>
            <a:r>
              <a:rPr lang="en-US" b="1" dirty="0"/>
              <a:t>(ii) </a:t>
            </a:r>
            <a:r>
              <a:rPr lang="en-US" b="1" i="1" dirty="0"/>
              <a:t>Simple random sampling: </a:t>
            </a:r>
          </a:p>
          <a:p>
            <a:pPr algn="just" rtl="0">
              <a:buNone/>
            </a:pPr>
            <a:r>
              <a:rPr lang="en-US" b="1" i="1" dirty="0"/>
              <a:t>   This type of sampling is also known as chance sampling or </a:t>
            </a:r>
            <a:r>
              <a:rPr lang="en-US" b="1" dirty="0"/>
              <a:t>probability sampling where each and every item in the population has an equal chance of inclusion in the sample and each one of the possible samples, in case of finite universe, has the same probability of being selected.</a:t>
            </a:r>
            <a:endParaRPr lang="ar-SA" b="1"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382000" cy="5059363"/>
          </a:xfrm>
        </p:spPr>
        <p:style>
          <a:lnRef idx="1">
            <a:schemeClr val="accent1"/>
          </a:lnRef>
          <a:fillRef idx="2">
            <a:schemeClr val="accent1"/>
          </a:fillRef>
          <a:effectRef idx="1">
            <a:schemeClr val="accent1"/>
          </a:effectRef>
          <a:fontRef idx="minor">
            <a:schemeClr val="dk1"/>
          </a:fontRef>
        </p:style>
        <p:txBody>
          <a:bodyPr>
            <a:normAutofit/>
          </a:bodyPr>
          <a:lstStyle/>
          <a:p>
            <a:pPr algn="l"/>
            <a:r>
              <a:rPr lang="en-US" b="1" dirty="0"/>
              <a:t>(iii) </a:t>
            </a:r>
            <a:r>
              <a:rPr lang="en-US" b="1" i="1" dirty="0"/>
              <a:t>Systematic sampling: </a:t>
            </a:r>
            <a:r>
              <a:rPr lang="en-US" b="1" dirty="0"/>
              <a:t>In some instances the most practical way of sampling is to select every 15th name on a list, every 10th house on one side of a street and so on. </a:t>
            </a:r>
            <a:r>
              <a:rPr lang="en-US" sz="1800" b="0" i="0" u="none" strike="noStrike" baseline="0" dirty="0">
                <a:latin typeface="Times New Roman" panose="02020603050405020304" pitchFamily="18" charset="0"/>
              </a:rPr>
              <a:t>This procedure is useful when sampling frame is available in the form of a list. In such a design the selection process starts by picking some random point in the list and then every </a:t>
            </a:r>
            <a:r>
              <a:rPr lang="en-US" sz="1800" b="0" i="1" u="none" strike="noStrike" baseline="0" dirty="0">
                <a:latin typeface="Times New Roman" panose="02020603050405020304" pitchFamily="18" charset="0"/>
              </a:rPr>
              <a:t>n</a:t>
            </a:r>
            <a:r>
              <a:rPr lang="en-US" sz="1800" b="0" i="0" u="none" strike="noStrike" baseline="0" dirty="0">
                <a:latin typeface="Times New Roman" panose="02020603050405020304" pitchFamily="18" charset="0"/>
              </a:rPr>
              <a:t>th element is selected until the desired number is secured.</a:t>
            </a:r>
          </a:p>
          <a:p>
            <a:pPr algn="l"/>
            <a:r>
              <a:rPr lang="en-US" b="1" dirty="0"/>
              <a:t>(iv) </a:t>
            </a:r>
            <a:r>
              <a:rPr lang="en-US" b="1" i="1" dirty="0"/>
              <a:t>Stratified sampling</a:t>
            </a:r>
            <a:r>
              <a:rPr lang="en-US" b="1" dirty="0"/>
              <a:t>: If the population from which a sample is to be drawn does not constitute a homogeneous group, then stratified sampling technique is applied so as to obtain a representative sample. </a:t>
            </a:r>
            <a:r>
              <a:rPr lang="en-US" sz="1800" b="0" i="0" u="none" strike="noStrike" baseline="0" dirty="0">
                <a:latin typeface="Times New Roman" panose="02020603050405020304" pitchFamily="18" charset="0"/>
              </a:rPr>
              <a:t>In this technique, the population is stratified into a number of nonoverlapping subpopulations or strata and sample items are selected from each stratum. If the items selected from each stratum is based on simple random sampling the entire procedure, first stratification and then simple random sampling, is known as </a:t>
            </a:r>
            <a:r>
              <a:rPr lang="en-US" sz="1800" b="0" i="1" u="none" strike="noStrike" baseline="0" dirty="0">
                <a:latin typeface="Times New Roman" panose="02020603050405020304" pitchFamily="18" charset="0"/>
              </a:rPr>
              <a:t>stratified random sampling</a:t>
            </a:r>
            <a:r>
              <a:rPr lang="en-US" sz="1800" b="0" i="0" u="none" strike="noStrike" baseline="0" dirty="0">
                <a:latin typeface="Times New Roman" panose="02020603050405020304" pitchFamily="18" charset="0"/>
              </a:rPr>
              <a:t>.</a:t>
            </a:r>
          </a:p>
          <a:p>
            <a:pPr algn="just" rtl="0"/>
            <a:endParaRPr lang="ar-SA" b="1"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067800" cy="6705600"/>
          </a:xfrm>
        </p:spPr>
        <p:style>
          <a:lnRef idx="1">
            <a:schemeClr val="accent1"/>
          </a:lnRef>
          <a:fillRef idx="2">
            <a:schemeClr val="accent1"/>
          </a:fillRef>
          <a:effectRef idx="1">
            <a:schemeClr val="accent1"/>
          </a:effectRef>
          <a:fontRef idx="minor">
            <a:schemeClr val="dk1"/>
          </a:fontRef>
        </p:style>
        <p:txBody>
          <a:bodyPr>
            <a:normAutofit/>
          </a:bodyPr>
          <a:lstStyle/>
          <a:p>
            <a:pPr algn="just"/>
            <a:endParaRPr lang="en-US" b="1" dirty="0"/>
          </a:p>
          <a:p>
            <a:pPr marL="36900" indent="0" algn="just" rtl="0">
              <a:buNone/>
            </a:pPr>
            <a:r>
              <a:rPr lang="en-US" b="1" dirty="0"/>
              <a:t>(v) </a:t>
            </a:r>
            <a:r>
              <a:rPr lang="en-US" b="1" i="1" dirty="0"/>
              <a:t>Quota sampling:</a:t>
            </a:r>
          </a:p>
          <a:p>
            <a:pPr marL="36900" indent="0" algn="just" rtl="0">
              <a:buNone/>
            </a:pPr>
            <a:r>
              <a:rPr lang="en-US" dirty="0"/>
              <a:t>In stratified sampling the cost of taking random samples from individual strata is often so expensive that interviewers are simply given quota to be filled from different strata, the actual selection of items for sample being left to the interviewer’s </a:t>
            </a:r>
            <a:r>
              <a:rPr lang="en-IN" dirty="0"/>
              <a:t>judgement. </a:t>
            </a:r>
          </a:p>
          <a:p>
            <a:pPr marL="36900" indent="0" algn="l">
              <a:buNone/>
            </a:pPr>
            <a:r>
              <a:rPr lang="en-US" sz="1800" b="1" i="1" u="none" strike="noStrike" baseline="0" dirty="0">
                <a:latin typeface="Times New Roman" panose="02020603050405020304" pitchFamily="18" charset="0"/>
              </a:rPr>
              <a:t>(</a:t>
            </a:r>
            <a:r>
              <a:rPr lang="en-US" sz="1800" b="1" i="1" dirty="0">
                <a:latin typeface="Times New Roman" panose="02020603050405020304" pitchFamily="18" charset="0"/>
              </a:rPr>
              <a:t>vi) </a:t>
            </a:r>
            <a:r>
              <a:rPr lang="en-US" sz="1800" b="1" i="1" u="none" strike="noStrike" baseline="0" dirty="0">
                <a:latin typeface="Times New Roman" panose="02020603050405020304" pitchFamily="18" charset="0"/>
              </a:rPr>
              <a:t>Cluster sampling and area sampling:</a:t>
            </a:r>
          </a:p>
          <a:p>
            <a:pPr marL="36900" indent="0" algn="just">
              <a:buNone/>
            </a:pPr>
            <a:r>
              <a:rPr lang="en-US" sz="1800" b="0" i="0" u="none" strike="noStrike" baseline="0" dirty="0">
                <a:latin typeface="Times New Roman" panose="02020603050405020304" pitchFamily="18" charset="0"/>
              </a:rPr>
              <a:t>Cluster sampling involves grouping the population and then selecting the groups or the clusters rather than individual elements for inclusion in the sample. </a:t>
            </a:r>
          </a:p>
          <a:p>
            <a:pPr marL="36900" indent="0" algn="just">
              <a:buNone/>
            </a:pPr>
            <a:r>
              <a:rPr lang="en-US" sz="1800" b="0" i="0" u="none" strike="noStrike" baseline="0" dirty="0">
                <a:latin typeface="Times New Roman" panose="02020603050405020304" pitchFamily="18" charset="0"/>
              </a:rPr>
              <a:t>The clustering approach can, however, make the sampling procedure relatively easier and increase the efficiency of field work, specially in the case </a:t>
            </a:r>
            <a:r>
              <a:rPr lang="en-IN" sz="1800" b="0" i="0" u="none" strike="noStrike" baseline="0" dirty="0">
                <a:latin typeface="Times New Roman" panose="02020603050405020304" pitchFamily="18" charset="0"/>
              </a:rPr>
              <a:t>of personal interviews.</a:t>
            </a:r>
          </a:p>
          <a:p>
            <a:pPr marL="36900" indent="0" algn="just">
              <a:buNone/>
            </a:pPr>
            <a:r>
              <a:rPr lang="en-US" sz="1800" b="0" i="1" u="none" strike="noStrike" baseline="0" dirty="0">
                <a:latin typeface="Times New Roman" panose="02020603050405020304" pitchFamily="18" charset="0"/>
              </a:rPr>
              <a:t>Area sampling </a:t>
            </a:r>
            <a:r>
              <a:rPr lang="en-US" sz="1800" b="0" i="0" u="none" strike="noStrike" baseline="0" dirty="0">
                <a:latin typeface="Times New Roman" panose="02020603050405020304" pitchFamily="18" charset="0"/>
              </a:rPr>
              <a:t>is quite close to cluster sampling and is often talked about when the total geographical area of interest happens to be big one. Under area sampling we first divide the total area into a number of smaller non-overlapping areas, generally called geographical clusters, then a number of these smaller areas are randomly selected, and all units in these small areas are included in the sample.</a:t>
            </a:r>
          </a:p>
          <a:p>
            <a:pPr marL="36900" indent="0" algn="just">
              <a:buNone/>
            </a:pPr>
            <a:r>
              <a:rPr lang="en-US" sz="1800" b="0" i="0" u="none" strike="noStrike" baseline="0" dirty="0">
                <a:latin typeface="Times New Roman" panose="02020603050405020304" pitchFamily="18" charset="0"/>
              </a:rPr>
              <a:t> Area sampling is specially helpful where we do not have the list of the population concerned. It also makes the field interviewing more efficient since interviewer can do many interviews at each location.</a:t>
            </a:r>
          </a:p>
          <a:p>
            <a:pPr algn="l"/>
            <a:endParaRPr lang="ar-SA" b="1"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305800" cy="5059363"/>
          </a:xfrm>
        </p:spPr>
        <p:style>
          <a:lnRef idx="1">
            <a:schemeClr val="accent1"/>
          </a:lnRef>
          <a:fillRef idx="2">
            <a:schemeClr val="accent1"/>
          </a:fillRef>
          <a:effectRef idx="1">
            <a:schemeClr val="accent1"/>
          </a:effectRef>
          <a:fontRef idx="minor">
            <a:schemeClr val="dk1"/>
          </a:fontRef>
        </p:style>
        <p:txBody>
          <a:bodyPr>
            <a:normAutofit/>
          </a:bodyPr>
          <a:lstStyle/>
          <a:p>
            <a:pPr algn="just"/>
            <a:endParaRPr lang="en-US" b="1" dirty="0"/>
          </a:p>
          <a:p>
            <a:pPr algn="just" rtl="0"/>
            <a:r>
              <a:rPr lang="en-US" b="1" dirty="0"/>
              <a:t>(vii) </a:t>
            </a:r>
            <a:r>
              <a:rPr lang="en-US" b="1" i="1" dirty="0"/>
              <a:t>Multi-stage sampling: </a:t>
            </a:r>
          </a:p>
          <a:p>
            <a:pPr algn="just"/>
            <a:r>
              <a:rPr lang="en-US" b="1" i="1" dirty="0"/>
              <a:t>   </a:t>
            </a:r>
            <a:r>
              <a:rPr lang="en-US" sz="1800" b="0" i="0" u="none" strike="noStrike" baseline="0" dirty="0">
                <a:latin typeface="Times New Roman" panose="02020603050405020304" pitchFamily="18" charset="0"/>
              </a:rPr>
              <a:t>This is a further development of the idea of cluster sampling. This technique is meant for big inquiries extending to a considerably large geographical area like an entire country. Under multi-stage sampling the first stage may be to select large primary sampling units such as states, then districts, then towns and finally certain families within </a:t>
            </a:r>
            <a:r>
              <a:rPr lang="en-IN" sz="1800" b="0" i="0" u="none" strike="noStrike" baseline="0" dirty="0">
                <a:latin typeface="Times New Roman" panose="02020603050405020304" pitchFamily="18" charset="0"/>
              </a:rPr>
              <a:t>towns.</a:t>
            </a:r>
          </a:p>
          <a:p>
            <a:pPr algn="just" rtl="0"/>
            <a:r>
              <a:rPr lang="en-US" b="1" dirty="0"/>
              <a:t>(viii) </a:t>
            </a:r>
            <a:r>
              <a:rPr lang="en-US" b="1" i="1" dirty="0"/>
              <a:t>Sequential sampling: </a:t>
            </a:r>
          </a:p>
          <a:p>
            <a:pPr algn="just" rtl="0">
              <a:buNone/>
            </a:pPr>
            <a:r>
              <a:rPr lang="en-US" b="1" i="1" dirty="0"/>
              <a:t>   </a:t>
            </a:r>
            <a:r>
              <a:rPr lang="en-US" b="1" dirty="0"/>
              <a:t>This is somewhat a complex sample design where the ultimate size of the sample is not fixed in advance but is determined according to mathematical decisions on the basis of information yielded as survey progresses.</a:t>
            </a:r>
            <a:endParaRPr lang="ar-SA" b="1"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686800" cy="838200"/>
          </a:xfrm>
        </p:spPr>
        <p:txBody>
          <a:bodyPr/>
          <a:lstStyle/>
          <a:p>
            <a:pPr rtl="0"/>
            <a:r>
              <a:rPr lang="en-US" b="1" dirty="0"/>
              <a:t>6. Collecting the data:</a:t>
            </a:r>
            <a:endParaRPr lang="ar-SA" dirty="0"/>
          </a:p>
        </p:txBody>
      </p:sp>
      <p:sp>
        <p:nvSpPr>
          <p:cNvPr id="3" name="Content Placeholder 2"/>
          <p:cNvSpPr>
            <a:spLocks noGrp="1"/>
          </p:cNvSpPr>
          <p:nvPr>
            <p:ph idx="1"/>
          </p:nvPr>
        </p:nvSpPr>
        <p:spPr>
          <a:xfrm>
            <a:off x="689339" y="1219200"/>
            <a:ext cx="7765322" cy="4058751"/>
          </a:xfrm>
        </p:spPr>
        <p:style>
          <a:lnRef idx="1">
            <a:schemeClr val="accent1"/>
          </a:lnRef>
          <a:fillRef idx="2">
            <a:schemeClr val="accent1"/>
          </a:fillRef>
          <a:effectRef idx="1">
            <a:schemeClr val="accent1"/>
          </a:effectRef>
          <a:fontRef idx="minor">
            <a:schemeClr val="dk1"/>
          </a:fontRef>
        </p:style>
        <p:txBody>
          <a:bodyPr>
            <a:normAutofit/>
          </a:bodyPr>
          <a:lstStyle/>
          <a:p>
            <a:pPr algn="l" rtl="0"/>
            <a:r>
              <a:rPr lang="en-US" b="1" dirty="0"/>
              <a:t>Data can be collected by any one or more of the following ways:</a:t>
            </a:r>
          </a:p>
          <a:p>
            <a:pPr algn="l" rtl="0">
              <a:buNone/>
            </a:pPr>
            <a:r>
              <a:rPr lang="en-US" b="1" dirty="0"/>
              <a:t>(</a:t>
            </a:r>
            <a:r>
              <a:rPr lang="en-US" b="1" dirty="0" err="1"/>
              <a:t>i</a:t>
            </a:r>
            <a:r>
              <a:rPr lang="en-US" b="1" dirty="0"/>
              <a:t>) </a:t>
            </a:r>
            <a:r>
              <a:rPr lang="en-US" b="1" i="1" dirty="0"/>
              <a:t>By observation</a:t>
            </a:r>
          </a:p>
          <a:p>
            <a:pPr algn="l" rtl="0">
              <a:buNone/>
            </a:pPr>
            <a:r>
              <a:rPr lang="en-US" b="1" dirty="0"/>
              <a:t>(ii) </a:t>
            </a:r>
            <a:r>
              <a:rPr lang="en-US" b="1" i="1" dirty="0"/>
              <a:t>Through personal interview</a:t>
            </a:r>
          </a:p>
          <a:p>
            <a:pPr algn="l" rtl="0">
              <a:buNone/>
            </a:pPr>
            <a:r>
              <a:rPr lang="en-US" b="1" dirty="0"/>
              <a:t>(iii) </a:t>
            </a:r>
            <a:r>
              <a:rPr lang="en-US" b="1" i="1" dirty="0"/>
              <a:t>Through telephone interviews</a:t>
            </a:r>
          </a:p>
          <a:p>
            <a:pPr algn="l" rtl="0">
              <a:buNone/>
            </a:pPr>
            <a:r>
              <a:rPr lang="en-US" b="1" dirty="0"/>
              <a:t>(iv) </a:t>
            </a:r>
            <a:r>
              <a:rPr lang="en-US" b="1" i="1" dirty="0"/>
              <a:t>By mailing of questionnaires</a:t>
            </a:r>
          </a:p>
          <a:p>
            <a:pPr algn="l" rtl="0">
              <a:buNone/>
            </a:pPr>
            <a:r>
              <a:rPr lang="en-US" b="1" dirty="0"/>
              <a:t>(v) </a:t>
            </a:r>
            <a:r>
              <a:rPr lang="en-US" b="1" i="1" dirty="0"/>
              <a:t>Through schedules</a:t>
            </a:r>
            <a:endParaRPr lang="ar-SA" b="1"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7200"/>
            <a:ext cx="8686800" cy="533400"/>
          </a:xfrm>
        </p:spPr>
        <p:txBody>
          <a:bodyPr>
            <a:normAutofit fontScale="90000"/>
          </a:bodyPr>
          <a:lstStyle/>
          <a:p>
            <a:pPr algn="l" rtl="0"/>
            <a:br>
              <a:rPr lang="en-US" b="1" dirty="0"/>
            </a:br>
            <a:br>
              <a:rPr lang="en-US" b="1" dirty="0"/>
            </a:br>
            <a:r>
              <a:rPr lang="en-US" b="1" dirty="0"/>
              <a:t>7. Execution of the project: </a:t>
            </a:r>
            <a:br>
              <a:rPr lang="en-US" b="1" dirty="0"/>
            </a:br>
            <a:br>
              <a:rPr lang="en-US" b="1" dirty="0"/>
            </a:br>
            <a:endParaRPr lang="ar-SA" dirty="0"/>
          </a:p>
        </p:txBody>
      </p:sp>
      <p:sp>
        <p:nvSpPr>
          <p:cNvPr id="3" name="Content Placeholder 2"/>
          <p:cNvSpPr>
            <a:spLocks noGrp="1"/>
          </p:cNvSpPr>
          <p:nvPr>
            <p:ph idx="1"/>
          </p:nvPr>
        </p:nvSpPr>
        <p:spPr>
          <a:xfrm>
            <a:off x="304800" y="1600200"/>
            <a:ext cx="8686800" cy="4479925"/>
          </a:xfrm>
        </p:spPr>
        <p:style>
          <a:lnRef idx="1">
            <a:schemeClr val="accent1"/>
          </a:lnRef>
          <a:fillRef idx="2">
            <a:schemeClr val="accent1"/>
          </a:fillRef>
          <a:effectRef idx="1">
            <a:schemeClr val="accent1"/>
          </a:effectRef>
          <a:fontRef idx="minor">
            <a:schemeClr val="dk1"/>
          </a:fontRef>
        </p:style>
        <p:txBody>
          <a:bodyPr>
            <a:normAutofit/>
          </a:bodyPr>
          <a:lstStyle/>
          <a:p>
            <a:pPr algn="l" rtl="0">
              <a:buNone/>
            </a:pPr>
            <a:r>
              <a:rPr lang="en-US" sz="3500" b="1" dirty="0"/>
              <a:t>8. Analysis of data:</a:t>
            </a:r>
          </a:p>
          <a:p>
            <a:pPr algn="l" rtl="0">
              <a:buNone/>
            </a:pPr>
            <a:r>
              <a:rPr lang="en-US" sz="3500" b="1" dirty="0"/>
              <a:t>Requires </a:t>
            </a:r>
            <a:r>
              <a:rPr lang="en-US" b="1" dirty="0"/>
              <a:t>a number of closely related operations such as establishment of</a:t>
            </a:r>
          </a:p>
          <a:p>
            <a:pPr algn="l" rtl="0"/>
            <a:r>
              <a:rPr lang="en-US" b="1" i="1" dirty="0"/>
              <a:t>Categories</a:t>
            </a:r>
          </a:p>
          <a:p>
            <a:pPr algn="l" rtl="0"/>
            <a:r>
              <a:rPr lang="en-US" b="1" i="1" dirty="0"/>
              <a:t>Coding</a:t>
            </a:r>
          </a:p>
          <a:p>
            <a:pPr algn="l" rtl="0"/>
            <a:r>
              <a:rPr lang="en-US" b="1" i="1" dirty="0"/>
              <a:t>Editing</a:t>
            </a:r>
          </a:p>
          <a:p>
            <a:pPr algn="l" rtl="0"/>
            <a:r>
              <a:rPr lang="en-US" b="1" i="1" dirty="0"/>
              <a:t>Tabulation</a:t>
            </a:r>
          </a:p>
          <a:p>
            <a:pPr algn="l" rtl="0"/>
            <a:r>
              <a:rPr lang="en-US" b="1" dirty="0"/>
              <a:t>Analysis work after tabulation is generally based on the computation of various percentages, coefficients, etc., by applying various well defined statistical formulae.</a:t>
            </a:r>
            <a:endParaRPr lang="ar-SA" b="1"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686800" cy="838200"/>
          </a:xfrm>
        </p:spPr>
        <p:txBody>
          <a:bodyPr>
            <a:normAutofit fontScale="90000"/>
          </a:bodyPr>
          <a:lstStyle/>
          <a:p>
            <a:pPr rtl="0"/>
            <a:r>
              <a:rPr lang="en-US" b="1" dirty="0"/>
              <a:t>9. Hypothesis-testing:</a:t>
            </a:r>
            <a:br>
              <a:rPr lang="en-US" b="1" dirty="0"/>
            </a:br>
            <a:endParaRPr lang="ar-SA" dirty="0"/>
          </a:p>
        </p:txBody>
      </p:sp>
      <p:sp>
        <p:nvSpPr>
          <p:cNvPr id="3" name="Content Placeholder 2"/>
          <p:cNvSpPr>
            <a:spLocks noGrp="1"/>
          </p:cNvSpPr>
          <p:nvPr>
            <p:ph idx="1"/>
          </p:nvPr>
        </p:nvSpPr>
        <p:spPr>
          <a:xfrm>
            <a:off x="228600" y="1067554"/>
            <a:ext cx="8686800" cy="3717925"/>
          </a:xfrm>
        </p:spPr>
        <p:style>
          <a:lnRef idx="1">
            <a:schemeClr val="accent1"/>
          </a:lnRef>
          <a:fillRef idx="2">
            <a:schemeClr val="accent1"/>
          </a:fillRef>
          <a:effectRef idx="1">
            <a:schemeClr val="accent1"/>
          </a:effectRef>
          <a:fontRef idx="minor">
            <a:schemeClr val="dk1"/>
          </a:fontRef>
        </p:style>
        <p:txBody>
          <a:bodyPr/>
          <a:lstStyle/>
          <a:p>
            <a:pPr algn="l" rtl="0"/>
            <a:r>
              <a:rPr lang="en-US" b="1" dirty="0"/>
              <a:t>Various tests,</a:t>
            </a:r>
          </a:p>
          <a:p>
            <a:pPr algn="l" rtl="0"/>
            <a:r>
              <a:rPr lang="en-US" b="1" dirty="0"/>
              <a:t> such as Chi square test, t-test, F-test, have been developed by statisticians for the purpose.</a:t>
            </a:r>
          </a:p>
          <a:p>
            <a:pPr algn="l" rtl="0"/>
            <a:r>
              <a:rPr lang="en-US" b="1" dirty="0"/>
              <a:t> Hypothesis-testing will result in either accepting the hypothesis or in rejecting it.</a:t>
            </a:r>
            <a:endParaRPr lang="ar-SA" b="1"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65" y="76200"/>
            <a:ext cx="9144000" cy="5943600"/>
          </a:xfrm>
        </p:spPr>
        <p:style>
          <a:lnRef idx="1">
            <a:schemeClr val="accent1"/>
          </a:lnRef>
          <a:fillRef idx="2">
            <a:schemeClr val="accent1"/>
          </a:fillRef>
          <a:effectRef idx="1">
            <a:schemeClr val="accent1"/>
          </a:effectRef>
          <a:fontRef idx="minor">
            <a:schemeClr val="dk1"/>
          </a:fontRef>
        </p:style>
        <p:txBody>
          <a:bodyPr>
            <a:noAutofit/>
          </a:bodyPr>
          <a:lstStyle/>
          <a:p>
            <a:pPr algn="l"/>
            <a:r>
              <a:rPr lang="en-US" sz="1800" b="1" dirty="0"/>
              <a:t>10. Generalizations and interpretation</a:t>
            </a:r>
            <a:br>
              <a:rPr lang="en-US" sz="1800" b="1" dirty="0"/>
            </a:br>
            <a:br>
              <a:rPr lang="en-US" sz="1800" b="1" dirty="0"/>
            </a:br>
            <a:r>
              <a:rPr lang="en-US" sz="1800" b="1" dirty="0"/>
              <a:t>11. Preparation of the report or the thesis:</a:t>
            </a:r>
            <a:br>
              <a:rPr lang="en-US" sz="1800" b="1" dirty="0"/>
            </a:br>
            <a:r>
              <a:rPr lang="en-US" sz="2000" b="0" i="0" u="none" strike="noStrike" baseline="0" dirty="0">
                <a:latin typeface="Times New Roman" panose="02020603050405020304" pitchFamily="18" charset="0"/>
              </a:rPr>
              <a:t>Finally, the researcher has to prepare the report of</a:t>
            </a:r>
            <a:br>
              <a:rPr lang="en-US" sz="2000" b="0" i="0" u="none" strike="noStrike" baseline="0" dirty="0">
                <a:latin typeface="Times New Roman" panose="02020603050405020304" pitchFamily="18" charset="0"/>
              </a:rPr>
            </a:br>
            <a:r>
              <a:rPr lang="en-US" sz="2000" b="0" i="0" u="none" strike="noStrike" baseline="0" dirty="0">
                <a:latin typeface="Times New Roman" panose="02020603050405020304" pitchFamily="18" charset="0"/>
              </a:rPr>
              <a:t>what has been done by him. Writing of report must be done with great care keeping in view the</a:t>
            </a:r>
            <a:br>
              <a:rPr lang="en-US" sz="2000" b="0" i="0" u="none" strike="noStrike" baseline="0" dirty="0">
                <a:latin typeface="Times New Roman" panose="02020603050405020304" pitchFamily="18" charset="0"/>
              </a:rPr>
            </a:br>
            <a:r>
              <a:rPr lang="en-IN" sz="2000" b="0" i="0" u="none" strike="noStrike" baseline="0" dirty="0">
                <a:latin typeface="Times New Roman" panose="02020603050405020304" pitchFamily="18" charset="0"/>
              </a:rPr>
              <a:t>following:</a:t>
            </a:r>
            <a:br>
              <a:rPr lang="en-IN" sz="2000" b="0" i="0" u="none" strike="noStrike" baseline="0" dirty="0">
                <a:latin typeface="Times New Roman" panose="02020603050405020304" pitchFamily="18" charset="0"/>
              </a:rPr>
            </a:br>
            <a:r>
              <a:rPr lang="en-US" sz="2000" b="0" i="0" u="none" strike="noStrike" baseline="0" dirty="0">
                <a:latin typeface="Times New Roman" panose="02020603050405020304" pitchFamily="18" charset="0"/>
              </a:rPr>
              <a:t>1. The layout of the report should be as follows: </a:t>
            </a:r>
            <a:br>
              <a:rPr lang="en-US" sz="2000" b="0" i="0" u="none" strike="noStrike" baseline="0" dirty="0">
                <a:latin typeface="Times New Roman" panose="02020603050405020304" pitchFamily="18" charset="0"/>
              </a:rPr>
            </a:br>
            <a:r>
              <a:rPr lang="en-US" sz="2000" b="0" i="0" u="none" strike="noStrike" baseline="0" dirty="0">
                <a:latin typeface="Times New Roman" panose="02020603050405020304" pitchFamily="18" charset="0"/>
              </a:rPr>
              <a:t>(</a:t>
            </a:r>
            <a:r>
              <a:rPr lang="en-US" sz="2000" b="0" i="1" u="none" strike="noStrike" baseline="0" dirty="0" err="1">
                <a:latin typeface="Times New Roman" panose="02020603050405020304" pitchFamily="18" charset="0"/>
              </a:rPr>
              <a:t>i</a:t>
            </a:r>
            <a:r>
              <a:rPr lang="en-US" sz="2000" b="0" i="0" u="none" strike="noStrike" baseline="0" dirty="0">
                <a:latin typeface="Times New Roman" panose="02020603050405020304" pitchFamily="18" charset="0"/>
              </a:rPr>
              <a:t>) the preliminary pages; (</a:t>
            </a:r>
            <a:r>
              <a:rPr lang="en-US" sz="2000" b="0" i="1" u="none" strike="noStrike" baseline="0" dirty="0">
                <a:latin typeface="Times New Roman" panose="02020603050405020304" pitchFamily="18" charset="0"/>
              </a:rPr>
              <a:t>ii</a:t>
            </a:r>
            <a:r>
              <a:rPr lang="en-US" sz="2000" b="0" i="0" u="none" strike="noStrike" baseline="0" dirty="0">
                <a:latin typeface="Times New Roman" panose="02020603050405020304" pitchFamily="18" charset="0"/>
              </a:rPr>
              <a:t>) the main text, (</a:t>
            </a:r>
            <a:r>
              <a:rPr lang="en-US" sz="2000" b="0" i="1" u="none" strike="noStrike" baseline="0" dirty="0">
                <a:latin typeface="Times New Roman" panose="02020603050405020304" pitchFamily="18" charset="0"/>
              </a:rPr>
              <a:t>iii</a:t>
            </a:r>
            <a:r>
              <a:rPr lang="en-US" sz="2000" b="0" i="0" u="none" strike="noStrike" baseline="0" dirty="0">
                <a:latin typeface="Times New Roman" panose="02020603050405020304" pitchFamily="18" charset="0"/>
              </a:rPr>
              <a:t>) the end matter.</a:t>
            </a:r>
            <a:br>
              <a:rPr lang="en-US" sz="2000" b="0" i="0" u="none" strike="noStrike" baseline="0" dirty="0">
                <a:latin typeface="Times New Roman" panose="02020603050405020304" pitchFamily="18" charset="0"/>
              </a:rPr>
            </a:br>
            <a:br>
              <a:rPr lang="en-US" sz="2000" b="0" i="0" u="none" strike="noStrike" baseline="0" dirty="0">
                <a:latin typeface="Times New Roman" panose="02020603050405020304" pitchFamily="18" charset="0"/>
              </a:rPr>
            </a:br>
            <a:r>
              <a:rPr lang="en-US" sz="2000" b="0" i="1" u="none" strike="noStrike" baseline="0" dirty="0">
                <a:latin typeface="Times New Roman" panose="02020603050405020304" pitchFamily="18" charset="0"/>
              </a:rPr>
              <a:t>In its preliminary pages </a:t>
            </a:r>
            <a:r>
              <a:rPr lang="en-US" sz="2000" b="0" i="0" u="none" strike="noStrike" baseline="0" dirty="0">
                <a:latin typeface="Times New Roman" panose="02020603050405020304" pitchFamily="18" charset="0"/>
              </a:rPr>
              <a:t>the report should carry title and date followed by acknowledgements and foreword. Then there should be a table of contents followed by a list of tables and list of graphs and charts, if any, given in the report.</a:t>
            </a:r>
            <a:endParaRPr lang="ar-SA" sz="18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670" y="419100"/>
            <a:ext cx="9144000" cy="6019800"/>
          </a:xfrm>
        </p:spPr>
        <p:style>
          <a:lnRef idx="1">
            <a:schemeClr val="accent1"/>
          </a:lnRef>
          <a:fillRef idx="2">
            <a:schemeClr val="accent1"/>
          </a:fillRef>
          <a:effectRef idx="1">
            <a:schemeClr val="accent1"/>
          </a:effectRef>
          <a:fontRef idx="minor">
            <a:schemeClr val="dk1"/>
          </a:fontRef>
        </p:style>
        <p:txBody>
          <a:bodyPr>
            <a:normAutofit fontScale="90000"/>
          </a:bodyPr>
          <a:lstStyle/>
          <a:p>
            <a:pPr algn="l"/>
            <a:r>
              <a:rPr lang="en-US" sz="2400" b="0" i="1" u="none" strike="noStrike" baseline="0" dirty="0">
                <a:latin typeface="Times New Roman" panose="02020603050405020304" pitchFamily="18" charset="0"/>
              </a:rPr>
              <a:t>The main text of the report </a:t>
            </a:r>
            <a:r>
              <a:rPr lang="en-US" sz="2400" b="0" i="0" u="none" strike="noStrike" baseline="0" dirty="0">
                <a:latin typeface="Times New Roman" panose="02020603050405020304" pitchFamily="18" charset="0"/>
              </a:rPr>
              <a:t>should have the following parts:</a:t>
            </a:r>
            <a:br>
              <a:rPr lang="en-US" sz="2400" b="0" i="0" u="none" strike="noStrike" baseline="0" dirty="0">
                <a:latin typeface="Times New Roman" panose="02020603050405020304" pitchFamily="18" charset="0"/>
              </a:rPr>
            </a:br>
            <a:r>
              <a:rPr lang="en-US" sz="2400" b="0" i="0" u="none" strike="noStrike" baseline="0" dirty="0">
                <a:latin typeface="Times New Roman" panose="02020603050405020304" pitchFamily="18" charset="0"/>
              </a:rPr>
              <a:t>(a) </a:t>
            </a:r>
            <a:r>
              <a:rPr lang="en-US" sz="2400" b="0" i="1" u="none" strike="noStrike" baseline="0" dirty="0">
                <a:latin typeface="Times New Roman" panose="02020603050405020304" pitchFamily="18" charset="0"/>
              </a:rPr>
              <a:t>Introduction: </a:t>
            </a:r>
            <a:r>
              <a:rPr lang="en-US" sz="2400" b="0" i="0" u="none" strike="noStrike" baseline="0" dirty="0">
                <a:latin typeface="Times New Roman" panose="02020603050405020304" pitchFamily="18" charset="0"/>
              </a:rPr>
              <a:t>It should contain a clear statement of the objective of the research and an explanation of the methodology adopted in accomplishing the research. The scope of the study along with various limitations should as well be stated in this part.</a:t>
            </a:r>
            <a:br>
              <a:rPr lang="en-US" sz="2400" b="0" i="0" u="none" strike="noStrike" baseline="0" dirty="0">
                <a:latin typeface="Times New Roman" panose="02020603050405020304" pitchFamily="18" charset="0"/>
              </a:rPr>
            </a:br>
            <a:br>
              <a:rPr lang="en-US" sz="2400" b="0" i="0" u="none" strike="noStrike" baseline="0" dirty="0">
                <a:latin typeface="Times New Roman" panose="02020603050405020304" pitchFamily="18" charset="0"/>
              </a:rPr>
            </a:br>
            <a:r>
              <a:rPr lang="en-US" sz="2400" b="0" i="0" u="none" strike="noStrike" baseline="0" dirty="0">
                <a:latin typeface="Times New Roman" panose="02020603050405020304" pitchFamily="18" charset="0"/>
              </a:rPr>
              <a:t>(b) </a:t>
            </a:r>
            <a:r>
              <a:rPr lang="en-US" sz="2400" b="0" i="1" u="none" strike="noStrike" baseline="0" dirty="0">
                <a:latin typeface="Times New Roman" panose="02020603050405020304" pitchFamily="18" charset="0"/>
              </a:rPr>
              <a:t>Summary of findings: </a:t>
            </a:r>
            <a:r>
              <a:rPr lang="en-US" sz="2400" b="0" i="0" u="none" strike="noStrike" baseline="0" dirty="0">
                <a:latin typeface="Times New Roman" panose="02020603050405020304" pitchFamily="18" charset="0"/>
              </a:rPr>
              <a:t>After introduction there would appear a statement of findings and recommendations in non-technical language. If the findings are extensive, they </a:t>
            </a:r>
            <a:r>
              <a:rPr lang="en-IN" sz="2400" b="0" i="0" u="none" strike="noStrike" baseline="0" dirty="0">
                <a:latin typeface="Times New Roman" panose="02020603050405020304" pitchFamily="18" charset="0"/>
              </a:rPr>
              <a:t>should be summarised.</a:t>
            </a:r>
            <a:br>
              <a:rPr lang="en-IN" sz="2400" b="0" i="0" u="none" strike="noStrike" baseline="0" dirty="0">
                <a:latin typeface="Times New Roman" panose="02020603050405020304" pitchFamily="18" charset="0"/>
              </a:rPr>
            </a:br>
            <a:br>
              <a:rPr lang="en-IN" sz="2400" b="0" i="0" u="none" strike="noStrike" baseline="0" dirty="0">
                <a:latin typeface="Times New Roman" panose="02020603050405020304" pitchFamily="18" charset="0"/>
              </a:rPr>
            </a:br>
            <a:r>
              <a:rPr lang="en-US" sz="2400" b="0" i="0" u="none" strike="noStrike" baseline="0" dirty="0">
                <a:latin typeface="Times New Roman" panose="02020603050405020304" pitchFamily="18" charset="0"/>
              </a:rPr>
              <a:t>(c) </a:t>
            </a:r>
            <a:r>
              <a:rPr lang="en-US" sz="2400" b="0" i="1" u="none" strike="noStrike" baseline="0" dirty="0">
                <a:latin typeface="Times New Roman" panose="02020603050405020304" pitchFamily="18" charset="0"/>
              </a:rPr>
              <a:t>Main report: </a:t>
            </a:r>
            <a:r>
              <a:rPr lang="en-US" sz="2400" b="0" i="0" u="none" strike="noStrike" baseline="0" dirty="0">
                <a:latin typeface="Times New Roman" panose="02020603050405020304" pitchFamily="18" charset="0"/>
              </a:rPr>
              <a:t>The main body of the report should be presented in logical sequence and broken-down into readily identifiable sections.</a:t>
            </a:r>
            <a:br>
              <a:rPr lang="en-US" sz="2400" b="0" i="0" u="none" strike="noStrike" baseline="0" dirty="0">
                <a:latin typeface="Times New Roman" panose="02020603050405020304" pitchFamily="18" charset="0"/>
              </a:rPr>
            </a:br>
            <a:br>
              <a:rPr lang="en-US" sz="2400" b="0" i="0" u="none" strike="noStrike" baseline="0" dirty="0">
                <a:latin typeface="Times New Roman" panose="02020603050405020304" pitchFamily="18" charset="0"/>
              </a:rPr>
            </a:br>
            <a:r>
              <a:rPr lang="en-US" sz="2400" b="0" i="0" u="none" strike="noStrike" baseline="0" dirty="0">
                <a:latin typeface="Times New Roman" panose="02020603050405020304" pitchFamily="18" charset="0"/>
              </a:rPr>
              <a:t>(d) </a:t>
            </a:r>
            <a:r>
              <a:rPr lang="en-US" sz="2400" b="0" i="1" u="none" strike="noStrike" baseline="0" dirty="0">
                <a:latin typeface="Times New Roman" panose="02020603050405020304" pitchFamily="18" charset="0"/>
              </a:rPr>
              <a:t>Conclusion: </a:t>
            </a:r>
            <a:r>
              <a:rPr lang="en-US" sz="2400" b="0" i="0" u="none" strike="noStrike" baseline="0" dirty="0">
                <a:latin typeface="Times New Roman" panose="02020603050405020304" pitchFamily="18" charset="0"/>
              </a:rPr>
              <a:t>Towards the end of the main text, researcher should again put down the results of his research clearly and precisely. In fact, it is the final summing up.</a:t>
            </a:r>
            <a:br>
              <a:rPr lang="en-US" sz="2400" b="0" i="0" u="none" strike="noStrike" baseline="0" dirty="0">
                <a:latin typeface="Times New Roman" panose="02020603050405020304" pitchFamily="18" charset="0"/>
              </a:rPr>
            </a:br>
            <a:br>
              <a:rPr lang="ar-SA" sz="1600" dirty="0"/>
            </a:br>
            <a:endParaRPr lang="ar-SA" sz="1600" dirty="0"/>
          </a:p>
        </p:txBody>
      </p:sp>
    </p:spTree>
    <p:extLst>
      <p:ext uri="{BB962C8B-B14F-4D97-AF65-F5344CB8AC3E}">
        <p14:creationId xmlns:p14="http://schemas.microsoft.com/office/powerpoint/2010/main" val="37393395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4800"/>
            <a:ext cx="9144000" cy="7848600"/>
          </a:xfrm>
        </p:spPr>
        <p:style>
          <a:lnRef idx="1">
            <a:schemeClr val="accent1"/>
          </a:lnRef>
          <a:fillRef idx="2">
            <a:schemeClr val="accent1"/>
          </a:fillRef>
          <a:effectRef idx="1">
            <a:schemeClr val="accent1"/>
          </a:effectRef>
          <a:fontRef idx="minor">
            <a:schemeClr val="dk1"/>
          </a:fontRef>
        </p:style>
        <p:txBody>
          <a:bodyPr>
            <a:normAutofit/>
          </a:bodyPr>
          <a:lstStyle/>
          <a:p>
            <a:pPr algn="l"/>
            <a:br>
              <a:rPr lang="en-US" sz="2400" b="0" i="0" u="none" strike="noStrike" baseline="0" dirty="0">
                <a:latin typeface="Times New Roman" panose="02020603050405020304" pitchFamily="18" charset="0"/>
              </a:rPr>
            </a:br>
            <a:r>
              <a:rPr lang="en-US" sz="2400" b="0" i="1" u="none" strike="noStrike" baseline="0" dirty="0">
                <a:latin typeface="Times New Roman" panose="02020603050405020304" pitchFamily="18" charset="0"/>
              </a:rPr>
              <a:t>At the end of the report</a:t>
            </a:r>
            <a:r>
              <a:rPr lang="en-US" sz="2400" b="0" i="0" u="none" strike="noStrike" baseline="0" dirty="0">
                <a:latin typeface="Times New Roman" panose="02020603050405020304" pitchFamily="18" charset="0"/>
              </a:rPr>
              <a:t>, appendices should be enlisted in respect of all technical data. Bibliography, i.e., list of books, journals, reports, etc., consulted, should also be given in the end. Index should also be given specially in a published research report.</a:t>
            </a:r>
            <a:br>
              <a:rPr lang="en-US" sz="2400" b="0" i="0" u="none" strike="noStrike" baseline="0" dirty="0">
                <a:latin typeface="Times New Roman" panose="02020603050405020304" pitchFamily="18" charset="0"/>
              </a:rPr>
            </a:br>
            <a:br>
              <a:rPr lang="en-US" sz="2400" b="0" i="0" u="none" strike="noStrike" baseline="0" dirty="0">
                <a:latin typeface="Times New Roman" panose="02020603050405020304" pitchFamily="18" charset="0"/>
              </a:rPr>
            </a:br>
            <a:r>
              <a:rPr lang="en-US" sz="2400" b="0" i="0" u="none" strike="noStrike" baseline="0" dirty="0">
                <a:latin typeface="Times New Roman" panose="02020603050405020304" pitchFamily="18" charset="0"/>
              </a:rPr>
              <a:t>2. Report should be written in a concise and objective style in simple language avoiding vague expressions such as ‘it seems,’ ‘there may be’, and the like.</a:t>
            </a:r>
            <a:br>
              <a:rPr lang="en-US" sz="2400" b="0" i="0" u="none" strike="noStrike" baseline="0" dirty="0">
                <a:latin typeface="Times New Roman" panose="02020603050405020304" pitchFamily="18" charset="0"/>
              </a:rPr>
            </a:br>
            <a:br>
              <a:rPr lang="en-US" sz="2400" b="0" i="0" u="none" strike="noStrike" baseline="0" dirty="0">
                <a:latin typeface="Times New Roman" panose="02020603050405020304" pitchFamily="18" charset="0"/>
              </a:rPr>
            </a:br>
            <a:r>
              <a:rPr lang="en-US" sz="2400" b="0" i="0" u="none" strike="noStrike" baseline="0" dirty="0">
                <a:latin typeface="Times New Roman" panose="02020603050405020304" pitchFamily="18" charset="0"/>
              </a:rPr>
              <a:t>3. Charts and illustrations in the main report should be used only if they present the information </a:t>
            </a:r>
            <a:r>
              <a:rPr lang="en-IN" sz="2400" b="0" i="0" u="none" strike="noStrike" baseline="0" dirty="0">
                <a:latin typeface="Times New Roman" panose="02020603050405020304" pitchFamily="18" charset="0"/>
              </a:rPr>
              <a:t>more clearly and forcibly.</a:t>
            </a:r>
            <a:br>
              <a:rPr lang="en-IN" sz="2400" b="0" i="0" u="none" strike="noStrike" baseline="0" dirty="0">
                <a:latin typeface="Times New Roman" panose="02020603050405020304" pitchFamily="18" charset="0"/>
              </a:rPr>
            </a:br>
            <a:br>
              <a:rPr lang="en-IN" sz="2400" b="0" i="0" u="none" strike="noStrike" baseline="0" dirty="0">
                <a:latin typeface="Times New Roman" panose="02020603050405020304" pitchFamily="18" charset="0"/>
              </a:rPr>
            </a:br>
            <a:r>
              <a:rPr lang="en-US" sz="2400" b="0" i="0" u="none" strike="noStrike" baseline="0" dirty="0">
                <a:latin typeface="Times New Roman" panose="02020603050405020304" pitchFamily="18" charset="0"/>
              </a:rPr>
              <a:t>4. Calculated ‘confidence limits’ must be mentioned and the various constraints experienced in conducting research operations may as well be stated.</a:t>
            </a:r>
            <a:br>
              <a:rPr lang="en-US" sz="2400" b="0" i="0" u="none" strike="noStrike" baseline="0" dirty="0">
                <a:latin typeface="Times New Roman" panose="02020603050405020304" pitchFamily="18" charset="0"/>
              </a:rPr>
            </a:br>
            <a:br>
              <a:rPr lang="en-US" sz="2400" b="0" i="0" u="none" strike="noStrike" baseline="0" dirty="0">
                <a:latin typeface="Times New Roman" panose="02020603050405020304" pitchFamily="18" charset="0"/>
              </a:rPr>
            </a:br>
            <a:br>
              <a:rPr lang="en-US" sz="3600" b="0" i="0" u="none" strike="noStrike" baseline="0" dirty="0">
                <a:latin typeface="Times New Roman" panose="02020603050405020304" pitchFamily="18" charset="0"/>
              </a:rPr>
            </a:br>
            <a:br>
              <a:rPr lang="ar-SA" sz="2400" dirty="0"/>
            </a:br>
            <a:endParaRPr lang="ar-SA" sz="2400" dirty="0"/>
          </a:p>
        </p:txBody>
      </p:sp>
    </p:spTree>
    <p:extLst>
      <p:ext uri="{BB962C8B-B14F-4D97-AF65-F5344CB8AC3E}">
        <p14:creationId xmlns:p14="http://schemas.microsoft.com/office/powerpoint/2010/main" val="13025467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
            <a:ext cx="7765322" cy="533400"/>
          </a:xfrm>
        </p:spPr>
        <p:txBody>
          <a:bodyPr>
            <a:normAutofit fontScale="90000"/>
          </a:bodyPr>
          <a:lstStyle/>
          <a:p>
            <a:pPr rtl="0"/>
            <a:r>
              <a:rPr lang="en-US" dirty="0"/>
              <a:t>MOTIVATION OF RESEARCH</a:t>
            </a:r>
            <a:endParaRPr lang="ar-SA" dirty="0"/>
          </a:p>
        </p:txBody>
      </p:sp>
      <p:sp>
        <p:nvSpPr>
          <p:cNvPr id="3" name="Content Placeholder 2"/>
          <p:cNvSpPr>
            <a:spLocks noGrp="1"/>
          </p:cNvSpPr>
          <p:nvPr>
            <p:ph idx="1"/>
          </p:nvPr>
        </p:nvSpPr>
        <p:spPr>
          <a:xfrm>
            <a:off x="81127" y="620888"/>
            <a:ext cx="8981745" cy="6237111"/>
          </a:xfrm>
        </p:spPr>
        <p:style>
          <a:lnRef idx="1">
            <a:schemeClr val="accent1"/>
          </a:lnRef>
          <a:fillRef idx="2">
            <a:schemeClr val="accent1"/>
          </a:fillRef>
          <a:effectRef idx="1">
            <a:schemeClr val="accent1"/>
          </a:effectRef>
          <a:fontRef idx="minor">
            <a:schemeClr val="dk1"/>
          </a:fontRef>
        </p:style>
        <p:txBody>
          <a:bodyPr>
            <a:normAutofit/>
          </a:bodyPr>
          <a:lstStyle/>
          <a:p>
            <a:pPr algn="l">
              <a:lnSpc>
                <a:spcPct val="150000"/>
              </a:lnSpc>
            </a:pPr>
            <a:r>
              <a:rPr lang="en-US" sz="1800" b="0" i="0" u="none" strike="noStrike" baseline="0" dirty="0">
                <a:solidFill>
                  <a:srgbClr val="000000"/>
                </a:solidFill>
                <a:latin typeface="Times New Roman" panose="02020603050405020304" pitchFamily="18" charset="0"/>
              </a:rPr>
              <a:t>1. Desire to get a research degree along with its consequential benefits;</a:t>
            </a:r>
          </a:p>
          <a:p>
            <a:pPr algn="l">
              <a:lnSpc>
                <a:spcPct val="150000"/>
              </a:lnSpc>
            </a:pPr>
            <a:r>
              <a:rPr lang="en-US" sz="1800" b="0" i="0" u="none" strike="noStrike" baseline="0" dirty="0">
                <a:solidFill>
                  <a:srgbClr val="000000"/>
                </a:solidFill>
                <a:latin typeface="Times New Roman" panose="02020603050405020304" pitchFamily="18" charset="0"/>
              </a:rPr>
              <a:t>2. Desire to face the challenge in solving the unsolved problems, i.e., concern over practical</a:t>
            </a:r>
          </a:p>
          <a:p>
            <a:pPr algn="l">
              <a:lnSpc>
                <a:spcPct val="150000"/>
              </a:lnSpc>
            </a:pPr>
            <a:r>
              <a:rPr lang="en-IN" sz="1800" b="0" i="0" u="none" strike="noStrike" baseline="0" dirty="0">
                <a:solidFill>
                  <a:srgbClr val="000000"/>
                </a:solidFill>
                <a:latin typeface="Times New Roman" panose="02020603050405020304" pitchFamily="18" charset="0"/>
              </a:rPr>
              <a:t>problems initiates research;</a:t>
            </a:r>
          </a:p>
          <a:p>
            <a:pPr algn="l">
              <a:lnSpc>
                <a:spcPct val="150000"/>
              </a:lnSpc>
            </a:pPr>
            <a:r>
              <a:rPr lang="en-US" sz="1800" b="0" i="0" u="none" strike="noStrike" baseline="0" dirty="0">
                <a:solidFill>
                  <a:srgbClr val="000000"/>
                </a:solidFill>
                <a:latin typeface="Times New Roman" panose="02020603050405020304" pitchFamily="18" charset="0"/>
              </a:rPr>
              <a:t>3. Desire to get intellectual joy of doing some creative work;</a:t>
            </a:r>
          </a:p>
          <a:p>
            <a:pPr algn="l">
              <a:lnSpc>
                <a:spcPct val="150000"/>
              </a:lnSpc>
            </a:pPr>
            <a:r>
              <a:rPr lang="en-US" sz="1800" b="0" i="0" u="none" strike="noStrike" baseline="0" dirty="0">
                <a:solidFill>
                  <a:srgbClr val="000000"/>
                </a:solidFill>
                <a:latin typeface="Times New Roman" panose="02020603050405020304" pitchFamily="18" charset="0"/>
              </a:rPr>
              <a:t>4. Desire to be of service to society;</a:t>
            </a:r>
          </a:p>
          <a:p>
            <a:pPr algn="l">
              <a:lnSpc>
                <a:spcPct val="150000"/>
              </a:lnSpc>
            </a:pPr>
            <a:r>
              <a:rPr lang="en-US" sz="1800" b="0" i="0" u="none" strike="noStrike" baseline="0" dirty="0">
                <a:solidFill>
                  <a:srgbClr val="000000"/>
                </a:solidFill>
                <a:latin typeface="Times New Roman" panose="02020603050405020304" pitchFamily="18" charset="0"/>
              </a:rPr>
              <a:t>5. Desire to get respectability.</a:t>
            </a:r>
          </a:p>
          <a:p>
            <a:pPr algn="l">
              <a:lnSpc>
                <a:spcPct val="150000"/>
              </a:lnSpc>
            </a:pPr>
            <a:r>
              <a:rPr lang="en-US" sz="1800" b="0" i="0" u="none" strike="noStrike" baseline="0" dirty="0">
                <a:solidFill>
                  <a:srgbClr val="000000"/>
                </a:solidFill>
                <a:latin typeface="Times New Roman" panose="02020603050405020304" pitchFamily="18" charset="0"/>
              </a:rPr>
              <a:t>However, this is not an exhaustive list of factors motivating people to undertake research studies.</a:t>
            </a:r>
          </a:p>
          <a:p>
            <a:pPr algn="l">
              <a:lnSpc>
                <a:spcPct val="150000"/>
              </a:lnSpc>
            </a:pPr>
            <a:r>
              <a:rPr lang="en-US" sz="1800" b="0" i="0" u="none" strike="noStrike" baseline="0" dirty="0">
                <a:solidFill>
                  <a:srgbClr val="000000"/>
                </a:solidFill>
                <a:latin typeface="Times New Roman" panose="02020603050405020304" pitchFamily="18" charset="0"/>
              </a:rPr>
              <a:t>Many more factors such as directives of government, employment conditions, curiosity about new things, desire to understand causal relationships, social thinking and awakening, and the like may as well motivate (or at times compel) people to perform research operations.</a:t>
            </a:r>
            <a:endParaRPr lang="en-US" sz="1400" b="0" i="0" u="none" strike="noStrike" baseline="0" dirty="0">
              <a:solidFill>
                <a:srgbClr val="000000"/>
              </a:solidFill>
              <a:latin typeface="MSTT31c2ed"/>
            </a:endParaRPr>
          </a:p>
        </p:txBody>
      </p:sp>
    </p:spTree>
    <p:extLst>
      <p:ext uri="{BB962C8B-B14F-4D97-AF65-F5344CB8AC3E}">
        <p14:creationId xmlns:p14="http://schemas.microsoft.com/office/powerpoint/2010/main" val="223984080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435489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 y="914400"/>
            <a:ext cx="8763000" cy="5486400"/>
          </a:xfrm>
        </p:spPr>
        <p:style>
          <a:lnRef idx="1">
            <a:schemeClr val="accent1"/>
          </a:lnRef>
          <a:fillRef idx="2">
            <a:schemeClr val="accent1"/>
          </a:fillRef>
          <a:effectRef idx="1">
            <a:schemeClr val="accent1"/>
          </a:effectRef>
          <a:fontRef idx="minor">
            <a:schemeClr val="dk1"/>
          </a:fontRef>
        </p:style>
        <p:txBody>
          <a:bodyPr>
            <a:noAutofit/>
          </a:bodyPr>
          <a:lstStyle/>
          <a:p>
            <a:pPr algn="l">
              <a:lnSpc>
                <a:spcPct val="150000"/>
              </a:lnSpc>
            </a:pPr>
            <a:r>
              <a:rPr lang="en-US" sz="2000" b="0" i="0" u="none" strike="noStrike" baseline="0" dirty="0">
                <a:latin typeface="Times New Roman" panose="02020603050405020304" pitchFamily="18" charset="0"/>
              </a:rPr>
              <a:t>In research process, the first and foremost step happens to be that of selecting and properly defining a research problem.</a:t>
            </a:r>
            <a:br>
              <a:rPr lang="en-US" sz="2000" b="0" i="0" u="none" strike="noStrike" baseline="0" dirty="0">
                <a:latin typeface="Times New Roman" panose="02020603050405020304" pitchFamily="18" charset="0"/>
              </a:rPr>
            </a:br>
            <a:r>
              <a:rPr lang="en-US" sz="2000" b="0" i="0" u="none" strike="noStrike" baseline="0" dirty="0">
                <a:latin typeface="Times New Roman" panose="02020603050405020304" pitchFamily="18" charset="0"/>
              </a:rPr>
              <a:t>* A researcher must find the problem and formulate it so that it becomes susceptible to research. </a:t>
            </a:r>
            <a:br>
              <a:rPr lang="en-US" sz="2000" b="0" i="0" u="none" strike="noStrike" baseline="0" dirty="0">
                <a:latin typeface="Times New Roman" panose="02020603050405020304" pitchFamily="18" charset="0"/>
              </a:rPr>
            </a:br>
            <a:r>
              <a:rPr lang="en-US" sz="2000" b="0" i="0" u="none" strike="noStrike" baseline="0" dirty="0">
                <a:latin typeface="Times New Roman" panose="02020603050405020304" pitchFamily="18" charset="0"/>
              </a:rPr>
              <a:t>Like a medical doctor, a researcher must examine all the symptoms (presented to him or observed by him) concerning a problem before he can diagnose correctly.</a:t>
            </a:r>
            <a:br>
              <a:rPr lang="en-US" sz="2000" b="0" i="0" u="none" strike="noStrike" baseline="0" dirty="0">
                <a:latin typeface="Times New Roman" panose="02020603050405020304" pitchFamily="18" charset="0"/>
              </a:rPr>
            </a:br>
            <a:r>
              <a:rPr lang="en-US" sz="2000" b="0" i="0" u="none" strike="noStrike" baseline="0" dirty="0">
                <a:latin typeface="Times New Roman" panose="02020603050405020304" pitchFamily="18" charset="0"/>
              </a:rPr>
              <a:t> To define a problem correctly, a researcher must know: what a problem is?</a:t>
            </a:r>
            <a:endParaRPr lang="ar-SA" sz="2800" dirty="0"/>
          </a:p>
        </p:txBody>
      </p:sp>
      <p:sp>
        <p:nvSpPr>
          <p:cNvPr id="3" name="Title 1">
            <a:extLst>
              <a:ext uri="{FF2B5EF4-FFF2-40B4-BE49-F238E27FC236}">
                <a16:creationId xmlns:a16="http://schemas.microsoft.com/office/drawing/2014/main" id="{DB520BFF-4981-4BED-BF4C-B8609DEBE52F}"/>
              </a:ext>
            </a:extLst>
          </p:cNvPr>
          <p:cNvSpPr txBox="1">
            <a:spLocks/>
          </p:cNvSpPr>
          <p:nvPr/>
        </p:nvSpPr>
        <p:spPr>
          <a:xfrm>
            <a:off x="-228600" y="228600"/>
            <a:ext cx="8686800" cy="838200"/>
          </a:xfrm>
          <a:prstGeom prst="rect">
            <a:avLst/>
          </a:prstGeom>
          <a:effectLst>
            <a:outerShdw blurRad="25400" dir="17880000">
              <a:srgbClr val="000000">
                <a:alpha val="46000"/>
              </a:srgbClr>
            </a:outerShdw>
          </a:effectLst>
        </p:spPr>
        <p:txBody>
          <a:bodyPr vert="horz" lIns="91440" tIns="45720" rIns="91440" bIns="45720" rtlCol="0" anchor="ctr">
            <a:normAutofit fontScale="97500"/>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000" b="1" dirty="0"/>
              <a:t>Defining the Research Problem</a:t>
            </a:r>
          </a:p>
        </p:txBody>
      </p:sp>
    </p:spTree>
    <p:extLst>
      <p:ext uri="{BB962C8B-B14F-4D97-AF65-F5344CB8AC3E}">
        <p14:creationId xmlns:p14="http://schemas.microsoft.com/office/powerpoint/2010/main" val="313086169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 y="457200"/>
            <a:ext cx="8763000" cy="6400800"/>
          </a:xfrm>
        </p:spPr>
        <p:style>
          <a:lnRef idx="1">
            <a:schemeClr val="accent1"/>
          </a:lnRef>
          <a:fillRef idx="2">
            <a:schemeClr val="accent1"/>
          </a:fillRef>
          <a:effectRef idx="1">
            <a:schemeClr val="accent1"/>
          </a:effectRef>
          <a:fontRef idx="minor">
            <a:schemeClr val="dk1"/>
          </a:fontRef>
        </p:style>
        <p:txBody>
          <a:bodyPr>
            <a:noAutofit/>
          </a:bodyPr>
          <a:lstStyle/>
          <a:p>
            <a:pPr algn="l"/>
            <a:r>
              <a:rPr lang="en-US" sz="1800" b="0" i="0" u="none" strike="noStrike" baseline="0" dirty="0">
                <a:latin typeface="Times New Roman" panose="02020603050405020304" pitchFamily="18" charset="0"/>
              </a:rPr>
              <a:t>A research problem, in general, refers to some difficulty which a researcher experiences in the context of either a theoretical or practical situation and wants to obtain a solution for the same.</a:t>
            </a:r>
            <a:br>
              <a:rPr lang="en-US" sz="1800" b="0" i="0" u="none" strike="noStrike" baseline="0" dirty="0">
                <a:latin typeface="Times New Roman" panose="02020603050405020304" pitchFamily="18" charset="0"/>
              </a:rPr>
            </a:br>
            <a:br>
              <a:rPr lang="en-US" sz="1800" b="0" i="0" u="none" strike="noStrike" baseline="0" dirty="0">
                <a:latin typeface="Times New Roman" panose="02020603050405020304" pitchFamily="18" charset="0"/>
              </a:rPr>
            </a:br>
            <a:r>
              <a:rPr lang="en-US" sz="1800" b="0" i="0" u="none" strike="noStrike" baseline="0" dirty="0">
                <a:latin typeface="Times New Roman" panose="02020603050405020304" pitchFamily="18" charset="0"/>
              </a:rPr>
              <a:t>Usually we say that a research problem does exist if the following conditions are met with:</a:t>
            </a:r>
            <a:br>
              <a:rPr lang="en-US" sz="1800" b="0" i="0" u="none" strike="noStrike" baseline="0" dirty="0">
                <a:latin typeface="Times New Roman" panose="02020603050405020304" pitchFamily="18" charset="0"/>
              </a:rPr>
            </a:br>
            <a:br>
              <a:rPr lang="en-US" sz="1800" b="0" i="0" u="none" strike="noStrike" baseline="0" dirty="0">
                <a:latin typeface="Times New Roman" panose="02020603050405020304" pitchFamily="18" charset="0"/>
              </a:rPr>
            </a:br>
            <a:r>
              <a:rPr lang="en-US" sz="1800" b="0" i="0" u="none" strike="noStrike" baseline="0" dirty="0">
                <a:solidFill>
                  <a:srgbClr val="C00000"/>
                </a:solidFill>
                <a:latin typeface="Times New Roman" panose="02020603050405020304" pitchFamily="18" charset="0"/>
              </a:rPr>
              <a:t>(</a:t>
            </a:r>
            <a:r>
              <a:rPr lang="en-US" sz="1800" b="0" i="0" u="none" strike="noStrike" baseline="0" dirty="0" err="1">
                <a:solidFill>
                  <a:srgbClr val="C00000"/>
                </a:solidFill>
                <a:latin typeface="Times New Roman" panose="02020603050405020304" pitchFamily="18" charset="0"/>
              </a:rPr>
              <a:t>i</a:t>
            </a:r>
            <a:r>
              <a:rPr lang="en-US" sz="1800" b="0" i="0" u="none" strike="noStrike" baseline="0" dirty="0">
                <a:solidFill>
                  <a:srgbClr val="C00000"/>
                </a:solidFill>
                <a:latin typeface="Times New Roman" panose="02020603050405020304" pitchFamily="18" charset="0"/>
              </a:rPr>
              <a:t>) There must be an individual (or a group or an </a:t>
            </a:r>
            <a:r>
              <a:rPr lang="en-US" sz="1800" b="0" i="0" u="none" strike="noStrike" baseline="0" dirty="0" err="1">
                <a:solidFill>
                  <a:srgbClr val="C00000"/>
                </a:solidFill>
                <a:latin typeface="Times New Roman" panose="02020603050405020304" pitchFamily="18" charset="0"/>
              </a:rPr>
              <a:t>organisation</a:t>
            </a:r>
            <a:r>
              <a:rPr lang="en-US" sz="1800" b="0" i="0" u="none" strike="noStrike" baseline="0" dirty="0">
                <a:solidFill>
                  <a:srgbClr val="C00000"/>
                </a:solidFill>
                <a:latin typeface="Times New Roman" panose="02020603050405020304" pitchFamily="18" charset="0"/>
              </a:rPr>
              <a:t>), let us call it ‘</a:t>
            </a:r>
            <a:r>
              <a:rPr lang="en-US" sz="1800" b="0" i="1" u="none" strike="noStrike" baseline="0" dirty="0">
                <a:solidFill>
                  <a:srgbClr val="C00000"/>
                </a:solidFill>
                <a:latin typeface="Times New Roman" panose="02020603050405020304" pitchFamily="18" charset="0"/>
              </a:rPr>
              <a:t>I</a:t>
            </a:r>
            <a:r>
              <a:rPr lang="en-US" sz="1800" b="0" i="0" u="none" strike="noStrike" baseline="0" dirty="0">
                <a:solidFill>
                  <a:srgbClr val="C00000"/>
                </a:solidFill>
                <a:latin typeface="Times New Roman" panose="02020603050405020304" pitchFamily="18" charset="0"/>
              </a:rPr>
              <a:t>,’ to whom the</a:t>
            </a:r>
            <a:br>
              <a:rPr lang="en-US" sz="1800" b="0" i="0" u="none" strike="noStrike" baseline="0" dirty="0">
                <a:solidFill>
                  <a:srgbClr val="C00000"/>
                </a:solidFill>
                <a:latin typeface="Times New Roman" panose="02020603050405020304" pitchFamily="18" charset="0"/>
              </a:rPr>
            </a:br>
            <a:r>
              <a:rPr lang="en-US" sz="1800" b="0" i="0" u="none" strike="noStrike" baseline="0" dirty="0">
                <a:solidFill>
                  <a:srgbClr val="C00000"/>
                </a:solidFill>
                <a:latin typeface="Times New Roman" panose="02020603050405020304" pitchFamily="18" charset="0"/>
              </a:rPr>
              <a:t>problem can be attributed. The individual or the </a:t>
            </a:r>
            <a:r>
              <a:rPr lang="en-US" sz="1800" b="0" i="0" u="none" strike="noStrike" baseline="0" dirty="0" err="1">
                <a:solidFill>
                  <a:srgbClr val="C00000"/>
                </a:solidFill>
                <a:latin typeface="Times New Roman" panose="02020603050405020304" pitchFamily="18" charset="0"/>
              </a:rPr>
              <a:t>organisation</a:t>
            </a:r>
            <a:r>
              <a:rPr lang="en-US" sz="1800" b="0" i="0" u="none" strike="noStrike" baseline="0" dirty="0">
                <a:solidFill>
                  <a:srgbClr val="C00000"/>
                </a:solidFill>
                <a:latin typeface="Times New Roman" panose="02020603050405020304" pitchFamily="18" charset="0"/>
              </a:rPr>
              <a:t>, as the case may be, occupies</a:t>
            </a:r>
            <a:br>
              <a:rPr lang="en-US" sz="1800" b="0" i="0" u="none" strike="noStrike" baseline="0" dirty="0">
                <a:solidFill>
                  <a:srgbClr val="C00000"/>
                </a:solidFill>
                <a:latin typeface="Times New Roman" panose="02020603050405020304" pitchFamily="18" charset="0"/>
              </a:rPr>
            </a:br>
            <a:r>
              <a:rPr lang="en-US" sz="1800" b="0" i="0" u="none" strike="noStrike" baseline="0" dirty="0">
                <a:solidFill>
                  <a:srgbClr val="C00000"/>
                </a:solidFill>
                <a:latin typeface="Times New Roman" panose="02020603050405020304" pitchFamily="18" charset="0"/>
              </a:rPr>
              <a:t>an environment, say ‘</a:t>
            </a:r>
            <a:r>
              <a:rPr lang="en-US" sz="1800" b="0" i="1" u="none" strike="noStrike" baseline="0" dirty="0">
                <a:solidFill>
                  <a:srgbClr val="C00000"/>
                </a:solidFill>
                <a:latin typeface="Times New Roman" panose="02020603050405020304" pitchFamily="18" charset="0"/>
              </a:rPr>
              <a:t>N</a:t>
            </a:r>
            <a:r>
              <a:rPr lang="en-US" sz="1800" b="0" i="0" u="none" strike="noStrike" baseline="0" dirty="0">
                <a:solidFill>
                  <a:srgbClr val="C00000"/>
                </a:solidFill>
                <a:latin typeface="Times New Roman" panose="02020603050405020304" pitchFamily="18" charset="0"/>
              </a:rPr>
              <a:t>’, which is defined by values of the uncontrolled variables, </a:t>
            </a:r>
            <a:r>
              <a:rPr lang="en-US" sz="1800" b="0" i="1" u="none" strike="noStrike" baseline="0" dirty="0" err="1">
                <a:solidFill>
                  <a:srgbClr val="C00000"/>
                </a:solidFill>
                <a:latin typeface="Times New Roman" panose="02020603050405020304" pitchFamily="18" charset="0"/>
              </a:rPr>
              <a:t>Yj</a:t>
            </a:r>
            <a:r>
              <a:rPr lang="en-US" sz="1800" b="0" i="0" u="none" strike="noStrike" baseline="0" dirty="0">
                <a:solidFill>
                  <a:srgbClr val="C00000"/>
                </a:solidFill>
                <a:latin typeface="Times New Roman" panose="02020603050405020304" pitchFamily="18" charset="0"/>
              </a:rPr>
              <a:t>.</a:t>
            </a:r>
            <a:br>
              <a:rPr lang="en-US" sz="1800" b="0" i="0" u="none" strike="noStrike" baseline="0" dirty="0">
                <a:latin typeface="Times New Roman" panose="02020603050405020304" pitchFamily="18" charset="0"/>
              </a:rPr>
            </a:br>
            <a:r>
              <a:rPr lang="en-US" sz="1800" b="0" i="0" u="none" strike="noStrike" baseline="0" dirty="0">
                <a:latin typeface="Times New Roman" panose="02020603050405020304" pitchFamily="18" charset="0"/>
              </a:rPr>
              <a:t>(ii) There must be at least two courses of action, say </a:t>
            </a:r>
            <a:r>
              <a:rPr lang="en-US" sz="1800" b="0" i="1" u="none" strike="noStrike" baseline="0" dirty="0">
                <a:latin typeface="Times New Roman" panose="02020603050405020304" pitchFamily="18" charset="0"/>
              </a:rPr>
              <a:t>C</a:t>
            </a:r>
            <a:r>
              <a:rPr lang="en-US" sz="1800" b="0" i="0" u="none" strike="noStrike" baseline="0" dirty="0">
                <a:latin typeface="Times New Roman" panose="02020603050405020304" pitchFamily="18" charset="0"/>
              </a:rPr>
              <a:t>1 and </a:t>
            </a:r>
            <a:r>
              <a:rPr lang="en-US" sz="1800" b="0" i="1" u="none" strike="noStrike" baseline="0" dirty="0">
                <a:latin typeface="Times New Roman" panose="02020603050405020304" pitchFamily="18" charset="0"/>
              </a:rPr>
              <a:t>C</a:t>
            </a:r>
            <a:r>
              <a:rPr lang="en-US" sz="1800" b="0" i="0" u="none" strike="noStrike" baseline="0" dirty="0">
                <a:latin typeface="Times New Roman" panose="02020603050405020304" pitchFamily="18" charset="0"/>
              </a:rPr>
              <a:t>2, to be pursued. A course of</a:t>
            </a:r>
            <a:br>
              <a:rPr lang="en-US" sz="1800" b="0" i="0" u="none" strike="noStrike" baseline="0" dirty="0">
                <a:latin typeface="Times New Roman" panose="02020603050405020304" pitchFamily="18" charset="0"/>
              </a:rPr>
            </a:br>
            <a:r>
              <a:rPr lang="en-US" sz="1800" b="0" i="0" u="none" strike="noStrike" baseline="0" dirty="0">
                <a:latin typeface="Times New Roman" panose="02020603050405020304" pitchFamily="18" charset="0"/>
              </a:rPr>
              <a:t>action is defined by one or more values of the controlled variables. For example, the number</a:t>
            </a:r>
            <a:br>
              <a:rPr lang="en-US" sz="1800" b="0" i="0" u="none" strike="noStrike" baseline="0" dirty="0">
                <a:latin typeface="Times New Roman" panose="02020603050405020304" pitchFamily="18" charset="0"/>
              </a:rPr>
            </a:br>
            <a:r>
              <a:rPr lang="en-US" sz="1800" b="0" i="0" u="none" strike="noStrike" baseline="0" dirty="0">
                <a:latin typeface="Times New Roman" panose="02020603050405020304" pitchFamily="18" charset="0"/>
              </a:rPr>
              <a:t>of items purchased at a specified time is said to be one course of action.</a:t>
            </a:r>
            <a:br>
              <a:rPr lang="en-US" sz="1800" b="0" i="0" u="none" strike="noStrike" baseline="0" dirty="0">
                <a:latin typeface="Times New Roman" panose="02020603050405020304" pitchFamily="18" charset="0"/>
              </a:rPr>
            </a:br>
            <a:r>
              <a:rPr lang="en-US" sz="1800" b="0" i="0" u="none" strike="noStrike" baseline="0" dirty="0">
                <a:solidFill>
                  <a:srgbClr val="C00000"/>
                </a:solidFill>
                <a:latin typeface="Times New Roman" panose="02020603050405020304" pitchFamily="18" charset="0"/>
              </a:rPr>
              <a:t>(iii) There must be at least two possible outcomes, say </a:t>
            </a:r>
            <a:r>
              <a:rPr lang="en-US" sz="1800" b="0" i="1" u="none" strike="noStrike" baseline="0" dirty="0">
                <a:solidFill>
                  <a:srgbClr val="C00000"/>
                </a:solidFill>
                <a:latin typeface="Times New Roman" panose="02020603050405020304" pitchFamily="18" charset="0"/>
              </a:rPr>
              <a:t>O</a:t>
            </a:r>
            <a:r>
              <a:rPr lang="en-US" sz="1800" b="0" i="0" u="none" strike="noStrike" baseline="0" dirty="0">
                <a:solidFill>
                  <a:srgbClr val="C00000"/>
                </a:solidFill>
                <a:latin typeface="Times New Roman" panose="02020603050405020304" pitchFamily="18" charset="0"/>
              </a:rPr>
              <a:t>1 and </a:t>
            </a:r>
            <a:r>
              <a:rPr lang="en-US" sz="1800" b="0" i="1" u="none" strike="noStrike" baseline="0" dirty="0">
                <a:solidFill>
                  <a:srgbClr val="C00000"/>
                </a:solidFill>
                <a:latin typeface="Times New Roman" panose="02020603050405020304" pitchFamily="18" charset="0"/>
              </a:rPr>
              <a:t>O</a:t>
            </a:r>
            <a:r>
              <a:rPr lang="en-US" sz="1800" b="0" i="0" u="none" strike="noStrike" baseline="0" dirty="0">
                <a:solidFill>
                  <a:srgbClr val="C00000"/>
                </a:solidFill>
                <a:latin typeface="Times New Roman" panose="02020603050405020304" pitchFamily="18" charset="0"/>
              </a:rPr>
              <a:t>2, of the course of action, of</a:t>
            </a:r>
            <a:br>
              <a:rPr lang="en-US" sz="1800" b="0" i="0" u="none" strike="noStrike" baseline="0" dirty="0">
                <a:solidFill>
                  <a:srgbClr val="C00000"/>
                </a:solidFill>
                <a:latin typeface="Times New Roman" panose="02020603050405020304" pitchFamily="18" charset="0"/>
              </a:rPr>
            </a:br>
            <a:r>
              <a:rPr lang="en-US" sz="1800" b="0" i="0" u="none" strike="noStrike" baseline="0" dirty="0">
                <a:solidFill>
                  <a:srgbClr val="C00000"/>
                </a:solidFill>
                <a:latin typeface="Times New Roman" panose="02020603050405020304" pitchFamily="18" charset="0"/>
              </a:rPr>
              <a:t>which one should be preferable to the other. In other words, this means that there must be</a:t>
            </a:r>
            <a:br>
              <a:rPr lang="en-US" sz="1800" b="0" i="0" u="none" strike="noStrike" baseline="0" dirty="0">
                <a:solidFill>
                  <a:srgbClr val="C00000"/>
                </a:solidFill>
                <a:latin typeface="Times New Roman" panose="02020603050405020304" pitchFamily="18" charset="0"/>
              </a:rPr>
            </a:br>
            <a:r>
              <a:rPr lang="en-US" sz="1800" b="0" i="0" u="none" strike="noStrike" baseline="0" dirty="0">
                <a:solidFill>
                  <a:srgbClr val="C00000"/>
                </a:solidFill>
                <a:latin typeface="Times New Roman" panose="02020603050405020304" pitchFamily="18" charset="0"/>
              </a:rPr>
              <a:t>at least one outcome that the researcher wants, i.e., an objective.</a:t>
            </a:r>
            <a:br>
              <a:rPr lang="en-US" sz="1800" b="0" i="0" u="none" strike="noStrike" baseline="0" dirty="0">
                <a:solidFill>
                  <a:srgbClr val="C00000"/>
                </a:solidFill>
                <a:latin typeface="Times New Roman" panose="02020603050405020304" pitchFamily="18" charset="0"/>
              </a:rPr>
            </a:br>
            <a:r>
              <a:rPr lang="en-US" sz="1800" b="0" i="0" u="none" strike="noStrike" baseline="0" dirty="0">
                <a:latin typeface="Times New Roman" panose="02020603050405020304" pitchFamily="18" charset="0"/>
              </a:rPr>
              <a:t>(iv) The courses of action available must provides some chance of obtaining the objective</a:t>
            </a:r>
            <a:br>
              <a:rPr lang="en-US" sz="1800" b="0" i="0" u="none" strike="noStrike" baseline="0" dirty="0">
                <a:latin typeface="Times New Roman" panose="02020603050405020304" pitchFamily="18" charset="0"/>
              </a:rPr>
            </a:br>
            <a:br>
              <a:rPr lang="en-US" sz="1800" b="0" i="0" u="none" strike="noStrike" baseline="0" dirty="0">
                <a:latin typeface="Times New Roman" panose="02020603050405020304" pitchFamily="18" charset="0"/>
              </a:rPr>
            </a:br>
            <a:r>
              <a:rPr lang="en-US" sz="1800" b="0" i="0" u="none" strike="noStrike" baseline="0" dirty="0">
                <a:latin typeface="Times New Roman" panose="02020603050405020304" pitchFamily="18" charset="0"/>
              </a:rPr>
              <a:t>In simple words, we can say that the choices must have unequal efficiencies for the desired outcomes.</a:t>
            </a:r>
            <a:endParaRPr lang="ar-SA" sz="2800" dirty="0"/>
          </a:p>
        </p:txBody>
      </p:sp>
      <p:sp>
        <p:nvSpPr>
          <p:cNvPr id="3" name="Title 1">
            <a:extLst>
              <a:ext uri="{FF2B5EF4-FFF2-40B4-BE49-F238E27FC236}">
                <a16:creationId xmlns:a16="http://schemas.microsoft.com/office/drawing/2014/main" id="{DB520BFF-4981-4BED-BF4C-B8609DEBE52F}"/>
              </a:ext>
            </a:extLst>
          </p:cNvPr>
          <p:cNvSpPr txBox="1">
            <a:spLocks/>
          </p:cNvSpPr>
          <p:nvPr/>
        </p:nvSpPr>
        <p:spPr>
          <a:xfrm>
            <a:off x="0" y="24809"/>
            <a:ext cx="8686800" cy="533400"/>
          </a:xfrm>
          <a:prstGeom prst="rect">
            <a:avLst/>
          </a:prstGeom>
          <a:effectLst>
            <a:outerShdw blurRad="25400" dir="17880000">
              <a:srgbClr val="000000">
                <a:alpha val="46000"/>
              </a:srgbClr>
            </a:outerShdw>
          </a:effectLst>
        </p:spPr>
        <p:txBody>
          <a:bodyPr vert="horz" lIns="91440" tIns="45720" rIns="91440" bIns="45720" rtlCol="0" anchor="ctr">
            <a:normAutofit fontScale="97500"/>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100" b="1" dirty="0"/>
              <a:t>WHAT IS A RESEARCH PROBLEM?</a:t>
            </a:r>
            <a:endParaRPr lang="en-IN" sz="2100" b="1" dirty="0"/>
          </a:p>
        </p:txBody>
      </p:sp>
    </p:spTree>
    <p:extLst>
      <p:ext uri="{BB962C8B-B14F-4D97-AF65-F5344CB8AC3E}">
        <p14:creationId xmlns:p14="http://schemas.microsoft.com/office/powerpoint/2010/main" val="299685323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 y="457200"/>
            <a:ext cx="8763000" cy="6400800"/>
          </a:xfrm>
        </p:spPr>
        <p:style>
          <a:lnRef idx="1">
            <a:schemeClr val="accent1"/>
          </a:lnRef>
          <a:fillRef idx="2">
            <a:schemeClr val="accent1"/>
          </a:fillRef>
          <a:effectRef idx="1">
            <a:schemeClr val="accent1"/>
          </a:effectRef>
          <a:fontRef idx="minor">
            <a:schemeClr val="dk1"/>
          </a:fontRef>
        </p:style>
        <p:txBody>
          <a:bodyPr>
            <a:noAutofit/>
          </a:bodyPr>
          <a:lstStyle/>
          <a:p>
            <a:pPr algn="l">
              <a:lnSpc>
                <a:spcPct val="150000"/>
              </a:lnSpc>
            </a:pPr>
            <a:r>
              <a:rPr lang="en-US" sz="1800" b="0" i="0" u="none" strike="noStrike" baseline="0" dirty="0">
                <a:latin typeface="Times New Roman" panose="02020603050405020304" pitchFamily="18" charset="0"/>
              </a:rPr>
              <a:t>We can, thus, state the components of a research problem as under:</a:t>
            </a:r>
            <a:br>
              <a:rPr lang="en-US" sz="1800" b="0" i="0" u="none" strike="noStrike" baseline="0" dirty="0">
                <a:latin typeface="Times New Roman" panose="02020603050405020304" pitchFamily="18" charset="0"/>
              </a:rPr>
            </a:br>
            <a:r>
              <a:rPr lang="en-US" sz="1800" b="0" i="0" u="none" strike="noStrike" baseline="0" dirty="0">
                <a:latin typeface="Times New Roman" panose="02020603050405020304" pitchFamily="18" charset="0"/>
              </a:rPr>
              <a:t>(</a:t>
            </a:r>
            <a:r>
              <a:rPr lang="en-US" sz="1800" b="0" i="0" u="none" strike="noStrike" baseline="0" dirty="0" err="1">
                <a:latin typeface="Times New Roman" panose="02020603050405020304" pitchFamily="18" charset="0"/>
              </a:rPr>
              <a:t>i</a:t>
            </a:r>
            <a:r>
              <a:rPr lang="en-US" sz="1800" b="0" i="0" u="none" strike="noStrike" baseline="0" dirty="0">
                <a:latin typeface="Times New Roman" panose="02020603050405020304" pitchFamily="18" charset="0"/>
              </a:rPr>
              <a:t>) There must be an individual or a group which has some difficulty or the problem.</a:t>
            </a:r>
            <a:br>
              <a:rPr lang="en-US" sz="1800" b="0" i="0" u="none" strike="noStrike" baseline="0" dirty="0">
                <a:latin typeface="Times New Roman" panose="02020603050405020304" pitchFamily="18" charset="0"/>
              </a:rPr>
            </a:br>
            <a:r>
              <a:rPr lang="en-US" sz="1800" b="0" i="0" u="none" strike="noStrike" baseline="0" dirty="0">
                <a:latin typeface="Times New Roman" panose="02020603050405020304" pitchFamily="18" charset="0"/>
              </a:rPr>
              <a:t>(ii) There must be some objective(s) to be attained at. If one wants nothing, one cannot have</a:t>
            </a:r>
            <a:br>
              <a:rPr lang="en-US" sz="1800" b="0" i="0" u="none" strike="noStrike" baseline="0" dirty="0">
                <a:latin typeface="Times New Roman" panose="02020603050405020304" pitchFamily="18" charset="0"/>
              </a:rPr>
            </a:br>
            <a:r>
              <a:rPr lang="en-IN" sz="1800" b="0" i="0" u="none" strike="noStrike" baseline="0" dirty="0">
                <a:latin typeface="Times New Roman" panose="02020603050405020304" pitchFamily="18" charset="0"/>
              </a:rPr>
              <a:t>a problem.</a:t>
            </a:r>
            <a:br>
              <a:rPr lang="en-IN" sz="1800" b="0" i="0" u="none" strike="noStrike" baseline="0" dirty="0">
                <a:latin typeface="Times New Roman" panose="02020603050405020304" pitchFamily="18" charset="0"/>
              </a:rPr>
            </a:br>
            <a:r>
              <a:rPr lang="en-US" sz="1800" b="0" i="0" u="none" strike="noStrike" baseline="0" dirty="0">
                <a:latin typeface="Times New Roman" panose="02020603050405020304" pitchFamily="18" charset="0"/>
              </a:rPr>
              <a:t>(iii) There must be alternative means (or the courses of action) for obtaining the objective(s)</a:t>
            </a:r>
            <a:br>
              <a:rPr lang="en-US" sz="1800" b="0" i="0" u="none" strike="noStrike" baseline="0" dirty="0">
                <a:latin typeface="Times New Roman" panose="02020603050405020304" pitchFamily="18" charset="0"/>
              </a:rPr>
            </a:br>
            <a:r>
              <a:rPr lang="en-US" sz="1800" b="0" i="0" u="none" strike="noStrike" baseline="0" dirty="0">
                <a:latin typeface="Times New Roman" panose="02020603050405020304" pitchFamily="18" charset="0"/>
              </a:rPr>
              <a:t>one wishes to attain. This means that there must be </a:t>
            </a:r>
            <a:r>
              <a:rPr lang="en-US" sz="1800" b="0" i="1" u="none" strike="noStrike" baseline="0" dirty="0">
                <a:latin typeface="Times New Roman" panose="02020603050405020304" pitchFamily="18" charset="0"/>
              </a:rPr>
              <a:t>at least two means </a:t>
            </a:r>
            <a:r>
              <a:rPr lang="en-US" sz="1800" b="0" i="0" u="none" strike="noStrike" baseline="0" dirty="0">
                <a:latin typeface="Times New Roman" panose="02020603050405020304" pitchFamily="18" charset="0"/>
              </a:rPr>
              <a:t>available to a</a:t>
            </a:r>
            <a:br>
              <a:rPr lang="en-US" sz="1800" b="0" i="0" u="none" strike="noStrike" baseline="0" dirty="0">
                <a:latin typeface="Times New Roman" panose="02020603050405020304" pitchFamily="18" charset="0"/>
              </a:rPr>
            </a:br>
            <a:r>
              <a:rPr lang="en-US" sz="1800" b="0" i="0" u="none" strike="noStrike" baseline="0" dirty="0">
                <a:latin typeface="Times New Roman" panose="02020603050405020304" pitchFamily="18" charset="0"/>
              </a:rPr>
              <a:t>researcher for if he has no choice of means, he cannot have a problem.</a:t>
            </a:r>
            <a:br>
              <a:rPr lang="en-US" sz="1800" b="0" i="0" u="none" strike="noStrike" baseline="0" dirty="0">
                <a:latin typeface="Times New Roman" panose="02020603050405020304" pitchFamily="18" charset="0"/>
              </a:rPr>
            </a:br>
            <a:r>
              <a:rPr lang="en-US" sz="1800" b="0" i="0" u="none" strike="noStrike" baseline="0" dirty="0">
                <a:latin typeface="Times New Roman" panose="02020603050405020304" pitchFamily="18" charset="0"/>
              </a:rPr>
              <a:t>(iv) There must remain some doubt in the mind of a researcher with regard to the selection of</a:t>
            </a:r>
            <a:br>
              <a:rPr lang="en-US" sz="1800" b="0" i="0" u="none" strike="noStrike" baseline="0" dirty="0">
                <a:latin typeface="Times New Roman" panose="02020603050405020304" pitchFamily="18" charset="0"/>
              </a:rPr>
            </a:br>
            <a:r>
              <a:rPr lang="en-US" sz="1800" b="0" i="0" u="none" strike="noStrike" baseline="0" dirty="0">
                <a:latin typeface="Times New Roman" panose="02020603050405020304" pitchFamily="18" charset="0"/>
              </a:rPr>
              <a:t>alternatives. This means that research must answer the question concerning the relative</a:t>
            </a:r>
            <a:br>
              <a:rPr lang="en-US" sz="1800" b="0" i="0" u="none" strike="noStrike" baseline="0" dirty="0">
                <a:latin typeface="Times New Roman" panose="02020603050405020304" pitchFamily="18" charset="0"/>
              </a:rPr>
            </a:br>
            <a:r>
              <a:rPr lang="en-US" sz="1800" b="0" i="0" u="none" strike="noStrike" baseline="0" dirty="0">
                <a:latin typeface="Times New Roman" panose="02020603050405020304" pitchFamily="18" charset="0"/>
              </a:rPr>
              <a:t>efficiency of the possible alternatives.</a:t>
            </a:r>
            <a:br>
              <a:rPr lang="en-US" sz="1800" b="0" i="0" u="none" strike="noStrike" baseline="0" dirty="0">
                <a:latin typeface="Times New Roman" panose="02020603050405020304" pitchFamily="18" charset="0"/>
              </a:rPr>
            </a:br>
            <a:r>
              <a:rPr lang="en-US" sz="1800" b="0" i="0" u="none" strike="noStrike" baseline="0" dirty="0">
                <a:latin typeface="Times New Roman" panose="02020603050405020304" pitchFamily="18" charset="0"/>
              </a:rPr>
              <a:t>(v) There must be some environment(s) to which the difficulty pertains.</a:t>
            </a:r>
          </a:p>
        </p:txBody>
      </p:sp>
      <p:sp>
        <p:nvSpPr>
          <p:cNvPr id="3" name="Title 1">
            <a:extLst>
              <a:ext uri="{FF2B5EF4-FFF2-40B4-BE49-F238E27FC236}">
                <a16:creationId xmlns:a16="http://schemas.microsoft.com/office/drawing/2014/main" id="{DB520BFF-4981-4BED-BF4C-B8609DEBE52F}"/>
              </a:ext>
            </a:extLst>
          </p:cNvPr>
          <p:cNvSpPr txBox="1">
            <a:spLocks/>
          </p:cNvSpPr>
          <p:nvPr/>
        </p:nvSpPr>
        <p:spPr>
          <a:xfrm>
            <a:off x="0" y="24809"/>
            <a:ext cx="8686800" cy="533400"/>
          </a:xfrm>
          <a:prstGeom prst="rect">
            <a:avLst/>
          </a:prstGeom>
          <a:effectLst>
            <a:outerShdw blurRad="25400" dir="17880000">
              <a:srgbClr val="000000">
                <a:alpha val="46000"/>
              </a:srgbClr>
            </a:outerShdw>
          </a:effectLst>
        </p:spPr>
        <p:txBody>
          <a:bodyPr vert="horz" lIns="91440" tIns="45720" rIns="91440" bIns="45720" rtlCol="0" anchor="ctr">
            <a:normAutofit fontScale="97500"/>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100" b="1" dirty="0"/>
              <a:t>WHAT IS A RESEARCH PROBLEM?...</a:t>
            </a:r>
            <a:endParaRPr lang="en-IN" sz="2100" b="1" dirty="0"/>
          </a:p>
        </p:txBody>
      </p:sp>
    </p:spTree>
    <p:extLst>
      <p:ext uri="{BB962C8B-B14F-4D97-AF65-F5344CB8AC3E}">
        <p14:creationId xmlns:p14="http://schemas.microsoft.com/office/powerpoint/2010/main" val="111660393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57200"/>
            <a:ext cx="8763000" cy="6375991"/>
          </a:xfrm>
        </p:spPr>
        <p:style>
          <a:lnRef idx="1">
            <a:schemeClr val="accent1"/>
          </a:lnRef>
          <a:fillRef idx="2">
            <a:schemeClr val="accent1"/>
          </a:fillRef>
          <a:effectRef idx="1">
            <a:schemeClr val="accent1"/>
          </a:effectRef>
          <a:fontRef idx="minor">
            <a:schemeClr val="dk1"/>
          </a:fontRef>
        </p:style>
        <p:txBody>
          <a:bodyPr>
            <a:noAutofit/>
          </a:bodyPr>
          <a:lstStyle/>
          <a:p>
            <a:pPr algn="l">
              <a:lnSpc>
                <a:spcPct val="150000"/>
              </a:lnSpc>
            </a:pPr>
            <a:r>
              <a:rPr lang="en-US" sz="1800" b="0" i="0" u="none" strike="noStrike" baseline="0" dirty="0">
                <a:latin typeface="Times New Roman" panose="02020603050405020304" pitchFamily="18" charset="0"/>
              </a:rPr>
              <a:t>However, the following points may be observed by a researcher in selecting a research</a:t>
            </a:r>
            <a:br>
              <a:rPr lang="en-US" sz="1800" b="0" i="0" u="none" strike="noStrike" baseline="0" dirty="0">
                <a:latin typeface="Times New Roman" panose="02020603050405020304" pitchFamily="18" charset="0"/>
              </a:rPr>
            </a:br>
            <a:r>
              <a:rPr lang="en-US" sz="1800" b="0" i="0" u="none" strike="noStrike" baseline="0" dirty="0">
                <a:latin typeface="Times New Roman" panose="02020603050405020304" pitchFamily="18" charset="0"/>
              </a:rPr>
              <a:t>problem or a subject for research:</a:t>
            </a:r>
            <a:br>
              <a:rPr lang="en-US" sz="1800" b="0" i="0" u="none" strike="noStrike" baseline="0" dirty="0">
                <a:latin typeface="Times New Roman" panose="02020603050405020304" pitchFamily="18" charset="0"/>
              </a:rPr>
            </a:br>
            <a:r>
              <a:rPr lang="en-US" sz="1800" b="0" i="0" u="none" strike="noStrike" baseline="0" dirty="0">
                <a:latin typeface="Times New Roman" panose="02020603050405020304" pitchFamily="18" charset="0"/>
              </a:rPr>
              <a:t>(</a:t>
            </a:r>
            <a:r>
              <a:rPr lang="en-US" sz="1800" b="0" i="0" u="none" strike="noStrike" baseline="0" dirty="0" err="1">
                <a:latin typeface="Times New Roman" panose="02020603050405020304" pitchFamily="18" charset="0"/>
              </a:rPr>
              <a:t>i</a:t>
            </a:r>
            <a:r>
              <a:rPr lang="en-US" sz="1800" b="0" i="0" u="none" strike="noStrike" baseline="0" dirty="0">
                <a:latin typeface="Times New Roman" panose="02020603050405020304" pitchFamily="18" charset="0"/>
              </a:rPr>
              <a:t>) Subject which is overdone should not be normally chosen, for it will be a difficult task to</a:t>
            </a:r>
            <a:br>
              <a:rPr lang="en-US" sz="1800" b="0" i="0" u="none" strike="noStrike" baseline="0" dirty="0">
                <a:latin typeface="Times New Roman" panose="02020603050405020304" pitchFamily="18" charset="0"/>
              </a:rPr>
            </a:br>
            <a:r>
              <a:rPr lang="en-US" sz="1800" b="0" i="0" u="none" strike="noStrike" baseline="0" dirty="0">
                <a:latin typeface="Times New Roman" panose="02020603050405020304" pitchFamily="18" charset="0"/>
              </a:rPr>
              <a:t>throw any new light in such a case.</a:t>
            </a:r>
            <a:br>
              <a:rPr lang="en-US" sz="1800" b="0" i="0" u="none" strike="noStrike" baseline="0" dirty="0">
                <a:latin typeface="Times New Roman" panose="02020603050405020304" pitchFamily="18" charset="0"/>
              </a:rPr>
            </a:br>
            <a:r>
              <a:rPr lang="en-US" sz="1800" b="0" i="0" u="none" strike="noStrike" baseline="0" dirty="0">
                <a:latin typeface="Times New Roman" panose="02020603050405020304" pitchFamily="18" charset="0"/>
              </a:rPr>
              <a:t>(ii) Controversial subject should not become the choice of an average researcher.</a:t>
            </a:r>
            <a:br>
              <a:rPr lang="en-US" sz="1800" b="0" i="0" u="none" strike="noStrike" baseline="0" dirty="0">
                <a:latin typeface="Times New Roman" panose="02020603050405020304" pitchFamily="18" charset="0"/>
              </a:rPr>
            </a:br>
            <a:r>
              <a:rPr lang="en-US" sz="1800" b="0" i="0" u="none" strike="noStrike" baseline="0" dirty="0">
                <a:latin typeface="Times New Roman" panose="02020603050405020304" pitchFamily="18" charset="0"/>
              </a:rPr>
              <a:t>(iii) Too narrow or too vague problems should be avoided.</a:t>
            </a:r>
            <a:br>
              <a:rPr lang="en-US" sz="1800" b="0" i="0" u="none" strike="noStrike" baseline="0" dirty="0">
                <a:latin typeface="Times New Roman" panose="02020603050405020304" pitchFamily="18" charset="0"/>
              </a:rPr>
            </a:br>
            <a:r>
              <a:rPr lang="en-US" sz="1800" b="0" i="0" u="none" strike="noStrike" baseline="0" dirty="0">
                <a:latin typeface="Times New Roman" panose="02020603050405020304" pitchFamily="18" charset="0"/>
              </a:rPr>
              <a:t>(iv) The subject selected for research should be familiar and feasible so that the related research material or sources of research are within one’s reach. </a:t>
            </a:r>
            <a:br>
              <a:rPr lang="en-US" sz="1800" b="0" i="0" u="none" strike="noStrike" baseline="0" dirty="0">
                <a:latin typeface="Times New Roman" panose="02020603050405020304" pitchFamily="18" charset="0"/>
              </a:rPr>
            </a:br>
            <a:r>
              <a:rPr lang="en-US" sz="1800" b="0" i="0" u="none" strike="noStrike" baseline="0" dirty="0">
                <a:latin typeface="Times New Roman" panose="02020603050405020304" pitchFamily="18" charset="0"/>
              </a:rPr>
              <a:t>(v) The importance of the subject, the qualifications and the training of a researcher, the costs</a:t>
            </a:r>
            <a:br>
              <a:rPr lang="en-US" sz="1800" b="0" i="0" u="none" strike="noStrike" baseline="0" dirty="0">
                <a:latin typeface="Times New Roman" panose="02020603050405020304" pitchFamily="18" charset="0"/>
              </a:rPr>
            </a:br>
            <a:r>
              <a:rPr lang="en-US" sz="1800" b="0" i="0" u="none" strike="noStrike" baseline="0" dirty="0">
                <a:latin typeface="Times New Roman" panose="02020603050405020304" pitchFamily="18" charset="0"/>
              </a:rPr>
              <a:t>involved, the time factor are few other criteria that must also be considered in selecting a</a:t>
            </a:r>
            <a:br>
              <a:rPr lang="en-US" sz="1800" b="0" i="0" u="none" strike="noStrike" baseline="0" dirty="0">
                <a:latin typeface="Times New Roman" panose="02020603050405020304" pitchFamily="18" charset="0"/>
              </a:rPr>
            </a:br>
            <a:r>
              <a:rPr lang="en-US" sz="1800" b="0" i="0" u="none" strike="noStrike" baseline="0" dirty="0">
                <a:latin typeface="Times New Roman" panose="02020603050405020304" pitchFamily="18" charset="0"/>
              </a:rPr>
              <a:t>problem.</a:t>
            </a:r>
          </a:p>
        </p:txBody>
      </p:sp>
      <p:sp>
        <p:nvSpPr>
          <p:cNvPr id="3" name="Title 1">
            <a:extLst>
              <a:ext uri="{FF2B5EF4-FFF2-40B4-BE49-F238E27FC236}">
                <a16:creationId xmlns:a16="http://schemas.microsoft.com/office/drawing/2014/main" id="{DB520BFF-4981-4BED-BF4C-B8609DEBE52F}"/>
              </a:ext>
            </a:extLst>
          </p:cNvPr>
          <p:cNvSpPr txBox="1">
            <a:spLocks/>
          </p:cNvSpPr>
          <p:nvPr/>
        </p:nvSpPr>
        <p:spPr>
          <a:xfrm>
            <a:off x="0" y="24809"/>
            <a:ext cx="8686800" cy="533400"/>
          </a:xfrm>
          <a:prstGeom prst="rect">
            <a:avLst/>
          </a:prstGeom>
          <a:effectLst>
            <a:outerShdw blurRad="25400" dir="17880000">
              <a:srgbClr val="000000">
                <a:alpha val="46000"/>
              </a:srgbClr>
            </a:outerShdw>
          </a:effectLst>
        </p:spPr>
        <p:txBody>
          <a:bodyPr vert="horz" lIns="91440" tIns="45720" rIns="91440" bIns="45720" rtlCol="0" anchor="ctr">
            <a:normAutofit fontScale="97500"/>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100" b="1" dirty="0"/>
              <a:t>Selecting the Problem</a:t>
            </a:r>
            <a:endParaRPr lang="en-IN" sz="2100" b="1" dirty="0"/>
          </a:p>
        </p:txBody>
      </p:sp>
    </p:spTree>
    <p:extLst>
      <p:ext uri="{BB962C8B-B14F-4D97-AF65-F5344CB8AC3E}">
        <p14:creationId xmlns:p14="http://schemas.microsoft.com/office/powerpoint/2010/main" val="291138129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 y="457200"/>
            <a:ext cx="8763000" cy="6400800"/>
          </a:xfrm>
        </p:spPr>
        <p:style>
          <a:lnRef idx="1">
            <a:schemeClr val="accent1"/>
          </a:lnRef>
          <a:fillRef idx="2">
            <a:schemeClr val="accent1"/>
          </a:fillRef>
          <a:effectRef idx="1">
            <a:schemeClr val="accent1"/>
          </a:effectRef>
          <a:fontRef idx="minor">
            <a:schemeClr val="dk1"/>
          </a:fontRef>
        </p:style>
        <p:txBody>
          <a:bodyPr>
            <a:noAutofit/>
          </a:bodyPr>
          <a:lstStyle/>
          <a:p>
            <a:pPr algn="l">
              <a:lnSpc>
                <a:spcPct val="150000"/>
              </a:lnSpc>
            </a:pPr>
            <a:br>
              <a:rPr lang="en-US" sz="1600" b="0" i="0" u="none" strike="noStrike" baseline="0" dirty="0">
                <a:latin typeface="Times New Roman" panose="02020603050405020304" pitchFamily="18" charset="0"/>
              </a:rPr>
            </a:br>
            <a:r>
              <a:rPr lang="en-US" sz="1600" b="1" i="0" u="none" strike="noStrike" baseline="0" dirty="0">
                <a:latin typeface="Times New Roman" panose="02020603050405020304" pitchFamily="18" charset="0"/>
              </a:rPr>
              <a:t>In other words, before the final selection of a problem is done, a researcher must</a:t>
            </a:r>
            <a:br>
              <a:rPr lang="en-US" sz="1600" b="1" i="0" u="none" strike="noStrike" baseline="0" dirty="0">
                <a:latin typeface="Times New Roman" panose="02020603050405020304" pitchFamily="18" charset="0"/>
              </a:rPr>
            </a:br>
            <a:r>
              <a:rPr lang="en-US" sz="1600" b="1" i="0" u="none" strike="noStrike" baseline="0" dirty="0">
                <a:latin typeface="Times New Roman" panose="02020603050405020304" pitchFamily="18" charset="0"/>
              </a:rPr>
              <a:t>ask himself the following questions:</a:t>
            </a:r>
            <a:br>
              <a:rPr lang="en-US" sz="1600" b="0" i="0" u="none" strike="noStrike" baseline="0" dirty="0">
                <a:latin typeface="Times New Roman" panose="02020603050405020304" pitchFamily="18" charset="0"/>
              </a:rPr>
            </a:br>
            <a:r>
              <a:rPr lang="en-US" sz="1600" b="0" i="0" u="none" strike="noStrike" baseline="0" dirty="0">
                <a:latin typeface="Times New Roman" panose="02020603050405020304" pitchFamily="18" charset="0"/>
              </a:rPr>
              <a:t>(a) Whether he is well equipped in terms of his background to carry out the research?</a:t>
            </a:r>
            <a:br>
              <a:rPr lang="en-US" sz="1600" b="0" i="0" u="none" strike="noStrike" baseline="0" dirty="0">
                <a:latin typeface="Times New Roman" panose="02020603050405020304" pitchFamily="18" charset="0"/>
              </a:rPr>
            </a:br>
            <a:r>
              <a:rPr lang="en-US" sz="1600" b="0" i="0" u="none" strike="noStrike" baseline="0" dirty="0">
                <a:latin typeface="Times New Roman" panose="02020603050405020304" pitchFamily="18" charset="0"/>
              </a:rPr>
              <a:t>(b) Whether the study falls within the budget he can afford?</a:t>
            </a:r>
            <a:br>
              <a:rPr lang="en-US" sz="1600" b="0" i="0" u="none" strike="noStrike" baseline="0" dirty="0">
                <a:latin typeface="Times New Roman" panose="02020603050405020304" pitchFamily="18" charset="0"/>
              </a:rPr>
            </a:br>
            <a:r>
              <a:rPr lang="en-US" sz="1600" b="0" i="0" u="none" strike="noStrike" baseline="0" dirty="0">
                <a:latin typeface="Times New Roman" panose="02020603050405020304" pitchFamily="18" charset="0"/>
              </a:rPr>
              <a:t>(c) Whether the necessary cooperation can be obtained from those who must participate</a:t>
            </a:r>
            <a:br>
              <a:rPr lang="en-US" sz="1600" b="0" i="0" u="none" strike="noStrike" baseline="0" dirty="0">
                <a:latin typeface="Times New Roman" panose="02020603050405020304" pitchFamily="18" charset="0"/>
              </a:rPr>
            </a:br>
            <a:r>
              <a:rPr lang="en-IN" sz="1600" b="0" i="0" u="none" strike="noStrike" baseline="0" dirty="0">
                <a:latin typeface="Times New Roman" panose="02020603050405020304" pitchFamily="18" charset="0"/>
              </a:rPr>
              <a:t>in research as subjects?</a:t>
            </a:r>
            <a:br>
              <a:rPr lang="en-IN" sz="1600" b="0" i="0" u="none" strike="noStrike" baseline="0" dirty="0">
                <a:latin typeface="Times New Roman" panose="02020603050405020304" pitchFamily="18" charset="0"/>
              </a:rPr>
            </a:br>
            <a:r>
              <a:rPr lang="en-US" sz="1600" b="0" i="0" u="none" strike="noStrike" baseline="0" dirty="0">
                <a:latin typeface="Times New Roman" panose="02020603050405020304" pitchFamily="18" charset="0"/>
              </a:rPr>
              <a:t>If the answers to all these questions are in the affirmative, one may become sure so far as</a:t>
            </a:r>
            <a:br>
              <a:rPr lang="en-US" sz="1600" b="0" i="0" u="none" strike="noStrike" baseline="0" dirty="0">
                <a:latin typeface="Times New Roman" panose="02020603050405020304" pitchFamily="18" charset="0"/>
              </a:rPr>
            </a:br>
            <a:r>
              <a:rPr lang="en-US" sz="1600" b="0" i="0" u="none" strike="noStrike" baseline="0" dirty="0">
                <a:latin typeface="Times New Roman" panose="02020603050405020304" pitchFamily="18" charset="0"/>
              </a:rPr>
              <a:t>the practicability of the study is concerned.</a:t>
            </a:r>
            <a:br>
              <a:rPr lang="en-US" sz="1600" b="0" i="0" u="none" strike="noStrike" baseline="0" dirty="0">
                <a:latin typeface="Times New Roman" panose="02020603050405020304" pitchFamily="18" charset="0"/>
              </a:rPr>
            </a:br>
            <a:r>
              <a:rPr lang="en-US" sz="1600" b="0" i="0" u="none" strike="noStrike" baseline="0" dirty="0">
                <a:latin typeface="Times New Roman" panose="02020603050405020304" pitchFamily="18" charset="0"/>
              </a:rPr>
              <a:t>(vi) The selection of a problem must be preceded by a preliminary study. This may not be</a:t>
            </a:r>
            <a:br>
              <a:rPr lang="en-US" sz="1600" b="0" i="0" u="none" strike="noStrike" baseline="0" dirty="0">
                <a:latin typeface="Times New Roman" panose="02020603050405020304" pitchFamily="18" charset="0"/>
              </a:rPr>
            </a:br>
            <a:r>
              <a:rPr lang="en-US" sz="1600" b="0" i="0" u="none" strike="noStrike" baseline="0" dirty="0">
                <a:latin typeface="Times New Roman" panose="02020603050405020304" pitchFamily="18" charset="0"/>
              </a:rPr>
              <a:t>necessary when the problem requires the conduct of a research closely similar to one that</a:t>
            </a:r>
            <a:br>
              <a:rPr lang="en-US" sz="1600" b="0" i="0" u="none" strike="noStrike" baseline="0" dirty="0">
                <a:latin typeface="Times New Roman" panose="02020603050405020304" pitchFamily="18" charset="0"/>
              </a:rPr>
            </a:br>
            <a:r>
              <a:rPr lang="en-US" sz="1600" b="0" i="0" u="none" strike="noStrike" baseline="0" dirty="0">
                <a:latin typeface="Times New Roman" panose="02020603050405020304" pitchFamily="18" charset="0"/>
              </a:rPr>
              <a:t>has already been done. But when the field of inquiry is relatively new and does not have</a:t>
            </a:r>
            <a:br>
              <a:rPr lang="en-US" sz="1600" b="0" i="0" u="none" strike="noStrike" baseline="0" dirty="0">
                <a:latin typeface="Times New Roman" panose="02020603050405020304" pitchFamily="18" charset="0"/>
              </a:rPr>
            </a:br>
            <a:r>
              <a:rPr lang="en-US" sz="1600" b="0" i="0" u="none" strike="noStrike" baseline="0" dirty="0">
                <a:latin typeface="Times New Roman" panose="02020603050405020304" pitchFamily="18" charset="0"/>
              </a:rPr>
              <a:t>available a set of well developed techniques, a brief feasibility study must always be</a:t>
            </a:r>
            <a:br>
              <a:rPr lang="en-US" sz="1600" b="0" i="0" u="none" strike="noStrike" baseline="0" dirty="0">
                <a:latin typeface="Times New Roman" panose="02020603050405020304" pitchFamily="18" charset="0"/>
              </a:rPr>
            </a:br>
            <a:r>
              <a:rPr lang="en-IN" sz="1600" b="0" i="0" u="none" strike="noStrike" baseline="0" dirty="0">
                <a:latin typeface="Times New Roman" panose="02020603050405020304" pitchFamily="18" charset="0"/>
              </a:rPr>
              <a:t>undertaken.</a:t>
            </a:r>
            <a:br>
              <a:rPr lang="en-IN" sz="1600" b="0" i="0" u="none" strike="noStrike" baseline="0" dirty="0">
                <a:latin typeface="Times New Roman" panose="02020603050405020304" pitchFamily="18" charset="0"/>
              </a:rPr>
            </a:br>
            <a:endParaRPr lang="en-US" sz="1600" b="0" i="0" u="none" strike="noStrike" baseline="0" dirty="0">
              <a:latin typeface="Times New Roman" panose="02020603050405020304" pitchFamily="18" charset="0"/>
            </a:endParaRPr>
          </a:p>
        </p:txBody>
      </p:sp>
      <p:sp>
        <p:nvSpPr>
          <p:cNvPr id="3" name="Title 1">
            <a:extLst>
              <a:ext uri="{FF2B5EF4-FFF2-40B4-BE49-F238E27FC236}">
                <a16:creationId xmlns:a16="http://schemas.microsoft.com/office/drawing/2014/main" id="{DB520BFF-4981-4BED-BF4C-B8609DEBE52F}"/>
              </a:ext>
            </a:extLst>
          </p:cNvPr>
          <p:cNvSpPr txBox="1">
            <a:spLocks/>
          </p:cNvSpPr>
          <p:nvPr/>
        </p:nvSpPr>
        <p:spPr>
          <a:xfrm>
            <a:off x="0" y="24809"/>
            <a:ext cx="8686800" cy="533400"/>
          </a:xfrm>
          <a:prstGeom prst="rect">
            <a:avLst/>
          </a:prstGeom>
          <a:effectLst>
            <a:outerShdw blurRad="25400" dir="17880000">
              <a:srgbClr val="000000">
                <a:alpha val="46000"/>
              </a:srgbClr>
            </a:outerShdw>
          </a:effectLst>
        </p:spPr>
        <p:txBody>
          <a:bodyPr vert="horz" lIns="91440" tIns="45720" rIns="91440" bIns="45720" rtlCol="0" anchor="ctr">
            <a:normAutofit fontScale="97500"/>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100" b="1" dirty="0"/>
              <a:t>Selecting the Problem..</a:t>
            </a:r>
            <a:endParaRPr lang="en-IN" sz="2100" b="1" dirty="0"/>
          </a:p>
        </p:txBody>
      </p:sp>
    </p:spTree>
    <p:extLst>
      <p:ext uri="{BB962C8B-B14F-4D97-AF65-F5344CB8AC3E}">
        <p14:creationId xmlns:p14="http://schemas.microsoft.com/office/powerpoint/2010/main" val="268415668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670" y="457200"/>
            <a:ext cx="8763000" cy="6420293"/>
          </a:xfrm>
        </p:spPr>
        <p:style>
          <a:lnRef idx="1">
            <a:schemeClr val="accent1"/>
          </a:lnRef>
          <a:fillRef idx="2">
            <a:schemeClr val="accent1"/>
          </a:fillRef>
          <a:effectRef idx="1">
            <a:schemeClr val="accent1"/>
          </a:effectRef>
          <a:fontRef idx="minor">
            <a:schemeClr val="dk1"/>
          </a:fontRef>
        </p:style>
        <p:txBody>
          <a:bodyPr>
            <a:noAutofit/>
          </a:bodyPr>
          <a:lstStyle/>
          <a:p>
            <a:pPr algn="l">
              <a:lnSpc>
                <a:spcPct val="150000"/>
              </a:lnSpc>
            </a:pPr>
            <a:r>
              <a:rPr lang="en-US" sz="1800" b="1" i="0" u="none" strike="noStrike" baseline="0" dirty="0">
                <a:solidFill>
                  <a:srgbClr val="C00000"/>
                </a:solidFill>
                <a:latin typeface="Times New Roman" panose="02020603050405020304" pitchFamily="18" charset="0"/>
              </a:rPr>
              <a:t>(</a:t>
            </a:r>
            <a:r>
              <a:rPr lang="en-US" sz="1800" b="1" i="0" u="none" strike="noStrike" baseline="0" dirty="0" err="1">
                <a:solidFill>
                  <a:srgbClr val="C00000"/>
                </a:solidFill>
                <a:latin typeface="Times New Roman" panose="02020603050405020304" pitchFamily="18" charset="0"/>
              </a:rPr>
              <a:t>i</a:t>
            </a:r>
            <a:r>
              <a:rPr lang="en-US" sz="1800" b="1" i="0" u="none" strike="noStrike" baseline="0" dirty="0">
                <a:solidFill>
                  <a:srgbClr val="C00000"/>
                </a:solidFill>
                <a:latin typeface="Times New Roman" panose="02020603050405020304" pitchFamily="18" charset="0"/>
              </a:rPr>
              <a:t>) Statement of the problem </a:t>
            </a:r>
            <a:br>
              <a:rPr lang="en-US" sz="1800" b="1" i="0" u="none" strike="noStrike" baseline="0" dirty="0">
                <a:solidFill>
                  <a:srgbClr val="C00000"/>
                </a:solidFill>
                <a:latin typeface="Times New Roman" panose="02020603050405020304" pitchFamily="18" charset="0"/>
              </a:rPr>
            </a:br>
            <a:r>
              <a:rPr lang="en-US" sz="1800" b="1" i="0" u="none" strike="noStrike" baseline="0" dirty="0">
                <a:solidFill>
                  <a:srgbClr val="C00000"/>
                </a:solidFill>
                <a:latin typeface="Times New Roman" panose="02020603050405020304" pitchFamily="18" charset="0"/>
              </a:rPr>
              <a:t>T</a:t>
            </a:r>
            <a:r>
              <a:rPr lang="en-US" sz="1800" b="0" i="0" u="none" strike="noStrike" baseline="0" dirty="0">
                <a:solidFill>
                  <a:srgbClr val="000000"/>
                </a:solidFill>
                <a:latin typeface="Times New Roman" panose="02020603050405020304" pitchFamily="18" charset="0"/>
              </a:rPr>
              <a:t>he problem should be stated in a broad general way, keeping in view either some practical concern or some scientific or intellectual interest. For this purpose, the researcher must immerse himself thoroughly in the subject matter concerning which he wishes to pose a problem. In case of social research, it is considered advisable to do some field observation and as such the researcher may undertake some sort of preliminary survey or what is often called </a:t>
            </a:r>
            <a:r>
              <a:rPr lang="en-US" sz="1800" b="0" i="1" u="none" strike="noStrike" baseline="0" dirty="0">
                <a:solidFill>
                  <a:srgbClr val="000000"/>
                </a:solidFill>
                <a:latin typeface="Times New Roman" panose="02020603050405020304" pitchFamily="18" charset="0"/>
              </a:rPr>
              <a:t>pilot survey</a:t>
            </a:r>
            <a:r>
              <a:rPr lang="en-US" sz="1800" b="0" i="0" u="none" strike="noStrike" baseline="0" dirty="0">
                <a:solidFill>
                  <a:srgbClr val="000000"/>
                </a:solidFill>
                <a:latin typeface="Times New Roman" panose="02020603050405020304" pitchFamily="18" charset="0"/>
              </a:rPr>
              <a:t>. Then the researcher can himself state the problem or he can seek the guidance of the guide or the subject expert in accomplishing this task. Often, the guide puts forth the problem in general terms, and it is then up to the researcher to narrow it down and phrase the problem in operational terms. In case there is some directive from an organizational authority, the problem then can be stated accordingly. The problem stated in a broad general way may contain various ambiguities which must be resolved by cool thinking and rethinking over the problem. At the same time the feasibility of a particular solution has to be considered and the same should be kept in view while stating the problem.</a:t>
            </a:r>
            <a:br>
              <a:rPr lang="en-US" sz="1800" b="0" i="0" u="none" strike="noStrike" baseline="0" dirty="0">
                <a:solidFill>
                  <a:srgbClr val="000000"/>
                </a:solidFill>
                <a:latin typeface="Times New Roman" panose="02020603050405020304" pitchFamily="18" charset="0"/>
              </a:rPr>
            </a:br>
            <a:br>
              <a:rPr lang="en-IN" sz="1600" b="0" i="0" u="none" strike="noStrike" baseline="0" dirty="0">
                <a:latin typeface="Times New Roman" panose="02020603050405020304" pitchFamily="18" charset="0"/>
              </a:rPr>
            </a:br>
            <a:endParaRPr lang="en-US" sz="1600" b="0" i="0" u="none" strike="noStrike" baseline="0" dirty="0">
              <a:latin typeface="Times New Roman" panose="02020603050405020304" pitchFamily="18" charset="0"/>
            </a:endParaRPr>
          </a:p>
        </p:txBody>
      </p:sp>
      <p:sp>
        <p:nvSpPr>
          <p:cNvPr id="3" name="Title 1">
            <a:extLst>
              <a:ext uri="{FF2B5EF4-FFF2-40B4-BE49-F238E27FC236}">
                <a16:creationId xmlns:a16="http://schemas.microsoft.com/office/drawing/2014/main" id="{DB520BFF-4981-4BED-BF4C-B8609DEBE52F}"/>
              </a:ext>
            </a:extLst>
          </p:cNvPr>
          <p:cNvSpPr txBox="1">
            <a:spLocks/>
          </p:cNvSpPr>
          <p:nvPr/>
        </p:nvSpPr>
        <p:spPr>
          <a:xfrm>
            <a:off x="0" y="24809"/>
            <a:ext cx="8686800" cy="533400"/>
          </a:xfrm>
          <a:prstGeom prst="rect">
            <a:avLst/>
          </a:prstGeom>
          <a:effectLst>
            <a:outerShdw blurRad="25400" dir="17880000">
              <a:srgbClr val="000000">
                <a:alpha val="46000"/>
              </a:srgbClr>
            </a:outerShdw>
          </a:effectLst>
        </p:spPr>
        <p:txBody>
          <a:bodyPr vert="horz" lIns="91440" tIns="45720" rIns="91440" bIns="45720" rtlCol="0" anchor="ctr">
            <a:normAutofit fontScale="97500"/>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i="0" u="none" strike="noStrike" baseline="0" dirty="0">
                <a:solidFill>
                  <a:schemeClr val="tx1"/>
                </a:solidFill>
                <a:latin typeface="MSTT31c269"/>
              </a:rPr>
              <a:t>TECHNIQUE INVOLVED IN DEFINING A PROBLEM</a:t>
            </a:r>
            <a:endParaRPr lang="en-IN" sz="2100" b="1" dirty="0">
              <a:solidFill>
                <a:schemeClr val="tx1"/>
              </a:solidFill>
            </a:endParaRPr>
          </a:p>
        </p:txBody>
      </p:sp>
    </p:spTree>
    <p:extLst>
      <p:ext uri="{BB962C8B-B14F-4D97-AF65-F5344CB8AC3E}">
        <p14:creationId xmlns:p14="http://schemas.microsoft.com/office/powerpoint/2010/main" val="273789038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670" y="457200"/>
            <a:ext cx="8763000" cy="6420293"/>
          </a:xfrm>
        </p:spPr>
        <p:style>
          <a:lnRef idx="1">
            <a:schemeClr val="accent1"/>
          </a:lnRef>
          <a:fillRef idx="2">
            <a:schemeClr val="accent1"/>
          </a:fillRef>
          <a:effectRef idx="1">
            <a:schemeClr val="accent1"/>
          </a:effectRef>
          <a:fontRef idx="minor">
            <a:schemeClr val="dk1"/>
          </a:fontRef>
        </p:style>
        <p:txBody>
          <a:bodyPr>
            <a:noAutofit/>
          </a:bodyPr>
          <a:lstStyle/>
          <a:p>
            <a:pPr algn="l">
              <a:lnSpc>
                <a:spcPct val="150000"/>
              </a:lnSpc>
            </a:pPr>
            <a:r>
              <a:rPr lang="en-US" sz="1800" b="1" i="0" u="none" strike="noStrike" baseline="0" dirty="0">
                <a:solidFill>
                  <a:srgbClr val="C00000"/>
                </a:solidFill>
                <a:latin typeface="Times New Roman" panose="02020603050405020304" pitchFamily="18" charset="0"/>
              </a:rPr>
              <a:t>(ii) Understanding the nature of the problem: </a:t>
            </a:r>
            <a:br>
              <a:rPr lang="en-US" sz="1800" b="1" i="0" u="none" strike="noStrike" baseline="0" dirty="0">
                <a:solidFill>
                  <a:srgbClr val="00FFFF"/>
                </a:solidFill>
                <a:latin typeface="Times New Roman" panose="02020603050405020304" pitchFamily="18" charset="0"/>
              </a:rPr>
            </a:br>
            <a:r>
              <a:rPr lang="en-US" sz="1800" b="0" i="0" u="none" strike="noStrike" baseline="0" dirty="0">
                <a:solidFill>
                  <a:srgbClr val="000000"/>
                </a:solidFill>
                <a:latin typeface="Times New Roman" panose="02020603050405020304" pitchFamily="18" charset="0"/>
              </a:rPr>
              <a:t>The next step in defining the problem is to understand its origin and nature clearly. The best way of understanding the problem is to discuss it with those who first raised it in order to find out how the problem originally came about and with what objectives in view. If the researcher has stated the problem himself, he should consider once again all those points that induced him to make a general statement concerning the problem. For a better </a:t>
            </a:r>
            <a:r>
              <a:rPr lang="en-US" sz="1800" b="0" i="0" u="none" strike="noStrike" baseline="0" dirty="0">
                <a:latin typeface="Times New Roman" panose="02020603050405020304" pitchFamily="18" charset="0"/>
              </a:rPr>
              <a:t>understanding of the nature of the problem involved, he can enter into discussion with those who have a good knowledge of the problem concerned or similar other problems. The researcher should</a:t>
            </a:r>
            <a:br>
              <a:rPr lang="en-US" sz="1800" b="0" i="0" u="none" strike="noStrike" baseline="0" dirty="0">
                <a:latin typeface="Times New Roman" panose="02020603050405020304" pitchFamily="18" charset="0"/>
              </a:rPr>
            </a:br>
            <a:r>
              <a:rPr lang="en-US" sz="1800" b="0" i="0" u="none" strike="noStrike" baseline="0" dirty="0">
                <a:latin typeface="Times New Roman" panose="02020603050405020304" pitchFamily="18" charset="0"/>
              </a:rPr>
              <a:t>also keep in view the environment within which the problem is to be studied and understood.</a:t>
            </a:r>
            <a:br>
              <a:rPr lang="en-US" sz="1800" b="0" i="0" u="none" strike="noStrike" baseline="0" dirty="0">
                <a:latin typeface="Times New Roman" panose="02020603050405020304" pitchFamily="18" charset="0"/>
              </a:rPr>
            </a:br>
            <a:endParaRPr lang="en-US" sz="1800" b="0" i="0" u="none" strike="noStrike" baseline="0" dirty="0">
              <a:solidFill>
                <a:srgbClr val="000000"/>
              </a:solidFill>
              <a:latin typeface="Times New Roman" panose="02020603050405020304" pitchFamily="18" charset="0"/>
            </a:endParaRPr>
          </a:p>
        </p:txBody>
      </p:sp>
      <p:sp>
        <p:nvSpPr>
          <p:cNvPr id="3" name="Title 1">
            <a:extLst>
              <a:ext uri="{FF2B5EF4-FFF2-40B4-BE49-F238E27FC236}">
                <a16:creationId xmlns:a16="http://schemas.microsoft.com/office/drawing/2014/main" id="{DB520BFF-4981-4BED-BF4C-B8609DEBE52F}"/>
              </a:ext>
            </a:extLst>
          </p:cNvPr>
          <p:cNvSpPr txBox="1">
            <a:spLocks/>
          </p:cNvSpPr>
          <p:nvPr/>
        </p:nvSpPr>
        <p:spPr>
          <a:xfrm>
            <a:off x="0" y="24809"/>
            <a:ext cx="8686800" cy="533400"/>
          </a:xfrm>
          <a:prstGeom prst="rect">
            <a:avLst/>
          </a:prstGeom>
          <a:effectLst>
            <a:outerShdw blurRad="25400" dir="17880000">
              <a:srgbClr val="000000">
                <a:alpha val="46000"/>
              </a:srgbClr>
            </a:outerShdw>
          </a:effectLst>
        </p:spPr>
        <p:txBody>
          <a:bodyPr vert="horz" lIns="91440" tIns="45720" rIns="91440" bIns="45720" rtlCol="0" anchor="ctr">
            <a:normAutofit fontScale="97500"/>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i="0" u="none" strike="noStrike" baseline="0" dirty="0">
                <a:solidFill>
                  <a:schemeClr val="tx1"/>
                </a:solidFill>
                <a:latin typeface="MSTT31c269"/>
              </a:rPr>
              <a:t>TECHNIQUE INVOLVED IN DEFINING A PROBLEM</a:t>
            </a:r>
            <a:endParaRPr lang="en-IN" sz="2100" b="1" dirty="0">
              <a:solidFill>
                <a:schemeClr val="tx1"/>
              </a:solidFill>
            </a:endParaRPr>
          </a:p>
        </p:txBody>
      </p:sp>
    </p:spTree>
    <p:extLst>
      <p:ext uri="{BB962C8B-B14F-4D97-AF65-F5344CB8AC3E}">
        <p14:creationId xmlns:p14="http://schemas.microsoft.com/office/powerpoint/2010/main" val="356557178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670" y="0"/>
            <a:ext cx="8763000" cy="6877493"/>
          </a:xfrm>
        </p:spPr>
        <p:style>
          <a:lnRef idx="1">
            <a:schemeClr val="accent1"/>
          </a:lnRef>
          <a:fillRef idx="2">
            <a:schemeClr val="accent1"/>
          </a:fillRef>
          <a:effectRef idx="1">
            <a:schemeClr val="accent1"/>
          </a:effectRef>
          <a:fontRef idx="minor">
            <a:schemeClr val="dk1"/>
          </a:fontRef>
        </p:style>
        <p:txBody>
          <a:bodyPr>
            <a:noAutofit/>
          </a:bodyPr>
          <a:lstStyle/>
          <a:p>
            <a:pPr algn="l"/>
            <a:r>
              <a:rPr lang="en-US" sz="1800" b="1" i="0" u="none" strike="noStrike" baseline="0" dirty="0">
                <a:solidFill>
                  <a:srgbClr val="C00000"/>
                </a:solidFill>
                <a:latin typeface="Times New Roman" panose="02020603050405020304" pitchFamily="18" charset="0"/>
              </a:rPr>
              <a:t>(iii) Surveying the available literature: </a:t>
            </a:r>
            <a:r>
              <a:rPr lang="en-US" sz="1800" b="0" i="0" u="none" strike="noStrike" baseline="0" dirty="0">
                <a:solidFill>
                  <a:srgbClr val="000000"/>
                </a:solidFill>
                <a:latin typeface="Times New Roman" panose="02020603050405020304" pitchFamily="18" charset="0"/>
              </a:rPr>
              <a:t>All available literature concerning the problem at hand must necessarily be surveyed and examined before a definition of the research problem is given.</a:t>
            </a:r>
            <a:br>
              <a:rPr lang="en-US" sz="1800" b="0" i="0" u="none" strike="noStrike" baseline="0" dirty="0">
                <a:solidFill>
                  <a:srgbClr val="000000"/>
                </a:solidFill>
                <a:latin typeface="Times New Roman" panose="02020603050405020304" pitchFamily="18" charset="0"/>
              </a:rPr>
            </a:br>
            <a:r>
              <a:rPr lang="en-US" sz="1800" b="1" i="0" u="none" strike="noStrike" baseline="0" dirty="0">
                <a:solidFill>
                  <a:srgbClr val="C00000"/>
                </a:solidFill>
                <a:latin typeface="Times New Roman" panose="02020603050405020304" pitchFamily="18" charset="0"/>
              </a:rPr>
              <a:t>(iv) Developing the ideas through discussions: </a:t>
            </a:r>
            <a:r>
              <a:rPr lang="en-US" sz="1800" b="0" i="0" u="none" strike="noStrike" baseline="0" dirty="0">
                <a:solidFill>
                  <a:srgbClr val="000000"/>
                </a:solidFill>
                <a:latin typeface="Times New Roman" panose="02020603050405020304" pitchFamily="18" charset="0"/>
              </a:rPr>
              <a:t>Discussion concerning a problem often produces useful information. Various new ideas can be developed through such an exercise. Hence, a researcher must discuss his problem with his colleagues and others who have enough experience in the same area or in working on similar problems.</a:t>
            </a:r>
            <a:br>
              <a:rPr lang="en-US" sz="1800" b="0" i="0" u="none" strike="noStrike" baseline="0" dirty="0">
                <a:solidFill>
                  <a:srgbClr val="000000"/>
                </a:solidFill>
                <a:latin typeface="Times New Roman" panose="02020603050405020304" pitchFamily="18" charset="0"/>
              </a:rPr>
            </a:br>
            <a:r>
              <a:rPr lang="en-US" sz="1800" b="1" i="0" u="none" strike="noStrike" baseline="0" dirty="0">
                <a:solidFill>
                  <a:srgbClr val="C00000"/>
                </a:solidFill>
                <a:latin typeface="Times New Roman" panose="02020603050405020304" pitchFamily="18" charset="0"/>
              </a:rPr>
              <a:t>(v) Rephrasing the research problem: </a:t>
            </a:r>
            <a:r>
              <a:rPr lang="en-US" sz="1800" b="0" i="0" u="none" strike="noStrike" baseline="0" dirty="0">
                <a:solidFill>
                  <a:srgbClr val="000000"/>
                </a:solidFill>
                <a:latin typeface="Times New Roman" panose="02020603050405020304" pitchFamily="18" charset="0"/>
              </a:rPr>
              <a:t>Finally, the researcher must sit to rephrase the research problem into a working proposition. Once the nature of the problem has been clearly understood, the environment (within which the problem has got to be studied) has been defined, discussions over the problem have taken place and the available literature has been surveyed and examined, rephrasing the problem into analytical or operational terms is not a difficult task.</a:t>
            </a:r>
            <a:br>
              <a:rPr lang="en-US" sz="1800" b="0" i="0" u="none" strike="noStrike" baseline="0" dirty="0">
                <a:solidFill>
                  <a:srgbClr val="000000"/>
                </a:solidFill>
                <a:latin typeface="Times New Roman" panose="02020603050405020304" pitchFamily="18" charset="0"/>
              </a:rPr>
            </a:br>
            <a:r>
              <a:rPr lang="en-US" sz="1800" b="1" i="1" u="sng" strike="noStrike" baseline="0" dirty="0">
                <a:solidFill>
                  <a:srgbClr val="C00000"/>
                </a:solidFill>
                <a:latin typeface="Times New Roman" panose="02020603050405020304" pitchFamily="18" charset="0"/>
              </a:rPr>
              <a:t>Important Points:</a:t>
            </a:r>
            <a:br>
              <a:rPr lang="en-US" sz="1800" b="0" i="0" u="none" strike="noStrike" baseline="0" dirty="0">
                <a:solidFill>
                  <a:srgbClr val="000000"/>
                </a:solidFill>
                <a:latin typeface="Times New Roman" panose="02020603050405020304" pitchFamily="18" charset="0"/>
              </a:rPr>
            </a:br>
            <a:r>
              <a:rPr lang="en-US" sz="1800" b="0" i="0" u="none" strike="noStrike" baseline="0" dirty="0">
                <a:latin typeface="Times New Roman" panose="02020603050405020304" pitchFamily="18" charset="0"/>
              </a:rPr>
              <a:t>(a) Technical terms and words or phrases, with special meanings used in the statement of the</a:t>
            </a:r>
            <a:br>
              <a:rPr lang="en-US" sz="1800" b="0" i="0" u="none" strike="noStrike" baseline="0" dirty="0">
                <a:latin typeface="Times New Roman" panose="02020603050405020304" pitchFamily="18" charset="0"/>
              </a:rPr>
            </a:br>
            <a:r>
              <a:rPr lang="en-US" sz="1800" b="0" i="0" u="none" strike="noStrike" baseline="0" dirty="0">
                <a:latin typeface="Times New Roman" panose="02020603050405020304" pitchFamily="18" charset="0"/>
              </a:rPr>
              <a:t>problem, should be clearly defined.</a:t>
            </a:r>
            <a:br>
              <a:rPr lang="en-US" sz="1800" b="0" i="0" u="none" strike="noStrike" baseline="0" dirty="0">
                <a:latin typeface="Times New Roman" panose="02020603050405020304" pitchFamily="18" charset="0"/>
              </a:rPr>
            </a:br>
            <a:r>
              <a:rPr lang="en-US" sz="1800" b="0" i="0" u="none" strike="noStrike" baseline="0" dirty="0">
                <a:latin typeface="Times New Roman" panose="02020603050405020304" pitchFamily="18" charset="0"/>
              </a:rPr>
              <a:t>(b) Basic assumptions or postulates (if any) relating to the research problem should be clearly</a:t>
            </a:r>
            <a:br>
              <a:rPr lang="en-US" sz="1800" b="0" i="0" u="none" strike="noStrike" baseline="0" dirty="0">
                <a:latin typeface="Times New Roman" panose="02020603050405020304" pitchFamily="18" charset="0"/>
              </a:rPr>
            </a:br>
            <a:r>
              <a:rPr lang="en-IN" sz="1800" b="0" i="0" u="none" strike="noStrike" baseline="0" dirty="0">
                <a:latin typeface="Times New Roman" panose="02020603050405020304" pitchFamily="18" charset="0"/>
              </a:rPr>
              <a:t>stated.</a:t>
            </a:r>
            <a:br>
              <a:rPr lang="en-IN" sz="1800" b="0" i="0" u="none" strike="noStrike" baseline="0" dirty="0">
                <a:latin typeface="Times New Roman" panose="02020603050405020304" pitchFamily="18" charset="0"/>
              </a:rPr>
            </a:br>
            <a:r>
              <a:rPr lang="en-US" sz="1800" b="0" i="0" u="none" strike="noStrike" baseline="0" dirty="0">
                <a:latin typeface="Times New Roman" panose="02020603050405020304" pitchFamily="18" charset="0"/>
              </a:rPr>
              <a:t>(c) A straight forward statement of the value of the investigation (i.e., the criteria for the</a:t>
            </a:r>
            <a:br>
              <a:rPr lang="en-US" sz="1800" b="0" i="0" u="none" strike="noStrike" baseline="0" dirty="0">
                <a:latin typeface="Times New Roman" panose="02020603050405020304" pitchFamily="18" charset="0"/>
              </a:rPr>
            </a:br>
            <a:r>
              <a:rPr lang="en-US" sz="1800" b="0" i="0" u="none" strike="noStrike" baseline="0" dirty="0">
                <a:latin typeface="Times New Roman" panose="02020603050405020304" pitchFamily="18" charset="0"/>
              </a:rPr>
              <a:t>selection of the problem) should be provided.</a:t>
            </a:r>
            <a:br>
              <a:rPr lang="en-US" sz="1800" b="0" i="0" u="none" strike="noStrike" baseline="0" dirty="0">
                <a:latin typeface="Times New Roman" panose="02020603050405020304" pitchFamily="18" charset="0"/>
              </a:rPr>
            </a:br>
            <a:r>
              <a:rPr lang="en-US" sz="1800" b="0" i="0" u="none" strike="noStrike" baseline="0" dirty="0">
                <a:latin typeface="Times New Roman" panose="02020603050405020304" pitchFamily="18" charset="0"/>
              </a:rPr>
              <a:t>(d) The suitability of the time-period and the sources of data available must also be considered by the researcher in defining the problem.</a:t>
            </a:r>
            <a:br>
              <a:rPr lang="en-US" sz="1800" b="0" i="0" u="none" strike="noStrike" baseline="0" dirty="0">
                <a:latin typeface="Times New Roman" panose="02020603050405020304" pitchFamily="18" charset="0"/>
              </a:rPr>
            </a:br>
            <a:r>
              <a:rPr lang="en-US" sz="1800" b="0" i="0" u="none" strike="noStrike" baseline="0" dirty="0">
                <a:latin typeface="Times New Roman" panose="02020603050405020304" pitchFamily="18" charset="0"/>
              </a:rPr>
              <a:t>(e) The scope of the investigation or the limits within which the problem is to be studied must</a:t>
            </a:r>
            <a:br>
              <a:rPr lang="en-US" sz="1800" b="0" i="0" u="none" strike="noStrike" baseline="0" dirty="0">
                <a:latin typeface="Times New Roman" panose="02020603050405020304" pitchFamily="18" charset="0"/>
              </a:rPr>
            </a:br>
            <a:r>
              <a:rPr lang="en-US" sz="1800" b="0" i="0" u="none" strike="noStrike" baseline="0" dirty="0">
                <a:latin typeface="Times New Roman" panose="02020603050405020304" pitchFamily="18" charset="0"/>
              </a:rPr>
              <a:t>be mentioned explicitly in defining a research problem.</a:t>
            </a:r>
            <a:endParaRPr lang="en-US" sz="1800" b="0" i="0" u="none" strike="noStrike" baseline="0"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51322456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686800" cy="457200"/>
          </a:xfrm>
        </p:spPr>
        <p:txBody>
          <a:bodyPr>
            <a:normAutofit fontScale="90000"/>
          </a:bodyPr>
          <a:lstStyle/>
          <a:p>
            <a:pPr rtl="0"/>
            <a:r>
              <a:rPr lang="en-IN" dirty="0"/>
              <a:t>MEANING OF RESEARCH DESIGN</a:t>
            </a:r>
            <a:endParaRPr lang="ar-SA" dirty="0"/>
          </a:p>
        </p:txBody>
      </p:sp>
      <p:sp>
        <p:nvSpPr>
          <p:cNvPr id="3" name="Content Placeholder 2"/>
          <p:cNvSpPr>
            <a:spLocks noGrp="1"/>
          </p:cNvSpPr>
          <p:nvPr>
            <p:ph idx="1"/>
          </p:nvPr>
        </p:nvSpPr>
        <p:spPr>
          <a:xfrm>
            <a:off x="228600" y="838200"/>
            <a:ext cx="8229600" cy="3810000"/>
          </a:xfrm>
        </p:spPr>
        <p:style>
          <a:lnRef idx="1">
            <a:schemeClr val="accent1"/>
          </a:lnRef>
          <a:fillRef idx="2">
            <a:schemeClr val="accent1"/>
          </a:fillRef>
          <a:effectRef idx="1">
            <a:schemeClr val="accent1"/>
          </a:effectRef>
          <a:fontRef idx="minor">
            <a:schemeClr val="dk1"/>
          </a:fontRef>
        </p:style>
        <p:txBody>
          <a:bodyPr/>
          <a:lstStyle/>
          <a:p>
            <a:pPr algn="just">
              <a:lnSpc>
                <a:spcPct val="150000"/>
              </a:lnSpc>
            </a:pPr>
            <a:r>
              <a:rPr lang="en-US" sz="1800" b="0" i="0" u="none" strike="noStrike" baseline="0" dirty="0">
                <a:latin typeface="Times New Roman" panose="02020603050405020304" pitchFamily="18" charset="0"/>
              </a:rPr>
              <a:t>The formidable problem that follows the task of defining the research problem is the preparation of the design of the research project, popularly known as the “research design”. Decisions regarding what, where, when, how much, by what means concerning an inquiry or a research study constitute a research design. “A research design is the arrangement of conditions for collection and analysis of data in a manner that aims to combine relevance to the research purpose with economy in procedure.”</a:t>
            </a:r>
          </a:p>
          <a:p>
            <a:pPr algn="just"/>
            <a:endParaRPr lang="en-US" sz="1800" b="0" i="0" u="none" strike="noStrike" baseline="0" dirty="0">
              <a:latin typeface="Times New Roman" panose="02020603050405020304" pitchFamily="18" charset="0"/>
            </a:endParaRPr>
          </a:p>
        </p:txBody>
      </p:sp>
    </p:spTree>
    <p:extLst>
      <p:ext uri="{BB962C8B-B14F-4D97-AF65-F5344CB8AC3E}">
        <p14:creationId xmlns:p14="http://schemas.microsoft.com/office/powerpoint/2010/main" val="31191186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dirty="0"/>
              <a:t>TYPES OF RESEARCH</a:t>
            </a:r>
            <a:endParaRPr lang="ar-SA" dirty="0"/>
          </a:p>
        </p:txBody>
      </p:sp>
      <p:sp>
        <p:nvSpPr>
          <p:cNvPr id="3" name="Content Placeholder 2"/>
          <p:cNvSpPr>
            <a:spLocks noGrp="1"/>
          </p:cNvSpPr>
          <p:nvPr>
            <p:ph idx="1"/>
          </p:nvPr>
        </p:nvSpPr>
        <p:spPr>
          <a:xfrm>
            <a:off x="228600" y="1600200"/>
            <a:ext cx="8686800" cy="4953000"/>
          </a:xfrm>
        </p:spPr>
        <p:style>
          <a:lnRef idx="1">
            <a:schemeClr val="accent1"/>
          </a:lnRef>
          <a:fillRef idx="2">
            <a:schemeClr val="accent1"/>
          </a:fillRef>
          <a:effectRef idx="1">
            <a:schemeClr val="accent1"/>
          </a:effectRef>
          <a:fontRef idx="minor">
            <a:schemeClr val="dk1"/>
          </a:fontRef>
        </p:style>
        <p:txBody>
          <a:bodyPr>
            <a:normAutofit lnSpcReduction="10000"/>
          </a:bodyPr>
          <a:lstStyle/>
          <a:p>
            <a:pPr algn="just" rtl="0"/>
            <a:r>
              <a:rPr lang="en-US" sz="3600" b="1" dirty="0"/>
              <a:t>(</a:t>
            </a:r>
            <a:r>
              <a:rPr lang="en-US" sz="3600" b="1" dirty="0" err="1"/>
              <a:t>i</a:t>
            </a:r>
            <a:r>
              <a:rPr lang="en-US" sz="3600" b="1" dirty="0"/>
              <a:t>) Descriptive vs. Analytical: </a:t>
            </a:r>
          </a:p>
          <a:p>
            <a:pPr algn="just" rtl="0"/>
            <a:r>
              <a:rPr lang="en-US" b="1" i="1" u="sng" dirty="0"/>
              <a:t>Descriptive research </a:t>
            </a:r>
            <a:r>
              <a:rPr lang="en-US" b="1" dirty="0"/>
              <a:t>includes surveys and fact-finding enquiries of different kinds. </a:t>
            </a:r>
          </a:p>
          <a:p>
            <a:pPr algn="just" rtl="0"/>
            <a:r>
              <a:rPr lang="en-US" b="1" dirty="0"/>
              <a:t>In social </a:t>
            </a:r>
            <a:r>
              <a:rPr lang="en-US" b="1" i="1" dirty="0"/>
              <a:t>science and business </a:t>
            </a:r>
            <a:r>
              <a:rPr lang="en-US" b="1" dirty="0"/>
              <a:t>research we quite often use the term </a:t>
            </a:r>
            <a:r>
              <a:rPr lang="en-US" b="1" i="1" dirty="0"/>
              <a:t>Ex post facto research for descriptive research studies. </a:t>
            </a:r>
          </a:p>
          <a:p>
            <a:pPr algn="just" rtl="0"/>
            <a:r>
              <a:rPr lang="en-US" b="1" i="1" dirty="0"/>
              <a:t>The main characteristic </a:t>
            </a:r>
            <a:r>
              <a:rPr lang="en-US" b="1" dirty="0"/>
              <a:t>of this method is that the researcher has </a:t>
            </a:r>
            <a:r>
              <a:rPr lang="en-US" b="1" i="1" dirty="0"/>
              <a:t>no control </a:t>
            </a:r>
            <a:r>
              <a:rPr lang="en-US" b="1" dirty="0"/>
              <a:t>over the variables; he can only report what has happened or what is happening. </a:t>
            </a:r>
          </a:p>
          <a:p>
            <a:pPr algn="just" rtl="0"/>
            <a:r>
              <a:rPr lang="en-US" b="1" dirty="0"/>
              <a:t>The methods of research utilized in descriptive research are </a:t>
            </a:r>
            <a:r>
              <a:rPr lang="en-US" b="1" i="1" dirty="0"/>
              <a:t>survey methods </a:t>
            </a:r>
            <a:r>
              <a:rPr lang="en-US" b="1" dirty="0"/>
              <a:t>of all kinds, including comparative and correlation methods. </a:t>
            </a:r>
          </a:p>
          <a:p>
            <a:pPr algn="just" rtl="0"/>
            <a:r>
              <a:rPr lang="en-US" b="1" dirty="0"/>
              <a:t>In </a:t>
            </a:r>
            <a:r>
              <a:rPr lang="en-US" b="1" i="1" u="sng" dirty="0"/>
              <a:t>analytical research</a:t>
            </a:r>
            <a:r>
              <a:rPr lang="en-US" b="1" i="1" dirty="0"/>
              <a:t>, on the </a:t>
            </a:r>
            <a:r>
              <a:rPr lang="en-US" b="1" dirty="0"/>
              <a:t>other hand, the researcher has to use facts or information already available, and analyze these to make a critical evaluation of the material.</a:t>
            </a:r>
            <a:endParaRPr lang="ar-SA" b="1" dirty="0"/>
          </a:p>
          <a:p>
            <a:pPr algn="just" rtl="0"/>
            <a:endParaRPr lang="en-US" b="1" dirty="0"/>
          </a:p>
          <a:p>
            <a:pPr algn="just" rtl="0"/>
            <a:endParaRPr lang="ar-SA" b="1"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686800" cy="152400"/>
          </a:xfrm>
        </p:spPr>
        <p:txBody>
          <a:bodyPr>
            <a:normAutofit fontScale="90000"/>
          </a:bodyPr>
          <a:lstStyle/>
          <a:p>
            <a:pPr rtl="0"/>
            <a:r>
              <a:rPr lang="en-US" dirty="0"/>
              <a:t>                                         </a:t>
            </a:r>
            <a:r>
              <a:rPr lang="ar-SA" dirty="0"/>
              <a:t>3</a:t>
            </a:r>
            <a:br>
              <a:rPr lang="ar-SA" dirty="0"/>
            </a:br>
            <a:r>
              <a:rPr lang="en-US" dirty="0"/>
              <a:t>Research Design</a:t>
            </a:r>
            <a:endParaRPr lang="ar-SA" dirty="0"/>
          </a:p>
        </p:txBody>
      </p:sp>
      <p:sp>
        <p:nvSpPr>
          <p:cNvPr id="3" name="Content Placeholder 2"/>
          <p:cNvSpPr>
            <a:spLocks noGrp="1"/>
          </p:cNvSpPr>
          <p:nvPr>
            <p:ph idx="1"/>
          </p:nvPr>
        </p:nvSpPr>
        <p:spPr>
          <a:xfrm>
            <a:off x="219740" y="838200"/>
            <a:ext cx="8458200" cy="5638800"/>
          </a:xfrm>
        </p:spPr>
        <p:style>
          <a:lnRef idx="1">
            <a:schemeClr val="accent1"/>
          </a:lnRef>
          <a:fillRef idx="2">
            <a:schemeClr val="accent1"/>
          </a:fillRef>
          <a:effectRef idx="1">
            <a:schemeClr val="accent1"/>
          </a:effectRef>
          <a:fontRef idx="minor">
            <a:schemeClr val="dk1"/>
          </a:fontRef>
        </p:style>
        <p:txBody>
          <a:bodyPr>
            <a:noAutofit/>
          </a:bodyPr>
          <a:lstStyle/>
          <a:p>
            <a:pPr marL="36900" indent="0" algn="just" rtl="0">
              <a:buNone/>
            </a:pPr>
            <a:r>
              <a:rPr lang="en-US" b="1" dirty="0"/>
              <a:t>Overall research design into the following parts:</a:t>
            </a:r>
          </a:p>
          <a:p>
            <a:pPr algn="just" rtl="0">
              <a:buNone/>
            </a:pPr>
            <a:r>
              <a:rPr lang="en-US" b="1" dirty="0"/>
              <a:t>(a</a:t>
            </a:r>
            <a:r>
              <a:rPr lang="en-US" dirty="0"/>
              <a:t>) the sampling design .</a:t>
            </a:r>
          </a:p>
          <a:p>
            <a:pPr algn="just" rtl="0">
              <a:buNone/>
            </a:pPr>
            <a:r>
              <a:rPr lang="en-US" dirty="0"/>
              <a:t> (b) the observational design .</a:t>
            </a:r>
          </a:p>
          <a:p>
            <a:pPr algn="just" rtl="0">
              <a:buNone/>
            </a:pPr>
            <a:r>
              <a:rPr lang="en-US" dirty="0"/>
              <a:t>(c) the statistical design .</a:t>
            </a:r>
          </a:p>
          <a:p>
            <a:pPr algn="just" rtl="0">
              <a:buNone/>
            </a:pPr>
            <a:r>
              <a:rPr lang="en-US" dirty="0"/>
              <a:t>(d) the operational design which deals with the techniques by which the procedures specified in the sampling, statistical and observational designs can be carried out.</a:t>
            </a:r>
          </a:p>
          <a:p>
            <a:pPr marL="36900" indent="0" algn="l">
              <a:buNone/>
            </a:pPr>
            <a:r>
              <a:rPr lang="en-US" sz="1800" b="1" dirty="0">
                <a:latin typeface="Times New Roman" panose="02020603050405020304" pitchFamily="18" charset="0"/>
              </a:rPr>
              <a:t>I</a:t>
            </a:r>
            <a:r>
              <a:rPr lang="en-US" sz="1800" b="1" i="0" u="none" strike="noStrike" baseline="0" dirty="0">
                <a:latin typeface="Times New Roman" panose="02020603050405020304" pitchFamily="18" charset="0"/>
              </a:rPr>
              <a:t>mportant features of a research design as </a:t>
            </a:r>
            <a:r>
              <a:rPr lang="en-IN" sz="1800" b="1" i="0" u="none" strike="noStrike" baseline="0" dirty="0">
                <a:latin typeface="Times New Roman" panose="02020603050405020304" pitchFamily="18" charset="0"/>
              </a:rPr>
              <a:t>under:</a:t>
            </a:r>
          </a:p>
          <a:p>
            <a:pPr marL="36900" indent="0" algn="l">
              <a:buNone/>
            </a:pPr>
            <a:r>
              <a:rPr lang="en-US" sz="1800" b="0" i="0" u="none" strike="noStrike" baseline="0" dirty="0">
                <a:latin typeface="Times New Roman" panose="02020603050405020304" pitchFamily="18" charset="0"/>
              </a:rPr>
              <a:t>(</a:t>
            </a:r>
            <a:r>
              <a:rPr lang="en-US" sz="1800" b="0" i="0" u="none" strike="noStrike" baseline="0" dirty="0" err="1">
                <a:latin typeface="Times New Roman" panose="02020603050405020304" pitchFamily="18" charset="0"/>
              </a:rPr>
              <a:t>i</a:t>
            </a:r>
            <a:r>
              <a:rPr lang="en-US" sz="1800" b="0" i="0" u="none" strike="noStrike" baseline="0" dirty="0">
                <a:latin typeface="Times New Roman" panose="02020603050405020304" pitchFamily="18" charset="0"/>
              </a:rPr>
              <a:t>) It is a plan that specifies the sources and types of information relevant to the research</a:t>
            </a:r>
          </a:p>
          <a:p>
            <a:pPr marL="36900" indent="0" algn="l">
              <a:buNone/>
            </a:pPr>
            <a:r>
              <a:rPr lang="en-IN" sz="1800" b="0" i="0" u="none" strike="noStrike" baseline="0" dirty="0">
                <a:latin typeface="Times New Roman" panose="02020603050405020304" pitchFamily="18" charset="0"/>
              </a:rPr>
              <a:t>problem.</a:t>
            </a:r>
          </a:p>
          <a:p>
            <a:pPr marL="36900" indent="0" algn="l">
              <a:buNone/>
            </a:pPr>
            <a:r>
              <a:rPr lang="en-US" sz="1800" b="0" i="0" u="none" strike="noStrike" baseline="0" dirty="0">
                <a:latin typeface="Times New Roman" panose="02020603050405020304" pitchFamily="18" charset="0"/>
              </a:rPr>
              <a:t>(ii) It is a strategy specifying which approach will be used for gathering and </a:t>
            </a:r>
            <a:r>
              <a:rPr lang="en-US" sz="1800" b="0" i="0" u="none" strike="noStrike" baseline="0" dirty="0" err="1">
                <a:latin typeface="Times New Roman" panose="02020603050405020304" pitchFamily="18" charset="0"/>
              </a:rPr>
              <a:t>analysing</a:t>
            </a:r>
            <a:r>
              <a:rPr lang="en-US" sz="1800" b="0" i="0" u="none" strike="noStrike" baseline="0" dirty="0">
                <a:latin typeface="Times New Roman" panose="02020603050405020304" pitchFamily="18" charset="0"/>
              </a:rPr>
              <a:t> the data.</a:t>
            </a:r>
          </a:p>
          <a:p>
            <a:pPr marL="36900" indent="0" algn="l">
              <a:buNone/>
            </a:pPr>
            <a:r>
              <a:rPr lang="en-US" sz="1800" b="0" i="0" u="none" strike="noStrike" baseline="0" dirty="0">
                <a:latin typeface="Times New Roman" panose="02020603050405020304" pitchFamily="18" charset="0"/>
              </a:rPr>
              <a:t>(iii) It also includes the time and cost budgets since most studies are done under these two</a:t>
            </a:r>
          </a:p>
          <a:p>
            <a:pPr marL="36900" indent="0" algn="l">
              <a:buNone/>
            </a:pPr>
            <a:r>
              <a:rPr lang="en-IN" sz="1800" b="0" i="0" u="none" strike="noStrike" baseline="0" dirty="0">
                <a:latin typeface="Times New Roman" panose="02020603050405020304" pitchFamily="18" charset="0"/>
              </a:rPr>
              <a:t>constraints.</a:t>
            </a:r>
            <a:endParaRPr lang="ar-SA" b="1"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686800" cy="838200"/>
          </a:xfrm>
        </p:spPr>
        <p:txBody>
          <a:bodyPr/>
          <a:lstStyle/>
          <a:p>
            <a:pPr rtl="0"/>
            <a:r>
              <a:rPr lang="en-US" dirty="0"/>
              <a:t>NEED FOR RESEARCH DESIGN</a:t>
            </a:r>
            <a:endParaRPr lang="ar-SA" dirty="0"/>
          </a:p>
        </p:txBody>
      </p:sp>
      <p:sp>
        <p:nvSpPr>
          <p:cNvPr id="3" name="Content Placeholder 2"/>
          <p:cNvSpPr>
            <a:spLocks noGrp="1"/>
          </p:cNvSpPr>
          <p:nvPr>
            <p:ph idx="1"/>
          </p:nvPr>
        </p:nvSpPr>
        <p:spPr>
          <a:xfrm>
            <a:off x="457200" y="2514600"/>
            <a:ext cx="8229600" cy="3810000"/>
          </a:xfrm>
        </p:spPr>
        <p:style>
          <a:lnRef idx="1">
            <a:schemeClr val="accent1"/>
          </a:lnRef>
          <a:fillRef idx="2">
            <a:schemeClr val="accent1"/>
          </a:fillRef>
          <a:effectRef idx="1">
            <a:schemeClr val="accent1"/>
          </a:effectRef>
          <a:fontRef idx="minor">
            <a:schemeClr val="dk1"/>
          </a:fontRef>
        </p:style>
        <p:txBody>
          <a:bodyPr/>
          <a:lstStyle/>
          <a:p>
            <a:pPr algn="just" rtl="0"/>
            <a:r>
              <a:rPr lang="en-US" b="1" dirty="0"/>
              <a:t>Research design is needed because it </a:t>
            </a:r>
            <a:r>
              <a:rPr lang="en-US" b="1" i="1" dirty="0"/>
              <a:t>facilitates the smooth sailing </a:t>
            </a:r>
            <a:r>
              <a:rPr lang="en-US" b="1" dirty="0"/>
              <a:t>of the various research operations, thereby making research as efficient as possible yielding maximal information with minimal expenditure of effort, time and money.</a:t>
            </a:r>
            <a:endParaRPr lang="ar-SA" b="1"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686800" cy="838200"/>
          </a:xfrm>
        </p:spPr>
        <p:txBody>
          <a:bodyPr/>
          <a:lstStyle/>
          <a:p>
            <a:pPr rtl="0"/>
            <a:r>
              <a:rPr lang="en-US" dirty="0"/>
              <a:t>FEATURES OF A GOOD DESIGN</a:t>
            </a:r>
            <a:endParaRPr lang="ar-SA" dirty="0"/>
          </a:p>
        </p:txBody>
      </p:sp>
      <p:sp>
        <p:nvSpPr>
          <p:cNvPr id="3" name="Content Placeholder 2"/>
          <p:cNvSpPr>
            <a:spLocks noGrp="1"/>
          </p:cNvSpPr>
          <p:nvPr>
            <p:ph idx="1"/>
          </p:nvPr>
        </p:nvSpPr>
        <p:spPr>
          <a:xfrm>
            <a:off x="152400" y="1554162"/>
            <a:ext cx="8839200" cy="4525963"/>
          </a:xfrm>
        </p:spPr>
        <p:style>
          <a:lnRef idx="1">
            <a:schemeClr val="accent1"/>
          </a:lnRef>
          <a:fillRef idx="2">
            <a:schemeClr val="accent1"/>
          </a:fillRef>
          <a:effectRef idx="1">
            <a:schemeClr val="accent1"/>
          </a:effectRef>
          <a:fontRef idx="minor">
            <a:schemeClr val="dk1"/>
          </a:fontRef>
        </p:style>
        <p:txBody>
          <a:bodyPr>
            <a:normAutofit/>
          </a:bodyPr>
          <a:lstStyle/>
          <a:p>
            <a:pPr algn="l" rtl="0"/>
            <a:r>
              <a:rPr lang="en-US" b="1" dirty="0"/>
              <a:t>A research design appropriate for a particular research problem, </a:t>
            </a:r>
          </a:p>
          <a:p>
            <a:pPr algn="l" rtl="0"/>
            <a:r>
              <a:rPr lang="en-US" b="1" dirty="0"/>
              <a:t>usually involves the consideration  of the following </a:t>
            </a:r>
            <a:r>
              <a:rPr lang="en-US" b="1" i="1" dirty="0"/>
              <a:t>factors</a:t>
            </a:r>
            <a:r>
              <a:rPr lang="en-US" b="1" dirty="0"/>
              <a:t>:</a:t>
            </a:r>
          </a:p>
          <a:p>
            <a:pPr algn="l" rtl="0">
              <a:buNone/>
            </a:pPr>
            <a:r>
              <a:rPr lang="en-US" b="1" dirty="0"/>
              <a:t>(</a:t>
            </a:r>
            <a:r>
              <a:rPr lang="en-US" b="1" dirty="0" err="1"/>
              <a:t>i</a:t>
            </a:r>
            <a:r>
              <a:rPr lang="en-US" b="1" dirty="0"/>
              <a:t>) the </a:t>
            </a:r>
            <a:r>
              <a:rPr lang="en-US" b="1" i="1" dirty="0"/>
              <a:t>means</a:t>
            </a:r>
            <a:r>
              <a:rPr lang="en-US" b="1" dirty="0"/>
              <a:t> of obtaining information;</a:t>
            </a:r>
          </a:p>
          <a:p>
            <a:pPr algn="l" rtl="0">
              <a:buNone/>
            </a:pPr>
            <a:r>
              <a:rPr lang="en-US" b="1" dirty="0"/>
              <a:t>(ii) the availability and </a:t>
            </a:r>
            <a:r>
              <a:rPr lang="en-US" b="1" i="1" dirty="0"/>
              <a:t>skills</a:t>
            </a:r>
            <a:r>
              <a:rPr lang="en-US" b="1" dirty="0"/>
              <a:t> of the researcher and his staff, if any.</a:t>
            </a:r>
          </a:p>
          <a:p>
            <a:pPr algn="l" rtl="0">
              <a:buNone/>
            </a:pPr>
            <a:r>
              <a:rPr lang="en-US" b="1" dirty="0"/>
              <a:t>(iii) the </a:t>
            </a:r>
            <a:r>
              <a:rPr lang="en-US" b="1" i="1" dirty="0"/>
              <a:t>objective</a:t>
            </a:r>
            <a:r>
              <a:rPr lang="en-US" b="1" dirty="0"/>
              <a:t> of the problem to be studied.</a:t>
            </a:r>
          </a:p>
          <a:p>
            <a:pPr algn="l" rtl="0">
              <a:buNone/>
            </a:pPr>
            <a:r>
              <a:rPr lang="en-US" b="1" dirty="0"/>
              <a:t>(iv) the </a:t>
            </a:r>
            <a:r>
              <a:rPr lang="en-US" b="1" i="1" dirty="0"/>
              <a:t>nature</a:t>
            </a:r>
            <a:r>
              <a:rPr lang="en-US" b="1" dirty="0"/>
              <a:t> of the problem to be studied. </a:t>
            </a:r>
          </a:p>
          <a:p>
            <a:pPr algn="l" rtl="0">
              <a:buNone/>
            </a:pPr>
            <a:r>
              <a:rPr lang="en-US" b="1" dirty="0"/>
              <a:t>(v) the </a:t>
            </a:r>
            <a:r>
              <a:rPr lang="en-US" b="1" i="1" dirty="0"/>
              <a:t>availability of time and money </a:t>
            </a:r>
            <a:r>
              <a:rPr lang="en-US" b="1" dirty="0"/>
              <a:t>for the research work.</a:t>
            </a:r>
            <a:endParaRPr lang="ar-SA" b="1"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rtl="0"/>
            <a:r>
              <a:rPr lang="en-US" dirty="0"/>
              <a:t>IMPORTANT CONCEPTS RELATING TO RESEARCH DESIGN</a:t>
            </a:r>
            <a:endParaRPr lang="ar-SA" dirty="0"/>
          </a:p>
        </p:txBody>
      </p:sp>
      <p:sp>
        <p:nvSpPr>
          <p:cNvPr id="3" name="Content Placeholder 2"/>
          <p:cNvSpPr>
            <a:spLocks noGrp="1"/>
          </p:cNvSpPr>
          <p:nvPr>
            <p:ph idx="1"/>
          </p:nvPr>
        </p:nvSpPr>
        <p:spPr>
          <a:xfrm>
            <a:off x="228600" y="1828800"/>
            <a:ext cx="8382000" cy="4800600"/>
          </a:xfrm>
        </p:spPr>
        <p:style>
          <a:lnRef idx="1">
            <a:schemeClr val="accent1"/>
          </a:lnRef>
          <a:fillRef idx="2">
            <a:schemeClr val="accent1"/>
          </a:fillRef>
          <a:effectRef idx="1">
            <a:schemeClr val="accent1"/>
          </a:effectRef>
          <a:fontRef idx="minor">
            <a:schemeClr val="dk1"/>
          </a:fontRef>
        </p:style>
        <p:txBody>
          <a:bodyPr>
            <a:normAutofit/>
          </a:bodyPr>
          <a:lstStyle/>
          <a:p>
            <a:pPr algn="l" rtl="0">
              <a:buNone/>
            </a:pPr>
            <a:r>
              <a:rPr lang="en-US" b="1" dirty="0"/>
              <a:t>1. </a:t>
            </a:r>
            <a:r>
              <a:rPr lang="en-US" b="1" i="1" dirty="0"/>
              <a:t>Dependent and independent variables:</a:t>
            </a:r>
          </a:p>
          <a:p>
            <a:pPr algn="l" rtl="0">
              <a:buNone/>
            </a:pPr>
            <a:r>
              <a:rPr lang="en-US" b="1" dirty="0"/>
              <a:t>    A concept which can take on different </a:t>
            </a:r>
            <a:r>
              <a:rPr lang="en-US" b="1" i="1" dirty="0"/>
              <a:t>Quantitative</a:t>
            </a:r>
            <a:r>
              <a:rPr lang="en-US" b="1" dirty="0"/>
              <a:t> values is called a </a:t>
            </a:r>
            <a:r>
              <a:rPr lang="en-US" b="1" i="1" dirty="0"/>
              <a:t>variable</a:t>
            </a:r>
            <a:r>
              <a:rPr lang="en-US" b="1" dirty="0"/>
              <a:t>. As such the concepts like weight, height, income are all examples of variables. </a:t>
            </a:r>
            <a:r>
              <a:rPr lang="en-US" b="1" i="1" dirty="0"/>
              <a:t>Qualitative</a:t>
            </a:r>
            <a:r>
              <a:rPr lang="en-US" b="1" dirty="0"/>
              <a:t> phenomena (or the attributes) are also quantified on the basis of the presence or absence of the concerning attribute(s). </a:t>
            </a:r>
          </a:p>
          <a:p>
            <a:pPr algn="l" rtl="0"/>
            <a:r>
              <a:rPr lang="en-US" b="1" dirty="0"/>
              <a:t>‘continuous variables’. Age * </a:t>
            </a:r>
          </a:p>
          <a:p>
            <a:pPr algn="l" rtl="0"/>
            <a:r>
              <a:rPr lang="en-US" b="1" dirty="0"/>
              <a:t>‘discrete variables’. sex** </a:t>
            </a:r>
          </a:p>
          <a:p>
            <a:pPr algn="l" rtl="0"/>
            <a:r>
              <a:rPr lang="en-US" b="1" dirty="0"/>
              <a:t>For instance, if we say that height depends upon age, then height is a dependent variable and age is an independent variable.</a:t>
            </a:r>
            <a:endParaRPr lang="ar-SA" b="1"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382000" cy="5486400"/>
          </a:xfrm>
        </p:spPr>
        <p:style>
          <a:lnRef idx="1">
            <a:schemeClr val="accent1"/>
          </a:lnRef>
          <a:fillRef idx="2">
            <a:schemeClr val="accent1"/>
          </a:fillRef>
          <a:effectRef idx="1">
            <a:schemeClr val="accent1"/>
          </a:effectRef>
          <a:fontRef idx="minor">
            <a:schemeClr val="dk1"/>
          </a:fontRef>
        </p:style>
        <p:txBody>
          <a:bodyPr>
            <a:normAutofit/>
          </a:bodyPr>
          <a:lstStyle/>
          <a:p>
            <a:pPr algn="l"/>
            <a:r>
              <a:rPr lang="en-US" b="1" i="1" dirty="0"/>
              <a:t>2.Extraneous variable</a:t>
            </a:r>
            <a:r>
              <a:rPr lang="en-US" b="1" dirty="0"/>
              <a:t>: </a:t>
            </a:r>
            <a:r>
              <a:rPr lang="en-US" sz="1800" b="0" i="0" u="none" strike="noStrike" baseline="0" dirty="0">
                <a:latin typeface="Times New Roman" panose="02020603050405020304" pitchFamily="18" charset="0"/>
              </a:rPr>
              <a:t>Independent variables that are not related to the purpose of the study, but may affect the dependent variable are termed as extraneous variables.</a:t>
            </a:r>
          </a:p>
          <a:p>
            <a:pPr algn="just" rtl="0">
              <a:buNone/>
            </a:pPr>
            <a:endParaRPr lang="en-US" b="1" dirty="0"/>
          </a:p>
          <a:p>
            <a:pPr algn="just" rtl="0">
              <a:buNone/>
            </a:pPr>
            <a:r>
              <a:rPr lang="en-US" b="1" i="1" dirty="0"/>
              <a:t>3.Control</a:t>
            </a:r>
            <a:r>
              <a:rPr lang="en-US" b="1" dirty="0"/>
              <a:t>: One important characteristic of a good research design is to minimize the influence or effect of extraneous variable(s).</a:t>
            </a:r>
          </a:p>
          <a:p>
            <a:pPr algn="just" rtl="0">
              <a:buNone/>
            </a:pPr>
            <a:r>
              <a:rPr lang="en-US" b="1" i="1" dirty="0"/>
              <a:t>4.Confounded</a:t>
            </a:r>
            <a:r>
              <a:rPr lang="en-US" b="1" dirty="0"/>
              <a:t> relationship: When the dependent variable is not free from the influence of extraneous variable(s), the relationship between the dependent and independent variables is said to be confounded by an extraneous variable(s). </a:t>
            </a:r>
          </a:p>
          <a:p>
            <a:pPr algn="just" rtl="0">
              <a:buNone/>
            </a:pPr>
            <a:r>
              <a:rPr lang="en-US" b="1" dirty="0"/>
              <a:t>5.</a:t>
            </a:r>
            <a:r>
              <a:rPr lang="en-US" b="1" i="1" dirty="0"/>
              <a:t>Research hypothesis</a:t>
            </a:r>
            <a:r>
              <a:rPr lang="en-US" b="1" dirty="0"/>
              <a:t>: When a prediction or a hypothesized relationship is to be tested by scientific methods, it is termed as research hypothesis. The research hypothesis is a predictive statement that relates an independent variable to a dependent variable.</a:t>
            </a:r>
            <a:endParaRPr lang="ar-SA" b="1"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7BFED1A-4731-4B4C-9FE9-C5AFC5667E3B}"/>
              </a:ext>
            </a:extLst>
          </p:cNvPr>
          <p:cNvSpPr txBox="1"/>
          <p:nvPr/>
        </p:nvSpPr>
        <p:spPr>
          <a:xfrm>
            <a:off x="3429000" y="2667000"/>
            <a:ext cx="1659429" cy="461665"/>
          </a:xfrm>
          <a:prstGeom prst="rect">
            <a:avLst/>
          </a:prstGeom>
          <a:noFill/>
        </p:spPr>
        <p:txBody>
          <a:bodyPr wrap="none" rtlCol="0">
            <a:spAutoFit/>
          </a:bodyPr>
          <a:lstStyle/>
          <a:p>
            <a:r>
              <a:rPr lang="en-IN" sz="2400" b="1" dirty="0"/>
              <a:t>23-02-2021</a:t>
            </a:r>
          </a:p>
        </p:txBody>
      </p:sp>
    </p:spTree>
    <p:extLst>
      <p:ext uri="{BB962C8B-B14F-4D97-AF65-F5344CB8AC3E}">
        <p14:creationId xmlns:p14="http://schemas.microsoft.com/office/powerpoint/2010/main" val="74753041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800600"/>
          </a:xfrm>
        </p:spPr>
        <p:style>
          <a:lnRef idx="1">
            <a:schemeClr val="accent1"/>
          </a:lnRef>
          <a:fillRef idx="2">
            <a:schemeClr val="accent1"/>
          </a:fillRef>
          <a:effectRef idx="1">
            <a:schemeClr val="accent1"/>
          </a:effectRef>
          <a:fontRef idx="minor">
            <a:schemeClr val="dk1"/>
          </a:fontRef>
        </p:style>
        <p:txBody>
          <a:bodyPr/>
          <a:lstStyle/>
          <a:p>
            <a:pPr algn="just" rtl="0">
              <a:buNone/>
            </a:pPr>
            <a:r>
              <a:rPr lang="en-US" b="1" dirty="0"/>
              <a:t>6.Experimental and non-experimental hypothesis-testing research: </a:t>
            </a:r>
          </a:p>
          <a:p>
            <a:pPr algn="just" rtl="0">
              <a:buNone/>
            </a:pPr>
            <a:r>
              <a:rPr lang="en-US" b="1" dirty="0"/>
              <a:t>   When the purpose of research is to test a research hypothesis, it is termed as hypothesis-testing research. </a:t>
            </a:r>
          </a:p>
          <a:p>
            <a:pPr algn="just" rtl="0">
              <a:buNone/>
            </a:pPr>
            <a:r>
              <a:rPr lang="en-US" b="1" dirty="0"/>
              <a:t>   It can be of the </a:t>
            </a:r>
            <a:r>
              <a:rPr lang="en-US" b="1" i="1" dirty="0"/>
              <a:t>experimental</a:t>
            </a:r>
            <a:r>
              <a:rPr lang="en-US" b="1" dirty="0"/>
              <a:t> design or of the </a:t>
            </a:r>
            <a:r>
              <a:rPr lang="en-US" b="1" i="1" dirty="0"/>
              <a:t>non-experimental </a:t>
            </a:r>
            <a:r>
              <a:rPr lang="en-US" b="1" dirty="0"/>
              <a:t>design.</a:t>
            </a:r>
            <a:endParaRPr lang="ar-SA" b="1"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600200"/>
            <a:ext cx="8610600" cy="4525963"/>
          </a:xfrm>
        </p:spPr>
        <p:style>
          <a:lnRef idx="1">
            <a:schemeClr val="accent1"/>
          </a:lnRef>
          <a:fillRef idx="2">
            <a:schemeClr val="accent1"/>
          </a:fillRef>
          <a:effectRef idx="1">
            <a:schemeClr val="accent1"/>
          </a:effectRef>
          <a:fontRef idx="minor">
            <a:schemeClr val="dk1"/>
          </a:fontRef>
        </p:style>
        <p:txBody>
          <a:bodyPr/>
          <a:lstStyle/>
          <a:p>
            <a:pPr algn="l" rtl="0">
              <a:buNone/>
            </a:pPr>
            <a:r>
              <a:rPr lang="en-US" b="1" dirty="0"/>
              <a:t>7. Experimental and control groups: </a:t>
            </a:r>
          </a:p>
          <a:p>
            <a:pPr algn="l" rtl="0">
              <a:buNone/>
            </a:pPr>
            <a:r>
              <a:rPr lang="en-US" b="1" dirty="0"/>
              <a:t>    In an experimental hypothesis-testing research when a group is exposed to usual conditions, it is termed a ‘</a:t>
            </a:r>
            <a:r>
              <a:rPr lang="en-US" b="1" i="1" dirty="0"/>
              <a:t>control group’, </a:t>
            </a:r>
          </a:p>
          <a:p>
            <a:pPr algn="l" rtl="0">
              <a:buNone/>
            </a:pPr>
            <a:r>
              <a:rPr lang="en-US" b="1" dirty="0"/>
              <a:t>   but when the group is exposed to some novel or special condition, it is termed an ‘</a:t>
            </a:r>
            <a:r>
              <a:rPr lang="en-US" b="1" i="1" dirty="0"/>
              <a:t>experimental group</a:t>
            </a:r>
            <a:r>
              <a:rPr lang="en-US" b="1" dirty="0"/>
              <a:t>’.</a:t>
            </a:r>
            <a:endParaRPr lang="ar-SA" b="1"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382000" cy="5486400"/>
          </a:xfrm>
        </p:spPr>
        <p:style>
          <a:lnRef idx="1">
            <a:schemeClr val="accent1"/>
          </a:lnRef>
          <a:fillRef idx="2">
            <a:schemeClr val="accent1"/>
          </a:fillRef>
          <a:effectRef idx="1">
            <a:schemeClr val="accent1"/>
          </a:effectRef>
          <a:fontRef idx="minor">
            <a:schemeClr val="dk1"/>
          </a:fontRef>
        </p:style>
        <p:txBody>
          <a:bodyPr>
            <a:normAutofit/>
          </a:bodyPr>
          <a:lstStyle/>
          <a:p>
            <a:pPr algn="just" rtl="0">
              <a:buNone/>
            </a:pPr>
            <a:r>
              <a:rPr lang="en-US" b="1" dirty="0"/>
              <a:t>8. Treatments: </a:t>
            </a:r>
          </a:p>
          <a:p>
            <a:pPr algn="just" rtl="0">
              <a:buNone/>
            </a:pPr>
            <a:r>
              <a:rPr lang="en-US" b="1" dirty="0"/>
              <a:t>   The different conditions under which experimental and control groups are put are usually referred to as ‘treatments’. </a:t>
            </a:r>
          </a:p>
          <a:p>
            <a:pPr algn="just" rtl="0"/>
            <a:endParaRPr lang="en-US" b="1" dirty="0"/>
          </a:p>
          <a:p>
            <a:pPr algn="just" rtl="0"/>
            <a:endParaRPr lang="en-US" b="1" dirty="0"/>
          </a:p>
          <a:p>
            <a:pPr algn="just" rtl="0">
              <a:buNone/>
            </a:pPr>
            <a:r>
              <a:rPr lang="en-US" b="1" dirty="0"/>
              <a:t>9. Experiment: </a:t>
            </a:r>
          </a:p>
          <a:p>
            <a:pPr algn="just" rtl="0">
              <a:buNone/>
            </a:pPr>
            <a:r>
              <a:rPr lang="en-US" b="1" dirty="0"/>
              <a:t>   The process of examining the truth of a statistical hypothesis, relating to some research problem, is known as an experiment.</a:t>
            </a:r>
            <a:endParaRPr lang="ar-SA" b="1"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981200"/>
            <a:ext cx="8382000" cy="4144963"/>
          </a:xfrm>
        </p:spPr>
        <p:style>
          <a:lnRef idx="1">
            <a:schemeClr val="accent1"/>
          </a:lnRef>
          <a:fillRef idx="2">
            <a:schemeClr val="accent1"/>
          </a:fillRef>
          <a:effectRef idx="1">
            <a:schemeClr val="accent1"/>
          </a:effectRef>
          <a:fontRef idx="minor">
            <a:schemeClr val="dk1"/>
          </a:fontRef>
        </p:style>
        <p:txBody>
          <a:bodyPr/>
          <a:lstStyle/>
          <a:p>
            <a:pPr algn="l" rtl="0">
              <a:buNone/>
            </a:pPr>
            <a:r>
              <a:rPr lang="en-US" b="1" dirty="0"/>
              <a:t>  10. Experimental unit(s): </a:t>
            </a:r>
          </a:p>
          <a:p>
            <a:pPr algn="l" rtl="0">
              <a:buNone/>
            </a:pPr>
            <a:r>
              <a:rPr lang="en-US" b="1" dirty="0"/>
              <a:t>   The pre-determined plots or the blocks, where different treatments are used, are known as experimental units. Such experimental units must be selected (defined) very carefully.</a:t>
            </a:r>
            <a:endParaRPr lang="ar-SA"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533400"/>
            <a:ext cx="8458200" cy="5867400"/>
          </a:xfrm>
        </p:spPr>
        <p:style>
          <a:lnRef idx="1">
            <a:schemeClr val="accent1"/>
          </a:lnRef>
          <a:fillRef idx="2">
            <a:schemeClr val="accent1"/>
          </a:fillRef>
          <a:effectRef idx="1">
            <a:schemeClr val="accent1"/>
          </a:effectRef>
          <a:fontRef idx="minor">
            <a:schemeClr val="dk1"/>
          </a:fontRef>
        </p:style>
        <p:txBody>
          <a:bodyPr>
            <a:normAutofit/>
          </a:bodyPr>
          <a:lstStyle/>
          <a:p>
            <a:pPr algn="just" rtl="0"/>
            <a:r>
              <a:rPr lang="en-US" sz="2400" b="1" dirty="0"/>
              <a:t>(ii) Applied vs. Fundamental:</a:t>
            </a:r>
          </a:p>
          <a:p>
            <a:pPr algn="just" rtl="0"/>
            <a:r>
              <a:rPr lang="en-US" sz="2400" b="1" i="1" dirty="0"/>
              <a:t>Applied (or action) research  </a:t>
            </a:r>
            <a:r>
              <a:rPr lang="en-US" sz="2400" b="1" dirty="0"/>
              <a:t>:  aims at finding a solution for an </a:t>
            </a:r>
            <a:r>
              <a:rPr lang="en-US" sz="2400" b="1" i="1" dirty="0"/>
              <a:t>immediate problem </a:t>
            </a:r>
            <a:r>
              <a:rPr lang="en-US" sz="2400" b="1" dirty="0"/>
              <a:t>facing a society or an industrial/business organization.</a:t>
            </a:r>
          </a:p>
          <a:p>
            <a:pPr algn="just" rtl="0"/>
            <a:endParaRPr lang="en-US" sz="2400" b="1" dirty="0"/>
          </a:p>
          <a:p>
            <a:pPr algn="just" rtl="0"/>
            <a:r>
              <a:rPr lang="en-US" sz="2400" b="1" i="1" dirty="0"/>
              <a:t>Fundamental</a:t>
            </a:r>
            <a:r>
              <a:rPr lang="en-US" sz="2400" b="1" dirty="0"/>
              <a:t> </a:t>
            </a:r>
            <a:r>
              <a:rPr lang="en-US" sz="2400" b="1" i="1" dirty="0"/>
              <a:t>(to basic or pure) research</a:t>
            </a:r>
            <a:r>
              <a:rPr lang="en-US" sz="2400" b="1" dirty="0"/>
              <a:t>: is mainly concerned with generalizations and with the </a:t>
            </a:r>
            <a:r>
              <a:rPr lang="en-US" sz="2400" b="1" i="1" dirty="0"/>
              <a:t>formulation of a theory. Finds solution for math's or human behavior.</a:t>
            </a:r>
            <a:endParaRPr lang="ar-SA" sz="2400" b="1" i="1"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9339" y="533400"/>
            <a:ext cx="7765322" cy="457200"/>
          </a:xfrm>
        </p:spPr>
        <p:txBody>
          <a:bodyPr>
            <a:normAutofit fontScale="90000"/>
          </a:bodyPr>
          <a:lstStyle/>
          <a:p>
            <a:pPr rtl="0"/>
            <a:r>
              <a:rPr lang="en-US" dirty="0"/>
              <a:t>Methods of Data Collection</a:t>
            </a:r>
            <a:endParaRPr lang="ar-SA" dirty="0"/>
          </a:p>
        </p:txBody>
      </p:sp>
      <p:sp>
        <p:nvSpPr>
          <p:cNvPr id="3" name="Content Placeholder 2"/>
          <p:cNvSpPr>
            <a:spLocks noGrp="1"/>
          </p:cNvSpPr>
          <p:nvPr>
            <p:ph idx="1"/>
          </p:nvPr>
        </p:nvSpPr>
        <p:spPr>
          <a:xfrm>
            <a:off x="224607" y="1752600"/>
            <a:ext cx="8686800" cy="3641725"/>
          </a:xfrm>
        </p:spPr>
        <p:style>
          <a:lnRef idx="1">
            <a:schemeClr val="accent1"/>
          </a:lnRef>
          <a:fillRef idx="2">
            <a:schemeClr val="accent1"/>
          </a:fillRef>
          <a:effectRef idx="1">
            <a:schemeClr val="accent1"/>
          </a:effectRef>
          <a:fontRef idx="minor">
            <a:schemeClr val="dk1"/>
          </a:fontRef>
        </p:style>
        <p:txBody>
          <a:bodyPr>
            <a:normAutofit/>
          </a:bodyPr>
          <a:lstStyle/>
          <a:p>
            <a:pPr algn="just" rtl="0"/>
            <a:r>
              <a:rPr lang="en-US" sz="3600" b="1" dirty="0"/>
              <a:t>The methods of collecting </a:t>
            </a:r>
            <a:r>
              <a:rPr lang="en-US" sz="3600" b="1" i="1" dirty="0"/>
              <a:t>primary and secondary data </a:t>
            </a:r>
            <a:r>
              <a:rPr lang="en-US" sz="3600" b="1" dirty="0"/>
              <a:t>differ since primary data are to be originally collected, while in case of secondary data the nature of data collection work is merely that of compilation.</a:t>
            </a:r>
            <a:endParaRPr lang="ar-SA" sz="3600" b="1"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3B9C67-8D8A-47C6-859D-BA0CBE0D1C43}"/>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28B70165-8C50-45D9-8133-17EAE729891F}"/>
              </a:ext>
            </a:extLst>
          </p:cNvPr>
          <p:cNvPicPr>
            <a:picLocks noChangeAspect="1"/>
          </p:cNvPicPr>
          <p:nvPr/>
        </p:nvPicPr>
        <p:blipFill>
          <a:blip r:embed="rId2"/>
          <a:stretch>
            <a:fillRect/>
          </a:stretch>
        </p:blipFill>
        <p:spPr>
          <a:xfrm>
            <a:off x="204787" y="457200"/>
            <a:ext cx="8734425" cy="6172200"/>
          </a:xfrm>
          <a:prstGeom prst="rect">
            <a:avLst/>
          </a:prstGeom>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7837" y="152400"/>
            <a:ext cx="7765322" cy="457200"/>
          </a:xfrm>
        </p:spPr>
        <p:txBody>
          <a:bodyPr>
            <a:noAutofit/>
          </a:bodyPr>
          <a:lstStyle/>
          <a:p>
            <a:pPr rtl="0"/>
            <a:r>
              <a:rPr lang="en-US" sz="3200" dirty="0"/>
              <a:t>COLLECTION OF PRIMARY DATA</a:t>
            </a:r>
            <a:endParaRPr lang="ar-SA" sz="3200" dirty="0"/>
          </a:p>
        </p:txBody>
      </p:sp>
      <p:sp>
        <p:nvSpPr>
          <p:cNvPr id="3" name="Content Placeholder 2"/>
          <p:cNvSpPr>
            <a:spLocks noGrp="1"/>
          </p:cNvSpPr>
          <p:nvPr>
            <p:ph idx="1"/>
          </p:nvPr>
        </p:nvSpPr>
        <p:spPr>
          <a:xfrm>
            <a:off x="304800" y="762000"/>
            <a:ext cx="8686800" cy="5867400"/>
          </a:xfrm>
        </p:spPr>
        <p:style>
          <a:lnRef idx="1">
            <a:schemeClr val="accent1"/>
          </a:lnRef>
          <a:fillRef idx="2">
            <a:schemeClr val="accent1"/>
          </a:fillRef>
          <a:effectRef idx="1">
            <a:schemeClr val="accent1"/>
          </a:effectRef>
          <a:fontRef idx="minor">
            <a:schemeClr val="dk1"/>
          </a:fontRef>
        </p:style>
        <p:txBody>
          <a:bodyPr>
            <a:normAutofit fontScale="92500" lnSpcReduction="10000"/>
          </a:bodyPr>
          <a:lstStyle/>
          <a:p>
            <a:pPr algn="l" rtl="0">
              <a:buNone/>
            </a:pPr>
            <a:r>
              <a:rPr lang="en-US" b="1" dirty="0">
                <a:solidFill>
                  <a:srgbClr val="FF0000"/>
                </a:solidFill>
              </a:rPr>
              <a:t>Important ones are:</a:t>
            </a:r>
          </a:p>
          <a:p>
            <a:pPr algn="l" rtl="0">
              <a:buNone/>
            </a:pPr>
            <a:r>
              <a:rPr lang="en-US" b="1" dirty="0"/>
              <a:t> (</a:t>
            </a:r>
            <a:r>
              <a:rPr lang="en-US" b="1" dirty="0" err="1"/>
              <a:t>i</a:t>
            </a:r>
            <a:r>
              <a:rPr lang="en-US" b="1" dirty="0"/>
              <a:t>) observation method, </a:t>
            </a:r>
          </a:p>
          <a:p>
            <a:pPr algn="l" rtl="0">
              <a:buNone/>
            </a:pPr>
            <a:r>
              <a:rPr lang="en-US" b="1" dirty="0"/>
              <a:t>(ii) interview method, </a:t>
            </a:r>
          </a:p>
          <a:p>
            <a:pPr algn="l" rtl="0">
              <a:buNone/>
            </a:pPr>
            <a:r>
              <a:rPr lang="en-US" b="1" dirty="0"/>
              <a:t>(iii) questionnaires,</a:t>
            </a:r>
          </a:p>
          <a:p>
            <a:pPr algn="l" rtl="0">
              <a:buNone/>
            </a:pPr>
            <a:r>
              <a:rPr lang="en-US" b="1" dirty="0"/>
              <a:t>(iv) schedules,</a:t>
            </a:r>
          </a:p>
          <a:p>
            <a:pPr algn="l" rtl="0">
              <a:buNone/>
            </a:pPr>
            <a:endParaRPr lang="en-US" b="1" dirty="0"/>
          </a:p>
          <a:p>
            <a:pPr algn="l" rtl="0">
              <a:buNone/>
            </a:pPr>
            <a:r>
              <a:rPr lang="en-US" b="1" dirty="0"/>
              <a:t> </a:t>
            </a:r>
            <a:r>
              <a:rPr lang="en-US" b="1" dirty="0">
                <a:solidFill>
                  <a:srgbClr val="FF0000"/>
                </a:solidFill>
              </a:rPr>
              <a:t>(v) other methods which include:</a:t>
            </a:r>
          </a:p>
          <a:p>
            <a:pPr algn="l" rtl="0">
              <a:buNone/>
            </a:pPr>
            <a:r>
              <a:rPr lang="en-US" b="1" dirty="0"/>
              <a:t> (a) warranty cards; </a:t>
            </a:r>
          </a:p>
          <a:p>
            <a:pPr algn="l" rtl="0">
              <a:buNone/>
            </a:pPr>
            <a:r>
              <a:rPr lang="en-US" b="1" dirty="0"/>
              <a:t>(b) distributor audits; </a:t>
            </a:r>
          </a:p>
          <a:p>
            <a:pPr algn="l" rtl="0">
              <a:buNone/>
            </a:pPr>
            <a:r>
              <a:rPr lang="en-US" b="1" dirty="0"/>
              <a:t>(c) pantry audits;</a:t>
            </a:r>
          </a:p>
          <a:p>
            <a:pPr algn="l" rtl="0">
              <a:buNone/>
            </a:pPr>
            <a:r>
              <a:rPr lang="en-US" b="1" dirty="0"/>
              <a:t> (d) consumer panels; </a:t>
            </a:r>
          </a:p>
          <a:p>
            <a:pPr algn="l" rtl="0">
              <a:buNone/>
            </a:pPr>
            <a:r>
              <a:rPr lang="en-US" b="1" dirty="0"/>
              <a:t>(e) using mechanical devices; </a:t>
            </a:r>
          </a:p>
          <a:p>
            <a:pPr algn="l" rtl="0">
              <a:buNone/>
            </a:pPr>
            <a:r>
              <a:rPr lang="en-US" b="1" dirty="0"/>
              <a:t>(f) through projective techniques;</a:t>
            </a:r>
          </a:p>
          <a:p>
            <a:pPr algn="l" rtl="0">
              <a:buNone/>
            </a:pPr>
            <a:r>
              <a:rPr lang="en-US" b="1" dirty="0"/>
              <a:t> (g) depth interviews, and (h) content analysis</a:t>
            </a:r>
            <a:endParaRPr lang="ar-SA" b="1"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dirty="0"/>
              <a:t>Observation Method</a:t>
            </a:r>
            <a:endParaRPr lang="ar-SA" dirty="0"/>
          </a:p>
        </p:txBody>
      </p:sp>
      <p:sp>
        <p:nvSpPr>
          <p:cNvPr id="3" name="Content Placeholder 2"/>
          <p:cNvSpPr>
            <a:spLocks noGrp="1"/>
          </p:cNvSpPr>
          <p:nvPr>
            <p:ph idx="1"/>
          </p:nvPr>
        </p:nvSpPr>
        <p:spPr>
          <a:xfrm>
            <a:off x="304800" y="1554162"/>
            <a:ext cx="8686800" cy="4846638"/>
          </a:xfrm>
        </p:spPr>
        <p:style>
          <a:lnRef idx="1">
            <a:schemeClr val="accent1"/>
          </a:lnRef>
          <a:fillRef idx="2">
            <a:schemeClr val="accent1"/>
          </a:fillRef>
          <a:effectRef idx="1">
            <a:schemeClr val="accent1"/>
          </a:effectRef>
          <a:fontRef idx="minor">
            <a:schemeClr val="dk1"/>
          </a:fontRef>
        </p:style>
        <p:txBody>
          <a:bodyPr>
            <a:normAutofit/>
          </a:bodyPr>
          <a:lstStyle/>
          <a:p>
            <a:pPr algn="l" rtl="0"/>
            <a:r>
              <a:rPr lang="en-US" b="1" dirty="0"/>
              <a:t>The observation method is the most commonly used method specially in studies relating to behavioral sciences.</a:t>
            </a:r>
          </a:p>
          <a:p>
            <a:pPr algn="l" rtl="0"/>
            <a:r>
              <a:rPr lang="en-US" b="1" dirty="0"/>
              <a:t>Observation becomes a scientific tool and the method of data collection for the researcher, when it serves a formulated research purpose, is systematically planned and recorded and is subjected to checks and controls on validity and reliability.  </a:t>
            </a:r>
          </a:p>
          <a:p>
            <a:pPr algn="l" rtl="0"/>
            <a:r>
              <a:rPr lang="en-US" b="1" dirty="0"/>
              <a:t>The main advantage of this method is that subjective bias is eliminated, if observation is done accurately.</a:t>
            </a:r>
            <a:r>
              <a:rPr lang="en-US" b="1" i="1" dirty="0"/>
              <a:t> </a:t>
            </a:r>
          </a:p>
          <a:p>
            <a:pPr algn="l" rtl="0"/>
            <a:r>
              <a:rPr lang="en-US" b="1" i="1" dirty="0"/>
              <a:t>structured observation. </a:t>
            </a:r>
          </a:p>
          <a:p>
            <a:pPr algn="l" rtl="0"/>
            <a:r>
              <a:rPr lang="en-US" b="1" i="1" dirty="0"/>
              <a:t>unstructured observation. </a:t>
            </a:r>
          </a:p>
          <a:p>
            <a:pPr algn="l" rtl="0"/>
            <a:r>
              <a:rPr lang="en-US" b="1" i="1" dirty="0"/>
              <a:t>participant observation. </a:t>
            </a:r>
          </a:p>
          <a:p>
            <a:pPr algn="l" rtl="0"/>
            <a:r>
              <a:rPr lang="en-US" b="1" i="1" dirty="0"/>
              <a:t>non-participant observation. (disguised observation.)</a:t>
            </a:r>
            <a:endParaRPr lang="ar-SA" b="1"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rtl="0"/>
            <a:r>
              <a:rPr lang="en-US" dirty="0"/>
              <a:t>Interview Method</a:t>
            </a:r>
            <a:br>
              <a:rPr lang="en-US" dirty="0"/>
            </a:br>
            <a:endParaRPr lang="ar-SA" dirty="0"/>
          </a:p>
        </p:txBody>
      </p:sp>
      <p:sp>
        <p:nvSpPr>
          <p:cNvPr id="3" name="Content Placeholder 2"/>
          <p:cNvSpPr>
            <a:spLocks noGrp="1"/>
          </p:cNvSpPr>
          <p:nvPr>
            <p:ph idx="1"/>
          </p:nvPr>
        </p:nvSpPr>
        <p:spPr>
          <a:xfrm>
            <a:off x="304800" y="2289507"/>
            <a:ext cx="8686800" cy="3992563"/>
          </a:xfrm>
        </p:spPr>
        <p:style>
          <a:lnRef idx="1">
            <a:schemeClr val="accent1"/>
          </a:lnRef>
          <a:fillRef idx="2">
            <a:schemeClr val="accent1"/>
          </a:fillRef>
          <a:effectRef idx="1">
            <a:schemeClr val="accent1"/>
          </a:effectRef>
          <a:fontRef idx="minor">
            <a:schemeClr val="dk1"/>
          </a:fontRef>
        </p:style>
        <p:txBody>
          <a:bodyPr/>
          <a:lstStyle/>
          <a:p>
            <a:pPr algn="l" rtl="0"/>
            <a:r>
              <a:rPr lang="en-US" b="1" dirty="0"/>
              <a:t>The interview method of collecting data involves presentation of oral-verbal stimuli and reply in terms of oral-verbal responses. </a:t>
            </a:r>
          </a:p>
          <a:p>
            <a:pPr algn="l" rtl="0"/>
            <a:r>
              <a:rPr lang="en-US" b="1" dirty="0"/>
              <a:t>This method can be used through personal interviews and, if possible, through telephone interviews.</a:t>
            </a:r>
            <a:endParaRPr lang="ar-SA" b="1"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87A99-EBE4-48E2-8F85-AAA2707DC4E3}"/>
              </a:ext>
            </a:extLst>
          </p:cNvPr>
          <p:cNvSpPr>
            <a:spLocks noGrp="1"/>
          </p:cNvSpPr>
          <p:nvPr>
            <p:ph type="title"/>
          </p:nvPr>
        </p:nvSpPr>
        <p:spPr>
          <a:xfrm>
            <a:off x="685346" y="457200"/>
            <a:ext cx="7765322" cy="228600"/>
          </a:xfrm>
        </p:spPr>
        <p:txBody>
          <a:bodyPr>
            <a:noAutofit/>
          </a:bodyPr>
          <a:lstStyle/>
          <a:p>
            <a:r>
              <a:rPr lang="en-US" sz="1800" b="1" i="0" u="none" strike="noStrike" baseline="0" dirty="0">
                <a:solidFill>
                  <a:schemeClr val="tx1"/>
                </a:solidFill>
                <a:latin typeface="MSTT31c25c"/>
              </a:rPr>
              <a:t>COLLECTION OF DATA THROUGH QUESTIONNAIRES</a:t>
            </a:r>
            <a:br>
              <a:rPr lang="en-US" sz="1800" b="1" i="0" u="none" strike="noStrike" baseline="0" dirty="0">
                <a:solidFill>
                  <a:schemeClr val="tx1"/>
                </a:solidFill>
                <a:latin typeface="MSTT31c25c"/>
              </a:rPr>
            </a:br>
            <a:endParaRPr lang="en-IN" b="1" dirty="0">
              <a:solidFill>
                <a:schemeClr val="tx1"/>
              </a:solidFill>
            </a:endParaRPr>
          </a:p>
        </p:txBody>
      </p:sp>
      <p:sp>
        <p:nvSpPr>
          <p:cNvPr id="3" name="Content Placeholder 2">
            <a:extLst>
              <a:ext uri="{FF2B5EF4-FFF2-40B4-BE49-F238E27FC236}">
                <a16:creationId xmlns:a16="http://schemas.microsoft.com/office/drawing/2014/main" id="{9F19060F-6AFC-4301-8BD3-73A5F403EB26}"/>
              </a:ext>
            </a:extLst>
          </p:cNvPr>
          <p:cNvSpPr>
            <a:spLocks noGrp="1"/>
          </p:cNvSpPr>
          <p:nvPr>
            <p:ph idx="1"/>
          </p:nvPr>
        </p:nvSpPr>
        <p:spPr>
          <a:xfrm>
            <a:off x="0" y="685800"/>
            <a:ext cx="9144000" cy="5562600"/>
          </a:xfrm>
          <a:effectLst>
            <a:outerShdw blurRad="25400" dir="17880000">
              <a:srgbClr val="000000">
                <a:alpha val="46000"/>
              </a:srgbClr>
            </a:outerShdw>
          </a:effectLst>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t">
            <a:normAutofit/>
          </a:bodyPr>
          <a:lstStyle/>
          <a:p>
            <a:r>
              <a:rPr lang="en-US" dirty="0">
                <a:solidFill>
                  <a:schemeClr val="dk1"/>
                </a:solidFill>
              </a:rPr>
              <a:t>This method of data collection is quite popular, particularly in case of big enquiries. It is being adopted by private individuals, research workers, private and public </a:t>
            </a:r>
            <a:r>
              <a:rPr lang="en-US" dirty="0" err="1">
                <a:solidFill>
                  <a:schemeClr val="dk1"/>
                </a:solidFill>
              </a:rPr>
              <a:t>organisations</a:t>
            </a:r>
            <a:r>
              <a:rPr lang="en-US" dirty="0">
                <a:solidFill>
                  <a:schemeClr val="dk1"/>
                </a:solidFill>
              </a:rPr>
              <a:t> and even by governments. In this method a questionnaire is sent (usually by post) to the persons concerned with a request to answer the questions and return the questionnaire. </a:t>
            </a:r>
          </a:p>
          <a:p>
            <a:r>
              <a:rPr lang="en-US" b="1" dirty="0">
                <a:solidFill>
                  <a:schemeClr val="dk1"/>
                </a:solidFill>
              </a:rPr>
              <a:t>The merits claimed on behalf of this method are </a:t>
            </a:r>
            <a:r>
              <a:rPr lang="en-IN" b="1" dirty="0">
                <a:solidFill>
                  <a:schemeClr val="dk1"/>
                </a:solidFill>
              </a:rPr>
              <a:t>as follows:</a:t>
            </a:r>
          </a:p>
          <a:p>
            <a:r>
              <a:rPr lang="en-US" dirty="0">
                <a:solidFill>
                  <a:schemeClr val="dk1"/>
                </a:solidFill>
              </a:rPr>
              <a:t>1. There is low cost even when the universe is large and is widely spread geographically.</a:t>
            </a:r>
          </a:p>
          <a:p>
            <a:r>
              <a:rPr lang="en-US" dirty="0">
                <a:solidFill>
                  <a:schemeClr val="dk1"/>
                </a:solidFill>
              </a:rPr>
              <a:t>2. It is free from the bias of the interviewer; answers are in respondents’ own words.</a:t>
            </a:r>
          </a:p>
          <a:p>
            <a:r>
              <a:rPr lang="en-US" dirty="0">
                <a:solidFill>
                  <a:schemeClr val="dk1"/>
                </a:solidFill>
              </a:rPr>
              <a:t>3. Respondents have adequate time to give well thought out answers.</a:t>
            </a:r>
          </a:p>
          <a:p>
            <a:r>
              <a:rPr lang="en-US" dirty="0">
                <a:solidFill>
                  <a:schemeClr val="dk1"/>
                </a:solidFill>
              </a:rPr>
              <a:t>4. Respondents, who are not easily approachable, can also be reached conveniently.</a:t>
            </a:r>
          </a:p>
          <a:p>
            <a:r>
              <a:rPr lang="en-US" dirty="0">
                <a:solidFill>
                  <a:schemeClr val="dk1"/>
                </a:solidFill>
              </a:rPr>
              <a:t>5 Large samples can be made use of and thus the results can be made more dependable and</a:t>
            </a:r>
            <a:r>
              <a:rPr lang="en-IN" dirty="0">
                <a:solidFill>
                  <a:schemeClr val="dk1"/>
                </a:solidFill>
              </a:rPr>
              <a:t> reliable.</a:t>
            </a:r>
          </a:p>
          <a:p>
            <a:endParaRPr lang="en-US" dirty="0">
              <a:solidFill>
                <a:schemeClr val="dk1"/>
              </a:solidFill>
            </a:endParaRPr>
          </a:p>
          <a:p>
            <a:endParaRPr lang="en-US" dirty="0">
              <a:solidFill>
                <a:schemeClr val="dk1"/>
              </a:solidFill>
            </a:endParaRPr>
          </a:p>
          <a:p>
            <a:endParaRPr lang="en-IN" dirty="0">
              <a:solidFill>
                <a:schemeClr val="dk1"/>
              </a:solidFill>
            </a:endParaRPr>
          </a:p>
        </p:txBody>
      </p:sp>
    </p:spTree>
    <p:extLst>
      <p:ext uri="{BB962C8B-B14F-4D97-AF65-F5344CB8AC3E}">
        <p14:creationId xmlns:p14="http://schemas.microsoft.com/office/powerpoint/2010/main" val="178548324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87A99-EBE4-48E2-8F85-AAA2707DC4E3}"/>
              </a:ext>
            </a:extLst>
          </p:cNvPr>
          <p:cNvSpPr>
            <a:spLocks noGrp="1"/>
          </p:cNvSpPr>
          <p:nvPr>
            <p:ph type="title"/>
          </p:nvPr>
        </p:nvSpPr>
        <p:spPr>
          <a:xfrm>
            <a:off x="685346" y="457200"/>
            <a:ext cx="7765322" cy="228600"/>
          </a:xfrm>
        </p:spPr>
        <p:txBody>
          <a:bodyPr>
            <a:noAutofit/>
          </a:bodyPr>
          <a:lstStyle/>
          <a:p>
            <a:r>
              <a:rPr lang="en-US" sz="1800" b="1" i="0" u="none" strike="noStrike" baseline="0" dirty="0">
                <a:solidFill>
                  <a:schemeClr val="tx1"/>
                </a:solidFill>
                <a:latin typeface="MSTT31c25c"/>
              </a:rPr>
              <a:t>COLLECTION OF DATA THROUGH QUESTIONNAIRES</a:t>
            </a:r>
            <a:br>
              <a:rPr lang="en-US" sz="1800" b="1" i="0" u="none" strike="noStrike" baseline="0" dirty="0">
                <a:solidFill>
                  <a:schemeClr val="tx1"/>
                </a:solidFill>
                <a:latin typeface="MSTT31c25c"/>
              </a:rPr>
            </a:br>
            <a:endParaRPr lang="en-IN" b="1" dirty="0">
              <a:solidFill>
                <a:schemeClr val="tx1"/>
              </a:solidFill>
            </a:endParaRPr>
          </a:p>
        </p:txBody>
      </p:sp>
      <p:sp>
        <p:nvSpPr>
          <p:cNvPr id="3" name="Content Placeholder 2">
            <a:extLst>
              <a:ext uri="{FF2B5EF4-FFF2-40B4-BE49-F238E27FC236}">
                <a16:creationId xmlns:a16="http://schemas.microsoft.com/office/drawing/2014/main" id="{9F19060F-6AFC-4301-8BD3-73A5F403EB26}"/>
              </a:ext>
            </a:extLst>
          </p:cNvPr>
          <p:cNvSpPr>
            <a:spLocks noGrp="1"/>
          </p:cNvSpPr>
          <p:nvPr>
            <p:ph idx="1"/>
          </p:nvPr>
        </p:nvSpPr>
        <p:spPr>
          <a:xfrm>
            <a:off x="0" y="685800"/>
            <a:ext cx="9144000" cy="5791200"/>
          </a:xfrm>
          <a:effectLst>
            <a:outerShdw blurRad="25400" dir="17880000">
              <a:srgbClr val="000000">
                <a:alpha val="46000"/>
              </a:srgbClr>
            </a:outerShdw>
          </a:effectLst>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t">
            <a:normAutofit/>
          </a:bodyPr>
          <a:lstStyle/>
          <a:p>
            <a:pPr marL="36900" indent="0">
              <a:buNone/>
            </a:pPr>
            <a:r>
              <a:rPr lang="en-US" sz="1900" b="1" dirty="0">
                <a:solidFill>
                  <a:srgbClr val="FF0000"/>
                </a:solidFill>
              </a:rPr>
              <a:t>The main demerits of this system can also be listed here:</a:t>
            </a:r>
          </a:p>
          <a:p>
            <a:pPr marL="36900" indent="0">
              <a:buNone/>
            </a:pPr>
            <a:r>
              <a:rPr lang="en-US" sz="1900" dirty="0">
                <a:solidFill>
                  <a:schemeClr val="dk1"/>
                </a:solidFill>
              </a:rPr>
              <a:t>1. Low rate of return of the duly filled in questionnaires; bias due to no-response is often </a:t>
            </a:r>
            <a:r>
              <a:rPr lang="en-IN" sz="1900" dirty="0">
                <a:solidFill>
                  <a:schemeClr val="dk1"/>
                </a:solidFill>
              </a:rPr>
              <a:t>indeterminate.</a:t>
            </a:r>
          </a:p>
          <a:p>
            <a:pPr marL="36900" indent="0">
              <a:buNone/>
            </a:pPr>
            <a:r>
              <a:rPr lang="en-US" sz="1900" dirty="0">
                <a:solidFill>
                  <a:schemeClr val="dk1"/>
                </a:solidFill>
              </a:rPr>
              <a:t>2. It can be used only when respondents are educated and cooperating.</a:t>
            </a:r>
          </a:p>
          <a:p>
            <a:pPr marL="36900" indent="0">
              <a:buNone/>
            </a:pPr>
            <a:r>
              <a:rPr lang="en-US" sz="1900" dirty="0">
                <a:solidFill>
                  <a:schemeClr val="dk1"/>
                </a:solidFill>
              </a:rPr>
              <a:t>3. The control over questionnaire may be lost once it is sent.</a:t>
            </a:r>
          </a:p>
          <a:p>
            <a:pPr marL="36900" indent="0">
              <a:buNone/>
            </a:pPr>
            <a:r>
              <a:rPr lang="en-US" sz="1900" dirty="0">
                <a:solidFill>
                  <a:schemeClr val="dk1"/>
                </a:solidFill>
              </a:rPr>
              <a:t>4. There is inbuilt inflexibility because of the difficulty of amending the approach once </a:t>
            </a:r>
            <a:r>
              <a:rPr lang="en-IN" sz="1900" dirty="0">
                <a:solidFill>
                  <a:schemeClr val="dk1"/>
                </a:solidFill>
              </a:rPr>
              <a:t>questionnaires have been despatched.</a:t>
            </a:r>
          </a:p>
          <a:p>
            <a:pPr marL="36900" indent="0">
              <a:buNone/>
            </a:pPr>
            <a:r>
              <a:rPr lang="en-US" sz="1900" dirty="0">
                <a:solidFill>
                  <a:schemeClr val="dk1"/>
                </a:solidFill>
              </a:rPr>
              <a:t>5. It is difficult to know whether willing respondents are truly representative.</a:t>
            </a:r>
          </a:p>
          <a:p>
            <a:pPr marL="36900" indent="0">
              <a:buNone/>
            </a:pPr>
            <a:r>
              <a:rPr lang="en-US" sz="1900" dirty="0">
                <a:solidFill>
                  <a:schemeClr val="dk1"/>
                </a:solidFill>
              </a:rPr>
              <a:t>6. This method is likely to be the slowest of all.</a:t>
            </a:r>
          </a:p>
          <a:p>
            <a:pPr marL="36900" indent="0">
              <a:buNone/>
            </a:pPr>
            <a:endParaRPr lang="en-US" sz="1800" dirty="0">
              <a:solidFill>
                <a:schemeClr val="dk1"/>
              </a:solidFill>
            </a:endParaRPr>
          </a:p>
          <a:p>
            <a:endParaRPr lang="en-US" sz="1800" dirty="0">
              <a:solidFill>
                <a:schemeClr val="dk1"/>
              </a:solidFill>
            </a:endParaRPr>
          </a:p>
          <a:p>
            <a:endParaRPr lang="en-IN" sz="1800" dirty="0">
              <a:solidFill>
                <a:schemeClr val="dk1"/>
              </a:solidFill>
            </a:endParaRPr>
          </a:p>
        </p:txBody>
      </p:sp>
    </p:spTree>
    <p:extLst>
      <p:ext uri="{BB962C8B-B14F-4D97-AF65-F5344CB8AC3E}">
        <p14:creationId xmlns:p14="http://schemas.microsoft.com/office/powerpoint/2010/main" val="180968448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422F6-BAC7-41BC-A265-B5F989F63803}"/>
              </a:ext>
            </a:extLst>
          </p:cNvPr>
          <p:cNvSpPr>
            <a:spLocks noGrp="1"/>
          </p:cNvSpPr>
          <p:nvPr>
            <p:ph type="ctrTitle"/>
          </p:nvPr>
        </p:nvSpPr>
        <p:spPr>
          <a:xfrm>
            <a:off x="609600" y="863603"/>
            <a:ext cx="7080026" cy="287859"/>
          </a:xfrm>
        </p:spPr>
        <p:txBody>
          <a:bodyPr>
            <a:noAutofit/>
          </a:bodyPr>
          <a:lstStyle/>
          <a:p>
            <a:r>
              <a:rPr lang="en-US" sz="1800" b="1" i="0" u="none" strike="noStrike" baseline="0" dirty="0">
                <a:solidFill>
                  <a:schemeClr val="tx1"/>
                </a:solidFill>
                <a:latin typeface="MSTT31c25c"/>
              </a:rPr>
              <a:t>COLLECTION OF DATA THROUGH SCHEDULES</a:t>
            </a:r>
            <a:br>
              <a:rPr lang="en-US" sz="1800" b="1" i="0" u="none" strike="noStrike" baseline="0" dirty="0">
                <a:solidFill>
                  <a:schemeClr val="tx1"/>
                </a:solidFill>
                <a:latin typeface="MSTT31c25c"/>
              </a:rPr>
            </a:br>
            <a:endParaRPr lang="en-IN" b="1" dirty="0">
              <a:solidFill>
                <a:schemeClr val="tx1"/>
              </a:solidFill>
            </a:endParaRPr>
          </a:p>
        </p:txBody>
      </p:sp>
      <p:sp>
        <p:nvSpPr>
          <p:cNvPr id="3" name="Subtitle 2">
            <a:extLst>
              <a:ext uri="{FF2B5EF4-FFF2-40B4-BE49-F238E27FC236}">
                <a16:creationId xmlns:a16="http://schemas.microsoft.com/office/drawing/2014/main" id="{B13A31A9-40CC-4163-AFD3-F5D9015738BD}"/>
              </a:ext>
            </a:extLst>
          </p:cNvPr>
          <p:cNvSpPr>
            <a:spLocks noGrp="1"/>
          </p:cNvSpPr>
          <p:nvPr>
            <p:ph type="subTitle" idx="1"/>
          </p:nvPr>
        </p:nvSpPr>
        <p:spPr>
          <a:xfrm>
            <a:off x="152400" y="427564"/>
            <a:ext cx="8991600" cy="6430436"/>
          </a:xfrm>
          <a:effectLst>
            <a:outerShdw blurRad="25400" dir="17880000">
              <a:srgbClr val="000000">
                <a:alpha val="46000"/>
              </a:srgbClr>
            </a:outerShdw>
          </a:effectLst>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t">
            <a:normAutofit fontScale="85000" lnSpcReduction="10000"/>
          </a:bodyPr>
          <a:lstStyle/>
          <a:p>
            <a:pPr marL="342900" indent="-306000" algn="l">
              <a:buChar char=""/>
            </a:pPr>
            <a:r>
              <a:rPr lang="en-US" dirty="0">
                <a:solidFill>
                  <a:schemeClr val="dk1"/>
                </a:solidFill>
              </a:rPr>
              <a:t>This method of data collection is very much like the collection of data through questionnaire, with little difference which lies in the fact that are being filled in by the enumerators who are specially appointed for the purpose. </a:t>
            </a:r>
          </a:p>
          <a:p>
            <a:pPr marL="342900" indent="-306000" algn="l">
              <a:buChar char=""/>
            </a:pPr>
            <a:r>
              <a:rPr lang="en-US" dirty="0">
                <a:solidFill>
                  <a:schemeClr val="dk1"/>
                </a:solidFill>
              </a:rPr>
              <a:t>These enumerators along with schedules, go to respondents, put to them the questions from the proforma in the order the questions are listed and record the replies in the space meant for the same in the proforma.</a:t>
            </a:r>
          </a:p>
          <a:p>
            <a:pPr marL="342900" indent="-306000" algn="l">
              <a:buChar char=""/>
            </a:pPr>
            <a:r>
              <a:rPr lang="en-US" dirty="0">
                <a:solidFill>
                  <a:schemeClr val="dk1"/>
                </a:solidFill>
              </a:rPr>
              <a:t>In certain situations, schedules may be handed over to respondents and enumerators may help them in recording their answers to various questions in the said schedules. </a:t>
            </a:r>
          </a:p>
          <a:p>
            <a:pPr marL="342900" indent="-306000" algn="l">
              <a:buChar char=""/>
            </a:pPr>
            <a:r>
              <a:rPr lang="en-US" dirty="0">
                <a:solidFill>
                  <a:schemeClr val="dk1"/>
                </a:solidFill>
              </a:rPr>
              <a:t>Enumerators explain the aims and objects of the investigation and also remove the difficulties which any respondent may feel in understanding the implications of a particular question or the definition or concept of difficult terms. This method requires the selection of enumerators for filling up schedules or assisting respondents to fill up schedules and as such enumerators should be very carefully selected.</a:t>
            </a:r>
          </a:p>
          <a:p>
            <a:pPr marL="342900" indent="-306000" algn="l">
              <a:buChar char=""/>
            </a:pPr>
            <a:r>
              <a:rPr lang="en-US" dirty="0">
                <a:solidFill>
                  <a:schemeClr val="dk1"/>
                </a:solidFill>
              </a:rPr>
              <a:t> The enumerators should be trained to perform their job well and the nature and scope of the investigation should be explained to them thoroughly so that they may well understand the implications of different questions put in the schedule. </a:t>
            </a:r>
          </a:p>
          <a:p>
            <a:pPr marL="342900" indent="-306000" algn="l">
              <a:buChar char=""/>
            </a:pPr>
            <a:r>
              <a:rPr lang="en-US" dirty="0">
                <a:solidFill>
                  <a:schemeClr val="dk1"/>
                </a:solidFill>
              </a:rPr>
              <a:t>Enumerators should be intelligent and must possess the capacity of cross examination in order to find out the truth. Above all, they should be honest, sincere, hardworking and should have patience and perseverance. </a:t>
            </a:r>
          </a:p>
          <a:p>
            <a:pPr marL="342900" indent="-306000" algn="l">
              <a:buChar char=""/>
            </a:pPr>
            <a:r>
              <a:rPr lang="en-US" dirty="0">
                <a:solidFill>
                  <a:schemeClr val="dk1"/>
                </a:solidFill>
              </a:rPr>
              <a:t>This method of data collection is very useful in extensive enquiries and can lead to fairly reliable results. </a:t>
            </a:r>
          </a:p>
          <a:p>
            <a:pPr marL="342900" indent="-306000" algn="l">
              <a:buChar char=""/>
            </a:pPr>
            <a:r>
              <a:rPr lang="en-US" dirty="0">
                <a:solidFill>
                  <a:schemeClr val="dk1"/>
                </a:solidFill>
              </a:rPr>
              <a:t>It is, however, very expensive and is usually adopted in investigations conducted by governmental agencies or by some big </a:t>
            </a:r>
            <a:r>
              <a:rPr lang="en-US" dirty="0" err="1">
                <a:solidFill>
                  <a:schemeClr val="dk1"/>
                </a:solidFill>
              </a:rPr>
              <a:t>organisations</a:t>
            </a:r>
            <a:r>
              <a:rPr lang="en-US" dirty="0">
                <a:solidFill>
                  <a:schemeClr val="dk1"/>
                </a:solidFill>
              </a:rPr>
              <a:t>. </a:t>
            </a:r>
            <a:endParaRPr lang="en-IN" dirty="0">
              <a:solidFill>
                <a:schemeClr val="dk1"/>
              </a:solidFill>
            </a:endParaRPr>
          </a:p>
        </p:txBody>
      </p:sp>
    </p:spTree>
    <p:extLst>
      <p:ext uri="{BB962C8B-B14F-4D97-AF65-F5344CB8AC3E}">
        <p14:creationId xmlns:p14="http://schemas.microsoft.com/office/powerpoint/2010/main" val="286812683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9339" y="152400"/>
            <a:ext cx="7765322" cy="381000"/>
          </a:xfrm>
        </p:spPr>
        <p:txBody>
          <a:bodyPr>
            <a:noAutofit/>
          </a:bodyPr>
          <a:lstStyle/>
          <a:p>
            <a:pPr rtl="0"/>
            <a:r>
              <a:rPr lang="en-US" sz="2400" dirty="0"/>
              <a:t>SOME OTHER METHODS OF DATA COLLECTION</a:t>
            </a:r>
            <a:endParaRPr lang="ar-SA" sz="2400" dirty="0"/>
          </a:p>
        </p:txBody>
      </p:sp>
      <p:sp>
        <p:nvSpPr>
          <p:cNvPr id="3" name="Content Placeholder 2"/>
          <p:cNvSpPr>
            <a:spLocks noGrp="1"/>
          </p:cNvSpPr>
          <p:nvPr>
            <p:ph idx="1"/>
          </p:nvPr>
        </p:nvSpPr>
        <p:spPr>
          <a:xfrm>
            <a:off x="228600" y="533400"/>
            <a:ext cx="8763000" cy="5791200"/>
          </a:xfrm>
        </p:spPr>
        <p:style>
          <a:lnRef idx="1">
            <a:schemeClr val="accent1"/>
          </a:lnRef>
          <a:fillRef idx="2">
            <a:schemeClr val="accent1"/>
          </a:fillRef>
          <a:effectRef idx="1">
            <a:schemeClr val="accent1"/>
          </a:effectRef>
          <a:fontRef idx="minor">
            <a:schemeClr val="dk1"/>
          </a:fontRef>
        </p:style>
        <p:txBody>
          <a:bodyPr>
            <a:normAutofit fontScale="85000" lnSpcReduction="10000"/>
          </a:bodyPr>
          <a:lstStyle/>
          <a:p>
            <a:pPr marL="36900" indent="0" algn="l">
              <a:buNone/>
            </a:pPr>
            <a:r>
              <a:rPr lang="en-US" b="1" dirty="0"/>
              <a:t>1. Warranty cards:</a:t>
            </a:r>
            <a:r>
              <a:rPr lang="en-US" sz="1800" b="0" i="0" u="none" strike="noStrike" baseline="0" dirty="0">
                <a:latin typeface="Times New Roman" panose="02020603050405020304" pitchFamily="18" charset="0"/>
              </a:rPr>
              <a:t> Warranty cards are usually postal sized cards which are used by dealers of</a:t>
            </a:r>
          </a:p>
          <a:p>
            <a:pPr marL="36900" indent="0" algn="l">
              <a:buNone/>
            </a:pPr>
            <a:r>
              <a:rPr lang="en-US" sz="1800" b="0" i="0" u="none" strike="noStrike" baseline="0" dirty="0">
                <a:latin typeface="Times New Roman" panose="02020603050405020304" pitchFamily="18" charset="0"/>
              </a:rPr>
              <a:t>consumer durables to collect information regarding their products. The information sought is printed</a:t>
            </a:r>
          </a:p>
          <a:p>
            <a:pPr marL="36900" indent="0" algn="l">
              <a:buNone/>
            </a:pPr>
            <a:r>
              <a:rPr lang="en-US" sz="1800" b="0" i="0" u="none" strike="noStrike" baseline="0" dirty="0">
                <a:latin typeface="Times New Roman" panose="02020603050405020304" pitchFamily="18" charset="0"/>
              </a:rPr>
              <a:t>in the form of questions on the ‘warranty cards’ which is placed inside the package along with the</a:t>
            </a:r>
          </a:p>
          <a:p>
            <a:pPr marL="36900" indent="0" algn="l">
              <a:buNone/>
            </a:pPr>
            <a:r>
              <a:rPr lang="en-US" sz="1800" b="0" i="0" u="none" strike="noStrike" baseline="0" dirty="0">
                <a:latin typeface="Times New Roman" panose="02020603050405020304" pitchFamily="18" charset="0"/>
              </a:rPr>
              <a:t>product with a request to the consumer to fill in the card and post it back to the dealer.</a:t>
            </a:r>
          </a:p>
          <a:p>
            <a:pPr marL="36900" indent="0" algn="l" rtl="0">
              <a:buNone/>
            </a:pPr>
            <a:endParaRPr lang="en-US" b="1" dirty="0"/>
          </a:p>
          <a:p>
            <a:pPr marL="36900" indent="0" algn="l">
              <a:buNone/>
            </a:pPr>
            <a:r>
              <a:rPr lang="en-US" b="1" dirty="0"/>
              <a:t>2. Distributor or store audits:</a:t>
            </a:r>
            <a:r>
              <a:rPr lang="en-US" sz="1800" b="0" i="0" u="none" strike="noStrike" baseline="0" dirty="0">
                <a:latin typeface="Times New Roman" panose="02020603050405020304" pitchFamily="18" charset="0"/>
              </a:rPr>
              <a:t> Distributor or store audits are performed by distributors as well as</a:t>
            </a:r>
          </a:p>
          <a:p>
            <a:pPr marL="36900" indent="0" algn="l">
              <a:buNone/>
            </a:pPr>
            <a:r>
              <a:rPr lang="en-US" sz="1800" b="0" i="0" u="none" strike="noStrike" baseline="0" dirty="0">
                <a:latin typeface="Times New Roman" panose="02020603050405020304" pitchFamily="18" charset="0"/>
              </a:rPr>
              <a:t>manufactures through their salesmen at regular intervals. Distributors get the retail stores audited</a:t>
            </a:r>
          </a:p>
          <a:p>
            <a:pPr marL="36900" indent="0" algn="l">
              <a:buNone/>
            </a:pPr>
            <a:r>
              <a:rPr lang="en-US" sz="1800" b="0" i="0" u="none" strike="noStrike" baseline="0" dirty="0">
                <a:latin typeface="Times New Roman" panose="02020603050405020304" pitchFamily="18" charset="0"/>
              </a:rPr>
              <a:t>through salesmen and use such information to estimate market size, market share, seasonal purchasing</a:t>
            </a:r>
          </a:p>
          <a:p>
            <a:pPr marL="36900" indent="0" algn="l">
              <a:buNone/>
            </a:pPr>
            <a:r>
              <a:rPr lang="en-US" sz="1800" b="0" i="0" u="none" strike="noStrike" baseline="0" dirty="0">
                <a:latin typeface="Times New Roman" panose="02020603050405020304" pitchFamily="18" charset="0"/>
              </a:rPr>
              <a:t>pattern and so on. The data are obtained in such audits not by questioning but by observation.</a:t>
            </a:r>
          </a:p>
          <a:p>
            <a:pPr marL="36900" indent="0" algn="l" rtl="0">
              <a:buNone/>
            </a:pPr>
            <a:endParaRPr lang="en-US" b="1" dirty="0"/>
          </a:p>
          <a:p>
            <a:pPr marL="36900" indent="0" algn="l">
              <a:buNone/>
            </a:pPr>
            <a:r>
              <a:rPr lang="en-US" b="1" dirty="0"/>
              <a:t>3. Pantry audits:</a:t>
            </a:r>
            <a:r>
              <a:rPr lang="en-US" sz="1800" b="0" i="0" u="none" strike="noStrike" baseline="0" dirty="0">
                <a:latin typeface="Times New Roman" panose="02020603050405020304" pitchFamily="18" charset="0"/>
              </a:rPr>
              <a:t> Pantry audit technique is used to estimate consumption of the basket of goods at</a:t>
            </a:r>
          </a:p>
          <a:p>
            <a:pPr marL="36900" indent="0" algn="l">
              <a:buNone/>
            </a:pPr>
            <a:r>
              <a:rPr lang="en-US" sz="1800" b="0" i="0" u="none" strike="noStrike" baseline="0" dirty="0">
                <a:latin typeface="Times New Roman" panose="02020603050405020304" pitchFamily="18" charset="0"/>
              </a:rPr>
              <a:t>the consumer level. In this type of audit, the investigator collects an inventory of types, quantities and</a:t>
            </a:r>
          </a:p>
          <a:p>
            <a:pPr marL="36900" indent="0" algn="l">
              <a:buNone/>
            </a:pPr>
            <a:r>
              <a:rPr lang="en-US" sz="1800" b="0" i="0" u="none" strike="noStrike" baseline="0" dirty="0">
                <a:latin typeface="Times New Roman" panose="02020603050405020304" pitchFamily="18" charset="0"/>
              </a:rPr>
              <a:t>prices of commodities consumed. Thus in pantry audit data are recorded from the examination of</a:t>
            </a:r>
          </a:p>
          <a:p>
            <a:pPr marL="36900" indent="0" algn="l">
              <a:buNone/>
            </a:pPr>
            <a:r>
              <a:rPr lang="en-US" sz="1800" b="0" i="0" u="none" strike="noStrike" baseline="0" dirty="0">
                <a:latin typeface="Times New Roman" panose="02020603050405020304" pitchFamily="18" charset="0"/>
              </a:rPr>
              <a:t>consumer’s pantry. The usual objective in a pantry audit is to find out what types of consumers buy</a:t>
            </a:r>
          </a:p>
          <a:p>
            <a:pPr marL="36900" indent="0" algn="l">
              <a:buNone/>
            </a:pPr>
            <a:r>
              <a:rPr lang="en-US" sz="1800" b="0" i="0" u="none" strike="noStrike" baseline="0" dirty="0">
                <a:latin typeface="Times New Roman" panose="02020603050405020304" pitchFamily="18" charset="0"/>
              </a:rPr>
              <a:t>certain products and certain brands, the assumption being that the contents of the pantry accurately</a:t>
            </a:r>
          </a:p>
          <a:p>
            <a:pPr marL="36900" indent="0" algn="l">
              <a:buNone/>
            </a:pPr>
            <a:r>
              <a:rPr lang="en-IN" sz="1800" b="0" i="0" u="none" strike="noStrike" baseline="0" dirty="0">
                <a:latin typeface="Times New Roman" panose="02020603050405020304" pitchFamily="18" charset="0"/>
              </a:rPr>
              <a:t>portray consumer’s preferences.</a:t>
            </a:r>
          </a:p>
          <a:p>
            <a:pPr marL="36900" indent="0" algn="l" rtl="0">
              <a:buNone/>
            </a:pPr>
            <a:endParaRPr lang="en-US" b="1" dirty="0"/>
          </a:p>
          <a:p>
            <a:pPr marL="36900" indent="0" algn="l" rtl="0">
              <a:buNone/>
            </a:pPr>
            <a:endParaRPr lang="ar-SA"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172200"/>
          </a:xfrm>
        </p:spPr>
        <p:style>
          <a:lnRef idx="1">
            <a:schemeClr val="accent1"/>
          </a:lnRef>
          <a:fillRef idx="2">
            <a:schemeClr val="accent1"/>
          </a:fillRef>
          <a:effectRef idx="1">
            <a:schemeClr val="accent1"/>
          </a:effectRef>
          <a:fontRef idx="minor">
            <a:schemeClr val="dk1"/>
          </a:fontRef>
        </p:style>
        <p:txBody>
          <a:bodyPr>
            <a:normAutofit/>
          </a:bodyPr>
          <a:lstStyle/>
          <a:p>
            <a:pPr algn="l" rtl="0"/>
            <a:endParaRPr lang="en-US" b="1" dirty="0"/>
          </a:p>
          <a:p>
            <a:pPr marL="36900" indent="0" algn="l" rtl="0">
              <a:buNone/>
            </a:pPr>
            <a:r>
              <a:rPr lang="en-US" b="1" dirty="0"/>
              <a:t>4. Consumer panels:</a:t>
            </a:r>
          </a:p>
          <a:p>
            <a:pPr marL="36900" indent="0" algn="l">
              <a:buNone/>
            </a:pPr>
            <a:r>
              <a:rPr lang="en-US" sz="1800" dirty="0">
                <a:latin typeface="Times New Roman" panose="02020603050405020304" pitchFamily="18" charset="0"/>
              </a:rPr>
              <a:t>A</a:t>
            </a:r>
            <a:r>
              <a:rPr lang="en-US" sz="1800" b="0" i="0" u="none" strike="noStrike" baseline="0" dirty="0">
                <a:latin typeface="Times New Roman" panose="02020603050405020304" pitchFamily="18" charset="0"/>
              </a:rPr>
              <a:t> consumer panel is essentially a sample of consumers who are interviewed repeatedly over a period of time. Mostly consume panels are of two types viz., the transitory consumer panel</a:t>
            </a:r>
          </a:p>
          <a:p>
            <a:pPr marL="36900" indent="0" algn="l">
              <a:buNone/>
            </a:pPr>
            <a:r>
              <a:rPr lang="en-US" sz="1800" b="0" i="0" u="none" strike="noStrike" baseline="0" dirty="0">
                <a:latin typeface="Times New Roman" panose="02020603050405020304" pitchFamily="18" charset="0"/>
              </a:rPr>
              <a:t>and the continuing consumer panel.</a:t>
            </a:r>
          </a:p>
          <a:p>
            <a:r>
              <a:rPr lang="en-US" sz="1800" b="0" i="1" u="none" strike="noStrike" baseline="0" dirty="0">
                <a:latin typeface="Times New Roman" panose="02020603050405020304" pitchFamily="18" charset="0"/>
              </a:rPr>
              <a:t>A transitory consumer panel </a:t>
            </a:r>
            <a:r>
              <a:rPr lang="en-US" sz="1800" b="0" i="0" u="none" strike="noStrike" baseline="0" dirty="0">
                <a:latin typeface="Times New Roman" panose="02020603050405020304" pitchFamily="18" charset="0"/>
              </a:rPr>
              <a:t>is set up to measure the effect of </a:t>
            </a:r>
            <a:r>
              <a:rPr lang="en-IN" sz="1800" b="0" i="0" u="none" strike="noStrike" baseline="0" dirty="0">
                <a:latin typeface="Times New Roman" panose="02020603050405020304" pitchFamily="18" charset="0"/>
              </a:rPr>
              <a:t>a particular phenomenon.</a:t>
            </a:r>
          </a:p>
          <a:p>
            <a:r>
              <a:rPr lang="en-US" sz="1800" b="0" i="0" u="none" strike="noStrike" baseline="0" dirty="0">
                <a:latin typeface="Times New Roman" panose="02020603050405020304" pitchFamily="18" charset="0"/>
              </a:rPr>
              <a:t>A </a:t>
            </a:r>
            <a:r>
              <a:rPr lang="en-US" sz="1800" b="0" i="1" u="none" strike="noStrike" baseline="0" dirty="0">
                <a:latin typeface="Times New Roman" panose="02020603050405020304" pitchFamily="18" charset="0"/>
              </a:rPr>
              <a:t>continuing consumer panel </a:t>
            </a:r>
            <a:r>
              <a:rPr lang="en-US" sz="1800" b="0" i="0" u="none" strike="noStrike" baseline="0" dirty="0">
                <a:latin typeface="Times New Roman" panose="02020603050405020304" pitchFamily="18" charset="0"/>
              </a:rPr>
              <a:t>is often set up for an indefinite period with a view to collect data on a particular aspect of consumer </a:t>
            </a:r>
            <a:r>
              <a:rPr lang="en-US" sz="1800" b="0" i="0" u="none" strike="noStrike" baseline="0" dirty="0" err="1">
                <a:latin typeface="Times New Roman" panose="02020603050405020304" pitchFamily="18" charset="0"/>
              </a:rPr>
              <a:t>behaviour</a:t>
            </a:r>
            <a:r>
              <a:rPr lang="en-US" sz="1800" b="0" i="0" u="none" strike="noStrike" baseline="0" dirty="0">
                <a:latin typeface="Times New Roman" panose="02020603050405020304" pitchFamily="18" charset="0"/>
              </a:rPr>
              <a:t> over time, generally at periodic intervals or may be meant to serve as a general purpose panel for researchers on a variety of subjects.</a:t>
            </a:r>
          </a:p>
          <a:p>
            <a:pPr marL="36900" indent="0" algn="l" rtl="0">
              <a:buNone/>
            </a:pPr>
            <a:r>
              <a:rPr lang="en-US" b="1" dirty="0"/>
              <a:t>5. Use of mechanical devices:</a:t>
            </a:r>
          </a:p>
          <a:p>
            <a:pPr algn="l"/>
            <a:r>
              <a:rPr lang="en-US" sz="1800" b="0" i="0" u="none" strike="noStrike" baseline="0" dirty="0">
                <a:latin typeface="Times New Roman" panose="02020603050405020304" pitchFamily="18" charset="0"/>
              </a:rPr>
              <a:t>The use of mechanical devices has been widely made to collect information by way of indirect means. Eye camera, </a:t>
            </a:r>
            <a:r>
              <a:rPr lang="en-US" sz="1800" b="0" i="0" u="none" strike="noStrike" baseline="0" dirty="0" err="1">
                <a:latin typeface="Times New Roman" panose="02020603050405020304" pitchFamily="18" charset="0"/>
              </a:rPr>
              <a:t>Pupilometric</a:t>
            </a:r>
            <a:r>
              <a:rPr lang="en-US" sz="1800" b="0" i="0" u="none" strike="noStrike" baseline="0" dirty="0">
                <a:latin typeface="Times New Roman" panose="02020603050405020304" pitchFamily="18" charset="0"/>
              </a:rPr>
              <a:t> camera, Psychogalvanometer, Motion picture camera and Audiometer are the principal devices so far developed and commonly used by modern big business houses, mostly in the developed world for the purpose of collecting the </a:t>
            </a:r>
            <a:r>
              <a:rPr lang="en-IN" sz="1800" b="0" i="0" u="none" strike="noStrike" baseline="0" dirty="0">
                <a:latin typeface="Times New Roman" panose="02020603050405020304" pitchFamily="18" charset="0"/>
              </a:rPr>
              <a:t>required information. </a:t>
            </a:r>
            <a:r>
              <a:rPr lang="en-US" sz="1800" b="0" i="0" u="none" strike="noStrike" baseline="0" dirty="0">
                <a:latin typeface="Times New Roman" panose="02020603050405020304" pitchFamily="18" charset="0"/>
              </a:rPr>
              <a:t>Eye cameras are designed to record the focus of eyes of a respondent on a specific portion of a sketch or diagram or written material. Such an information is useful in designing advertising material.</a:t>
            </a:r>
          </a:p>
          <a:p>
            <a:pPr algn="l"/>
            <a:endParaRPr lang="en-IN" sz="1800" b="0" i="0" u="none" strike="noStrike" baseline="0" dirty="0">
              <a:latin typeface="Times New Roman" panose="02020603050405020304" pitchFamily="18" charset="0"/>
            </a:endParaRPr>
          </a:p>
        </p:txBody>
      </p:sp>
    </p:spTree>
    <p:extLst>
      <p:ext uri="{BB962C8B-B14F-4D97-AF65-F5344CB8AC3E}">
        <p14:creationId xmlns:p14="http://schemas.microsoft.com/office/powerpoint/2010/main" val="37699886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457200"/>
            <a:ext cx="8458200" cy="5943600"/>
          </a:xfrm>
        </p:spPr>
        <p:style>
          <a:lnRef idx="1">
            <a:schemeClr val="accent1"/>
          </a:lnRef>
          <a:fillRef idx="2">
            <a:schemeClr val="accent1"/>
          </a:fillRef>
          <a:effectRef idx="1">
            <a:schemeClr val="accent1"/>
          </a:effectRef>
          <a:fontRef idx="minor">
            <a:schemeClr val="dk1"/>
          </a:fontRef>
        </p:style>
        <p:txBody>
          <a:bodyPr/>
          <a:lstStyle/>
          <a:p>
            <a:pPr algn="just" rtl="0"/>
            <a:r>
              <a:rPr lang="en-US" b="1" dirty="0"/>
              <a:t>(iii) Quantitative vs. Qualitative:</a:t>
            </a:r>
          </a:p>
          <a:p>
            <a:pPr algn="just" rtl="0">
              <a:buNone/>
            </a:pPr>
            <a:endParaRPr lang="en-US" b="1" i="1" dirty="0"/>
          </a:p>
          <a:p>
            <a:pPr algn="l"/>
            <a:r>
              <a:rPr lang="en-US" b="1" i="1" dirty="0"/>
              <a:t>Quantitative</a:t>
            </a:r>
            <a:r>
              <a:rPr lang="en-US" b="1" dirty="0"/>
              <a:t> research is based on the </a:t>
            </a:r>
            <a:r>
              <a:rPr lang="en-US" b="1" i="1" dirty="0"/>
              <a:t>measurement</a:t>
            </a:r>
            <a:r>
              <a:rPr lang="en-US" b="1" dirty="0"/>
              <a:t> of quantity or amount</a:t>
            </a:r>
            <a:r>
              <a:rPr lang="en-US" b="1" i="1" dirty="0"/>
              <a:t>. </a:t>
            </a:r>
          </a:p>
          <a:p>
            <a:pPr algn="l"/>
            <a:r>
              <a:rPr lang="en-US" b="1" i="1" dirty="0"/>
              <a:t>Research designed to find out how people feel or what they think about a particular subject or institution is also qualitative research.</a:t>
            </a:r>
          </a:p>
          <a:p>
            <a:r>
              <a:rPr lang="en-US" b="1" i="1" dirty="0"/>
              <a:t>Ex-</a:t>
            </a:r>
            <a:r>
              <a:rPr lang="en-US" b="1" dirty="0"/>
              <a:t>How many people given vote.</a:t>
            </a:r>
          </a:p>
          <a:p>
            <a:pPr algn="l"/>
            <a:endParaRPr lang="en-US" b="1" dirty="0"/>
          </a:p>
          <a:p>
            <a:pPr algn="just" rtl="0">
              <a:buNone/>
            </a:pPr>
            <a:r>
              <a:rPr lang="en-US" b="1" dirty="0"/>
              <a:t>                                        </a:t>
            </a:r>
          </a:p>
          <a:p>
            <a:pPr algn="just" rtl="0"/>
            <a:r>
              <a:rPr lang="en-US" b="1" i="1" dirty="0"/>
              <a:t>Qualitative</a:t>
            </a:r>
            <a:r>
              <a:rPr lang="en-US" b="1" dirty="0"/>
              <a:t> research, on the other hand, is concerned with qualitative phenomenon, i.e., phenomena relating to or involving </a:t>
            </a:r>
            <a:r>
              <a:rPr lang="en-US" b="1" i="1" dirty="0"/>
              <a:t>quality</a:t>
            </a:r>
            <a:r>
              <a:rPr lang="en-US" b="1" dirty="0"/>
              <a:t> or kind.</a:t>
            </a:r>
          </a:p>
          <a:p>
            <a:pPr algn="just" rtl="0"/>
            <a:r>
              <a:rPr lang="en-US" b="1" dirty="0"/>
              <a:t>Ex- </a:t>
            </a:r>
            <a:r>
              <a:rPr lang="en-US" b="1" i="1" dirty="0"/>
              <a:t>Why few peoples have only given the vote.</a:t>
            </a:r>
          </a:p>
          <a:p>
            <a:pPr algn="just" rtl="0"/>
            <a:endParaRPr lang="ar-SA" b="1"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172200"/>
          </a:xfrm>
        </p:spPr>
        <p:style>
          <a:lnRef idx="1">
            <a:schemeClr val="accent1"/>
          </a:lnRef>
          <a:fillRef idx="2">
            <a:schemeClr val="accent1"/>
          </a:fillRef>
          <a:effectRef idx="1">
            <a:schemeClr val="accent1"/>
          </a:effectRef>
          <a:fontRef idx="minor">
            <a:schemeClr val="dk1"/>
          </a:fontRef>
        </p:style>
        <p:txBody>
          <a:bodyPr>
            <a:normAutofit/>
          </a:bodyPr>
          <a:lstStyle/>
          <a:p>
            <a:pPr marL="36900" indent="0" algn="l" rtl="0">
              <a:buNone/>
            </a:pPr>
            <a:r>
              <a:rPr lang="en-US" b="1" dirty="0"/>
              <a:t>6. Projective techniques:</a:t>
            </a:r>
          </a:p>
          <a:p>
            <a:pPr algn="l"/>
            <a:r>
              <a:rPr lang="en-US" sz="1800" b="0" i="0" u="none" strike="noStrike" baseline="0" dirty="0">
                <a:latin typeface="Times New Roman" panose="02020603050405020304" pitchFamily="18" charset="0"/>
              </a:rPr>
              <a:t>Projective techniques for the collection of data have been developed by psychologists to use projections of respondents for inferring about underlying motives, urges, or intentions which are such that the respondent either resists to reveal them or is unable to figure out himself.</a:t>
            </a:r>
          </a:p>
          <a:p>
            <a:r>
              <a:rPr lang="en-IN" sz="1800" b="0" i="0" u="none" strike="noStrike" baseline="0" dirty="0">
                <a:latin typeface="Times New Roman" panose="02020603050405020304" pitchFamily="18" charset="0"/>
              </a:rPr>
              <a:t>(</a:t>
            </a:r>
            <a:r>
              <a:rPr lang="en-IN" sz="1800" b="0" i="0" u="none" strike="noStrike" baseline="0" dirty="0" err="1">
                <a:latin typeface="Times New Roman" panose="02020603050405020304" pitchFamily="18" charset="0"/>
              </a:rPr>
              <a:t>i</a:t>
            </a:r>
            <a:r>
              <a:rPr lang="en-IN" sz="1800" b="0" i="0" u="none" strike="noStrike" baseline="0" dirty="0">
                <a:latin typeface="Times New Roman" panose="02020603050405020304" pitchFamily="18" charset="0"/>
              </a:rPr>
              <a:t>) </a:t>
            </a:r>
            <a:r>
              <a:rPr lang="en-IN" sz="1800" b="0" i="1" u="none" strike="noStrike" baseline="0" dirty="0">
                <a:latin typeface="Times New Roman" panose="02020603050405020304" pitchFamily="18" charset="0"/>
              </a:rPr>
              <a:t>Word association tests</a:t>
            </a:r>
            <a:endParaRPr lang="en-IN" sz="1800" b="0" i="0" u="none" strike="noStrike" baseline="0" dirty="0">
              <a:latin typeface="Times New Roman" panose="02020603050405020304" pitchFamily="18" charset="0"/>
            </a:endParaRPr>
          </a:p>
          <a:p>
            <a:r>
              <a:rPr lang="en-IN" sz="1800" b="0" i="0" u="none" strike="noStrike" baseline="0" dirty="0">
                <a:latin typeface="Times New Roman" panose="02020603050405020304" pitchFamily="18" charset="0"/>
              </a:rPr>
              <a:t>(ii) </a:t>
            </a:r>
            <a:r>
              <a:rPr lang="en-IN" sz="1800" b="0" i="1" u="none" strike="noStrike" baseline="0" dirty="0">
                <a:latin typeface="Times New Roman" panose="02020603050405020304" pitchFamily="18" charset="0"/>
              </a:rPr>
              <a:t>Sentence completion tests</a:t>
            </a:r>
            <a:endParaRPr lang="en-IN" sz="1800" b="0" i="0" u="none" strike="noStrike" baseline="0" dirty="0">
              <a:latin typeface="Times New Roman" panose="02020603050405020304" pitchFamily="18" charset="0"/>
            </a:endParaRPr>
          </a:p>
          <a:p>
            <a:r>
              <a:rPr lang="en-IN" sz="1800" b="0" i="0" u="none" strike="noStrike" baseline="0" dirty="0">
                <a:latin typeface="Times New Roman" panose="02020603050405020304" pitchFamily="18" charset="0"/>
              </a:rPr>
              <a:t>(iii) </a:t>
            </a:r>
            <a:r>
              <a:rPr lang="en-IN" sz="1800" b="0" i="1" u="none" strike="noStrike" baseline="0" dirty="0">
                <a:latin typeface="Times New Roman" panose="02020603050405020304" pitchFamily="18" charset="0"/>
              </a:rPr>
              <a:t>Story completion tests</a:t>
            </a:r>
            <a:endParaRPr lang="en-IN" sz="1800" b="0" i="0" u="none" strike="noStrike" baseline="0" dirty="0">
              <a:latin typeface="Times New Roman" panose="02020603050405020304" pitchFamily="18" charset="0"/>
            </a:endParaRPr>
          </a:p>
          <a:p>
            <a:r>
              <a:rPr lang="en-IN" sz="1800" b="0" i="0" u="none" strike="noStrike" baseline="0" dirty="0">
                <a:latin typeface="Times New Roman" panose="02020603050405020304" pitchFamily="18" charset="0"/>
              </a:rPr>
              <a:t>(iv) </a:t>
            </a:r>
            <a:r>
              <a:rPr lang="en-IN" sz="1800" b="0" i="1" u="none" strike="noStrike" baseline="0" dirty="0">
                <a:latin typeface="Times New Roman" panose="02020603050405020304" pitchFamily="18" charset="0"/>
              </a:rPr>
              <a:t>Verbal projection tests</a:t>
            </a:r>
            <a:endParaRPr lang="en-IN" sz="1800" b="0" i="0" u="none" strike="noStrike" baseline="0" dirty="0">
              <a:latin typeface="Times New Roman" panose="02020603050405020304" pitchFamily="18" charset="0"/>
            </a:endParaRPr>
          </a:p>
          <a:p>
            <a:r>
              <a:rPr lang="en-IN" sz="1800" b="0" i="0" u="none" strike="noStrike" baseline="0" dirty="0">
                <a:latin typeface="Times New Roman" panose="02020603050405020304" pitchFamily="18" charset="0"/>
              </a:rPr>
              <a:t>(v) </a:t>
            </a:r>
            <a:r>
              <a:rPr lang="en-IN" sz="1800" b="0" i="1" u="none" strike="noStrike" baseline="0" dirty="0">
                <a:latin typeface="Times New Roman" panose="02020603050405020304" pitchFamily="18" charset="0"/>
              </a:rPr>
              <a:t>Pictorial techniques</a:t>
            </a:r>
            <a:endParaRPr lang="en-IN" sz="1800" b="0" i="0" u="none" strike="noStrike" baseline="0" dirty="0">
              <a:latin typeface="Times New Roman" panose="02020603050405020304" pitchFamily="18" charset="0"/>
            </a:endParaRPr>
          </a:p>
          <a:p>
            <a:r>
              <a:rPr lang="en-IN" sz="1800" b="0" i="0" u="none" strike="noStrike" baseline="0" dirty="0">
                <a:latin typeface="Times New Roman" panose="02020603050405020304" pitchFamily="18" charset="0"/>
              </a:rPr>
              <a:t>(vi) </a:t>
            </a:r>
            <a:r>
              <a:rPr lang="en-IN" sz="1800" b="0" i="1" u="none" strike="noStrike" baseline="0" dirty="0">
                <a:latin typeface="Times New Roman" panose="02020603050405020304" pitchFamily="18" charset="0"/>
              </a:rPr>
              <a:t>Play techniques</a:t>
            </a:r>
            <a:endParaRPr lang="en-IN" sz="1800" b="0" i="0" u="none" strike="noStrike" baseline="0" dirty="0">
              <a:latin typeface="Times New Roman" panose="02020603050405020304" pitchFamily="18" charset="0"/>
            </a:endParaRPr>
          </a:p>
          <a:p>
            <a:r>
              <a:rPr lang="en-US" sz="1800" b="0" i="0" u="none" strike="noStrike" baseline="0" dirty="0">
                <a:latin typeface="Times New Roman" panose="02020603050405020304" pitchFamily="18" charset="0"/>
              </a:rPr>
              <a:t>(vii) </a:t>
            </a:r>
            <a:r>
              <a:rPr lang="en-US" sz="1800" b="0" i="1" u="none" strike="noStrike" baseline="0" dirty="0">
                <a:latin typeface="Times New Roman" panose="02020603050405020304" pitchFamily="18" charset="0"/>
              </a:rPr>
              <a:t>Quizzes</a:t>
            </a:r>
            <a:r>
              <a:rPr lang="en-US" sz="1800" b="0" i="0" u="none" strike="noStrike" baseline="0" dirty="0">
                <a:latin typeface="Times New Roman" panose="02020603050405020304" pitchFamily="18" charset="0"/>
              </a:rPr>
              <a:t>, </a:t>
            </a:r>
            <a:r>
              <a:rPr lang="en-US" sz="1800" b="0" i="1" u="none" strike="noStrike" baseline="0" dirty="0">
                <a:latin typeface="Times New Roman" panose="02020603050405020304" pitchFamily="18" charset="0"/>
              </a:rPr>
              <a:t>tests and examinations</a:t>
            </a:r>
            <a:endParaRPr lang="en-US" sz="1800" b="0" i="0" u="none" strike="noStrike" baseline="0" dirty="0">
              <a:latin typeface="Times New Roman" panose="02020603050405020304" pitchFamily="18" charset="0"/>
            </a:endParaRPr>
          </a:p>
          <a:p>
            <a:r>
              <a:rPr lang="en-IN" sz="1800" b="0" i="0" u="none" strike="noStrike" baseline="0" dirty="0">
                <a:latin typeface="Times New Roman" panose="02020603050405020304" pitchFamily="18" charset="0"/>
              </a:rPr>
              <a:t>(viii) </a:t>
            </a:r>
            <a:r>
              <a:rPr lang="en-IN" sz="1800" b="0" i="1" u="none" strike="noStrike" baseline="0" dirty="0">
                <a:latin typeface="Times New Roman" panose="02020603050405020304" pitchFamily="18" charset="0"/>
              </a:rPr>
              <a:t>Sociometry</a:t>
            </a:r>
            <a:endParaRPr lang="en-IN" sz="1800" b="0" i="0" u="none" strike="noStrike" baseline="0" dirty="0">
              <a:latin typeface="Times New Roman" panose="02020603050405020304" pitchFamily="18" charset="0"/>
            </a:endParaRPr>
          </a:p>
          <a:p>
            <a:pPr algn="l"/>
            <a:endParaRPr lang="en-US" sz="1800" b="0" i="0" u="none" strike="noStrike" baseline="0" dirty="0">
              <a:latin typeface="Times New Roman" panose="02020603050405020304" pitchFamily="18" charset="0"/>
            </a:endParaRPr>
          </a:p>
        </p:txBody>
      </p:sp>
    </p:spTree>
    <p:extLst>
      <p:ext uri="{BB962C8B-B14F-4D97-AF65-F5344CB8AC3E}">
        <p14:creationId xmlns:p14="http://schemas.microsoft.com/office/powerpoint/2010/main" val="344250581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172200"/>
          </a:xfrm>
        </p:spPr>
        <p:style>
          <a:lnRef idx="1">
            <a:schemeClr val="accent1"/>
          </a:lnRef>
          <a:fillRef idx="2">
            <a:schemeClr val="accent1"/>
          </a:fillRef>
          <a:effectRef idx="1">
            <a:schemeClr val="accent1"/>
          </a:effectRef>
          <a:fontRef idx="minor">
            <a:schemeClr val="dk1"/>
          </a:fontRef>
        </p:style>
        <p:txBody>
          <a:bodyPr>
            <a:normAutofit/>
          </a:bodyPr>
          <a:lstStyle/>
          <a:p>
            <a:pPr marL="36900" indent="0" algn="l">
              <a:lnSpc>
                <a:spcPct val="150000"/>
              </a:lnSpc>
              <a:buNone/>
            </a:pPr>
            <a:r>
              <a:rPr lang="en-US" b="1" dirty="0"/>
              <a:t>7. Depth interviews:</a:t>
            </a:r>
            <a:r>
              <a:rPr lang="en-US" sz="1800" b="0" i="0" u="none" strike="noStrike" baseline="0" dirty="0">
                <a:latin typeface="Times New Roman" panose="02020603050405020304" pitchFamily="18" charset="0"/>
              </a:rPr>
              <a:t> Depth interviews are those interviews that are designed to discover underlying motives and desires and are often used in motivational research. Such interviews are held to explore needs, desires and feelings of respondents.</a:t>
            </a:r>
          </a:p>
          <a:p>
            <a:pPr marL="36900" indent="0" algn="l">
              <a:lnSpc>
                <a:spcPct val="150000"/>
              </a:lnSpc>
              <a:buNone/>
            </a:pPr>
            <a:r>
              <a:rPr lang="en-US" b="1" dirty="0"/>
              <a:t>8. Content-analysis:</a:t>
            </a:r>
            <a:r>
              <a:rPr lang="en-US" sz="1800" b="0" i="0" u="none" strike="noStrike" baseline="0" dirty="0">
                <a:latin typeface="Times New Roman" panose="02020603050405020304" pitchFamily="18" charset="0"/>
              </a:rPr>
              <a:t> Content-analysis consists of </a:t>
            </a:r>
            <a:r>
              <a:rPr lang="en-US" sz="1800" b="0" i="0" u="none" strike="noStrike" baseline="0" dirty="0" err="1">
                <a:latin typeface="Times New Roman" panose="02020603050405020304" pitchFamily="18" charset="0"/>
              </a:rPr>
              <a:t>analysing</a:t>
            </a:r>
            <a:r>
              <a:rPr lang="en-US" sz="1800" b="0" i="0" u="none" strike="noStrike" baseline="0" dirty="0">
                <a:latin typeface="Times New Roman" panose="02020603050405020304" pitchFamily="18" charset="0"/>
              </a:rPr>
              <a:t> the contents of documentary materials such as books, magazines, newspapers and the contents of all other verbal materials which can be </a:t>
            </a:r>
            <a:r>
              <a:rPr lang="en-IN" sz="1800" b="0" i="0" u="none" strike="noStrike" baseline="0" dirty="0">
                <a:latin typeface="Times New Roman" panose="02020603050405020304" pitchFamily="18" charset="0"/>
              </a:rPr>
              <a:t>either spoken or printed.</a:t>
            </a:r>
          </a:p>
          <a:p>
            <a:pPr marL="36900" indent="0" algn="l" rtl="0">
              <a:lnSpc>
                <a:spcPct val="150000"/>
              </a:lnSpc>
              <a:buNone/>
            </a:pPr>
            <a:endParaRPr lang="ar-SA" dirty="0"/>
          </a:p>
        </p:txBody>
      </p:sp>
    </p:spTree>
    <p:extLst>
      <p:ext uri="{BB962C8B-B14F-4D97-AF65-F5344CB8AC3E}">
        <p14:creationId xmlns:p14="http://schemas.microsoft.com/office/powerpoint/2010/main" val="98833209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rtl="0"/>
            <a:r>
              <a:rPr lang="en-US" dirty="0"/>
              <a:t>COLLECTION OF SECONDARY DATA</a:t>
            </a:r>
            <a:endParaRPr lang="ar-SA" dirty="0"/>
          </a:p>
        </p:txBody>
      </p:sp>
      <p:sp>
        <p:nvSpPr>
          <p:cNvPr id="3" name="Content Placeholder 2"/>
          <p:cNvSpPr>
            <a:spLocks noGrp="1"/>
          </p:cNvSpPr>
          <p:nvPr>
            <p:ph idx="1"/>
          </p:nvPr>
        </p:nvSpPr>
        <p:spPr>
          <a:xfrm>
            <a:off x="152400" y="1554162"/>
            <a:ext cx="8839200" cy="4846638"/>
          </a:xfrm>
        </p:spPr>
        <p:style>
          <a:lnRef idx="1">
            <a:schemeClr val="accent1"/>
          </a:lnRef>
          <a:fillRef idx="2">
            <a:schemeClr val="accent1"/>
          </a:fillRef>
          <a:effectRef idx="1">
            <a:schemeClr val="accent1"/>
          </a:effectRef>
          <a:fontRef idx="minor">
            <a:schemeClr val="dk1"/>
          </a:fontRef>
        </p:style>
        <p:txBody>
          <a:bodyPr>
            <a:normAutofit lnSpcReduction="10000"/>
          </a:bodyPr>
          <a:lstStyle/>
          <a:p>
            <a:pPr algn="just" rtl="0">
              <a:buNone/>
            </a:pPr>
            <a:r>
              <a:rPr lang="en-US" b="1" dirty="0"/>
              <a:t>Secondary data means data that are already available Usually published data are available in: </a:t>
            </a:r>
          </a:p>
          <a:p>
            <a:pPr algn="just" rtl="0">
              <a:buNone/>
            </a:pPr>
            <a:r>
              <a:rPr lang="en-US" dirty="0"/>
              <a:t>(a)various publications of the central, state are local government</a:t>
            </a:r>
          </a:p>
          <a:p>
            <a:pPr algn="just" rtl="0">
              <a:buNone/>
            </a:pPr>
            <a:r>
              <a:rPr lang="en-US" dirty="0"/>
              <a:t>(b) various </a:t>
            </a:r>
            <a:r>
              <a:rPr lang="en-US" i="1" dirty="0"/>
              <a:t>publications</a:t>
            </a:r>
            <a:r>
              <a:rPr lang="en-US" dirty="0"/>
              <a:t> of foreign governments or of international bodies and their subsidiary organizations </a:t>
            </a:r>
          </a:p>
          <a:p>
            <a:pPr algn="just" rtl="0">
              <a:buNone/>
            </a:pPr>
            <a:r>
              <a:rPr lang="en-US" dirty="0"/>
              <a:t>(c) technical and trade </a:t>
            </a:r>
            <a:r>
              <a:rPr lang="en-US" i="1" dirty="0"/>
              <a:t>journals </a:t>
            </a:r>
          </a:p>
          <a:p>
            <a:pPr algn="just" rtl="0">
              <a:buNone/>
            </a:pPr>
            <a:r>
              <a:rPr lang="en-US" dirty="0"/>
              <a:t>(d) </a:t>
            </a:r>
            <a:r>
              <a:rPr lang="en-US" i="1" dirty="0"/>
              <a:t>books</a:t>
            </a:r>
            <a:r>
              <a:rPr lang="en-US" dirty="0"/>
              <a:t>, magazines and newspapers</a:t>
            </a:r>
          </a:p>
          <a:p>
            <a:pPr algn="just" rtl="0">
              <a:buNone/>
            </a:pPr>
            <a:r>
              <a:rPr lang="en-US" dirty="0"/>
              <a:t> (e) </a:t>
            </a:r>
            <a:r>
              <a:rPr lang="en-US" i="1" dirty="0"/>
              <a:t>reports</a:t>
            </a:r>
            <a:r>
              <a:rPr lang="en-US" dirty="0"/>
              <a:t> and publications of various </a:t>
            </a:r>
            <a:r>
              <a:rPr lang="en-US" i="1" dirty="0"/>
              <a:t>associations</a:t>
            </a:r>
            <a:r>
              <a:rPr lang="en-US" dirty="0"/>
              <a:t> connected with business and industry, banks, stock exchanges, etc.</a:t>
            </a:r>
          </a:p>
          <a:p>
            <a:pPr algn="just" rtl="0">
              <a:buNone/>
            </a:pPr>
            <a:r>
              <a:rPr lang="en-US" dirty="0"/>
              <a:t> (f) reports prepared by research scholars, </a:t>
            </a:r>
            <a:r>
              <a:rPr lang="en-US" i="1" dirty="0"/>
              <a:t>universities</a:t>
            </a:r>
            <a:r>
              <a:rPr lang="en-US" dirty="0"/>
              <a:t>, economists, etc. in different fields; </a:t>
            </a:r>
          </a:p>
          <a:p>
            <a:pPr algn="just" rtl="0">
              <a:buNone/>
            </a:pPr>
            <a:r>
              <a:rPr lang="en-US" dirty="0"/>
              <a:t> (g) </a:t>
            </a:r>
            <a:r>
              <a:rPr lang="en-US" i="1" dirty="0"/>
              <a:t>public</a:t>
            </a:r>
            <a:r>
              <a:rPr lang="en-US" dirty="0"/>
              <a:t> records and statistics, historical documents, and other sources of published information.</a:t>
            </a:r>
            <a:endParaRPr lang="ar-SA"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7765322" cy="381000"/>
          </a:xfrm>
        </p:spPr>
        <p:txBody>
          <a:bodyPr>
            <a:noAutofit/>
          </a:bodyPr>
          <a:lstStyle/>
          <a:p>
            <a:pPr rtl="0"/>
            <a:r>
              <a:rPr lang="en-US" sz="2400" dirty="0"/>
              <a:t>COLLECTION OF SECONDARY DATA</a:t>
            </a:r>
            <a:endParaRPr lang="ar-SA" sz="2400" dirty="0"/>
          </a:p>
        </p:txBody>
      </p:sp>
      <p:sp>
        <p:nvSpPr>
          <p:cNvPr id="3" name="Content Placeholder 2"/>
          <p:cNvSpPr>
            <a:spLocks noGrp="1"/>
          </p:cNvSpPr>
          <p:nvPr>
            <p:ph idx="1"/>
          </p:nvPr>
        </p:nvSpPr>
        <p:spPr>
          <a:xfrm>
            <a:off x="152400" y="762000"/>
            <a:ext cx="8839200" cy="5638800"/>
          </a:xfrm>
        </p:spPr>
        <p:style>
          <a:lnRef idx="1">
            <a:schemeClr val="accent1"/>
          </a:lnRef>
          <a:fillRef idx="2">
            <a:schemeClr val="accent1"/>
          </a:fillRef>
          <a:effectRef idx="1">
            <a:schemeClr val="accent1"/>
          </a:effectRef>
          <a:fontRef idx="minor">
            <a:schemeClr val="dk1"/>
          </a:fontRef>
        </p:style>
        <p:txBody>
          <a:bodyPr>
            <a:normAutofit/>
          </a:bodyPr>
          <a:lstStyle/>
          <a:p>
            <a:pPr marL="36900" indent="0" algn="l">
              <a:buNone/>
            </a:pPr>
            <a:r>
              <a:rPr lang="en-US" sz="1600" b="1" i="0" u="none" strike="noStrike" baseline="0" dirty="0">
                <a:solidFill>
                  <a:srgbClr val="000000"/>
                </a:solidFill>
                <a:latin typeface="Times New Roman" panose="02020603050405020304" pitchFamily="18" charset="0"/>
              </a:rPr>
              <a:t>The researcher, before using secondary data, must see that they possess </a:t>
            </a:r>
            <a:r>
              <a:rPr lang="en-IN" sz="1600" b="1" i="0" u="none" strike="noStrike" baseline="0" dirty="0">
                <a:solidFill>
                  <a:srgbClr val="000000"/>
                </a:solidFill>
                <a:latin typeface="Times New Roman" panose="02020603050405020304" pitchFamily="18" charset="0"/>
              </a:rPr>
              <a:t>following characteristics:</a:t>
            </a:r>
          </a:p>
          <a:p>
            <a:pPr marL="36900" indent="0" algn="just">
              <a:buNone/>
            </a:pPr>
            <a:r>
              <a:rPr lang="en-US" sz="1600" b="1" i="0" u="none" strike="noStrike" baseline="0" dirty="0">
                <a:solidFill>
                  <a:srgbClr val="FF0000"/>
                </a:solidFill>
                <a:latin typeface="Times New Roman" panose="02020603050405020304" pitchFamily="18" charset="0"/>
              </a:rPr>
              <a:t>1. Reliability of data: </a:t>
            </a:r>
            <a:r>
              <a:rPr lang="en-US" sz="1600" b="0" i="0" u="none" strike="noStrike" baseline="0" dirty="0">
                <a:solidFill>
                  <a:srgbClr val="000000"/>
                </a:solidFill>
                <a:latin typeface="Times New Roman" panose="02020603050405020304" pitchFamily="18" charset="0"/>
              </a:rPr>
              <a:t>The reliability can be tested by finding out such things about the said data:</a:t>
            </a:r>
          </a:p>
          <a:p>
            <a:pPr marL="36900" indent="0" algn="just">
              <a:buNone/>
            </a:pPr>
            <a:r>
              <a:rPr lang="en-US" sz="1600" b="0" i="0" u="none" strike="noStrike" baseline="0" dirty="0">
                <a:solidFill>
                  <a:srgbClr val="000000"/>
                </a:solidFill>
                <a:latin typeface="Times New Roman" panose="02020603050405020304" pitchFamily="18" charset="0"/>
              </a:rPr>
              <a:t>(a) Who collected the data? (b) What were the sources of data? (c) Were they collected by using</a:t>
            </a:r>
          </a:p>
          <a:p>
            <a:pPr marL="36900" indent="0" algn="just">
              <a:buNone/>
            </a:pPr>
            <a:r>
              <a:rPr lang="en-US" sz="1600" b="0" i="0" u="none" strike="noStrike" baseline="0" dirty="0">
                <a:solidFill>
                  <a:srgbClr val="000000"/>
                </a:solidFill>
                <a:latin typeface="Times New Roman" panose="02020603050405020304" pitchFamily="18" charset="0"/>
              </a:rPr>
              <a:t>proper methods (d) At what time were they collected?(e) Was there any bias of the compiler?</a:t>
            </a:r>
          </a:p>
          <a:p>
            <a:pPr marL="36900" indent="0" algn="just">
              <a:buNone/>
            </a:pPr>
            <a:r>
              <a:rPr lang="en-US" sz="1600" b="0" i="0" u="none" strike="noStrike" baseline="0" dirty="0">
                <a:solidFill>
                  <a:srgbClr val="000000"/>
                </a:solidFill>
                <a:latin typeface="Times New Roman" panose="02020603050405020304" pitchFamily="18" charset="0"/>
              </a:rPr>
              <a:t>(t) What level of accuracy was desired? Was it achieved ?</a:t>
            </a:r>
          </a:p>
          <a:p>
            <a:pPr marL="36900" indent="0" algn="just">
              <a:buNone/>
            </a:pPr>
            <a:r>
              <a:rPr lang="en-US" sz="1600" b="1" i="0" u="none" strike="noStrike" baseline="0" dirty="0">
                <a:solidFill>
                  <a:srgbClr val="FF0000"/>
                </a:solidFill>
                <a:latin typeface="Times New Roman" panose="02020603050405020304" pitchFamily="18" charset="0"/>
              </a:rPr>
              <a:t>2. Suitability of data: </a:t>
            </a:r>
            <a:r>
              <a:rPr lang="en-US" sz="1600" b="0" i="0" u="none" strike="noStrike" baseline="0" dirty="0">
                <a:solidFill>
                  <a:srgbClr val="000000"/>
                </a:solidFill>
                <a:latin typeface="Times New Roman" panose="02020603050405020304" pitchFamily="18" charset="0"/>
              </a:rPr>
              <a:t>The data that are suitable for one enquiry may not necessarily be found</a:t>
            </a:r>
          </a:p>
          <a:p>
            <a:pPr marL="36900" indent="0" algn="just">
              <a:buNone/>
            </a:pPr>
            <a:r>
              <a:rPr lang="en-US" sz="1600" b="0" i="0" u="none" strike="noStrike" baseline="0" dirty="0">
                <a:solidFill>
                  <a:srgbClr val="000000"/>
                </a:solidFill>
                <a:latin typeface="Times New Roman" panose="02020603050405020304" pitchFamily="18" charset="0"/>
              </a:rPr>
              <a:t>suitable in another enquiry. </a:t>
            </a:r>
          </a:p>
          <a:p>
            <a:pPr marL="36900" indent="0" algn="just">
              <a:buNone/>
            </a:pPr>
            <a:r>
              <a:rPr lang="en-US" sz="1600" b="1" i="0" u="none" strike="noStrike" baseline="0" dirty="0">
                <a:solidFill>
                  <a:srgbClr val="FF0000"/>
                </a:solidFill>
                <a:latin typeface="Times New Roman" panose="02020603050405020304" pitchFamily="18" charset="0"/>
              </a:rPr>
              <a:t>3. Adequacy of data: </a:t>
            </a:r>
            <a:r>
              <a:rPr lang="en-US" sz="1600" b="0" i="0" u="none" strike="noStrike" baseline="0" dirty="0">
                <a:solidFill>
                  <a:srgbClr val="000000"/>
                </a:solidFill>
                <a:latin typeface="Times New Roman" panose="02020603050405020304" pitchFamily="18" charset="0"/>
              </a:rPr>
              <a:t>If the level of accuracy achieved in data is found inadequate for the purpose</a:t>
            </a:r>
          </a:p>
          <a:p>
            <a:pPr marL="36900" indent="0" algn="just">
              <a:buNone/>
            </a:pPr>
            <a:r>
              <a:rPr lang="en-US" sz="1600" b="0" i="0" u="none" strike="noStrike" baseline="0" dirty="0">
                <a:solidFill>
                  <a:srgbClr val="000000"/>
                </a:solidFill>
                <a:latin typeface="Times New Roman" panose="02020603050405020304" pitchFamily="18" charset="0"/>
              </a:rPr>
              <a:t>of the present enquiry, they will be considered as inadequate and should not be used by the researcher.</a:t>
            </a:r>
          </a:p>
        </p:txBody>
      </p:sp>
    </p:spTree>
    <p:extLst>
      <p:ext uri="{BB962C8B-B14F-4D97-AF65-F5344CB8AC3E}">
        <p14:creationId xmlns:p14="http://schemas.microsoft.com/office/powerpoint/2010/main" val="231599812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05" y="129363"/>
            <a:ext cx="8374922" cy="381000"/>
          </a:xfrm>
        </p:spPr>
        <p:txBody>
          <a:bodyPr>
            <a:noAutofit/>
          </a:bodyPr>
          <a:lstStyle/>
          <a:p>
            <a:pPr rtl="0"/>
            <a:r>
              <a:rPr lang="en-US" sz="2400" b="1" i="0" u="none" strike="noStrike" baseline="0" dirty="0">
                <a:solidFill>
                  <a:schemeClr val="tx1"/>
                </a:solidFill>
                <a:latin typeface="MSTT31c25c"/>
              </a:rPr>
              <a:t>SELECTION OF APPROPRIATE METHOD FOR DATA COLLECTION</a:t>
            </a:r>
            <a:endParaRPr lang="ar-SA" sz="2400" b="1" dirty="0">
              <a:solidFill>
                <a:schemeClr val="tx1"/>
              </a:solidFill>
            </a:endParaRPr>
          </a:p>
        </p:txBody>
      </p:sp>
      <p:sp>
        <p:nvSpPr>
          <p:cNvPr id="3" name="Content Placeholder 2"/>
          <p:cNvSpPr>
            <a:spLocks noGrp="1"/>
          </p:cNvSpPr>
          <p:nvPr>
            <p:ph idx="1"/>
          </p:nvPr>
        </p:nvSpPr>
        <p:spPr>
          <a:xfrm>
            <a:off x="152400" y="762000"/>
            <a:ext cx="8839200" cy="5638800"/>
          </a:xfrm>
        </p:spPr>
        <p:style>
          <a:lnRef idx="1">
            <a:schemeClr val="accent1"/>
          </a:lnRef>
          <a:fillRef idx="2">
            <a:schemeClr val="accent1"/>
          </a:fillRef>
          <a:effectRef idx="1">
            <a:schemeClr val="accent1"/>
          </a:effectRef>
          <a:fontRef idx="minor">
            <a:schemeClr val="dk1"/>
          </a:fontRef>
        </p:style>
        <p:txBody>
          <a:bodyPr>
            <a:normAutofit/>
          </a:bodyPr>
          <a:lstStyle/>
          <a:p>
            <a:pPr marL="36900" indent="0" algn="l">
              <a:buNone/>
            </a:pPr>
            <a:r>
              <a:rPr lang="en-US" sz="1800" b="1" i="0" u="none" strike="noStrike" baseline="0" dirty="0">
                <a:solidFill>
                  <a:srgbClr val="C00000"/>
                </a:solidFill>
                <a:latin typeface="Times New Roman" panose="02020603050405020304" pitchFamily="18" charset="0"/>
              </a:rPr>
              <a:t>1. Nature, scope and object of enquiry: </a:t>
            </a:r>
            <a:r>
              <a:rPr lang="en-US" sz="1800" b="0" i="0" u="none" strike="noStrike" baseline="0" dirty="0">
                <a:solidFill>
                  <a:srgbClr val="000000"/>
                </a:solidFill>
                <a:latin typeface="Times New Roman" panose="02020603050405020304" pitchFamily="18" charset="0"/>
              </a:rPr>
              <a:t>This constitutes the most important factor affecting the choice of a particular method. The method selected should be such that it suits the type of enquiry that is to be conducted by the researcher</a:t>
            </a:r>
          </a:p>
          <a:p>
            <a:pPr marL="36900" indent="0" algn="l">
              <a:buNone/>
            </a:pPr>
            <a:r>
              <a:rPr lang="en-US" sz="1800" b="1" i="0" u="none" strike="noStrike" baseline="0" dirty="0">
                <a:solidFill>
                  <a:srgbClr val="C00000"/>
                </a:solidFill>
                <a:latin typeface="Times New Roman" panose="02020603050405020304" pitchFamily="18" charset="0"/>
              </a:rPr>
              <a:t>2. Availability of funds: </a:t>
            </a:r>
            <a:r>
              <a:rPr lang="en-US" sz="1800" b="0" i="0" u="none" strike="noStrike" baseline="0" dirty="0">
                <a:solidFill>
                  <a:srgbClr val="000000"/>
                </a:solidFill>
                <a:latin typeface="Times New Roman" panose="02020603050405020304" pitchFamily="18" charset="0"/>
              </a:rPr>
              <a:t>Availability of funds for the research project determines to a large extent the method to be used for the collection of data. </a:t>
            </a:r>
          </a:p>
          <a:p>
            <a:pPr marL="36900" indent="0" algn="l">
              <a:buNone/>
            </a:pPr>
            <a:r>
              <a:rPr lang="en-US" sz="1800" b="1" i="0" u="none" strike="noStrike" baseline="0" dirty="0">
                <a:solidFill>
                  <a:srgbClr val="C00000"/>
                </a:solidFill>
                <a:latin typeface="Times New Roman" panose="02020603050405020304" pitchFamily="18" charset="0"/>
              </a:rPr>
              <a:t>3. Time factor: </a:t>
            </a:r>
            <a:r>
              <a:rPr lang="en-US" sz="1800" b="0" i="0" u="none" strike="noStrike" baseline="0" dirty="0">
                <a:solidFill>
                  <a:srgbClr val="000000"/>
                </a:solidFill>
                <a:latin typeface="Times New Roman" panose="02020603050405020304" pitchFamily="18" charset="0"/>
              </a:rPr>
              <a:t>Availability of time has also to be taken into account in deciding a particular method of data collection. </a:t>
            </a:r>
          </a:p>
          <a:p>
            <a:pPr marL="36900" indent="0" algn="l">
              <a:buNone/>
            </a:pPr>
            <a:r>
              <a:rPr lang="en-US" sz="1800" b="1" i="0" u="none" strike="noStrike" baseline="0" dirty="0">
                <a:solidFill>
                  <a:srgbClr val="C00000"/>
                </a:solidFill>
                <a:latin typeface="Times New Roman" panose="02020603050405020304" pitchFamily="18" charset="0"/>
              </a:rPr>
              <a:t>4. Precision required: </a:t>
            </a:r>
            <a:r>
              <a:rPr lang="en-US" sz="1800" b="0" i="0" u="none" strike="noStrike" baseline="0" dirty="0">
                <a:solidFill>
                  <a:srgbClr val="000000"/>
                </a:solidFill>
                <a:latin typeface="Times New Roman" panose="02020603050405020304" pitchFamily="18" charset="0"/>
              </a:rPr>
              <a:t>Precision required is yet another important factor to be considered at the time of selecting the method of collection of data.</a:t>
            </a:r>
          </a:p>
        </p:txBody>
      </p:sp>
    </p:spTree>
    <p:extLst>
      <p:ext uri="{BB962C8B-B14F-4D97-AF65-F5344CB8AC3E}">
        <p14:creationId xmlns:p14="http://schemas.microsoft.com/office/powerpoint/2010/main" val="86421470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dirty="0"/>
              <a:t>CASE STUDY METHOD</a:t>
            </a:r>
            <a:endParaRPr lang="ar-SA" dirty="0"/>
          </a:p>
        </p:txBody>
      </p:sp>
      <p:sp>
        <p:nvSpPr>
          <p:cNvPr id="3" name="Content Placeholder 2"/>
          <p:cNvSpPr>
            <a:spLocks noGrp="1"/>
          </p:cNvSpPr>
          <p:nvPr>
            <p:ph idx="1"/>
          </p:nvPr>
        </p:nvSpPr>
        <p:spPr>
          <a:xfrm>
            <a:off x="304800" y="1981200"/>
            <a:ext cx="8686800" cy="4098925"/>
          </a:xfrm>
        </p:spPr>
        <p:style>
          <a:lnRef idx="1">
            <a:schemeClr val="accent1"/>
          </a:lnRef>
          <a:fillRef idx="2">
            <a:schemeClr val="accent1"/>
          </a:fillRef>
          <a:effectRef idx="1">
            <a:schemeClr val="accent1"/>
          </a:effectRef>
          <a:fontRef idx="minor">
            <a:schemeClr val="dk1"/>
          </a:fontRef>
        </p:style>
        <p:txBody>
          <a:bodyPr/>
          <a:lstStyle/>
          <a:p>
            <a:pPr algn="l" rtl="0"/>
            <a:r>
              <a:rPr lang="en-US" b="1" dirty="0"/>
              <a:t>Meaning: </a:t>
            </a:r>
          </a:p>
          <a:p>
            <a:pPr algn="l" rtl="0">
              <a:buNone/>
            </a:pPr>
            <a:r>
              <a:rPr lang="en-US" b="1" dirty="0"/>
              <a:t>    The case study method is a very popular form of qualitative analysis and involves a careful and complete observation of a social unit, be that unit a person, a family, an institution, a cultural group or even the entire community.</a:t>
            </a:r>
            <a:endParaRPr lang="ar-SA" b="1"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8F4BF-922C-4368-8C5F-7A56EC6544D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B48A4F1-5C4A-4ECC-A651-F4385543187E}"/>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426765419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686800" cy="838200"/>
          </a:xfrm>
        </p:spPr>
        <p:txBody>
          <a:bodyPr>
            <a:normAutofit fontScale="90000"/>
          </a:bodyPr>
          <a:lstStyle/>
          <a:p>
            <a:pPr rtl="0"/>
            <a:r>
              <a:rPr lang="en-US" dirty="0"/>
              <a:t>                                          </a:t>
            </a:r>
            <a:r>
              <a:rPr lang="ar-SA" dirty="0"/>
              <a:t>7</a:t>
            </a:r>
            <a:br>
              <a:rPr lang="ar-SA" dirty="0"/>
            </a:br>
            <a:r>
              <a:rPr lang="en-US" dirty="0"/>
              <a:t>Processing and Analysis of Data</a:t>
            </a:r>
            <a:endParaRPr lang="ar-SA" dirty="0"/>
          </a:p>
        </p:txBody>
      </p:sp>
      <p:sp>
        <p:nvSpPr>
          <p:cNvPr id="3" name="Content Placeholder 2"/>
          <p:cNvSpPr>
            <a:spLocks noGrp="1"/>
          </p:cNvSpPr>
          <p:nvPr>
            <p:ph idx="1"/>
          </p:nvPr>
        </p:nvSpPr>
        <p:spPr>
          <a:xfrm>
            <a:off x="457200" y="1600200"/>
            <a:ext cx="8229600" cy="5029200"/>
          </a:xfrm>
        </p:spPr>
        <p:style>
          <a:lnRef idx="1">
            <a:schemeClr val="accent1"/>
          </a:lnRef>
          <a:fillRef idx="2">
            <a:schemeClr val="accent1"/>
          </a:fillRef>
          <a:effectRef idx="1">
            <a:schemeClr val="accent1"/>
          </a:effectRef>
          <a:fontRef idx="minor">
            <a:schemeClr val="dk1"/>
          </a:fontRef>
        </p:style>
        <p:txBody>
          <a:bodyPr>
            <a:normAutofit fontScale="92500" lnSpcReduction="20000"/>
          </a:bodyPr>
          <a:lstStyle/>
          <a:p>
            <a:pPr algn="l" rtl="0">
              <a:buNone/>
            </a:pPr>
            <a:r>
              <a:rPr lang="en-US" b="1" dirty="0"/>
              <a:t>Technically speaking, processing implies :</a:t>
            </a:r>
          </a:p>
          <a:p>
            <a:pPr marL="514350" indent="-514350" algn="l" rtl="0">
              <a:buFont typeface="+mj-lt"/>
              <a:buAutoNum type="arabicPeriod"/>
            </a:pPr>
            <a:r>
              <a:rPr lang="en-US" b="1" dirty="0"/>
              <a:t>editing, </a:t>
            </a:r>
          </a:p>
          <a:p>
            <a:pPr marL="514350" indent="-514350" algn="l" rtl="0">
              <a:buFont typeface="+mj-lt"/>
              <a:buAutoNum type="arabicPeriod"/>
            </a:pPr>
            <a:r>
              <a:rPr lang="en-US" b="1" dirty="0"/>
              <a:t>coding, </a:t>
            </a:r>
          </a:p>
          <a:p>
            <a:pPr marL="514350" indent="-514350" algn="l" rtl="0">
              <a:buFont typeface="+mj-lt"/>
              <a:buAutoNum type="arabicPeriod"/>
            </a:pPr>
            <a:r>
              <a:rPr lang="en-US" b="1" dirty="0"/>
              <a:t>classification </a:t>
            </a:r>
          </a:p>
          <a:p>
            <a:pPr algn="l" rtl="0">
              <a:buNone/>
            </a:pPr>
            <a:r>
              <a:rPr lang="en-US" b="1" dirty="0"/>
              <a:t>     (a) </a:t>
            </a:r>
            <a:r>
              <a:rPr lang="en-US" b="1" i="1" dirty="0"/>
              <a:t>Classification according to attributes:                                                     qualitative</a:t>
            </a:r>
            <a:r>
              <a:rPr lang="en-US" b="1" dirty="0"/>
              <a:t> phenomenon</a:t>
            </a:r>
            <a:r>
              <a:rPr lang="en-US" b="1" i="1" dirty="0"/>
              <a:t> ; </a:t>
            </a:r>
            <a:r>
              <a:rPr lang="en-US" b="1" dirty="0"/>
              <a:t>either be descriptive (such as literacy, sex, honesty, etc.) or </a:t>
            </a:r>
            <a:r>
              <a:rPr lang="en-US" b="1" i="1" dirty="0"/>
              <a:t>numerical</a:t>
            </a:r>
            <a:r>
              <a:rPr lang="en-US" b="1" dirty="0"/>
              <a:t> (such as weight, height, income, etc.). </a:t>
            </a:r>
          </a:p>
          <a:p>
            <a:pPr algn="l" rtl="0">
              <a:buNone/>
            </a:pPr>
            <a:r>
              <a:rPr lang="en-US" b="1" dirty="0"/>
              <a:t>     (b) </a:t>
            </a:r>
            <a:r>
              <a:rPr lang="en-US" b="1" i="1" dirty="0"/>
              <a:t>Classification according to class-intervals:                          </a:t>
            </a:r>
          </a:p>
          <a:p>
            <a:pPr algn="l" rtl="0">
              <a:buNone/>
            </a:pPr>
            <a:r>
              <a:rPr lang="en-US" b="1" i="1" dirty="0"/>
              <a:t>      quantitative</a:t>
            </a:r>
            <a:r>
              <a:rPr lang="en-US" b="1" dirty="0"/>
              <a:t> phenomenon; Data relating to income, production, age, weight, etc. come under this category.                                                                              Such data are known as </a:t>
            </a:r>
            <a:r>
              <a:rPr lang="en-US" b="1" i="1" dirty="0"/>
              <a:t>statistics of variables and are classified on the basis of </a:t>
            </a:r>
            <a:r>
              <a:rPr lang="en-US" b="1" dirty="0"/>
              <a:t>class intervals.</a:t>
            </a:r>
          </a:p>
          <a:p>
            <a:pPr algn="l" rtl="0">
              <a:buNone/>
            </a:pPr>
            <a:r>
              <a:rPr lang="en-US" b="1" dirty="0"/>
              <a:t>4. Tabulation of collected data so that they are amenable to analysis. tabulation is the process of summarizing raw data and displaying the same in compact form (i.e., in the form of statistical tables) for further analysis.</a:t>
            </a:r>
            <a:endParaRPr lang="ar-SA" b="1"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686800" cy="838200"/>
          </a:xfrm>
        </p:spPr>
        <p:txBody>
          <a:bodyPr/>
          <a:lstStyle/>
          <a:p>
            <a:pPr rtl="0"/>
            <a:r>
              <a:rPr lang="en-US" dirty="0"/>
              <a:t>ELEMENTS/TYPES OF ANALYSIS</a:t>
            </a:r>
            <a:endParaRPr lang="ar-SA" dirty="0"/>
          </a:p>
        </p:txBody>
      </p:sp>
      <p:sp>
        <p:nvSpPr>
          <p:cNvPr id="3" name="Content Placeholder 2"/>
          <p:cNvSpPr>
            <a:spLocks noGrp="1"/>
          </p:cNvSpPr>
          <p:nvPr>
            <p:ph idx="1"/>
          </p:nvPr>
        </p:nvSpPr>
        <p:spPr>
          <a:xfrm>
            <a:off x="304800" y="1554162"/>
            <a:ext cx="8686800" cy="4922838"/>
          </a:xfrm>
        </p:spPr>
        <p:style>
          <a:lnRef idx="1">
            <a:schemeClr val="accent1"/>
          </a:lnRef>
          <a:fillRef idx="2">
            <a:schemeClr val="accent1"/>
          </a:fillRef>
          <a:effectRef idx="1">
            <a:schemeClr val="accent1"/>
          </a:effectRef>
          <a:fontRef idx="minor">
            <a:schemeClr val="dk1"/>
          </a:fontRef>
        </p:style>
        <p:txBody>
          <a:bodyPr>
            <a:normAutofit/>
          </a:bodyPr>
          <a:lstStyle/>
          <a:p>
            <a:pPr algn="l" rtl="0">
              <a:buNone/>
            </a:pPr>
            <a:r>
              <a:rPr lang="en-US" b="1" dirty="0"/>
              <a:t>Analysis may, therefore, be                                                          </a:t>
            </a:r>
          </a:p>
          <a:p>
            <a:pPr algn="l" rtl="0"/>
            <a:r>
              <a:rPr lang="en-US" b="1" dirty="0"/>
              <a:t>categorized as </a:t>
            </a:r>
            <a:r>
              <a:rPr lang="en-US" b="1" u="sng" dirty="0"/>
              <a:t>descriptive analysis and inferential analysis </a:t>
            </a:r>
            <a:r>
              <a:rPr lang="en-US" b="1" dirty="0"/>
              <a:t>(Inferential analysis is often known as statistical analysis).</a:t>
            </a:r>
          </a:p>
          <a:p>
            <a:pPr algn="l" rtl="0"/>
            <a:r>
              <a:rPr lang="en-US" b="1" dirty="0"/>
              <a:t> “</a:t>
            </a:r>
            <a:r>
              <a:rPr lang="en-US" b="1" i="1" dirty="0"/>
              <a:t>Descriptive analysis is largely the study of distributions of one variable.</a:t>
            </a:r>
          </a:p>
          <a:p>
            <a:pPr algn="l" rtl="0">
              <a:buNone/>
            </a:pPr>
            <a:r>
              <a:rPr lang="en-US" b="1" i="1" dirty="0"/>
              <a:t>      </a:t>
            </a:r>
            <a:r>
              <a:rPr lang="en-US" b="1" dirty="0"/>
              <a:t>This study provides us with profiles of companies, work groups, persons and other subjects on any of a multiple of characteristics such as size. Composition, efficiency, preferences, etc.”. this sort of analysis may be in respect of one variable (described as </a:t>
            </a:r>
            <a:r>
              <a:rPr lang="en-US" b="1" dirty="0" err="1"/>
              <a:t>unidimensional</a:t>
            </a:r>
            <a:r>
              <a:rPr lang="en-US" b="1" dirty="0"/>
              <a:t> analysis), or in respect of two variables (described as </a:t>
            </a:r>
            <a:r>
              <a:rPr lang="en-US" b="1" dirty="0" err="1"/>
              <a:t>bivariate</a:t>
            </a:r>
            <a:r>
              <a:rPr lang="en-US" b="1" dirty="0"/>
              <a:t> analysis) or in respect of more than two variables (described as multivariate analysis). </a:t>
            </a:r>
          </a:p>
          <a:p>
            <a:pPr algn="l" rtl="0">
              <a:buNone/>
            </a:pPr>
            <a:r>
              <a:rPr lang="en-US" b="1" dirty="0"/>
              <a:t>     In this context we work out various measures that show the size and shape of a distribution(s) along with the study of measuring relationships between two or more variables.</a:t>
            </a:r>
            <a:endParaRPr lang="ar-SA" b="1"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371600"/>
            <a:ext cx="8991600" cy="5181600"/>
          </a:xfrm>
        </p:spPr>
        <p:style>
          <a:lnRef idx="1">
            <a:schemeClr val="accent1"/>
          </a:lnRef>
          <a:fillRef idx="2">
            <a:schemeClr val="accent1"/>
          </a:fillRef>
          <a:effectRef idx="1">
            <a:schemeClr val="accent1"/>
          </a:effectRef>
          <a:fontRef idx="minor">
            <a:schemeClr val="dk1"/>
          </a:fontRef>
        </p:style>
        <p:txBody>
          <a:bodyPr>
            <a:normAutofit/>
          </a:bodyPr>
          <a:lstStyle/>
          <a:p>
            <a:pPr algn="l" rtl="0"/>
            <a:r>
              <a:rPr lang="en-US" b="1" i="1" dirty="0"/>
              <a:t>Correlation analysis studies :                                               </a:t>
            </a:r>
            <a:r>
              <a:rPr lang="en-US" b="1" dirty="0"/>
              <a:t>the joint variation of two or more variables for determining the amount of correlation between two or more variables.</a:t>
            </a:r>
            <a:r>
              <a:rPr lang="en-US" b="1" i="1" dirty="0"/>
              <a:t> </a:t>
            </a:r>
          </a:p>
          <a:p>
            <a:pPr algn="l" rtl="0"/>
            <a:r>
              <a:rPr lang="en-US" b="1" i="1" dirty="0"/>
              <a:t>Causal analysis (</a:t>
            </a:r>
            <a:r>
              <a:rPr lang="en-US" b="1" dirty="0"/>
              <a:t>This analysis can be termed regression analysis. ) :</a:t>
            </a:r>
          </a:p>
          <a:p>
            <a:pPr algn="l" rtl="0">
              <a:buNone/>
            </a:pPr>
            <a:r>
              <a:rPr lang="en-US" b="1" dirty="0"/>
              <a:t>   is concerned with the study of how one or more variables affect changes in another variable.</a:t>
            </a:r>
            <a:endParaRPr lang="ar-SA"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533400"/>
            <a:ext cx="8229600" cy="5715000"/>
          </a:xfrm>
        </p:spPr>
        <p:style>
          <a:lnRef idx="1">
            <a:schemeClr val="accent1"/>
          </a:lnRef>
          <a:fillRef idx="2">
            <a:schemeClr val="accent1"/>
          </a:fillRef>
          <a:effectRef idx="1">
            <a:schemeClr val="accent1"/>
          </a:effectRef>
          <a:fontRef idx="minor">
            <a:schemeClr val="dk1"/>
          </a:fontRef>
        </p:style>
        <p:txBody>
          <a:bodyPr>
            <a:normAutofit/>
          </a:bodyPr>
          <a:lstStyle/>
          <a:p>
            <a:pPr algn="just" rtl="0"/>
            <a:r>
              <a:rPr lang="en-US" b="1" dirty="0"/>
              <a:t>(iv) Conceptual vs. Empirical:</a:t>
            </a:r>
          </a:p>
          <a:p>
            <a:pPr algn="just" rtl="0"/>
            <a:endParaRPr lang="en-US" b="1" dirty="0"/>
          </a:p>
          <a:p>
            <a:pPr algn="just" rtl="0"/>
            <a:r>
              <a:rPr lang="en-US" b="1" i="1" dirty="0"/>
              <a:t>Conceptual</a:t>
            </a:r>
            <a:r>
              <a:rPr lang="en-US" b="1" dirty="0"/>
              <a:t> research :</a:t>
            </a:r>
          </a:p>
          <a:p>
            <a:pPr algn="just" rtl="0">
              <a:buNone/>
            </a:pPr>
            <a:r>
              <a:rPr lang="en-US" b="1" dirty="0"/>
              <a:t>   is that related to some abstract idea(s) or </a:t>
            </a:r>
            <a:r>
              <a:rPr lang="en-US" b="1" i="1" dirty="0"/>
              <a:t>theory</a:t>
            </a:r>
            <a:r>
              <a:rPr lang="en-US" b="1" dirty="0"/>
              <a:t>. </a:t>
            </a:r>
          </a:p>
          <a:p>
            <a:pPr algn="l"/>
            <a:r>
              <a:rPr lang="en-US" sz="1800" b="0" i="0" u="none" strike="noStrike" baseline="0" dirty="0">
                <a:latin typeface="Times New Roman" panose="02020603050405020304" pitchFamily="18" charset="0"/>
              </a:rPr>
              <a:t>It is generally used by philosophers and thinkers to develop new concepts or to </a:t>
            </a:r>
            <a:r>
              <a:rPr lang="en-IN" sz="1800" b="0" i="0" u="none" strike="noStrike" baseline="0" dirty="0">
                <a:latin typeface="Times New Roman" panose="02020603050405020304" pitchFamily="18" charset="0"/>
              </a:rPr>
              <a:t>reinterpret existing ones.</a:t>
            </a:r>
          </a:p>
          <a:p>
            <a:pPr algn="just" rtl="0">
              <a:buNone/>
            </a:pPr>
            <a:endParaRPr lang="en-US" b="1" dirty="0"/>
          </a:p>
          <a:p>
            <a:pPr algn="just" rtl="0"/>
            <a:endParaRPr lang="en-US" b="1" dirty="0"/>
          </a:p>
          <a:p>
            <a:pPr algn="just" rtl="0"/>
            <a:r>
              <a:rPr lang="en-US" b="1" i="1" dirty="0"/>
              <a:t>Empirical</a:t>
            </a:r>
            <a:r>
              <a:rPr lang="en-US" b="1" dirty="0"/>
              <a:t> research ; </a:t>
            </a:r>
          </a:p>
          <a:p>
            <a:pPr algn="just" rtl="0">
              <a:buNone/>
            </a:pPr>
            <a:r>
              <a:rPr lang="en-US" b="1" dirty="0"/>
              <a:t>    It is </a:t>
            </a:r>
            <a:r>
              <a:rPr lang="en-US" b="1" i="1" dirty="0"/>
              <a:t>data-based</a:t>
            </a:r>
            <a:r>
              <a:rPr lang="en-US" b="1" dirty="0"/>
              <a:t> research, coming up with conclusions which are capable of being verified by observation or experiment. We can also call it as </a:t>
            </a:r>
            <a:r>
              <a:rPr lang="en-US" b="1" i="1" dirty="0"/>
              <a:t>experimental</a:t>
            </a:r>
            <a:r>
              <a:rPr lang="en-US" b="1" dirty="0"/>
              <a:t> type of research.  </a:t>
            </a:r>
            <a:endParaRPr lang="ar-SA" b="1"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i="1" dirty="0"/>
              <a:t>multivariate analysis</a:t>
            </a:r>
            <a:endParaRPr lang="ar-SA" dirty="0"/>
          </a:p>
        </p:txBody>
      </p:sp>
      <p:sp>
        <p:nvSpPr>
          <p:cNvPr id="3" name="Content Placeholder 2"/>
          <p:cNvSpPr>
            <a:spLocks noGrp="1"/>
          </p:cNvSpPr>
          <p:nvPr>
            <p:ph idx="1"/>
          </p:nvPr>
        </p:nvSpPr>
        <p:spPr>
          <a:xfrm>
            <a:off x="304800" y="1554162"/>
            <a:ext cx="8686800" cy="4999038"/>
          </a:xfrm>
        </p:spPr>
        <p:style>
          <a:lnRef idx="1">
            <a:schemeClr val="accent1"/>
          </a:lnRef>
          <a:fillRef idx="2">
            <a:schemeClr val="accent1"/>
          </a:fillRef>
          <a:effectRef idx="1">
            <a:schemeClr val="accent1"/>
          </a:effectRef>
          <a:fontRef idx="minor">
            <a:schemeClr val="dk1"/>
          </a:fontRef>
        </p:style>
        <p:txBody>
          <a:bodyPr>
            <a:normAutofit fontScale="92500"/>
          </a:bodyPr>
          <a:lstStyle/>
          <a:p>
            <a:pPr algn="l" rtl="0">
              <a:buNone/>
            </a:pPr>
            <a:r>
              <a:rPr lang="en-US" b="1" dirty="0"/>
              <a:t>“all statistical methods which simultaneously analyze more than two variables on a sample of observations”.</a:t>
            </a:r>
          </a:p>
          <a:p>
            <a:pPr algn="l" rtl="0">
              <a:buNone/>
            </a:pPr>
            <a:r>
              <a:rPr lang="en-US" b="1" dirty="0"/>
              <a:t> (a) </a:t>
            </a:r>
            <a:r>
              <a:rPr lang="en-US" b="1" i="1" dirty="0"/>
              <a:t>Multiple regression analysis:                                                                                                     one dependent </a:t>
            </a:r>
            <a:r>
              <a:rPr lang="en-US" b="1" dirty="0"/>
              <a:t>variable which is presumed to be a function of two or more independent variables. The objective is to make a prediction about the dependent variable based on its covariance with all the concerned independent variables.</a:t>
            </a:r>
          </a:p>
          <a:p>
            <a:pPr algn="l" rtl="0">
              <a:buNone/>
            </a:pPr>
            <a:r>
              <a:rPr lang="en-US" b="1" dirty="0"/>
              <a:t>(b) </a:t>
            </a:r>
            <a:r>
              <a:rPr lang="en-US" b="1" i="1" dirty="0"/>
              <a:t>Multiple </a:t>
            </a:r>
            <a:r>
              <a:rPr lang="en-US" b="1" i="1" dirty="0" err="1"/>
              <a:t>discriminant</a:t>
            </a:r>
            <a:r>
              <a:rPr lang="en-US" b="1" i="1" dirty="0"/>
              <a:t> analysis:                                                                                             single </a:t>
            </a:r>
            <a:r>
              <a:rPr lang="en-US" b="1" dirty="0"/>
              <a:t>dependent variable that cannot be measured, but can be classified into two or more groups on the basis of some attribute. The object to predict an entity’s possibility of belonging to a particular group based on several predictor variables.</a:t>
            </a:r>
          </a:p>
          <a:p>
            <a:pPr algn="l" rtl="0">
              <a:buNone/>
            </a:pPr>
            <a:r>
              <a:rPr lang="en-US" b="1" dirty="0"/>
              <a:t>(c) </a:t>
            </a:r>
            <a:r>
              <a:rPr lang="en-US" b="1" i="1" dirty="0"/>
              <a:t>Multivariate analysis of variance (or multi-ANOVA): </a:t>
            </a:r>
          </a:p>
          <a:p>
            <a:pPr algn="l" rtl="0">
              <a:buNone/>
            </a:pPr>
            <a:r>
              <a:rPr lang="en-US" b="1" i="1" dirty="0"/>
              <a:t>     This analysis is an extension of two-way </a:t>
            </a:r>
            <a:r>
              <a:rPr lang="en-US" b="1" dirty="0"/>
              <a:t>ANOVA, wherein the ratio of among group variance to within group variance is worked out on a set of variables.</a:t>
            </a:r>
            <a:endParaRPr lang="ar-SA" b="1"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686800" cy="838200"/>
          </a:xfrm>
        </p:spPr>
        <p:txBody>
          <a:bodyPr/>
          <a:lstStyle/>
          <a:p>
            <a:pPr rtl="0"/>
            <a:r>
              <a:rPr lang="en-US" dirty="0"/>
              <a:t>STATISTICS IN RESEARCH</a:t>
            </a:r>
            <a:endParaRPr lang="ar-SA" dirty="0"/>
          </a:p>
        </p:txBody>
      </p:sp>
      <p:sp>
        <p:nvSpPr>
          <p:cNvPr id="3" name="Content Placeholder 2"/>
          <p:cNvSpPr>
            <a:spLocks noGrp="1"/>
          </p:cNvSpPr>
          <p:nvPr>
            <p:ph idx="1"/>
          </p:nvPr>
        </p:nvSpPr>
        <p:spPr>
          <a:xfrm>
            <a:off x="304800" y="1219200"/>
            <a:ext cx="8686800" cy="5334000"/>
          </a:xfrm>
        </p:spPr>
        <p:style>
          <a:lnRef idx="1">
            <a:schemeClr val="accent1"/>
          </a:lnRef>
          <a:fillRef idx="2">
            <a:schemeClr val="accent1"/>
          </a:fillRef>
          <a:effectRef idx="1">
            <a:schemeClr val="accent1"/>
          </a:effectRef>
          <a:fontRef idx="minor">
            <a:schemeClr val="dk1"/>
          </a:fontRef>
        </p:style>
        <p:txBody>
          <a:bodyPr>
            <a:normAutofit fontScale="70000" lnSpcReduction="20000"/>
          </a:bodyPr>
          <a:lstStyle/>
          <a:p>
            <a:pPr algn="l" rtl="0"/>
            <a:r>
              <a:rPr lang="en-US" b="1" dirty="0"/>
              <a:t>If fact, there are two major areas of statistics viz., descriptive statistics and inferential statistics. </a:t>
            </a:r>
            <a:r>
              <a:rPr lang="en-US" b="1" i="1" dirty="0"/>
              <a:t>Descriptive statistics concern the development of certain indices from the raw data, whereas inferential statistics </a:t>
            </a:r>
            <a:r>
              <a:rPr lang="en-US" b="1" dirty="0"/>
              <a:t>concern with the process of generalization. </a:t>
            </a:r>
          </a:p>
          <a:p>
            <a:pPr algn="l" rtl="0"/>
            <a:endParaRPr lang="en-US" b="1" i="1" dirty="0"/>
          </a:p>
          <a:p>
            <a:pPr algn="l" rtl="0"/>
            <a:r>
              <a:rPr lang="en-US" b="1" i="1" dirty="0"/>
              <a:t>Inferential statistics are also known as sampling statistics </a:t>
            </a:r>
            <a:r>
              <a:rPr lang="en-US" b="1" dirty="0"/>
              <a:t>and are mainly concerned with two major type of problems:                                                                                                                                                                                   (</a:t>
            </a:r>
            <a:r>
              <a:rPr lang="en-US" b="1" dirty="0" err="1"/>
              <a:t>i</a:t>
            </a:r>
            <a:r>
              <a:rPr lang="en-US" b="1" dirty="0"/>
              <a:t>) the estimation of population parameters,                                                                                                                                  (ii) the testing of statistical hypotheses.</a:t>
            </a:r>
          </a:p>
          <a:p>
            <a:pPr algn="l" rtl="0"/>
            <a:endParaRPr lang="en-US" b="1" dirty="0"/>
          </a:p>
          <a:p>
            <a:pPr algn="l" rtl="0"/>
            <a:r>
              <a:rPr lang="en-US" b="1" dirty="0"/>
              <a:t>The important statistical measures* that are used to summarize the survey/research data are:</a:t>
            </a:r>
          </a:p>
          <a:p>
            <a:pPr marL="514350" indent="-514350" algn="l" rtl="0">
              <a:buAutoNum type="arabicParenBoth"/>
            </a:pPr>
            <a:r>
              <a:rPr lang="en-US" b="1" dirty="0"/>
              <a:t>measures of central tendency or statistical averages; the arithmetic average or mean, median and mode. Geometric mean and harmonic mean are also sometimes used.</a:t>
            </a:r>
          </a:p>
          <a:p>
            <a:pPr marL="514350" indent="-514350" algn="l" rtl="0">
              <a:buFont typeface="Arial" pitchFamily="34" charset="0"/>
              <a:buAutoNum type="arabicParenBoth"/>
            </a:pPr>
            <a:r>
              <a:rPr lang="en-US" b="1" dirty="0"/>
              <a:t>measures of dispersion; variance, and its square root—the standard deviation are the most often used measures. Other measures such as mean deviation, range, etc. are also used. . For comparison purpose, we use mostly the coefficient of standard deviation or the coefficient of variation.</a:t>
            </a:r>
            <a:endParaRPr lang="ar-SA" b="1" dirty="0"/>
          </a:p>
          <a:p>
            <a:pPr marL="514350" indent="-514350" algn="l" rtl="0">
              <a:buAutoNum type="arabicParenBoth"/>
            </a:pPr>
            <a:r>
              <a:rPr lang="en-US" b="1" dirty="0"/>
              <a:t> measures of asymmetry (</a:t>
            </a:r>
            <a:r>
              <a:rPr lang="en-US" b="1" dirty="0" err="1"/>
              <a:t>skewness</a:t>
            </a:r>
            <a:r>
              <a:rPr lang="en-US" b="1" dirty="0"/>
              <a:t> and kurtosis); </a:t>
            </a:r>
          </a:p>
          <a:p>
            <a:pPr marL="514350" indent="-514350" algn="l" rtl="0">
              <a:buAutoNum type="arabicParenBoth"/>
            </a:pPr>
            <a:r>
              <a:rPr lang="en-US" b="1" dirty="0"/>
              <a:t> measures of relationship; Karl Pearson’s coefficient of correlation is the frequently used measure in case of statistics of variables, whereas Yule’s coefficient of association is used in case of statistics of attributes. Multiple correlation </a:t>
            </a:r>
            <a:r>
              <a:rPr lang="fr-FR" b="1" dirty="0"/>
              <a:t>coefficient, partial </a:t>
            </a:r>
            <a:r>
              <a:rPr lang="fr-FR" b="1" dirty="0" err="1"/>
              <a:t>correlation</a:t>
            </a:r>
            <a:r>
              <a:rPr lang="fr-FR" b="1" dirty="0"/>
              <a:t> coefficient, </a:t>
            </a:r>
            <a:r>
              <a:rPr lang="fr-FR" b="1" dirty="0" err="1"/>
              <a:t>regression</a:t>
            </a:r>
            <a:r>
              <a:rPr lang="fr-FR" b="1" dirty="0"/>
              <a:t> </a:t>
            </a:r>
            <a:r>
              <a:rPr lang="en-US" b="1" dirty="0"/>
              <a:t>analysis, etc</a:t>
            </a:r>
          </a:p>
          <a:p>
            <a:pPr marL="514350" indent="-514350" algn="l" rtl="0">
              <a:buAutoNum type="arabicParenBoth"/>
            </a:pPr>
            <a:r>
              <a:rPr lang="en-US" b="1" dirty="0"/>
              <a:t> other measures. ., Index numbers, analysis of time series, coefficient of contingency, etc., are other measures that may as well be used by a researcher, depending upon the nature of the problem under study.</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cstate="print"/>
          <a:stretch>
            <a:fillRect/>
          </a:stretch>
        </p:blipFill>
        <p:spPr bwMode="auto">
          <a:xfrm>
            <a:off x="402002" y="685800"/>
            <a:ext cx="8492396" cy="5943600"/>
          </a:xfrm>
          <a:prstGeom prst="rect">
            <a:avLst/>
          </a:prstGeom>
          <a:noFill/>
          <a:ln w="9525">
            <a:noFill/>
            <a:miter lim="800000"/>
            <a:headEnd/>
            <a:tailEnd/>
          </a:ln>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686800" cy="838200"/>
          </a:xfrm>
        </p:spPr>
        <p:txBody>
          <a:bodyPr>
            <a:normAutofit fontScale="90000"/>
          </a:bodyPr>
          <a:lstStyle/>
          <a:p>
            <a:pPr rtl="0"/>
            <a:r>
              <a:rPr lang="en-US" dirty="0"/>
              <a:t>                                         </a:t>
            </a:r>
            <a:r>
              <a:rPr lang="ar-SA" dirty="0"/>
              <a:t>8</a:t>
            </a:r>
            <a:br>
              <a:rPr lang="ar-SA" dirty="0"/>
            </a:br>
            <a:r>
              <a:rPr lang="en-US" dirty="0"/>
              <a:t>Sampling</a:t>
            </a:r>
            <a:endParaRPr lang="ar-SA" dirty="0"/>
          </a:p>
        </p:txBody>
      </p:sp>
      <p:sp>
        <p:nvSpPr>
          <p:cNvPr id="3" name="Content Placeholder 2"/>
          <p:cNvSpPr>
            <a:spLocks noGrp="1"/>
          </p:cNvSpPr>
          <p:nvPr>
            <p:ph idx="1"/>
          </p:nvPr>
        </p:nvSpPr>
        <p:spPr>
          <a:xfrm>
            <a:off x="304800" y="2209800"/>
            <a:ext cx="8686800" cy="3870325"/>
          </a:xfrm>
        </p:spPr>
        <p:style>
          <a:lnRef idx="1">
            <a:schemeClr val="accent1"/>
          </a:lnRef>
          <a:fillRef idx="2">
            <a:schemeClr val="accent1"/>
          </a:fillRef>
          <a:effectRef idx="1">
            <a:schemeClr val="accent1"/>
          </a:effectRef>
          <a:fontRef idx="minor">
            <a:schemeClr val="dk1"/>
          </a:fontRef>
        </p:style>
        <p:txBody>
          <a:bodyPr/>
          <a:lstStyle/>
          <a:p>
            <a:pPr algn="just" rtl="0"/>
            <a:r>
              <a:rPr lang="en-US" b="1" dirty="0"/>
              <a:t>The items so selected constitute what is technically called a sample, their selection process or technique is called sample design and the survey conducted on the basis of sample is described as sample survey.</a:t>
            </a:r>
            <a:endParaRPr lang="ar-SA" b="1"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686800" cy="838200"/>
          </a:xfrm>
        </p:spPr>
        <p:txBody>
          <a:bodyPr>
            <a:normAutofit fontScale="90000"/>
          </a:bodyPr>
          <a:lstStyle/>
          <a:p>
            <a:pPr rtl="0"/>
            <a:r>
              <a:rPr lang="en-US" dirty="0"/>
              <a:t>SOME FUNDAMENTAL DEFINITIONS</a:t>
            </a:r>
            <a:endParaRPr lang="ar-SA" dirty="0"/>
          </a:p>
        </p:txBody>
      </p:sp>
      <p:sp>
        <p:nvSpPr>
          <p:cNvPr id="3" name="Content Placeholder 2"/>
          <p:cNvSpPr>
            <a:spLocks noGrp="1"/>
          </p:cNvSpPr>
          <p:nvPr>
            <p:ph idx="1"/>
          </p:nvPr>
        </p:nvSpPr>
        <p:spPr>
          <a:xfrm>
            <a:off x="304800" y="1554162"/>
            <a:ext cx="8686800" cy="4846638"/>
          </a:xfrm>
        </p:spPr>
        <p:style>
          <a:lnRef idx="1">
            <a:schemeClr val="accent1"/>
          </a:lnRef>
          <a:fillRef idx="2">
            <a:schemeClr val="accent1"/>
          </a:fillRef>
          <a:effectRef idx="1">
            <a:schemeClr val="accent1"/>
          </a:effectRef>
          <a:fontRef idx="minor">
            <a:schemeClr val="dk1"/>
          </a:fontRef>
        </p:style>
        <p:txBody>
          <a:bodyPr>
            <a:normAutofit/>
          </a:bodyPr>
          <a:lstStyle/>
          <a:p>
            <a:pPr algn="l" rtl="0">
              <a:buNone/>
            </a:pPr>
            <a:r>
              <a:rPr lang="en-US" b="1" dirty="0"/>
              <a:t>1. </a:t>
            </a:r>
            <a:r>
              <a:rPr lang="en-US" b="1" i="1" dirty="0"/>
              <a:t>Universe/Population: The population or universe can be finite or infinite.</a:t>
            </a:r>
            <a:r>
              <a:rPr lang="en-US" b="1" dirty="0"/>
              <a:t> </a:t>
            </a:r>
          </a:p>
          <a:p>
            <a:pPr algn="l" rtl="0">
              <a:buNone/>
            </a:pPr>
            <a:r>
              <a:rPr lang="en-US" b="1" dirty="0"/>
              <a:t>2. </a:t>
            </a:r>
            <a:r>
              <a:rPr lang="en-US" b="1" i="1" dirty="0"/>
              <a:t>Sampling frame: The elementary units or the group or cluster of such units may form the basis </a:t>
            </a:r>
            <a:r>
              <a:rPr lang="en-US" b="1" dirty="0"/>
              <a:t>of sampling process in which case they are called as sampling units.</a:t>
            </a:r>
          </a:p>
          <a:p>
            <a:pPr algn="l" rtl="0">
              <a:buNone/>
            </a:pPr>
            <a:r>
              <a:rPr lang="en-US" b="1" dirty="0"/>
              <a:t> 3. </a:t>
            </a:r>
            <a:r>
              <a:rPr lang="en-US" b="1" i="1" dirty="0"/>
              <a:t>Sampling design: A sample design is a definite plan for obtaining a sample from the sampling </a:t>
            </a:r>
            <a:r>
              <a:rPr lang="en-US" b="1" dirty="0"/>
              <a:t>frame. </a:t>
            </a:r>
          </a:p>
          <a:p>
            <a:pPr algn="l" rtl="0">
              <a:buNone/>
            </a:pPr>
            <a:r>
              <a:rPr lang="en-US" b="1" dirty="0"/>
              <a:t>4. </a:t>
            </a:r>
            <a:r>
              <a:rPr lang="en-US" b="1" i="1" dirty="0" err="1"/>
              <a:t>Statisitc</a:t>
            </a:r>
            <a:r>
              <a:rPr lang="en-US" b="1" i="1" dirty="0"/>
              <a:t>(s) and parameter(s): A statistic is a characteristic of a sample, whereas a parameter is </a:t>
            </a:r>
            <a:r>
              <a:rPr lang="en-US" b="1" dirty="0"/>
              <a:t>a characteristic of a population.</a:t>
            </a:r>
            <a:endParaRPr lang="ar-SA" b="1"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style>
          <a:lnRef idx="1">
            <a:schemeClr val="accent1"/>
          </a:lnRef>
          <a:fillRef idx="2">
            <a:schemeClr val="accent1"/>
          </a:fillRef>
          <a:effectRef idx="1">
            <a:schemeClr val="accent1"/>
          </a:effectRef>
          <a:fontRef idx="minor">
            <a:schemeClr val="dk1"/>
          </a:fontRef>
        </p:style>
        <p:txBody>
          <a:bodyPr/>
          <a:lstStyle/>
          <a:p>
            <a:pPr algn="just" rtl="0">
              <a:buNone/>
            </a:pPr>
            <a:r>
              <a:rPr lang="en-US" b="1" dirty="0"/>
              <a:t>5. </a:t>
            </a:r>
            <a:r>
              <a:rPr lang="en-US" b="1" i="1" dirty="0"/>
              <a:t>Sampling error: Sample surveys do imply the study of a small portion of the population and as </a:t>
            </a:r>
            <a:r>
              <a:rPr lang="en-US" b="1" dirty="0"/>
              <a:t>such there would naturally be a certain amount of inaccuracy in the information collected. </a:t>
            </a:r>
          </a:p>
          <a:p>
            <a:pPr algn="just" rtl="0">
              <a:buNone/>
            </a:pPr>
            <a:r>
              <a:rPr lang="en-US" b="1" dirty="0"/>
              <a:t>The meaning of sampling error can be easily understood from the following diagram:</a:t>
            </a:r>
            <a:endParaRPr lang="ar-SA" b="1"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838200"/>
          </a:xfrm>
        </p:spPr>
        <p:txBody>
          <a:bodyPr>
            <a:noAutofit/>
          </a:bodyPr>
          <a:lstStyle/>
          <a:p>
            <a:pPr rtl="0"/>
            <a:r>
              <a:rPr lang="en-US" sz="2400" dirty="0"/>
              <a:t>Fig. 8.1</a:t>
            </a:r>
            <a:br>
              <a:rPr lang="en-US" sz="2400" dirty="0"/>
            </a:br>
            <a:r>
              <a:rPr lang="es-ES" sz="2400" dirty="0" err="1"/>
              <a:t>Sampling</a:t>
            </a:r>
            <a:r>
              <a:rPr lang="es-ES" sz="2400" dirty="0"/>
              <a:t> error = </a:t>
            </a:r>
            <a:r>
              <a:rPr lang="es-ES" sz="2400" dirty="0" err="1"/>
              <a:t>Frame</a:t>
            </a:r>
            <a:r>
              <a:rPr lang="es-ES" sz="2400" dirty="0"/>
              <a:t> error + Chance error + Response</a:t>
            </a:r>
            <a:endParaRPr lang="ar-SA" sz="2400" dirty="0"/>
          </a:p>
        </p:txBody>
      </p:sp>
      <p:pic>
        <p:nvPicPr>
          <p:cNvPr id="22530" name="Picture 2"/>
          <p:cNvPicPr>
            <a:picLocks noGrp="1" noChangeAspect="1" noChangeArrowheads="1"/>
          </p:cNvPicPr>
          <p:nvPr>
            <p:ph idx="1"/>
          </p:nvPr>
        </p:nvPicPr>
        <p:blipFill>
          <a:blip r:embed="rId2" cstate="print"/>
          <a:stretch>
            <a:fillRect/>
          </a:stretch>
        </p:blipFill>
        <p:spPr bwMode="auto">
          <a:xfrm>
            <a:off x="759709" y="1731963"/>
            <a:ext cx="7616645" cy="4059237"/>
          </a:xfrm>
          <a:prstGeom prst="rect">
            <a:avLst/>
          </a:prstGeom>
          <a:noFill/>
          <a:ln w="9525">
            <a:noFill/>
            <a:miter lim="800000"/>
            <a:headEnd/>
            <a:tailEnd/>
          </a:ln>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295400"/>
            <a:ext cx="8686800" cy="4784725"/>
          </a:xfrm>
        </p:spPr>
        <p:style>
          <a:lnRef idx="1">
            <a:schemeClr val="accent1"/>
          </a:lnRef>
          <a:fillRef idx="2">
            <a:schemeClr val="accent1"/>
          </a:fillRef>
          <a:effectRef idx="1">
            <a:schemeClr val="accent1"/>
          </a:effectRef>
          <a:fontRef idx="minor">
            <a:schemeClr val="dk1"/>
          </a:fontRef>
        </p:style>
        <p:txBody>
          <a:bodyPr>
            <a:normAutofit/>
          </a:bodyPr>
          <a:lstStyle/>
          <a:p>
            <a:pPr algn="just" rtl="0">
              <a:buNone/>
            </a:pPr>
            <a:r>
              <a:rPr lang="en-US" b="1" dirty="0"/>
              <a:t>   6. Precision: </a:t>
            </a:r>
          </a:p>
          <a:p>
            <a:pPr algn="just" rtl="0">
              <a:buNone/>
            </a:pPr>
            <a:r>
              <a:rPr lang="en-US" b="1" dirty="0"/>
              <a:t>    Precision is the range within which the population average (or other parameter) will lie in accordance with the reliability specified in the confidence level as a percentage of the estimate ± or as a numerical quantity. </a:t>
            </a:r>
          </a:p>
          <a:p>
            <a:pPr algn="just" rtl="0">
              <a:buNone/>
            </a:pPr>
            <a:r>
              <a:rPr lang="en-US" b="1" dirty="0"/>
              <a:t>   For instance, if the estimate is Rs 4000 and the precision desired is </a:t>
            </a:r>
            <a:r>
              <a:rPr lang="en-US" b="1" i="1" dirty="0"/>
              <a:t>± 4%, </a:t>
            </a:r>
            <a:r>
              <a:rPr lang="en-US" b="1" dirty="0"/>
              <a:t>then the true value will be no less than Rs 3840 and no more than Rs 4160.</a:t>
            </a:r>
            <a:endParaRPr lang="ar-SA" b="1"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219200"/>
            <a:ext cx="8686800" cy="5257800"/>
          </a:xfrm>
        </p:spPr>
        <p:style>
          <a:lnRef idx="1">
            <a:schemeClr val="accent1"/>
          </a:lnRef>
          <a:fillRef idx="2">
            <a:schemeClr val="accent1"/>
          </a:fillRef>
          <a:effectRef idx="1">
            <a:schemeClr val="accent1"/>
          </a:effectRef>
          <a:fontRef idx="minor">
            <a:schemeClr val="dk1"/>
          </a:fontRef>
        </p:style>
        <p:txBody>
          <a:bodyPr>
            <a:normAutofit/>
          </a:bodyPr>
          <a:lstStyle/>
          <a:p>
            <a:pPr algn="l" rtl="0">
              <a:buNone/>
            </a:pPr>
            <a:r>
              <a:rPr lang="en-US" b="1" dirty="0"/>
              <a:t>   7. </a:t>
            </a:r>
            <a:r>
              <a:rPr lang="en-US" b="1" i="1" dirty="0"/>
              <a:t>Confidence level and significance level: </a:t>
            </a:r>
          </a:p>
          <a:p>
            <a:pPr algn="l" rtl="0">
              <a:buNone/>
            </a:pPr>
            <a:r>
              <a:rPr lang="en-US" b="1" i="1" dirty="0"/>
              <a:t>    </a:t>
            </a:r>
            <a:r>
              <a:rPr lang="en-US" b="1" dirty="0"/>
              <a:t>The confidence level or reliability is the expected</a:t>
            </a:r>
            <a:r>
              <a:rPr lang="en-US" b="1" i="1" dirty="0"/>
              <a:t> </a:t>
            </a:r>
            <a:r>
              <a:rPr lang="en-US" b="1" dirty="0"/>
              <a:t>percentage of times that the actual value will </a:t>
            </a:r>
            <a:r>
              <a:rPr lang="en-US" b="1" i="1" dirty="0"/>
              <a:t>fall within the stated precision </a:t>
            </a:r>
            <a:r>
              <a:rPr lang="en-US" b="1" dirty="0"/>
              <a:t>limits. Thus, if we take a confidence level of </a:t>
            </a:r>
            <a:r>
              <a:rPr lang="en-US" b="1" i="1" dirty="0"/>
              <a:t>95%, </a:t>
            </a:r>
            <a:r>
              <a:rPr lang="en-US" b="1" dirty="0"/>
              <a:t>then we mean that there are 95 chances in 100 (or .95 in 1) that the sample results represent the true condition of the population within a specified precision range against5 chances in 100 (or .05 in 1) that it does not.</a:t>
            </a:r>
            <a:endParaRPr lang="ar-SA" b="1"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295400"/>
            <a:ext cx="8686800" cy="5029200"/>
          </a:xfrm>
        </p:spPr>
        <p:style>
          <a:lnRef idx="1">
            <a:schemeClr val="accent1"/>
          </a:lnRef>
          <a:fillRef idx="2">
            <a:schemeClr val="accent1"/>
          </a:fillRef>
          <a:effectRef idx="1">
            <a:schemeClr val="accent1"/>
          </a:effectRef>
          <a:fontRef idx="minor">
            <a:schemeClr val="dk1"/>
          </a:fontRef>
        </p:style>
        <p:txBody>
          <a:bodyPr>
            <a:normAutofit/>
          </a:bodyPr>
          <a:lstStyle/>
          <a:p>
            <a:pPr algn="l" rtl="0">
              <a:buNone/>
            </a:pPr>
            <a:r>
              <a:rPr lang="en-US" b="1" dirty="0"/>
              <a:t>8. </a:t>
            </a:r>
            <a:r>
              <a:rPr lang="en-US" b="1" i="1" dirty="0"/>
              <a:t>Sampling distribution: </a:t>
            </a:r>
          </a:p>
          <a:p>
            <a:pPr algn="l" rtl="0">
              <a:buNone/>
            </a:pPr>
            <a:r>
              <a:rPr lang="en-US" b="1" i="1" dirty="0"/>
              <a:t>   </a:t>
            </a:r>
            <a:r>
              <a:rPr lang="en-US" b="1" dirty="0"/>
              <a:t>We are often concerned with sampling distribution in sampling analysis. </a:t>
            </a:r>
          </a:p>
          <a:p>
            <a:pPr algn="l" rtl="0">
              <a:buNone/>
            </a:pPr>
            <a:r>
              <a:rPr lang="en-US" b="1" dirty="0"/>
              <a:t>    If we take certain number of samples and for each sample </a:t>
            </a:r>
            <a:r>
              <a:rPr lang="en-US" b="1" i="1" dirty="0"/>
              <a:t>compute various statistical measures such as mean, standard deviation, etc., </a:t>
            </a:r>
            <a:r>
              <a:rPr lang="en-US" b="1" dirty="0"/>
              <a:t>then we can find that each sample may give its own value for the statistic under consideration.</a:t>
            </a:r>
            <a:endParaRPr lang="ar-SA"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382000" cy="6248400"/>
          </a:xfrm>
        </p:spPr>
        <p:style>
          <a:lnRef idx="1">
            <a:schemeClr val="accent1"/>
          </a:lnRef>
          <a:fillRef idx="2">
            <a:schemeClr val="accent1"/>
          </a:fillRef>
          <a:effectRef idx="1">
            <a:schemeClr val="accent1"/>
          </a:effectRef>
          <a:fontRef idx="minor">
            <a:schemeClr val="dk1"/>
          </a:fontRef>
        </p:style>
        <p:txBody>
          <a:bodyPr>
            <a:normAutofit/>
          </a:bodyPr>
          <a:lstStyle/>
          <a:p>
            <a:pPr algn="l" rtl="0">
              <a:buNone/>
            </a:pPr>
            <a:r>
              <a:rPr lang="en-US" b="1" dirty="0"/>
              <a:t>(v) </a:t>
            </a:r>
            <a:r>
              <a:rPr lang="en-US" b="1" i="1" dirty="0"/>
              <a:t>Some Other Types of Research:</a:t>
            </a:r>
            <a:r>
              <a:rPr lang="en-US" b="1" dirty="0"/>
              <a:t> </a:t>
            </a:r>
          </a:p>
          <a:p>
            <a:pPr algn="l" rtl="0"/>
            <a:endParaRPr lang="en-US" b="1" dirty="0"/>
          </a:p>
          <a:p>
            <a:pPr algn="l" rtl="0"/>
            <a:r>
              <a:rPr lang="en-US" b="1" i="1" dirty="0"/>
              <a:t>One-time research or longitudinal research</a:t>
            </a:r>
            <a:r>
              <a:rPr lang="en-US" b="1" dirty="0"/>
              <a:t>. In the former case the research is confined to a </a:t>
            </a:r>
            <a:r>
              <a:rPr lang="en-US" b="1" i="1" dirty="0"/>
              <a:t>single time-period, </a:t>
            </a:r>
            <a:r>
              <a:rPr lang="en-US" b="1" dirty="0"/>
              <a:t>whereas in the latter case the research is carried on over several time-periods. </a:t>
            </a:r>
          </a:p>
          <a:p>
            <a:pPr algn="l" rtl="0"/>
            <a:r>
              <a:rPr lang="en-US" b="1" i="1" dirty="0"/>
              <a:t>Field-setting research or laboratory research or simulation research</a:t>
            </a:r>
            <a:r>
              <a:rPr lang="en-US" b="1" dirty="0"/>
              <a:t>, depending upon the environment in which it is to be carried out</a:t>
            </a:r>
            <a:r>
              <a:rPr lang="en-US" b="1" i="1" dirty="0"/>
              <a:t>.</a:t>
            </a:r>
          </a:p>
          <a:p>
            <a:pPr algn="l" rtl="0"/>
            <a:r>
              <a:rPr lang="en-US" b="1" i="1" dirty="0"/>
              <a:t>Clinical or diagnostic research. </a:t>
            </a:r>
            <a:r>
              <a:rPr lang="en-US" b="1" dirty="0"/>
              <a:t>Such research follow </a:t>
            </a:r>
            <a:r>
              <a:rPr lang="en-US" b="1" i="1" dirty="0"/>
              <a:t>case-study </a:t>
            </a:r>
            <a:r>
              <a:rPr lang="en-US" b="1" dirty="0"/>
              <a:t>methods or in-depth approaches to reach the basic causal relations. </a:t>
            </a:r>
          </a:p>
          <a:p>
            <a:pPr algn="l" rtl="0"/>
            <a:r>
              <a:rPr lang="en-US" b="1" i="1" dirty="0"/>
              <a:t>Conclusion-oriented and decision-oriented. </a:t>
            </a:r>
            <a:r>
              <a:rPr lang="en-US" b="1" dirty="0"/>
              <a:t>While doing conclusion-oriented</a:t>
            </a:r>
            <a:r>
              <a:rPr lang="en-US" b="1" i="1" dirty="0"/>
              <a:t> </a:t>
            </a:r>
            <a:r>
              <a:rPr lang="en-US" b="1" dirty="0"/>
              <a:t>research, a researcher is free to pick up a problem, redesign the enquiry as he proceeds and is prepared to conceptualize as he wishes.</a:t>
            </a:r>
            <a:endParaRPr lang="ar-SA" b="1"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rtl="0"/>
            <a:r>
              <a:rPr lang="en-US" dirty="0"/>
              <a:t>IMPORTANT SAMPLING DISTRIBUTIONS</a:t>
            </a:r>
            <a:endParaRPr lang="ar-SA" dirty="0"/>
          </a:p>
        </p:txBody>
      </p:sp>
      <p:sp>
        <p:nvSpPr>
          <p:cNvPr id="3" name="Content Placeholder 2"/>
          <p:cNvSpPr>
            <a:spLocks noGrp="1"/>
          </p:cNvSpPr>
          <p:nvPr>
            <p:ph idx="1"/>
          </p:nvPr>
        </p:nvSpPr>
        <p:spPr/>
        <p:style>
          <a:lnRef idx="1">
            <a:schemeClr val="accent1"/>
          </a:lnRef>
          <a:fillRef idx="2">
            <a:schemeClr val="accent1"/>
          </a:fillRef>
          <a:effectRef idx="1">
            <a:schemeClr val="accent1"/>
          </a:effectRef>
          <a:fontRef idx="minor">
            <a:schemeClr val="dk1"/>
          </a:fontRef>
        </p:style>
        <p:txBody>
          <a:bodyPr/>
          <a:lstStyle/>
          <a:p>
            <a:pPr algn="l" rtl="0"/>
            <a:r>
              <a:rPr lang="en-US" b="1" dirty="0"/>
              <a:t>Some important sampling distributions, which are commonly used, are:</a:t>
            </a:r>
          </a:p>
          <a:p>
            <a:pPr algn="l" rtl="0"/>
            <a:r>
              <a:rPr lang="en-US" b="1" dirty="0"/>
              <a:t> (1) sampling distribution of mean;</a:t>
            </a:r>
          </a:p>
          <a:p>
            <a:pPr algn="l" rtl="0"/>
            <a:r>
              <a:rPr lang="en-US" b="1" dirty="0"/>
              <a:t> (2) sampling distribution of proportion; </a:t>
            </a:r>
          </a:p>
          <a:p>
            <a:pPr algn="l" rtl="0"/>
            <a:r>
              <a:rPr lang="en-US" b="1" dirty="0"/>
              <a:t>(3) student’s ‘</a:t>
            </a:r>
            <a:r>
              <a:rPr lang="en-US" b="1" i="1" dirty="0"/>
              <a:t>t’ distribution; </a:t>
            </a:r>
          </a:p>
          <a:p>
            <a:pPr algn="l" rtl="0"/>
            <a:r>
              <a:rPr lang="en-US" b="1" i="1" dirty="0"/>
              <a:t>(4) F distribution; and</a:t>
            </a:r>
          </a:p>
          <a:p>
            <a:pPr algn="l" rtl="0"/>
            <a:r>
              <a:rPr lang="en-US" b="1" dirty="0"/>
              <a:t>(5) Chi-square distribution.</a:t>
            </a:r>
            <a:endParaRPr lang="ar-SA" b="1"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dirty="0"/>
              <a:t>central limit theorem</a:t>
            </a:r>
            <a:endParaRPr lang="ar-SA" dirty="0"/>
          </a:p>
        </p:txBody>
      </p:sp>
      <p:sp>
        <p:nvSpPr>
          <p:cNvPr id="3" name="Content Placeholder 2"/>
          <p:cNvSpPr>
            <a:spLocks noGrp="1"/>
          </p:cNvSpPr>
          <p:nvPr>
            <p:ph idx="1"/>
          </p:nvPr>
        </p:nvSpPr>
        <p:spPr/>
        <p:style>
          <a:lnRef idx="1">
            <a:schemeClr val="accent1"/>
          </a:lnRef>
          <a:fillRef idx="2">
            <a:schemeClr val="accent1"/>
          </a:fillRef>
          <a:effectRef idx="1">
            <a:schemeClr val="accent1"/>
          </a:effectRef>
          <a:fontRef idx="minor">
            <a:schemeClr val="dk1"/>
          </a:fontRef>
        </p:style>
        <p:txBody>
          <a:bodyPr>
            <a:normAutofit/>
          </a:bodyPr>
          <a:lstStyle/>
          <a:p>
            <a:pPr algn="just" rtl="0"/>
            <a:r>
              <a:rPr lang="en-US" b="1" dirty="0"/>
              <a:t>from a normal population, the means of samples drawn from such a population are themselves </a:t>
            </a:r>
            <a:r>
              <a:rPr lang="en-US" b="1" i="1" dirty="0"/>
              <a:t>normally distributed</a:t>
            </a:r>
            <a:r>
              <a:rPr lang="en-US" b="1" dirty="0"/>
              <a:t>. </a:t>
            </a:r>
          </a:p>
          <a:p>
            <a:pPr algn="just" rtl="0">
              <a:buNone/>
            </a:pPr>
            <a:r>
              <a:rPr lang="en-US" b="1" dirty="0"/>
              <a:t>    But when sampling is not from a normal population, the size of the sample plays a critical role. When </a:t>
            </a:r>
            <a:r>
              <a:rPr lang="en-US" b="1" i="1" dirty="0"/>
              <a:t>n is small, the shape of the distribution will depend largely on the </a:t>
            </a:r>
            <a:r>
              <a:rPr lang="en-US" b="1" dirty="0"/>
              <a:t>shape of the parent population, but as </a:t>
            </a:r>
            <a:r>
              <a:rPr lang="en-US" b="1" i="1" dirty="0"/>
              <a:t>n gets large (n &gt; 30), the </a:t>
            </a:r>
            <a:r>
              <a:rPr lang="en-US" b="1" i="1" dirty="0" err="1"/>
              <a:t>thape</a:t>
            </a:r>
            <a:r>
              <a:rPr lang="en-US" b="1" i="1" dirty="0"/>
              <a:t> of the sampling distribution will </a:t>
            </a:r>
            <a:r>
              <a:rPr lang="en-US" b="1" dirty="0"/>
              <a:t>become more and more like a normal distribution, irrespective of the shape of the parent population.</a:t>
            </a:r>
            <a:endParaRPr lang="ar-SA" b="1"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554162"/>
            <a:ext cx="8686800" cy="4846638"/>
          </a:xfrm>
        </p:spPr>
        <p:style>
          <a:lnRef idx="1">
            <a:schemeClr val="accent1"/>
          </a:lnRef>
          <a:fillRef idx="2">
            <a:schemeClr val="accent1"/>
          </a:fillRef>
          <a:effectRef idx="1">
            <a:schemeClr val="accent1"/>
          </a:effectRef>
          <a:fontRef idx="minor">
            <a:schemeClr val="dk1"/>
          </a:fontRef>
        </p:style>
        <p:txBody>
          <a:bodyPr/>
          <a:lstStyle/>
          <a:p>
            <a:pPr algn="just" rtl="0"/>
            <a:r>
              <a:rPr lang="en-US" b="1" dirty="0"/>
              <a:t>“The significance of the central limit theorem lies in the fact that it permits us to use sample statistics to make </a:t>
            </a:r>
            <a:r>
              <a:rPr lang="en-US" b="1" i="1" dirty="0"/>
              <a:t>inferences</a:t>
            </a:r>
            <a:r>
              <a:rPr lang="en-US" b="1" dirty="0"/>
              <a:t> about population parameters without knowing anything about the  shape of the frequency distribution of that population other than what we can get from the sample.”</a:t>
            </a:r>
            <a:endParaRPr lang="ar-SA" b="1"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rtl="0"/>
            <a:r>
              <a:rPr lang="en-US" dirty="0"/>
              <a:t>SAMPLING THEORY</a:t>
            </a:r>
            <a:br>
              <a:rPr lang="en-US" dirty="0"/>
            </a:br>
            <a:endParaRPr lang="ar-SA" dirty="0"/>
          </a:p>
        </p:txBody>
      </p:sp>
      <p:sp>
        <p:nvSpPr>
          <p:cNvPr id="3" name="Content Placeholder 2"/>
          <p:cNvSpPr>
            <a:spLocks noGrp="1"/>
          </p:cNvSpPr>
          <p:nvPr>
            <p:ph idx="1"/>
          </p:nvPr>
        </p:nvSpPr>
        <p:spPr/>
        <p:style>
          <a:lnRef idx="1">
            <a:schemeClr val="accent1"/>
          </a:lnRef>
          <a:fillRef idx="2">
            <a:schemeClr val="accent1"/>
          </a:fillRef>
          <a:effectRef idx="1">
            <a:schemeClr val="accent1"/>
          </a:effectRef>
          <a:fontRef idx="minor">
            <a:schemeClr val="dk1"/>
          </a:fontRef>
        </p:style>
        <p:txBody>
          <a:bodyPr>
            <a:normAutofit/>
          </a:bodyPr>
          <a:lstStyle/>
          <a:p>
            <a:pPr algn="just" rtl="0"/>
            <a:r>
              <a:rPr lang="en-US" b="1" dirty="0"/>
              <a:t>Sampling theory is a study of relationships existing between a population and samples drawn from the population.</a:t>
            </a:r>
          </a:p>
          <a:p>
            <a:pPr algn="just" rtl="0"/>
            <a:r>
              <a:rPr lang="en-US" b="1" dirty="0"/>
              <a:t> Sampling theory is designed to attain one or more of the following objectives:</a:t>
            </a:r>
          </a:p>
          <a:p>
            <a:pPr algn="just" rtl="0"/>
            <a:r>
              <a:rPr lang="en-US" b="1" dirty="0"/>
              <a:t>(</a:t>
            </a:r>
            <a:r>
              <a:rPr lang="en-US" b="1" i="1" dirty="0" err="1"/>
              <a:t>i</a:t>
            </a:r>
            <a:r>
              <a:rPr lang="en-US" b="1" i="1" dirty="0"/>
              <a:t>) Statistical estimation:</a:t>
            </a:r>
            <a:r>
              <a:rPr lang="en-US" b="1" dirty="0"/>
              <a:t> </a:t>
            </a:r>
          </a:p>
          <a:p>
            <a:pPr algn="just" rtl="0">
              <a:buNone/>
            </a:pPr>
            <a:r>
              <a:rPr lang="en-US" b="1" dirty="0"/>
              <a:t>    The estimate can either be a point estimate or it may be an interval estimate.</a:t>
            </a:r>
          </a:p>
          <a:p>
            <a:pPr algn="just">
              <a:buNone/>
            </a:pPr>
            <a:endParaRPr lang="ar-SA" b="1"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554162"/>
            <a:ext cx="8686800" cy="4999038"/>
          </a:xfrm>
        </p:spPr>
        <p:style>
          <a:lnRef idx="1">
            <a:schemeClr val="accent1"/>
          </a:lnRef>
          <a:fillRef idx="2">
            <a:schemeClr val="accent1"/>
          </a:fillRef>
          <a:effectRef idx="1">
            <a:schemeClr val="accent1"/>
          </a:effectRef>
          <a:fontRef idx="minor">
            <a:schemeClr val="dk1"/>
          </a:fontRef>
        </p:style>
        <p:txBody>
          <a:bodyPr>
            <a:normAutofit/>
          </a:bodyPr>
          <a:lstStyle/>
          <a:p>
            <a:pPr algn="just" rtl="0"/>
            <a:r>
              <a:rPr lang="en-US" b="1" dirty="0"/>
              <a:t>(</a:t>
            </a:r>
            <a:r>
              <a:rPr lang="en-US" b="1" i="1" dirty="0"/>
              <a:t>ii) Testing of hypotheses: </a:t>
            </a:r>
          </a:p>
          <a:p>
            <a:pPr algn="just" rtl="0">
              <a:buNone/>
            </a:pPr>
            <a:r>
              <a:rPr lang="en-US" b="1" i="1" dirty="0"/>
              <a:t>   The second objective of sampling theory is to enable us to decide </a:t>
            </a:r>
            <a:r>
              <a:rPr lang="en-US" b="1" dirty="0"/>
              <a:t>whether to accept or reject hypothesis;</a:t>
            </a:r>
          </a:p>
          <a:p>
            <a:pPr algn="just" rtl="0"/>
            <a:r>
              <a:rPr lang="en-US" b="1" dirty="0"/>
              <a:t> (</a:t>
            </a:r>
            <a:r>
              <a:rPr lang="en-US" b="1" i="1" dirty="0"/>
              <a:t>iii) Statistical inference:</a:t>
            </a:r>
          </a:p>
          <a:p>
            <a:pPr algn="just" rtl="0">
              <a:buNone/>
            </a:pPr>
            <a:r>
              <a:rPr lang="en-US" b="1" i="1" dirty="0"/>
              <a:t>    Sampling theory helps in making generalization about the population/ </a:t>
            </a:r>
            <a:r>
              <a:rPr lang="en-US" b="1" dirty="0"/>
              <a:t>universe from the studies based on samples drawn from it. It also helps in determining the accuracy of such generalizations.</a:t>
            </a:r>
            <a:endParaRPr lang="ar-SA" b="1"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rtl="0"/>
            <a:r>
              <a:rPr lang="en-US" dirty="0"/>
              <a:t>CONCEPT OF STANDARD ERROR</a:t>
            </a:r>
            <a:br>
              <a:rPr lang="en-US" dirty="0"/>
            </a:br>
            <a:r>
              <a:rPr lang="en-US" dirty="0"/>
              <a:t>The standard deviation</a:t>
            </a:r>
            <a:endParaRPr lang="ar-SA" dirty="0"/>
          </a:p>
        </p:txBody>
      </p:sp>
      <p:sp>
        <p:nvSpPr>
          <p:cNvPr id="3" name="Content Placeholder 2"/>
          <p:cNvSpPr>
            <a:spLocks noGrp="1"/>
          </p:cNvSpPr>
          <p:nvPr>
            <p:ph idx="1"/>
          </p:nvPr>
        </p:nvSpPr>
        <p:spPr>
          <a:xfrm>
            <a:off x="304800" y="1554162"/>
            <a:ext cx="8686800" cy="4999038"/>
          </a:xfrm>
        </p:spPr>
        <p:style>
          <a:lnRef idx="1">
            <a:schemeClr val="accent1"/>
          </a:lnRef>
          <a:fillRef idx="2">
            <a:schemeClr val="accent1"/>
          </a:fillRef>
          <a:effectRef idx="1">
            <a:schemeClr val="accent1"/>
          </a:effectRef>
          <a:fontRef idx="minor">
            <a:schemeClr val="dk1"/>
          </a:fontRef>
        </p:style>
        <p:txBody>
          <a:bodyPr>
            <a:normAutofit/>
          </a:bodyPr>
          <a:lstStyle/>
          <a:p>
            <a:pPr algn="just" rtl="0"/>
            <a:r>
              <a:rPr lang="en-US" dirty="0"/>
              <a:t>The standard deviation of sampling distribution of a statistic is known as its standard error (S.E) and is considered the key to sampling theory. </a:t>
            </a:r>
          </a:p>
          <a:p>
            <a:pPr algn="just" rtl="0"/>
            <a:r>
              <a:rPr lang="en-US" dirty="0"/>
              <a:t>The utility of the concept of standard error in statistical induction arises on account of the following reasons:</a:t>
            </a:r>
          </a:p>
          <a:p>
            <a:pPr algn="just" rtl="0">
              <a:buNone/>
            </a:pPr>
            <a:r>
              <a:rPr lang="en-US" dirty="0"/>
              <a:t>   1. The (S.E) helps in testing whether the difference between observed and expected frequencies could arise due to chance.                                                                                               The criterion usually adopted is that if a difference is less than </a:t>
            </a:r>
            <a:r>
              <a:rPr lang="en-US" i="1" dirty="0"/>
              <a:t>3 times </a:t>
            </a:r>
            <a:r>
              <a:rPr lang="en-US" dirty="0"/>
              <a:t>the S.E., the difference is supposed to exist as a matter of chance and if the difference is equal to or more than 3 times the S.E., chance fails to account for it, and we conclude the difference as significant difference. This criterion is based on the fact that at X ± 3 (S.E.) the normal curve covers an area of 99.73 per cent.</a:t>
            </a:r>
            <a:endParaRPr lang="ar-SA"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style>
          <a:lnRef idx="1">
            <a:schemeClr val="accent1"/>
          </a:lnRef>
          <a:fillRef idx="2">
            <a:schemeClr val="accent1"/>
          </a:fillRef>
          <a:effectRef idx="1">
            <a:schemeClr val="accent1"/>
          </a:effectRef>
          <a:fontRef idx="minor">
            <a:schemeClr val="dk1"/>
          </a:fontRef>
        </p:style>
        <p:txBody>
          <a:bodyPr>
            <a:normAutofit/>
          </a:bodyPr>
          <a:lstStyle/>
          <a:p>
            <a:pPr algn="just" rtl="0"/>
            <a:r>
              <a:rPr lang="en-US" b="1" dirty="0"/>
              <a:t>2. The standard error gives an idea about the reliability and precision of a sample.                             The </a:t>
            </a:r>
            <a:r>
              <a:rPr lang="en-US" b="1" i="1" dirty="0"/>
              <a:t>smaller the S.E., the greater the uniformity </a:t>
            </a:r>
            <a:r>
              <a:rPr lang="en-US" b="1" dirty="0"/>
              <a:t>of sampling distribution and hence, greater is the reliability of sample.</a:t>
            </a:r>
          </a:p>
          <a:p>
            <a:pPr algn="just" rtl="0"/>
            <a:r>
              <a:rPr lang="en-US" b="1" dirty="0"/>
              <a:t>Conversely, the </a:t>
            </a:r>
            <a:r>
              <a:rPr lang="en-US" b="1" i="1" dirty="0"/>
              <a:t>greater the S.E., the greater </a:t>
            </a:r>
            <a:r>
              <a:rPr lang="en-US" b="1" dirty="0"/>
              <a:t>the difference between observed and expected frequencies. In such a situation the unreliability of the sample is greater.</a:t>
            </a:r>
            <a:endParaRPr lang="ar-SA" b="1"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style>
          <a:lnRef idx="1">
            <a:schemeClr val="accent1"/>
          </a:lnRef>
          <a:fillRef idx="2">
            <a:schemeClr val="accent1"/>
          </a:fillRef>
          <a:effectRef idx="1">
            <a:schemeClr val="accent1"/>
          </a:effectRef>
          <a:fontRef idx="minor">
            <a:schemeClr val="dk1"/>
          </a:fontRef>
        </p:style>
        <p:txBody>
          <a:bodyPr/>
          <a:lstStyle/>
          <a:p>
            <a:pPr algn="just" rtl="0"/>
            <a:r>
              <a:rPr lang="en-US" b="1" dirty="0"/>
              <a:t>3. The standard error enables us to </a:t>
            </a:r>
            <a:r>
              <a:rPr lang="en-US" b="1" i="1" dirty="0"/>
              <a:t>specify the limits </a:t>
            </a:r>
            <a:r>
              <a:rPr lang="en-US" b="1" dirty="0"/>
              <a:t>within which the parameters of the population are expected to lie with a specified degree of confidence. Such an interval is usually known as </a:t>
            </a:r>
            <a:r>
              <a:rPr lang="en-US" b="1" i="1" dirty="0"/>
              <a:t>confidence interval.</a:t>
            </a:r>
            <a:endParaRPr lang="ar-SA" b="1" i="1"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dirty="0"/>
              <a:t>ESTIMATION</a:t>
            </a:r>
            <a:endParaRPr lang="ar-SA" dirty="0"/>
          </a:p>
        </p:txBody>
      </p:sp>
      <p:sp>
        <p:nvSpPr>
          <p:cNvPr id="3" name="Content Placeholder 2"/>
          <p:cNvSpPr>
            <a:spLocks noGrp="1"/>
          </p:cNvSpPr>
          <p:nvPr>
            <p:ph idx="1"/>
          </p:nvPr>
        </p:nvSpPr>
        <p:spPr>
          <a:xfrm>
            <a:off x="304800" y="2590800"/>
            <a:ext cx="8686800" cy="3489325"/>
          </a:xfrm>
        </p:spPr>
        <p:style>
          <a:lnRef idx="1">
            <a:schemeClr val="accent1"/>
          </a:lnRef>
          <a:fillRef idx="2">
            <a:schemeClr val="accent1"/>
          </a:fillRef>
          <a:effectRef idx="1">
            <a:schemeClr val="accent1"/>
          </a:effectRef>
          <a:fontRef idx="minor">
            <a:schemeClr val="dk1"/>
          </a:fontRef>
        </p:style>
        <p:txBody>
          <a:bodyPr/>
          <a:lstStyle/>
          <a:p>
            <a:pPr algn="just" rtl="0"/>
            <a:r>
              <a:rPr lang="en-US" b="1" dirty="0"/>
              <a:t>In most statistical research studies, population parameters are usually unknown and have to be estimated from a </a:t>
            </a:r>
            <a:r>
              <a:rPr lang="en-US" b="1" i="1" dirty="0"/>
              <a:t>sample</a:t>
            </a:r>
            <a:r>
              <a:rPr lang="en-US" b="1" dirty="0"/>
              <a:t>. </a:t>
            </a:r>
            <a:endParaRPr lang="ar-SA" b="1"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686800" cy="838200"/>
          </a:xfrm>
        </p:spPr>
        <p:txBody>
          <a:bodyPr/>
          <a:lstStyle/>
          <a:p>
            <a:pPr rtl="0"/>
            <a:r>
              <a:rPr lang="en-US" dirty="0"/>
              <a:t>sample size and its </a:t>
            </a:r>
            <a:r>
              <a:rPr lang="en-US" dirty="0" err="1"/>
              <a:t>detemination</a:t>
            </a:r>
            <a:r>
              <a:rPr lang="en-US" dirty="0"/>
              <a:t> </a:t>
            </a:r>
            <a:endParaRPr lang="ar-SA" dirty="0"/>
          </a:p>
        </p:txBody>
      </p:sp>
      <p:sp>
        <p:nvSpPr>
          <p:cNvPr id="3" name="Content Placeholder 2"/>
          <p:cNvSpPr>
            <a:spLocks noGrp="1"/>
          </p:cNvSpPr>
          <p:nvPr>
            <p:ph idx="1"/>
          </p:nvPr>
        </p:nvSpPr>
        <p:spPr>
          <a:xfrm>
            <a:off x="304800" y="2133600"/>
            <a:ext cx="8686800" cy="3946525"/>
          </a:xfrm>
        </p:spPr>
        <p:style>
          <a:lnRef idx="1">
            <a:schemeClr val="accent1"/>
          </a:lnRef>
          <a:fillRef idx="2">
            <a:schemeClr val="accent1"/>
          </a:fillRef>
          <a:effectRef idx="1">
            <a:schemeClr val="accent1"/>
          </a:effectRef>
          <a:fontRef idx="minor">
            <a:schemeClr val="dk1"/>
          </a:fontRef>
        </p:style>
        <p:txBody>
          <a:bodyPr>
            <a:normAutofit/>
          </a:bodyPr>
          <a:lstStyle/>
          <a:p>
            <a:pPr algn="just" rtl="0"/>
            <a:r>
              <a:rPr lang="en-US" b="1" dirty="0"/>
              <a:t>In sampling analysis the most ticklish </a:t>
            </a:r>
            <a:r>
              <a:rPr lang="en-US" b="1" i="1" dirty="0"/>
              <a:t>question</a:t>
            </a:r>
            <a:r>
              <a:rPr lang="en-US" b="1" dirty="0"/>
              <a:t> what should be the </a:t>
            </a:r>
            <a:r>
              <a:rPr lang="en-US" b="1" i="1" dirty="0"/>
              <a:t>size of the  sample </a:t>
            </a:r>
            <a:r>
              <a:rPr lang="en-US" b="1" dirty="0"/>
              <a:t>or how large or small should be ‘</a:t>
            </a:r>
            <a:r>
              <a:rPr lang="en-US" b="1" i="1" dirty="0"/>
              <a:t>n’? If the sample size (‘n’) is too small, it may not serve to achieve the objectives </a:t>
            </a:r>
            <a:r>
              <a:rPr lang="en-US" b="1" dirty="0"/>
              <a:t>and if it is too large, we may incur huge cost and waste resources. </a:t>
            </a:r>
            <a:endParaRPr lang="ar-SA" b="1"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E8B826"/>
      </a:accent1>
      <a:accent2>
        <a:srgbClr val="E2CA72"/>
      </a:accent2>
      <a:accent3>
        <a:srgbClr val="BD723B"/>
      </a:accent3>
      <a:accent4>
        <a:srgbClr val="AE9376"/>
      </a:accent4>
      <a:accent5>
        <a:srgbClr val="A77F41"/>
      </a:accent5>
      <a:accent6>
        <a:srgbClr val="A1AE79"/>
      </a:accent6>
      <a:hlink>
        <a:srgbClr val="F1D06A"/>
      </a:hlink>
      <a:folHlink>
        <a:srgbClr val="EDDCA8"/>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D5CBAF11-69B7-47EA-BC01-41F77058C2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Slate">
    <a:dk1>
      <a:sysClr val="windowText" lastClr="000000"/>
    </a:dk1>
    <a:lt1>
      <a:sysClr val="window" lastClr="FFFFFF"/>
    </a:lt1>
    <a:dk2>
      <a:srgbClr val="212123"/>
    </a:dk2>
    <a:lt2>
      <a:srgbClr val="DADADA"/>
    </a:lt2>
    <a:accent1>
      <a:srgbClr val="E8B826"/>
    </a:accent1>
    <a:accent2>
      <a:srgbClr val="E2CA72"/>
    </a:accent2>
    <a:accent3>
      <a:srgbClr val="BD723B"/>
    </a:accent3>
    <a:accent4>
      <a:srgbClr val="AE9376"/>
    </a:accent4>
    <a:accent5>
      <a:srgbClr val="A77F41"/>
    </a:accent5>
    <a:accent6>
      <a:srgbClr val="A1AE79"/>
    </a:accent6>
    <a:hlink>
      <a:srgbClr val="F1D06A"/>
    </a:hlink>
    <a:folHlink>
      <a:srgbClr val="EDDCA8"/>
    </a:folHlink>
  </a:clrScheme>
</a:themeOverride>
</file>

<file path=docProps/app.xml><?xml version="1.0" encoding="utf-8"?>
<Properties xmlns="http://schemas.openxmlformats.org/officeDocument/2006/extended-properties" xmlns:vt="http://schemas.openxmlformats.org/officeDocument/2006/docPropsVTypes">
  <Template/>
  <TotalTime>0</TotalTime>
  <Words>15665</Words>
  <Application>Microsoft Office PowerPoint</Application>
  <PresentationFormat>On-screen Show (4:3)</PresentationFormat>
  <Paragraphs>771</Paragraphs>
  <Slides>129</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129</vt:i4>
      </vt:variant>
    </vt:vector>
  </HeadingPairs>
  <TitlesOfParts>
    <vt:vector size="140" baseType="lpstr">
      <vt:lpstr>Arial</vt:lpstr>
      <vt:lpstr>Calibri</vt:lpstr>
      <vt:lpstr>Calisto MT</vt:lpstr>
      <vt:lpstr>Cambria</vt:lpstr>
      <vt:lpstr>Marcellus</vt:lpstr>
      <vt:lpstr>MSTT31c25c</vt:lpstr>
      <vt:lpstr>MSTT31c269</vt:lpstr>
      <vt:lpstr>MSTT31c2ed</vt:lpstr>
      <vt:lpstr>Times New Roman</vt:lpstr>
      <vt:lpstr>Wingdings 2</vt:lpstr>
      <vt:lpstr>Slate</vt:lpstr>
      <vt:lpstr>Research Methodology</vt:lpstr>
      <vt:lpstr>                                          Research Methodology: </vt:lpstr>
      <vt:lpstr>OBJECTIVES OF RESEARCH</vt:lpstr>
      <vt:lpstr>MOTIVATION OF RESEARCH</vt:lpstr>
      <vt:lpstr>TYPES OF RESEARCH</vt:lpstr>
      <vt:lpstr>PowerPoint Presentation</vt:lpstr>
      <vt:lpstr>PowerPoint Presentation</vt:lpstr>
      <vt:lpstr>PowerPoint Presentation</vt:lpstr>
      <vt:lpstr>PowerPoint Presentation</vt:lpstr>
      <vt:lpstr>PowerPoint Presentation</vt:lpstr>
      <vt:lpstr>Significance of Research</vt:lpstr>
      <vt:lpstr>Research Methods versus Methodology</vt:lpstr>
      <vt:lpstr>  Research Methods versus Methodology  </vt:lpstr>
      <vt:lpstr>PowerPoint Presentation</vt:lpstr>
      <vt:lpstr>PowerPoint Presentation</vt:lpstr>
      <vt:lpstr> Research and Scientific Method  </vt:lpstr>
      <vt:lpstr> Research and Scientific Method…  </vt:lpstr>
      <vt:lpstr> Research and Scientific Method…  </vt:lpstr>
      <vt:lpstr>PowerPoint Presentation</vt:lpstr>
      <vt:lpstr>PowerPoint Presentation</vt:lpstr>
      <vt:lpstr>PowerPoint Presentation</vt:lpstr>
      <vt:lpstr>research process guideline:</vt:lpstr>
      <vt:lpstr>PowerPoint Presentation</vt:lpstr>
      <vt:lpstr>1. Formulating the research problem:</vt:lpstr>
      <vt:lpstr>2. Extensive literature survey:</vt:lpstr>
      <vt:lpstr>3. Development of working hypotheses:</vt:lpstr>
      <vt:lpstr>4. Preparing the research design:</vt:lpstr>
      <vt:lpstr>PowerPoint Presentation</vt:lpstr>
      <vt:lpstr>5. Determining sample design:</vt:lpstr>
      <vt:lpstr>PowerPoint Presentation</vt:lpstr>
      <vt:lpstr>PowerPoint Presentation</vt:lpstr>
      <vt:lpstr>PowerPoint Presentation</vt:lpstr>
      <vt:lpstr>PowerPoint Presentation</vt:lpstr>
      <vt:lpstr>6. Collecting the data:</vt:lpstr>
      <vt:lpstr>  7. Execution of the project:   </vt:lpstr>
      <vt:lpstr>9. Hypothesis-testing: </vt:lpstr>
      <vt:lpstr>10. Generalizations and interpretation  11. Preparation of the report or the thesis: Finally, the researcher has to prepare the report of what has been done by him. Writing of report must be done with great care keeping in view the following: 1. The layout of the report should be as follows:  (i) the preliminary pages; (ii) the main text, (iii) the end matter.  In its preliminary pages the report should carry title and date followed by acknowledgements and foreword. Then there should be a table of contents followed by a list of tables and list of graphs and charts, if any, given in the report.</vt:lpstr>
      <vt:lpstr>The main text of the report should have the following parts: (a) Introduction: It should contain a clear statement of the objective of the research and an explanation of the methodology adopted in accomplishing the research. The scope of the study along with various limitations should as well be stated in this part.  (b) Summary of findings: After introduction there would appear a statement of findings and recommendations in non-technical language. If the findings are extensive, they should be summarised.  (c) Main report: The main body of the report should be presented in logical sequence and broken-down into readily identifiable sections.  (d) Conclusion: Towards the end of the main text, researcher should again put down the results of his research clearly and precisely. In fact, it is the final summing up.  </vt:lpstr>
      <vt:lpstr> At the end of the report, appendices should be enlisted in respect of all technical data. Bibliography, i.e., list of books, journals, reports, etc., consulted, should also be given in the end. Index should also be given specially in a published research report.  2. Report should be written in a concise and objective style in simple language avoiding vague expressions such as ‘it seems,’ ‘there may be’, and the like.  3. Charts and illustrations in the main report should be used only if they present the information more clearly and forcibly.  4. Calculated ‘confidence limits’ must be mentioned and the various constraints experienced in conducting research operations may as well be stated.    </vt:lpstr>
      <vt:lpstr>PowerPoint Presentation</vt:lpstr>
      <vt:lpstr>In research process, the first and foremost step happens to be that of selecting and properly defining a research problem. * A researcher must find the problem and formulate it so that it becomes susceptible to research.  Like a medical doctor, a researcher must examine all the symptoms (presented to him or observed by him) concerning a problem before he can diagnose correctly.  To define a problem correctly, a researcher must know: what a problem is?</vt:lpstr>
      <vt:lpstr>A research problem, in general, refers to some difficulty which a researcher experiences in the context of either a theoretical or practical situation and wants to obtain a solution for the same.  Usually we say that a research problem does exist if the following conditions are met with:  (i) There must be an individual (or a group or an organisation), let us call it ‘I,’ to whom the problem can be attributed. The individual or the organisation, as the case may be, occupies an environment, say ‘N’, which is defined by values of the uncontrolled variables, Yj. (ii) There must be at least two courses of action, say C1 and C2, to be pursued. A course of action is defined by one or more values of the controlled variables. For example, the number of items purchased at a specified time is said to be one course of action. (iii) There must be at least two possible outcomes, say O1 and O2, of the course of action, of which one should be preferable to the other. In other words, this means that there must be at least one outcome that the researcher wants, i.e., an objective. (iv) The courses of action available must provides some chance of obtaining the objective  In simple words, we can say that the choices must have unequal efficiencies for the desired outcomes.</vt:lpstr>
      <vt:lpstr>We can, thus, state the components of a research problem as under: (i) There must be an individual or a group which has some difficulty or the problem. (ii) There must be some objective(s) to be attained at. If one wants nothing, one cannot have a problem. (iii) There must be alternative means (or the courses of action) for obtaining the objective(s) one wishes to attain. This means that there must be at least two means available to a researcher for if he has no choice of means, he cannot have a problem. (iv) There must remain some doubt in the mind of a researcher with regard to the selection of alternatives. This means that research must answer the question concerning the relative efficiency of the possible alternatives. (v) There must be some environment(s) to which the difficulty pertains.</vt:lpstr>
      <vt:lpstr>However, the following points may be observed by a researcher in selecting a research problem or a subject for research: (i) Subject which is overdone should not be normally chosen, for it will be a difficult task to throw any new light in such a case. (ii) Controversial subject should not become the choice of an average researcher. (iii) Too narrow or too vague problems should be avoided. (iv) The subject selected for research should be familiar and feasible so that the related research material or sources of research are within one’s reach.  (v) The importance of the subject, the qualifications and the training of a researcher, the costs involved, the time factor are few other criteria that must also be considered in selecting a problem.</vt:lpstr>
      <vt:lpstr> In other words, before the final selection of a problem is done, a researcher must ask himself the following questions: (a) Whether he is well equipped in terms of his background to carry out the research? (b) Whether the study falls within the budget he can afford? (c) Whether the necessary cooperation can be obtained from those who must participate in research as subjects? If the answers to all these questions are in the affirmative, one may become sure so far as the practicability of the study is concerned. (vi) The selection of a problem must be preceded by a preliminary study. This may not be necessary when the problem requires the conduct of a research closely similar to one that has already been done. But when the field of inquiry is relatively new and does not have available a set of well developed techniques, a brief feasibility study must always be undertaken. </vt:lpstr>
      <vt:lpstr>(i) Statement of the problem  The problem should be stated in a broad general way, keeping in view either some practical concern or some scientific or intellectual interest. For this purpose, the researcher must immerse himself thoroughly in the subject matter concerning which he wishes to pose a problem. In case of social research, it is considered advisable to do some field observation and as such the researcher may undertake some sort of preliminary survey or what is often called pilot survey. Then the researcher can himself state the problem or he can seek the guidance of the guide or the subject expert in accomplishing this task. Often, the guide puts forth the problem in general terms, and it is then up to the researcher to narrow it down and phrase the problem in operational terms. In case there is some directive from an organizational authority, the problem then can be stated accordingly. The problem stated in a broad general way may contain various ambiguities which must be resolved by cool thinking and rethinking over the problem. At the same time the feasibility of a particular solution has to be considered and the same should be kept in view while stating the problem.  </vt:lpstr>
      <vt:lpstr>(ii) Understanding the nature of the problem:  The next step in defining the problem is to understand its origin and nature clearly. The best way of understanding the problem is to discuss it with those who first raised it in order to find out how the problem originally came about and with what objectives in view. If the researcher has stated the problem himself, he should consider once again all those points that induced him to make a general statement concerning the problem. For a better understanding of the nature of the problem involved, he can enter into discussion with those who have a good knowledge of the problem concerned or similar other problems. The researcher should also keep in view the environment within which the problem is to be studied and understood. </vt:lpstr>
      <vt:lpstr>(iii) Surveying the available literature: All available literature concerning the problem at hand must necessarily be surveyed and examined before a definition of the research problem is given. (iv) Developing the ideas through discussions: Discussion concerning a problem often produces useful information. Various new ideas can be developed through such an exercise. Hence, a researcher must discuss his problem with his colleagues and others who have enough experience in the same area or in working on similar problems. (v) Rephrasing the research problem: Finally, the researcher must sit to rephrase the research problem into a working proposition. Once the nature of the problem has been clearly understood, the environment (within which the problem has got to be studied) has been defined, discussions over the problem have taken place and the available literature has been surveyed and examined, rephrasing the problem into analytical or operational terms is not a difficult task. Important Points: (a) Technical terms and words or phrases, with special meanings used in the statement of the problem, should be clearly defined. (b) Basic assumptions or postulates (if any) relating to the research problem should be clearly stated. (c) A straight forward statement of the value of the investigation (i.e., the criteria for the selection of the problem) should be provided. (d) The suitability of the time-period and the sources of data available must also be considered by the researcher in defining the problem. (e) The scope of the investigation or the limits within which the problem is to be studied must be mentioned explicitly in defining a research problem.</vt:lpstr>
      <vt:lpstr>MEANING OF RESEARCH DESIGN</vt:lpstr>
      <vt:lpstr>                                         3 Research Design</vt:lpstr>
      <vt:lpstr>NEED FOR RESEARCH DESIGN</vt:lpstr>
      <vt:lpstr>FEATURES OF A GOOD DESIGN</vt:lpstr>
      <vt:lpstr>IMPORTANT CONCEPTS RELATING TO RESEARCH DESIGN</vt:lpstr>
      <vt:lpstr>PowerPoint Presentation</vt:lpstr>
      <vt:lpstr>PowerPoint Presentation</vt:lpstr>
      <vt:lpstr>PowerPoint Presentation</vt:lpstr>
      <vt:lpstr>PowerPoint Presentation</vt:lpstr>
      <vt:lpstr>PowerPoint Presentation</vt:lpstr>
      <vt:lpstr>PowerPoint Presentation</vt:lpstr>
      <vt:lpstr>Methods of Data Collection</vt:lpstr>
      <vt:lpstr>PowerPoint Presentation</vt:lpstr>
      <vt:lpstr>COLLECTION OF PRIMARY DATA</vt:lpstr>
      <vt:lpstr>Observation Method</vt:lpstr>
      <vt:lpstr>Interview Method </vt:lpstr>
      <vt:lpstr>COLLECTION OF DATA THROUGH QUESTIONNAIRES </vt:lpstr>
      <vt:lpstr>COLLECTION OF DATA THROUGH QUESTIONNAIRES </vt:lpstr>
      <vt:lpstr>COLLECTION OF DATA THROUGH SCHEDULES </vt:lpstr>
      <vt:lpstr>SOME OTHER METHODS OF DATA COLLECTION</vt:lpstr>
      <vt:lpstr>PowerPoint Presentation</vt:lpstr>
      <vt:lpstr>PowerPoint Presentation</vt:lpstr>
      <vt:lpstr>PowerPoint Presentation</vt:lpstr>
      <vt:lpstr>COLLECTION OF SECONDARY DATA</vt:lpstr>
      <vt:lpstr>COLLECTION OF SECONDARY DATA</vt:lpstr>
      <vt:lpstr>SELECTION OF APPROPRIATE METHOD FOR DATA COLLECTION</vt:lpstr>
      <vt:lpstr>CASE STUDY METHOD</vt:lpstr>
      <vt:lpstr>PowerPoint Presentation</vt:lpstr>
      <vt:lpstr>                                          7 Processing and Analysis of Data</vt:lpstr>
      <vt:lpstr>ELEMENTS/TYPES OF ANALYSIS</vt:lpstr>
      <vt:lpstr>PowerPoint Presentation</vt:lpstr>
      <vt:lpstr>multivariate analysis</vt:lpstr>
      <vt:lpstr>STATISTICS IN RESEARCH</vt:lpstr>
      <vt:lpstr>PowerPoint Presentation</vt:lpstr>
      <vt:lpstr>                                         8 Sampling</vt:lpstr>
      <vt:lpstr>SOME FUNDAMENTAL DEFINITIONS</vt:lpstr>
      <vt:lpstr>PowerPoint Presentation</vt:lpstr>
      <vt:lpstr>Fig. 8.1 Sampling error = Frame error + Chance error + Response</vt:lpstr>
      <vt:lpstr>PowerPoint Presentation</vt:lpstr>
      <vt:lpstr>PowerPoint Presentation</vt:lpstr>
      <vt:lpstr>PowerPoint Presentation</vt:lpstr>
      <vt:lpstr>IMPORTANT SAMPLING DISTRIBUTIONS</vt:lpstr>
      <vt:lpstr>central limit theorem</vt:lpstr>
      <vt:lpstr>PowerPoint Presentation</vt:lpstr>
      <vt:lpstr>SAMPLING THEORY </vt:lpstr>
      <vt:lpstr>PowerPoint Presentation</vt:lpstr>
      <vt:lpstr>CONCEPT OF STANDARD ERROR The standard deviation</vt:lpstr>
      <vt:lpstr>PowerPoint Presentation</vt:lpstr>
      <vt:lpstr>PowerPoint Presentation</vt:lpstr>
      <vt:lpstr>ESTIMATION</vt:lpstr>
      <vt:lpstr>sample size and its detemination </vt:lpstr>
      <vt:lpstr>DETERMINATION OF SAMPLE SIZE THROUGH THE APPROACH BASED ON PRECISION RATE &amp; CONFIDENCE LEVEL </vt:lpstr>
      <vt:lpstr>                                            9 Testing of Hypotheses I (Parametric or Standard Tests  of Hypotheses) </vt:lpstr>
      <vt:lpstr>PowerPoint Presentation</vt:lpstr>
      <vt:lpstr>Characteristics of hypothesis:</vt:lpstr>
      <vt:lpstr>   BASIC CONCEPTS CONCERNING TESTING OF HYPOTHESES    </vt:lpstr>
      <vt:lpstr> possible alternative hypothesis</vt:lpstr>
      <vt:lpstr>PowerPoint Presentation</vt:lpstr>
      <vt:lpstr>PowerPoint Presentation</vt:lpstr>
      <vt:lpstr>Acceptance and rejection regions in case of a two-tailed test (with 5% significance level)</vt:lpstr>
      <vt:lpstr>PROCEDURE FOR HYPOTHESIS TESTING </vt:lpstr>
      <vt:lpstr>FLOW DIAGRAM FOR HYPOTHESIS TESTING</vt:lpstr>
      <vt:lpstr>TESTS OF HYPOTHESES</vt:lpstr>
      <vt:lpstr>                                        10 Chi-Square Test</vt:lpstr>
      <vt:lpstr>PowerPoint Presentation</vt:lpstr>
      <vt:lpstr>PowerPoint Presentation</vt:lpstr>
      <vt:lpstr>PowerPoint Presentation</vt:lpstr>
      <vt:lpstr>                                                             11 Analysis of Variance and Co-variance   </vt:lpstr>
      <vt:lpstr>                                 12 Testing of Hypotheses-II (Nonparametric or Distribution-free Tests)</vt:lpstr>
      <vt:lpstr>                                      13 Multivariate Analysis Techniques All statistical</vt:lpstr>
      <vt:lpstr>Thus, we have two types of multivariate techniques:  one type for data containing both dependent and independent variables, and the other type for data containing several variables without dependency relationship.</vt:lpstr>
      <vt:lpstr>                                     14 Interpretation and Report Writing After collecting and analyzing</vt:lpstr>
      <vt:lpstr>TYPES OF REPORTS ,Research reports</vt:lpstr>
      <vt:lpstr>(B) Popular Report </vt:lpstr>
      <vt:lpstr>                                 15 The Computer: Its Role in Research </vt:lpstr>
      <vt:lpstr>PowerPoint Presentation</vt:lpstr>
      <vt:lpstr>Selected References and Recommended Readings</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Dr.Raad</dc:creator>
  <cp:lastModifiedBy>surabhi thorat</cp:lastModifiedBy>
  <cp:revision>255</cp:revision>
  <dcterms:created xsi:type="dcterms:W3CDTF">2006-08-16T00:00:00Z</dcterms:created>
  <dcterms:modified xsi:type="dcterms:W3CDTF">2021-02-23T08:46:49Z</dcterms:modified>
</cp:coreProperties>
</file>