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8003B-6F9C-5130-6716-37D66A1AF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72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EAC01-D01A-578A-230F-6C0A04B619F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68658" y="4954494"/>
            <a:ext cx="2199341" cy="303306"/>
          </a:xfrm>
        </p:spPr>
        <p:txBody>
          <a:bodyPr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김동현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2F053-579B-A3B5-13F2-8F465A9B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ED0-AC5D-4F39-B8EF-DD08B0E6DB99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9C7ED-40EF-2A97-D754-F5CE89BD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9531D-53BC-1886-62BF-9BC910DD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C88F-1357-44F2-9246-9A096DC4E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7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B4F0-730C-600A-34E2-881DB435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F762DF-E99A-294A-BEC3-D4C53C768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02467-3791-C44C-17E6-7E4A087E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ED0-AC5D-4F39-B8EF-DD08B0E6DB99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3A73C-4B2D-DBA6-3CDF-DC103C8B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CF9D3-07FA-56EE-2EE8-B67F21D7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C88F-1357-44F2-9246-9A096DC4E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2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8438B8-61A4-8655-371D-F5D8239C0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D4E-00B3-0F99-A62E-6C8151C9E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1E2DA-AB95-1C08-9BFA-92FB29EE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ED0-AC5D-4F39-B8EF-DD08B0E6DB99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85212-BE57-BF92-C612-5AB535CB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C20BE-07F4-B5CC-7E3E-935B9D15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C88F-1357-44F2-9246-9A096DC4E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4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6F5D8-7023-452F-6BA3-89A6CADA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44"/>
            <a:ext cx="10515600" cy="513416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17F81-6B50-2F3A-A846-2C73CF760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1"/>
            <a:ext cx="10515600" cy="514329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C3DF6-85FA-2AEB-143F-BECDC4A5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ED0-AC5D-4F39-B8EF-DD08B0E6DB99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F2111-6160-FB0A-DB65-F499D07D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C78B5-7709-D277-D83B-7372A6A7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C88F-1357-44F2-9246-9A096DC4ED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5C2CD00-78AA-D4ED-ACF4-15150BEBBDF9}"/>
              </a:ext>
            </a:extLst>
          </p:cNvPr>
          <p:cNvCxnSpPr>
            <a:cxnSpLocks/>
          </p:cNvCxnSpPr>
          <p:nvPr userDrawn="1"/>
        </p:nvCxnSpPr>
        <p:spPr>
          <a:xfrm>
            <a:off x="838200" y="715775"/>
            <a:ext cx="10515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0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65283-9DA1-1AFE-76FB-57754C26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35B608-11FA-C321-2B81-D8B10247E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50FC7-93D5-0C79-AE60-5FBAD5A9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ED0-AC5D-4F39-B8EF-DD08B0E6DB99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EA211-2310-04F0-AFC5-563C91D6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1FB2A-3442-1C5A-6BF1-8F271A7B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C88F-1357-44F2-9246-9A096DC4E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0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6B814-BD24-58AA-CC47-C1262BAA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69C0B-8580-452A-CE86-04608A5D0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7E4A46-28A8-87F6-D6FA-81AF56112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4A978-A3AB-9624-B69A-21CC6029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ED0-AC5D-4F39-B8EF-DD08B0E6DB99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E3D212-2DE2-9D15-EC86-B29A33BB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374D3C-2BFC-92AC-3837-1A20729A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C88F-1357-44F2-9246-9A096DC4E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7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965F9-2C28-6AD8-F931-BB808081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7AFBEE-DC21-BF1C-C4B8-649D7B512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16B317-F287-F464-A14D-F8691DFF6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B5B62D-1B4B-F8F7-F8F7-0867E1F67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F9F53D-0C4C-D8F3-64C7-842337B5A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FE115E-731D-9D29-FC26-3B18CFF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ED0-AC5D-4F39-B8EF-DD08B0E6DB99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F29FC-71E8-6C43-05D2-952848EA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1AA1AE-3D29-16EB-5B59-6DC4792B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C88F-1357-44F2-9246-9A096DC4E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6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FF9D-DD17-B485-E64E-F0421A5B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0BA385-634D-F74B-54EB-F888A723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ED0-AC5D-4F39-B8EF-DD08B0E6DB99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9FCA7-B57D-648E-2F27-9E13DCBF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9F247B-53E6-274E-937D-F42BF0A3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C88F-1357-44F2-9246-9A096DC4E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4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931560-2191-B3E0-B611-D55E1A23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ED0-AC5D-4F39-B8EF-DD08B0E6DB99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2A580D-4136-8680-D2D7-3EDE40D3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B849A4-E568-BB9C-6B1F-7434CC0F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C88F-1357-44F2-9246-9A096DC4E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9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D12C2-0033-16BD-9644-911FCFAD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223F0-5A95-8934-F235-8DF7846C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8DD29-0286-C7D6-484F-F0A8BAA41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FBEB63-E791-3BFB-3C94-BD2B8E7E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ED0-AC5D-4F39-B8EF-DD08B0E6DB99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70E9CD-559E-7297-962B-617E13A0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C8698B-B795-9DC4-95CC-CA81261C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C88F-1357-44F2-9246-9A096DC4E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B760-3D1F-558C-0CD6-6BEC2C01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17EE4B-9732-F6CD-6073-C701E0415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FEAA24-E95C-861E-22F9-FA303E5E5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B9D83E-FAE9-0C23-9F2B-FEF774F4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ED0-AC5D-4F39-B8EF-DD08B0E6DB99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7684D8-405D-AE43-0083-C9038E0E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59F4F-B9C3-BCA4-B8D4-06315BAE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C88F-1357-44F2-9246-9A096DC4E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2A80B7-3A38-393D-F153-CE1D3706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7E160E-49AB-D691-BC3C-19FC0FE4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45AA1-9345-A72C-4384-06E7E0CDE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8ED0-AC5D-4F39-B8EF-DD08B0E6DB99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823C8-141F-9F87-ACB8-A8B0E82EF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2A0DF-0A40-3745-7429-09F554FF1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CC88F-1357-44F2-9246-9A096DC4E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B5E7F-5FC0-A81F-B392-2E8D2D5B7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PCR-based</a:t>
            </a:r>
            <a:r>
              <a:rPr lang="ko-KR" altLang="en-US" sz="3200" dirty="0"/>
              <a:t> </a:t>
            </a:r>
            <a:r>
              <a:rPr lang="en-US" altLang="ko-KR" sz="3200" dirty="0"/>
              <a:t>TAP tagging strategy via pBS1479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979C23-77FB-4D18-5E3B-9B2FEE3C1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8659" y="4974371"/>
            <a:ext cx="2199341" cy="373665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1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112BF-5527-73F2-4934-8F25D94B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Double cross-over homologous recombinant</a:t>
            </a:r>
            <a:endParaRPr lang="ko-KR" altLang="en-US" sz="2800" dirty="0"/>
          </a:p>
        </p:txBody>
      </p:sp>
      <p:pic>
        <p:nvPicPr>
          <p:cNvPr id="2050" name="Picture 2" descr="Enhancement of Homologous Recombination Efficiency by Homologous  Oligonucleotides | IntechOpen">
            <a:extLst>
              <a:ext uri="{FF2B5EF4-FFF2-40B4-BE49-F238E27FC236}">
                <a16:creationId xmlns:a16="http://schemas.microsoft.com/office/drawing/2014/main" id="{8C0627B0-970C-6166-A002-2CFD1D52CF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12" y="1033463"/>
            <a:ext cx="78499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96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112BF-5527-73F2-4934-8F25D94B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PCR-based</a:t>
            </a:r>
            <a:r>
              <a:rPr lang="ko-KR" altLang="en-US" sz="3200" dirty="0"/>
              <a:t> </a:t>
            </a:r>
            <a:r>
              <a:rPr lang="en-US" altLang="ko-KR" sz="3200" dirty="0"/>
              <a:t>TAP tagging strategy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E8797B-03B6-2B1F-DF7B-DB24E16D8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102" y="1033463"/>
            <a:ext cx="7339796" cy="5143500"/>
          </a:xfrm>
        </p:spPr>
      </p:pic>
    </p:spTree>
    <p:extLst>
      <p:ext uri="{BB962C8B-B14F-4D97-AF65-F5344CB8AC3E}">
        <p14:creationId xmlns:p14="http://schemas.microsoft.com/office/powerpoint/2010/main" val="264485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112BF-5527-73F2-4934-8F25D94B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Primer design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78757F-51BE-F2F1-71BC-099614746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3799"/>
            <a:ext cx="10515600" cy="7574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0DC00-2F4B-C19C-9EB0-F25D5C35CAFB}"/>
              </a:ext>
            </a:extLst>
          </p:cNvPr>
          <p:cNvSpPr txBox="1"/>
          <p:nvPr/>
        </p:nvSpPr>
        <p:spPr>
          <a:xfrm>
            <a:off x="1065616" y="3429000"/>
            <a:ext cx="10708381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effectLst/>
              </a:rPr>
              <a:t>puig</a:t>
            </a:r>
            <a:r>
              <a:rPr lang="en-US" altLang="ko-KR" sz="1400" dirty="0">
                <a:effectLst/>
              </a:rPr>
              <a:t> </a:t>
            </a:r>
            <a:r>
              <a:rPr lang="en-US" altLang="ko-KR" sz="1400" i="1" dirty="0">
                <a:effectLst/>
              </a:rPr>
              <a:t>et al</a:t>
            </a:r>
            <a:r>
              <a:rPr lang="en-US" altLang="ko-KR" sz="1400" dirty="0">
                <a:effectLst/>
              </a:rPr>
              <a:t>.,2001</a:t>
            </a:r>
            <a:r>
              <a:rPr lang="ko-KR" altLang="en-US" sz="1400" dirty="0">
                <a:effectLst/>
              </a:rPr>
              <a:t>에서 </a:t>
            </a:r>
            <a:r>
              <a:rPr lang="en-US" altLang="ko-KR" sz="1400" dirty="0"/>
              <a:t>plasmid DNA</a:t>
            </a:r>
            <a:r>
              <a:rPr lang="ko-KR" altLang="en-US" sz="1400" dirty="0"/>
              <a:t>에 직접 결합하는 </a:t>
            </a:r>
            <a:r>
              <a:rPr lang="en-US" altLang="ko-KR" sz="1400" dirty="0">
                <a:effectLst/>
              </a:rPr>
              <a:t>primer </a:t>
            </a:r>
            <a:r>
              <a:rPr lang="ko-KR" altLang="en-US" sz="1400" dirty="0">
                <a:effectLst/>
              </a:rPr>
              <a:t>길이를 </a:t>
            </a:r>
            <a:r>
              <a:rPr lang="en-US" altLang="ko-KR" sz="1400" dirty="0">
                <a:effectLst/>
              </a:rPr>
              <a:t>20mer</a:t>
            </a:r>
            <a:r>
              <a:rPr lang="ko-KR" altLang="en-US" sz="1400" dirty="0"/>
              <a:t>로</a:t>
            </a:r>
            <a:r>
              <a:rPr lang="ko-KR" altLang="en-US" sz="1400" dirty="0">
                <a:effectLst/>
              </a:rPr>
              <a:t> 맞추기 위해 </a:t>
            </a:r>
            <a:r>
              <a:rPr lang="en-US" altLang="ko-KR" sz="1400" dirty="0">
                <a:effectLst/>
              </a:rPr>
              <a:t>3mer</a:t>
            </a:r>
            <a:r>
              <a:rPr lang="ko-KR" altLang="en-US" sz="1400" dirty="0">
                <a:effectLst/>
              </a:rPr>
              <a:t>를 더 늘린 버전</a:t>
            </a:r>
            <a:r>
              <a:rPr lang="en-US" altLang="ko-KR" sz="1400" dirty="0">
                <a:effectLst/>
              </a:rPr>
              <a:t>(</a:t>
            </a:r>
            <a:r>
              <a:rPr lang="ko-KR" altLang="en-US" sz="1400" b="1" dirty="0" err="1">
                <a:effectLst/>
              </a:rPr>
              <a:t>볼드체</a:t>
            </a:r>
            <a:r>
              <a:rPr lang="en-US" altLang="ko-KR" sz="1400" dirty="0">
                <a:effectLst/>
              </a:rPr>
              <a:t>)</a:t>
            </a:r>
            <a:r>
              <a:rPr lang="ko-KR" altLang="en-US" sz="1400" dirty="0"/>
              <a:t>을 이용한다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Forword primer – GTTACCGCAGACGAAACAGTAGATTTTTACGTGTACGATGA </a:t>
            </a:r>
            <a:r>
              <a:rPr lang="en-US" altLang="ko-KR" sz="1400" b="1" dirty="0"/>
              <a:t>ATCCATGGAAAAGAGAAGATG </a:t>
            </a:r>
            <a:r>
              <a:rPr lang="en-US" altLang="ko-KR" sz="1400" dirty="0"/>
              <a:t>(Tm=53˚C, </a:t>
            </a:r>
            <a:r>
              <a:rPr lang="en-US" altLang="ko-KR" sz="1400" dirty="0" err="1"/>
              <a:t>SnapGene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Reverse primer – TATATATTATATCCTCTAGTATATCAATGCAGTAGCAGCAG </a:t>
            </a:r>
            <a:r>
              <a:rPr lang="en-US" altLang="ko-KR" sz="1400" b="1" dirty="0"/>
              <a:t>TACGACTCACTATAGGGCGA </a:t>
            </a:r>
            <a:r>
              <a:rPr lang="en-US" altLang="ko-KR" sz="1400" dirty="0"/>
              <a:t>(Tm=54˚C, </a:t>
            </a:r>
            <a:r>
              <a:rPr lang="en-US" altLang="ko-KR" sz="1400" dirty="0" err="1"/>
              <a:t>SnapGene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1.6k </a:t>
            </a:r>
            <a:r>
              <a:rPr lang="ko-KR" altLang="en-US" sz="1400" dirty="0"/>
              <a:t>길이의</a:t>
            </a:r>
            <a:r>
              <a:rPr lang="en-US" altLang="ko-KR" sz="1400" dirty="0"/>
              <a:t> amplicon</a:t>
            </a:r>
            <a:r>
              <a:rPr lang="ko-KR" altLang="en-US" sz="1400" dirty="0"/>
              <a:t>을 얻을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1510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112BF-5527-73F2-4934-8F25D94B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Primer design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1FE0F4-2CBF-2D82-D2C3-E4004A71E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73" b="7896"/>
          <a:stretch/>
        </p:blipFill>
        <p:spPr>
          <a:xfrm>
            <a:off x="838200" y="902369"/>
            <a:ext cx="10515600" cy="29417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4EE261-B855-ABA1-6452-07813921109C}"/>
              </a:ext>
            </a:extLst>
          </p:cNvPr>
          <p:cNvSpPr txBox="1"/>
          <p:nvPr/>
        </p:nvSpPr>
        <p:spPr>
          <a:xfrm>
            <a:off x="838200" y="3937389"/>
            <a:ext cx="10515600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Forword primer – </a:t>
            </a:r>
            <a:r>
              <a:rPr lang="en-US" altLang="ko-KR" sz="1400" b="1" dirty="0"/>
              <a:t>GTTACCGCAGACGAAACAGTAGATTTTTACGTGTACGATGA</a:t>
            </a:r>
            <a:r>
              <a:rPr lang="en-US" altLang="ko-KR" sz="1400" dirty="0"/>
              <a:t> ATCCATGGAAAAGAGAAGATG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Reverse primer – </a:t>
            </a:r>
            <a:r>
              <a:rPr lang="en-US" altLang="ko-KR" sz="1400" b="1" dirty="0"/>
              <a:t>TATATATTATATCCTCTAGTATATCAATGCAGTAGCAGCAG</a:t>
            </a:r>
            <a:r>
              <a:rPr lang="en-US" altLang="ko-KR" sz="1400" dirty="0"/>
              <a:t> TACGACTCACTATAGGGCGA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볼드체로 표시한 부분의 </a:t>
            </a:r>
            <a:r>
              <a:rPr lang="en-US" altLang="ko-KR" sz="1400" dirty="0"/>
              <a:t>sequence</a:t>
            </a:r>
            <a:r>
              <a:rPr lang="ko-KR" altLang="en-US" sz="1400" dirty="0"/>
              <a:t>가 </a:t>
            </a:r>
            <a:r>
              <a:rPr lang="en-US" altLang="ko-KR" sz="1400" dirty="0"/>
              <a:t>Swd2</a:t>
            </a:r>
            <a:r>
              <a:rPr lang="ko-KR" altLang="en-US" sz="1400" dirty="0"/>
              <a:t>의 유전자 말단을 뭉개고 들어가도록 </a:t>
            </a:r>
            <a:r>
              <a:rPr lang="en-US" altLang="ko-KR" sz="1400" dirty="0"/>
              <a:t>homologous recombination</a:t>
            </a:r>
            <a:r>
              <a:rPr lang="ko-KR" altLang="en-US" sz="1400" dirty="0"/>
              <a:t>을 일으키면서 뒤에 있는 </a:t>
            </a:r>
            <a:r>
              <a:rPr lang="en-US" altLang="ko-KR" sz="1400" dirty="0"/>
              <a:t>TAP-tag</a:t>
            </a:r>
            <a:r>
              <a:rPr lang="ko-KR" altLang="en-US" sz="1400" dirty="0"/>
              <a:t>까지 </a:t>
            </a:r>
            <a:r>
              <a:rPr lang="en-US" altLang="ko-KR" sz="1400" dirty="0"/>
              <a:t>translation</a:t>
            </a:r>
            <a:r>
              <a:rPr lang="ko-KR" altLang="en-US" sz="1400" dirty="0"/>
              <a:t>되게 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9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112BF-5527-73F2-4934-8F25D94B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TAP</a:t>
            </a:r>
            <a:r>
              <a:rPr lang="ko-KR" altLang="en-US" dirty="0"/>
              <a:t> </a:t>
            </a:r>
            <a:r>
              <a:rPr lang="en-US" altLang="ko-KR" dirty="0"/>
              <a:t>purification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EBA7E7-8CAC-C15C-0F59-23D6206D7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688" y="2104840"/>
            <a:ext cx="3915321" cy="264832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B4AB84-8D20-2CAC-61F2-57FB49323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93" y="1020416"/>
            <a:ext cx="3420352" cy="54414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3DBAE2-A8A6-35B6-1807-E362D92B765D}"/>
              </a:ext>
            </a:extLst>
          </p:cNvPr>
          <p:cNvSpPr/>
          <p:nvPr/>
        </p:nvSpPr>
        <p:spPr>
          <a:xfrm>
            <a:off x="1994452" y="2089474"/>
            <a:ext cx="3180522" cy="13318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43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117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PCR-based TAP tagging strategy via pBS1479</vt:lpstr>
      <vt:lpstr>Double cross-over homologous recombinant</vt:lpstr>
      <vt:lpstr>PCR-based TAP tagging strategy</vt:lpstr>
      <vt:lpstr>Primer design</vt:lpstr>
      <vt:lpstr>Primer design</vt:lpstr>
      <vt:lpstr>TAP purification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PCR-based TAP tagging strategy via pBS1479</dc:title>
  <dc:creator>김동현</dc:creator>
  <cp:lastModifiedBy>김동현</cp:lastModifiedBy>
  <cp:revision>1</cp:revision>
  <dcterms:created xsi:type="dcterms:W3CDTF">2023-02-07T05:35:19Z</dcterms:created>
  <dcterms:modified xsi:type="dcterms:W3CDTF">2023-02-07T06:46:30Z</dcterms:modified>
</cp:coreProperties>
</file>