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936104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19256" cy="37772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6156176" y="764704"/>
            <a:ext cx="21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Estructura de Datos 2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Hurlingham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95537" y="260649"/>
            <a:ext cx="2261463" cy="576064"/>
          </a:xfrm>
          <a:prstGeom prst="rect">
            <a:avLst/>
          </a:prstGeom>
        </p:spPr>
      </p:pic>
      <p:cxnSp>
        <p:nvCxnSpPr>
          <p:cNvPr id="9" name="8 Conector recto"/>
          <p:cNvCxnSpPr/>
          <p:nvPr userDrawn="1"/>
        </p:nvCxnSpPr>
        <p:spPr>
          <a:xfrm>
            <a:off x="323528" y="1196752"/>
            <a:ext cx="842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Estructura de Datos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Profesores</a:t>
            </a:r>
          </a:p>
          <a:p>
            <a:r>
              <a:rPr lang="es-AR" dirty="0" smtClean="0"/>
              <a:t>Ariel </a:t>
            </a:r>
            <a:r>
              <a:rPr lang="es-AR" dirty="0" err="1" smtClean="0"/>
              <a:t>Clocchiatti</a:t>
            </a:r>
            <a:endParaRPr lang="es-AR" dirty="0" smtClean="0"/>
          </a:p>
          <a:p>
            <a:r>
              <a:rPr lang="es-AR" dirty="0" smtClean="0"/>
              <a:t>Marcelo </a:t>
            </a:r>
            <a:r>
              <a:rPr lang="es-AR" dirty="0" err="1" smtClean="0"/>
              <a:t>Ferreyra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136904" cy="576064"/>
          </a:xfrm>
        </p:spPr>
        <p:txBody>
          <a:bodyPr/>
          <a:lstStyle/>
          <a:p>
            <a:r>
              <a:rPr lang="es-AR" dirty="0" smtClean="0"/>
              <a:t>Lenguaje de programación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71389"/>
            <a:ext cx="8229600" cy="4525963"/>
          </a:xfrm>
        </p:spPr>
        <p:txBody>
          <a:bodyPr/>
          <a:lstStyle/>
          <a:p>
            <a:r>
              <a:rPr lang="es-AR" sz="2800" dirty="0" smtClean="0"/>
              <a:t>El lenguaje Java™ fue creado por </a:t>
            </a:r>
            <a:r>
              <a:rPr lang="es-AR" sz="2800" dirty="0" err="1" smtClean="0"/>
              <a:t>Sun</a:t>
            </a:r>
            <a:r>
              <a:rPr lang="es-AR" sz="2800" dirty="0" smtClean="0"/>
              <a:t> Microsystems Inc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Se pretendía crear un </a:t>
            </a:r>
            <a:r>
              <a:rPr lang="es-AR" sz="2800" dirty="0" smtClean="0"/>
              <a:t>hardware polivalente</a:t>
            </a:r>
            <a:r>
              <a:rPr lang="es-AR" sz="2800" dirty="0" smtClean="0"/>
              <a:t>, con un Sistema Operativo eficiente (</a:t>
            </a:r>
            <a:r>
              <a:rPr lang="es-AR" sz="2800" dirty="0" err="1" smtClean="0"/>
              <a:t>SunOS</a:t>
            </a:r>
            <a:r>
              <a:rPr lang="es-AR" sz="2800" dirty="0" smtClean="0"/>
              <a:t>) y un lenguaje </a:t>
            </a:r>
            <a:r>
              <a:rPr lang="es-AR" sz="2800" dirty="0" smtClean="0"/>
              <a:t>de desarrollo </a:t>
            </a:r>
            <a:r>
              <a:rPr lang="es-AR" sz="2800" dirty="0" smtClean="0"/>
              <a:t>denominado </a:t>
            </a:r>
            <a:r>
              <a:rPr lang="es-AR" sz="2800" b="1" dirty="0" err="1" smtClean="0"/>
              <a:t>Oak</a:t>
            </a:r>
            <a:r>
              <a:rPr lang="es-AR" sz="2800" b="1" dirty="0" smtClean="0"/>
              <a:t> (roble), el precursor de Java</a:t>
            </a:r>
            <a:r>
              <a:rPr lang="es-AR" sz="2800" b="1" dirty="0" smtClean="0"/>
              <a:t>.</a:t>
            </a:r>
          </a:p>
          <a:p>
            <a:r>
              <a:rPr lang="es-AR" sz="2800" dirty="0" smtClean="0"/>
              <a:t>Fracasó el proyecto en 1992 pero se decidió distribuir el mismo por la incipiente Internet</a:t>
            </a:r>
          </a:p>
          <a:p>
            <a:r>
              <a:rPr lang="es-AR" sz="2800" dirty="0" smtClean="0"/>
              <a:t>En 1995 </a:t>
            </a:r>
            <a:r>
              <a:rPr lang="es-AR" sz="2800" dirty="0" err="1" smtClean="0"/>
              <a:t>Sun</a:t>
            </a:r>
            <a:r>
              <a:rPr lang="es-AR" sz="2800" dirty="0" smtClean="0"/>
              <a:t> distribuye las primeras versiones de JAVA.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enguajes-programacion-histo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518808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23528" y="1268760"/>
            <a:ext cx="661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Evolución de los Lenguajes de Programación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720080"/>
          </a:xfrm>
        </p:spPr>
        <p:txBody>
          <a:bodyPr/>
          <a:lstStyle/>
          <a:p>
            <a:r>
              <a:rPr lang="es-AR" dirty="0" smtClean="0"/>
              <a:t>Cuales son las ventajas de JAVA?</a:t>
            </a:r>
            <a:endParaRPr lang="es-E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19256" cy="3777283"/>
          </a:xfrm>
          <a:noFill/>
          <a:ln/>
        </p:spPr>
        <p:txBody>
          <a:bodyPr/>
          <a:lstStyle/>
          <a:p>
            <a:r>
              <a:rPr lang="en-US" dirty="0" err="1"/>
              <a:t>Orientado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objetos</a:t>
            </a:r>
            <a:r>
              <a:rPr lang="en-US" dirty="0" smtClean="0"/>
              <a:t>.</a:t>
            </a:r>
            <a:endParaRPr lang="en-US" sz="2800" dirty="0"/>
          </a:p>
          <a:p>
            <a:r>
              <a:rPr lang="en-US" dirty="0"/>
              <a:t>Simple </a:t>
            </a:r>
            <a:r>
              <a:rPr lang="en-US" sz="2800" dirty="0"/>
              <a:t>(similar a c, sin </a:t>
            </a:r>
            <a:r>
              <a:rPr lang="en-US" sz="2800" dirty="0" err="1"/>
              <a:t>complejidades</a:t>
            </a:r>
            <a:r>
              <a:rPr lang="en-US" sz="2800" dirty="0"/>
              <a:t>)</a:t>
            </a:r>
          </a:p>
          <a:p>
            <a:r>
              <a:rPr lang="en-US" dirty="0" err="1"/>
              <a:t>Multiplataforma</a:t>
            </a:r>
            <a:r>
              <a:rPr lang="en-US" dirty="0"/>
              <a:t> </a:t>
            </a:r>
            <a:r>
              <a:rPr lang="en-US" sz="2800" dirty="0"/>
              <a:t>(Windows, PowerMac, Unix)</a:t>
            </a:r>
          </a:p>
          <a:p>
            <a:r>
              <a:rPr lang="en-US" dirty="0" err="1"/>
              <a:t>Robusto</a:t>
            </a:r>
            <a:r>
              <a:rPr lang="en-US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hace</a:t>
            </a:r>
            <a:r>
              <a:rPr lang="en-US" sz="2800" dirty="0"/>
              <a:t> </a:t>
            </a:r>
            <a:r>
              <a:rPr lang="en-US" sz="2800" dirty="0" err="1"/>
              <a:t>chequeos</a:t>
            </a:r>
            <a:r>
              <a:rPr lang="en-US" sz="2800" dirty="0"/>
              <a:t>, </a:t>
            </a:r>
            <a:r>
              <a:rPr lang="en-US" sz="2800" dirty="0" err="1"/>
              <a:t>elimina</a:t>
            </a:r>
            <a:r>
              <a:rPr lang="en-US" sz="2800" dirty="0"/>
              <a:t> </a:t>
            </a:r>
            <a:r>
              <a:rPr lang="en-US" sz="2800" dirty="0" err="1"/>
              <a:t>punteros</a:t>
            </a:r>
            <a:r>
              <a:rPr lang="en-US" sz="2800" dirty="0"/>
              <a:t>)</a:t>
            </a:r>
          </a:p>
          <a:p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basura</a:t>
            </a:r>
            <a:r>
              <a:rPr lang="en-US" dirty="0"/>
              <a:t> </a:t>
            </a:r>
            <a:r>
              <a:rPr lang="en-US" dirty="0" err="1"/>
              <a:t>automática</a:t>
            </a:r>
            <a:endParaRPr lang="en-US" dirty="0"/>
          </a:p>
          <a:p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estándar</a:t>
            </a:r>
            <a:endParaRPr lang="en-US" dirty="0"/>
          </a:p>
          <a:p>
            <a:r>
              <a:rPr lang="en-US" dirty="0" err="1"/>
              <a:t>Realmente</a:t>
            </a:r>
            <a:r>
              <a:rPr lang="en-US" dirty="0"/>
              <a:t> portable en un 100%</a:t>
            </a:r>
          </a:p>
          <a:p>
            <a:r>
              <a:rPr lang="en-US" dirty="0" err="1"/>
              <a:t>Facilidades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 en </a:t>
            </a:r>
            <a:r>
              <a:rPr lang="en-US" dirty="0" err="1"/>
              <a:t>redes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En que plataforma corre un programa JAVA?</a:t>
            </a:r>
            <a:endParaRPr lang="es-E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6425964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 compilado o Interpretado?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23528" y="2348880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Ni una cosa ni la otra. </a:t>
            </a:r>
            <a:r>
              <a:rPr lang="es-AR" sz="2800" dirty="0" smtClean="0"/>
              <a:t>Aunque estrictamente </a:t>
            </a:r>
            <a:r>
              <a:rPr lang="es-AR" sz="2800" dirty="0" smtClean="0"/>
              <a:t>hablando es </a:t>
            </a:r>
            <a:endParaRPr lang="es-AR" sz="2800" dirty="0" smtClean="0"/>
          </a:p>
          <a:p>
            <a:r>
              <a:rPr lang="es-AR" sz="2800" dirty="0" smtClean="0"/>
              <a:t>interpretado</a:t>
            </a:r>
            <a:r>
              <a:rPr lang="es-AR" sz="2800" dirty="0" smtClean="0"/>
              <a:t>, necesita de un proceso previo de</a:t>
            </a:r>
          </a:p>
          <a:p>
            <a:r>
              <a:rPr lang="es-AR" sz="2800" dirty="0" smtClean="0"/>
              <a:t>compilación. Una vez “compilado” el programa, se crea un fichero que </a:t>
            </a:r>
            <a:r>
              <a:rPr lang="es-AR" sz="2800" dirty="0" smtClean="0"/>
              <a:t>almacena </a:t>
            </a:r>
            <a:r>
              <a:rPr lang="es-ES" sz="2800" dirty="0" smtClean="0"/>
              <a:t>lo </a:t>
            </a:r>
            <a:r>
              <a:rPr lang="es-ES" sz="2800" dirty="0" smtClean="0"/>
              <a:t>que se denomina </a:t>
            </a:r>
            <a:r>
              <a:rPr lang="es-ES" sz="2800" b="1" i="1" dirty="0" err="1" smtClean="0"/>
              <a:t>bytecodes</a:t>
            </a:r>
            <a:r>
              <a:rPr lang="es-ES" sz="2800" b="1" i="1" dirty="0" smtClean="0"/>
              <a:t> o </a:t>
            </a:r>
            <a:r>
              <a:rPr lang="es-ES" sz="2800" b="1" i="1" dirty="0" err="1" smtClean="0"/>
              <a:t>j_code</a:t>
            </a:r>
            <a:r>
              <a:rPr lang="es-ES" sz="2800" b="1" i="1" dirty="0" smtClean="0"/>
              <a:t> (pseudocódigo prácticamente al nivel de</a:t>
            </a:r>
          </a:p>
          <a:p>
            <a:r>
              <a:rPr lang="es-AR" sz="2800" dirty="0" smtClean="0"/>
              <a:t>código máquina). Para ejecutarlo, es necesario un “intérprete”, la JVM (</a:t>
            </a:r>
            <a:r>
              <a:rPr lang="es-AR" sz="2800" i="1" dirty="0" smtClean="0"/>
              <a:t>Java </a:t>
            </a:r>
            <a:r>
              <a:rPr lang="es-ES" sz="2800" i="1" dirty="0" smtClean="0"/>
              <a:t>Virtual </a:t>
            </a:r>
            <a:r>
              <a:rPr lang="es-ES" sz="2800" i="1" dirty="0" smtClean="0"/>
              <a:t>Machine) </a:t>
            </a:r>
            <a:r>
              <a:rPr lang="es-ES" sz="2800" b="1" i="1" dirty="0" smtClean="0"/>
              <a:t>máquina virtual Java.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09666"/>
            <a:ext cx="3960440" cy="550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JVM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13584"/>
            <a:ext cx="6492871" cy="46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de desarrollo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19256" cy="4176464"/>
          </a:xfrm>
        </p:spPr>
        <p:txBody>
          <a:bodyPr/>
          <a:lstStyle/>
          <a:p>
            <a:r>
              <a:rPr lang="es-AR" dirty="0" err="1" smtClean="0"/>
              <a:t>NetBeans</a:t>
            </a:r>
            <a:endParaRPr lang="es-AR" dirty="0" smtClean="0"/>
          </a:p>
          <a:p>
            <a:r>
              <a:rPr lang="es-AR" dirty="0" smtClean="0"/>
              <a:t>Eclipse</a:t>
            </a:r>
          </a:p>
          <a:p>
            <a:r>
              <a:rPr lang="es-AR" dirty="0" err="1" smtClean="0"/>
              <a:t>Sun</a:t>
            </a:r>
            <a:r>
              <a:rPr lang="es-AR" dirty="0" smtClean="0"/>
              <a:t> </a:t>
            </a:r>
            <a:r>
              <a:rPr lang="es-AR" dirty="0" err="1" smtClean="0"/>
              <a:t>One</a:t>
            </a:r>
            <a:r>
              <a:rPr lang="es-AR" dirty="0" smtClean="0"/>
              <a:t> Studio</a:t>
            </a:r>
          </a:p>
          <a:p>
            <a:r>
              <a:rPr lang="es-AR" dirty="0" smtClean="0"/>
              <a:t>Microsoft Visual J++ y Visual J#</a:t>
            </a:r>
          </a:p>
          <a:p>
            <a:r>
              <a:rPr lang="es-AR" dirty="0" smtClean="0"/>
              <a:t>Visual Café</a:t>
            </a:r>
          </a:p>
          <a:p>
            <a:r>
              <a:rPr lang="es-AR" dirty="0" err="1" smtClean="0"/>
              <a:t>Jbuilder</a:t>
            </a:r>
            <a:endParaRPr lang="es-AR" dirty="0" smtClean="0"/>
          </a:p>
          <a:p>
            <a:r>
              <a:rPr lang="es-AR" dirty="0" err="1" smtClean="0"/>
              <a:t>DRJava</a:t>
            </a:r>
            <a:endParaRPr lang="es-AR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</a:t>
            </a:r>
            <a:r>
              <a:rPr lang="es-AR" dirty="0" err="1" smtClean="0"/>
              <a:t>DRJava</a:t>
            </a:r>
            <a:r>
              <a:rPr lang="es-AR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Panel de Definiciones</a:t>
            </a:r>
          </a:p>
          <a:p>
            <a:pPr lvl="1"/>
            <a:r>
              <a:rPr lang="es-AR" dirty="0" smtClean="0"/>
              <a:t>Coloreado de Palabras según la sintaxis</a:t>
            </a:r>
          </a:p>
          <a:p>
            <a:pPr lvl="1"/>
            <a:r>
              <a:rPr lang="es-AR" dirty="0" err="1" smtClean="0"/>
              <a:t>Indentaci</a:t>
            </a:r>
            <a:r>
              <a:rPr lang="es-AR" dirty="0" err="1" smtClean="0"/>
              <a:t>ó</a:t>
            </a:r>
            <a:r>
              <a:rPr lang="es-AR" dirty="0" err="1" smtClean="0"/>
              <a:t>n</a:t>
            </a:r>
            <a:r>
              <a:rPr lang="es-AR" dirty="0" smtClean="0"/>
              <a:t> autom</a:t>
            </a:r>
            <a:r>
              <a:rPr lang="es-AR" dirty="0" smtClean="0"/>
              <a:t>á</a:t>
            </a:r>
            <a:r>
              <a:rPr lang="es-AR" dirty="0" smtClean="0"/>
              <a:t>tica</a:t>
            </a:r>
            <a:r>
              <a:rPr lang="es-AR" dirty="0" smtClean="0"/>
              <a:t>. La clave de la </a:t>
            </a:r>
            <a:r>
              <a:rPr lang="es-AR" dirty="0" err="1" smtClean="0"/>
              <a:t>indentación</a:t>
            </a:r>
            <a:r>
              <a:rPr lang="es-AR" dirty="0" smtClean="0"/>
              <a:t> en </a:t>
            </a:r>
            <a:r>
              <a:rPr lang="es-AR" dirty="0" smtClean="0"/>
              <a:t>Java es el </a:t>
            </a:r>
            <a:r>
              <a:rPr lang="es-AR" dirty="0" smtClean="0"/>
              <a:t>uso </a:t>
            </a:r>
            <a:r>
              <a:rPr lang="es-AR" dirty="0" smtClean="0"/>
              <a:t>del </a:t>
            </a:r>
            <a:r>
              <a:rPr lang="es-AR" dirty="0" smtClean="0"/>
              <a:t>tabulador</a:t>
            </a:r>
          </a:p>
          <a:p>
            <a:pPr lvl="1"/>
            <a:r>
              <a:rPr lang="es-AR" dirty="0" smtClean="0"/>
              <a:t>Emparejamiento de </a:t>
            </a:r>
            <a:r>
              <a:rPr lang="es-AR" dirty="0" err="1" smtClean="0"/>
              <a:t>parentesis</a:t>
            </a:r>
            <a:r>
              <a:rPr lang="es-AR" dirty="0" smtClean="0"/>
              <a:t> y llaves</a:t>
            </a:r>
            <a:r>
              <a:rPr lang="es-AR" dirty="0" smtClean="0"/>
              <a:t>.</a:t>
            </a:r>
          </a:p>
          <a:p>
            <a:pPr lvl="1"/>
            <a:r>
              <a:rPr lang="es-ES" dirty="0" err="1" smtClean="0"/>
              <a:t>Introduccion</a:t>
            </a:r>
            <a:r>
              <a:rPr lang="es-ES" dirty="0" smtClean="0"/>
              <a:t> de comentarios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 smtClean="0"/>
              <a:t>Seleccionar autocompletar comentarios</a:t>
            </a:r>
            <a:endParaRPr lang="es-E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341" y="2349500"/>
            <a:ext cx="7086431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pPr lvl="0"/>
            <a:r>
              <a:rPr lang="es-ES" dirty="0" smtClean="0"/>
              <a:t>Comprender </a:t>
            </a:r>
            <a:r>
              <a:rPr lang="es-ES" dirty="0" smtClean="0"/>
              <a:t>la noción de dato y de estructuras de datos, y su importancia e interrelación estrecha con la estructura algorítmica de un programa. </a:t>
            </a:r>
          </a:p>
          <a:p>
            <a:pPr lvl="0"/>
            <a:r>
              <a:rPr lang="es-ES" dirty="0" smtClean="0"/>
              <a:t>Entender </a:t>
            </a:r>
            <a:r>
              <a:rPr lang="es-ES" dirty="0" smtClean="0"/>
              <a:t>la diferencia entre acceso aleatorio y acceso secuencial.</a:t>
            </a:r>
          </a:p>
          <a:p>
            <a:r>
              <a:rPr lang="es-ES" dirty="0" smtClean="0"/>
              <a:t>Conocer </a:t>
            </a:r>
            <a:r>
              <a:rPr lang="es-ES" dirty="0" smtClean="0"/>
              <a:t>la idea de interface de una estructura de </a:t>
            </a:r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1268760"/>
            <a:ext cx="5783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OBJETIVOS DE LA MATERIA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1387177"/>
            <a:ext cx="79724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DRJava</a:t>
            </a:r>
            <a:r>
              <a:rPr lang="es-AR" dirty="0" smtClean="0"/>
              <a:t> 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757" y="2349500"/>
            <a:ext cx="5607598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>
            <a:off x="971600" y="3140968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0" y="2780928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Panel de archivos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51520" y="5445224"/>
            <a:ext cx="2905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Información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Interacciones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Consola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Información de Compilación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99592" y="5085184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434429" y="3284984"/>
            <a:ext cx="170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Editor de código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6876256" y="3212976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 smtClean="0"/>
              <a:t>Consideraciones antes de programar en JAVA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19256" cy="4065315"/>
          </a:xfrm>
        </p:spPr>
        <p:txBody>
          <a:bodyPr/>
          <a:lstStyle/>
          <a:p>
            <a:r>
              <a:rPr lang="es-AR" sz="2800" dirty="0" smtClean="0"/>
              <a:t>En java (como en C) hay diferencia entre mayúsculas y minúsculas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Cada línea de código debe terminar con </a:t>
            </a:r>
            <a:r>
              <a:rPr lang="es-AR" sz="2800" dirty="0" smtClean="0"/>
              <a:t>;</a:t>
            </a:r>
          </a:p>
          <a:p>
            <a:r>
              <a:rPr lang="es-AR" sz="2800" dirty="0" smtClean="0"/>
              <a:t>Los comentarios; si son de una línea debe comenzar con “//” y si ocupan más de una</a:t>
            </a:r>
          </a:p>
          <a:p>
            <a:r>
              <a:rPr lang="es-AR" sz="2800" dirty="0" smtClean="0"/>
              <a:t>línea deben comenzar con “/*” y terminar con </a:t>
            </a:r>
            <a:r>
              <a:rPr lang="es-AR" sz="2800" dirty="0" smtClean="0"/>
              <a:t>“*/”</a:t>
            </a:r>
          </a:p>
          <a:p>
            <a:r>
              <a:rPr lang="es-AR" sz="2800" dirty="0" smtClean="0"/>
              <a:t>A veces se marcan bloques de código, los cuales comienza con { y terminan con } </a:t>
            </a:r>
            <a:r>
              <a:rPr lang="es-AR" sz="2800" dirty="0" smtClean="0"/>
              <a:t>El</a:t>
            </a:r>
            <a:r>
              <a:rPr lang="es-ES" sz="2800" dirty="0" smtClean="0"/>
              <a:t>código </a:t>
            </a:r>
            <a:r>
              <a:rPr lang="es-ES" sz="2800" dirty="0" smtClean="0"/>
              <a:t>dentro de esos símbolos se considera interno al bloque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1196752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/>
              <a:t>La codificación de programas Java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611560" y="1628800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Legibilidad. Un programa Java debe ser fácil de leer y entender, incluso</a:t>
            </a:r>
          </a:p>
          <a:p>
            <a:r>
              <a:rPr lang="es-AR" dirty="0" smtClean="0"/>
              <a:t>para una persona que no ha participado en el desarrollo del programa. La</a:t>
            </a:r>
          </a:p>
          <a:p>
            <a:r>
              <a:rPr lang="es-AR" dirty="0" smtClean="0"/>
              <a:t>legibilidad es un aspecto muy importante porque facilita el mantenimiento</a:t>
            </a:r>
          </a:p>
          <a:p>
            <a:r>
              <a:rPr lang="es-AR" dirty="0" smtClean="0"/>
              <a:t>del software, la corrección de errores o la modificación de la funcionalidad</a:t>
            </a:r>
          </a:p>
          <a:p>
            <a:r>
              <a:rPr lang="es-AR" dirty="0" smtClean="0"/>
              <a:t>de la aplicación con menor coste.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11560" y="303179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Corrección. Un programa debe hacer lo que debe hacer, ni más, ni menos.</a:t>
            </a:r>
          </a:p>
          <a:p>
            <a:r>
              <a:rPr lang="es-AR" dirty="0" smtClean="0"/>
              <a:t>Esto es lo que se entiende por corrección. Un programa debe cumplir</a:t>
            </a:r>
          </a:p>
          <a:p>
            <a:r>
              <a:rPr lang="es-AR" dirty="0" smtClean="0"/>
              <a:t>rigurosamente los requisitos funcionales y técnicos de la fase de</a:t>
            </a:r>
          </a:p>
          <a:p>
            <a:r>
              <a:rPr lang="es-AR" dirty="0" smtClean="0"/>
              <a:t>especificación. Durante la fase de prueba se verifica que el programa</a:t>
            </a:r>
          </a:p>
          <a:p>
            <a:r>
              <a:rPr lang="es-AR" dirty="0" smtClean="0"/>
              <a:t>funciona correctamente y que cumple los requisitos técnicos y funcionales.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11560" y="450912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Eficiencia. La eficiencia se refiere al tiempo que un programa tarda en</a:t>
            </a:r>
          </a:p>
          <a:p>
            <a:r>
              <a:rPr lang="es-AR" dirty="0" smtClean="0"/>
              <a:t>ejecutarse y a los recursos que consume. Cuanto más rápido sea un</a:t>
            </a:r>
          </a:p>
          <a:p>
            <a:r>
              <a:rPr lang="es-AR" dirty="0" smtClean="0"/>
              <a:t>programa y utilice menos memoria o disco duro, el diseño es mejor. La</a:t>
            </a:r>
          </a:p>
          <a:p>
            <a:r>
              <a:rPr lang="es-AR" dirty="0" smtClean="0"/>
              <a:t>eficiencia no es un problema que deba atender cuando se aprende a</a:t>
            </a:r>
          </a:p>
          <a:p>
            <a:r>
              <a:rPr lang="es-AR" dirty="0" smtClean="0"/>
              <a:t>programar. Ahora lo mejor es utilizar los mecanismos de optimización</a:t>
            </a:r>
          </a:p>
          <a:p>
            <a:r>
              <a:rPr lang="es-AR" dirty="0" smtClean="0"/>
              <a:t>propios de los compiladores. La eficiencia se debe analizar solo cuando un</a:t>
            </a:r>
          </a:p>
          <a:p>
            <a:r>
              <a:rPr lang="es-AR" dirty="0" smtClean="0"/>
              <a:t>programa funciona correctamente y cumple con los requisitos técnicos</a:t>
            </a:r>
          </a:p>
          <a:p>
            <a:r>
              <a:rPr lang="es-ES" dirty="0" smtClean="0"/>
              <a:t>definidos.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Nuestro primer programa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804536" y="2708920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HolaMundo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180800" y="270892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{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236584" y="3212976"/>
            <a:ext cx="359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5764976" y="321297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{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668632" y="3645024"/>
            <a:ext cx="34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System.out.println</a:t>
            </a:r>
            <a:r>
              <a:rPr lang="es-ES" dirty="0" smtClean="0"/>
              <a:t>("Hola Mundo")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908992" y="364502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308592" y="407707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948552" y="443711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1"/>
            <a:ext cx="8673997" cy="462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90" y="1628800"/>
            <a:ext cx="8825896" cy="470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2492897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Las variables son los contenedores de los datos que utiliza un programa. Cada variable</a:t>
            </a:r>
          </a:p>
          <a:p>
            <a:r>
              <a:rPr lang="es-AR" sz="2000" dirty="0" smtClean="0"/>
              <a:t>ocupa un espacio en la memoria RAM del ordenador para almacenar un dato</a:t>
            </a:r>
          </a:p>
          <a:p>
            <a:r>
              <a:rPr lang="es-ES" sz="2000" dirty="0" smtClean="0"/>
              <a:t>determinado.</a:t>
            </a:r>
          </a:p>
          <a:p>
            <a:r>
              <a:rPr lang="es-AR" sz="2000" dirty="0" smtClean="0"/>
              <a:t>Las variables tienen un nombre (un </a:t>
            </a:r>
            <a:r>
              <a:rPr lang="es-AR" sz="2000" b="1" dirty="0" smtClean="0"/>
              <a:t>identificador) que sólo puede contener letras,</a:t>
            </a:r>
          </a:p>
          <a:p>
            <a:r>
              <a:rPr lang="es-AR" sz="2000" dirty="0" smtClean="0"/>
              <a:t>números y el carácter de subrayado (también vale el símbolo $). El nombre puede</a:t>
            </a:r>
          </a:p>
          <a:p>
            <a:r>
              <a:rPr lang="es-ES" sz="2000" dirty="0" smtClean="0"/>
              <a:t>contener cualquier carácter Unicode.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1484784"/>
            <a:ext cx="265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Palabras reservadas</a:t>
            </a:r>
            <a:endParaRPr lang="es-E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82" y="2162174"/>
            <a:ext cx="8957117" cy="321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484784"/>
            <a:ext cx="321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Declaración de variables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2204864"/>
            <a:ext cx="2378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/>
              <a:t>tipo </a:t>
            </a:r>
            <a:r>
              <a:rPr lang="es-ES" sz="2000" dirty="0" err="1" smtClean="0"/>
              <a:t>nombrevariable</a:t>
            </a:r>
            <a:r>
              <a:rPr lang="es-ES" sz="2000" dirty="0" smtClean="0"/>
              <a:t>;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611560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Ejemplo:</a:t>
            </a:r>
            <a:endParaRPr lang="es-ES" b="1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dias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11560" y="414908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También se puede hacer que la variable tome un valor inicial al declarar: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err="1" smtClean="0"/>
              <a:t>dias</a:t>
            </a:r>
            <a:r>
              <a:rPr lang="es-ES" b="1" dirty="0" smtClean="0"/>
              <a:t>=365;</a:t>
            </a:r>
          </a:p>
          <a:p>
            <a:r>
              <a:rPr lang="es-AR" dirty="0" smtClean="0"/>
              <a:t>Y también se puede declarar más de una variable a la vez: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err="1" smtClean="0"/>
              <a:t>dias</a:t>
            </a:r>
            <a:r>
              <a:rPr lang="es-ES" b="1" dirty="0" smtClean="0"/>
              <a:t>=365, </a:t>
            </a:r>
            <a:r>
              <a:rPr lang="es-ES" b="1" dirty="0" err="1" smtClean="0"/>
              <a:t>anio</a:t>
            </a:r>
            <a:r>
              <a:rPr lang="es-ES" b="1" dirty="0" smtClean="0"/>
              <a:t>=23, semanas;</a:t>
            </a:r>
          </a:p>
          <a:p>
            <a:r>
              <a:rPr lang="es-AR" dirty="0" smtClean="0"/>
              <a:t>Al declarar una variable se puede incluso utilizar una expresión: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a=13, b=18;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c=</a:t>
            </a:r>
            <a:r>
              <a:rPr lang="es-ES" b="1" dirty="0" err="1" smtClean="0"/>
              <a:t>a+b</a:t>
            </a:r>
            <a:r>
              <a:rPr lang="es-ES" b="1" dirty="0" smtClean="0"/>
              <a:t>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3777283"/>
          </a:xfrm>
        </p:spPr>
        <p:txBody>
          <a:bodyPr/>
          <a:lstStyle/>
          <a:p>
            <a:r>
              <a:rPr lang="es-ES" dirty="0" smtClean="0"/>
              <a:t>Conocer </a:t>
            </a:r>
            <a:r>
              <a:rPr lang="es-ES" dirty="0" smtClean="0"/>
              <a:t>la interfaz de distintas estructuras de datos básicas (pilas, colas, listas</a:t>
            </a:r>
            <a:r>
              <a:rPr lang="es-ES" dirty="0" smtClean="0"/>
              <a:t>, árboles</a:t>
            </a:r>
            <a:r>
              <a:rPr lang="es-ES" dirty="0" smtClean="0"/>
              <a:t>, </a:t>
            </a:r>
            <a:r>
              <a:rPr lang="es-ES" dirty="0" err="1" smtClean="0"/>
              <a:t>hashing</a:t>
            </a:r>
            <a:r>
              <a:rPr lang="es-ES" dirty="0" smtClean="0"/>
              <a:t>, etc.) y </a:t>
            </a:r>
            <a:r>
              <a:rPr lang="es-ES" dirty="0" smtClean="0"/>
              <a:t>utilizarlas adecuadamente</a:t>
            </a:r>
          </a:p>
          <a:p>
            <a:pPr lvl="0"/>
            <a:r>
              <a:rPr lang="es-ES" dirty="0" smtClean="0"/>
              <a:t>Familiarizarse </a:t>
            </a:r>
            <a:r>
              <a:rPr lang="es-ES" dirty="0" smtClean="0"/>
              <a:t>con las nociones de ámbito y de pasaje de parámetros por valor o referencia. </a:t>
            </a:r>
          </a:p>
          <a:p>
            <a:r>
              <a:rPr lang="es-ES" dirty="0" smtClean="0"/>
              <a:t>Manejar </a:t>
            </a:r>
            <a:r>
              <a:rPr lang="es-ES" dirty="0" smtClean="0"/>
              <a:t>alguno de los principios básicos de diseño de la interfaz de una estructura de </a:t>
            </a:r>
            <a:r>
              <a:rPr lang="es-ES" dirty="0" smtClean="0"/>
              <a:t>datos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2564904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ejemplo</a:t>
            </a:r>
            <a:r>
              <a:rPr lang="es-ES" dirty="0" smtClean="0"/>
              <a:t>:</a:t>
            </a:r>
          </a:p>
          <a:p>
            <a:r>
              <a:rPr lang="es-ES" b="1" dirty="0" smtClean="0"/>
              <a:t>{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x=12;</a:t>
            </a:r>
          </a:p>
          <a:p>
            <a:r>
              <a:rPr lang="es-ES" b="1" dirty="0" smtClean="0"/>
              <a:t>}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(x); //Error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700808"/>
            <a:ext cx="23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Alcance o ámbito</a:t>
            </a:r>
            <a:endParaRPr lang="es-ES" sz="2400" dirty="0"/>
          </a:p>
        </p:txBody>
      </p:sp>
      <p:sp>
        <p:nvSpPr>
          <p:cNvPr id="6" name="5 Rectángulo"/>
          <p:cNvSpPr/>
          <p:nvPr/>
        </p:nvSpPr>
        <p:spPr>
          <a:xfrm>
            <a:off x="755576" y="443711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ejemplo</a:t>
            </a:r>
            <a:r>
              <a:rPr lang="es-ES" dirty="0" smtClean="0"/>
              <a:t>:</a:t>
            </a:r>
          </a:p>
          <a:p>
            <a:r>
              <a:rPr lang="es-ES" b="1" dirty="0" smtClean="0"/>
              <a:t>{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x=12</a:t>
            </a:r>
            <a:r>
              <a:rPr lang="es-ES" b="1" dirty="0" smtClean="0"/>
              <a:t>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(x); </a:t>
            </a:r>
          </a:p>
          <a:p>
            <a:endParaRPr lang="es-ES" b="1" dirty="0" smtClean="0"/>
          </a:p>
          <a:p>
            <a:r>
              <a:rPr lang="es-ES" b="1" dirty="0" smtClean="0"/>
              <a:t>} // OK!!!!!!!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 smtClean="0"/>
              <a:t>Tipos de datos primitivos</a:t>
            </a:r>
            <a:endParaRPr lang="es-E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401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28800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ENTEROS</a:t>
            </a:r>
            <a:endParaRPr lang="es-ES" sz="24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19256" cy="3777283"/>
          </a:xfrm>
        </p:spPr>
        <p:txBody>
          <a:bodyPr/>
          <a:lstStyle/>
          <a:p>
            <a:r>
              <a:rPr lang="es-AR" sz="2800" dirty="0" smtClean="0"/>
              <a:t>Byte</a:t>
            </a:r>
          </a:p>
          <a:p>
            <a:r>
              <a:rPr lang="es-AR" sz="2800" dirty="0" smtClean="0"/>
              <a:t>Short</a:t>
            </a:r>
          </a:p>
          <a:p>
            <a:r>
              <a:rPr lang="es-AR" sz="2800" dirty="0" err="1" smtClean="0"/>
              <a:t>Int</a:t>
            </a:r>
            <a:endParaRPr lang="es-AR" sz="2800" dirty="0" smtClean="0"/>
          </a:p>
          <a:p>
            <a:r>
              <a:rPr lang="es-AR" sz="2800" dirty="0" smtClean="0"/>
              <a:t>Long</a:t>
            </a:r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39552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 smtClean="0"/>
              <a:t>int</a:t>
            </a:r>
            <a:r>
              <a:rPr lang="es-ES" b="1" dirty="0" smtClean="0"/>
              <a:t> numero=16; </a:t>
            </a:r>
            <a:r>
              <a:rPr lang="es-ES" b="1" i="1" dirty="0" smtClean="0"/>
              <a:t>//16 decimal</a:t>
            </a:r>
          </a:p>
          <a:p>
            <a:r>
              <a:rPr lang="es-ES" dirty="0" smtClean="0"/>
              <a:t>numero=020; </a:t>
            </a:r>
            <a:r>
              <a:rPr lang="es-ES" i="1" dirty="0" smtClean="0"/>
              <a:t>//20 octal=16 decimal</a:t>
            </a:r>
          </a:p>
          <a:p>
            <a:r>
              <a:rPr lang="es-ES" dirty="0" smtClean="0"/>
              <a:t>numero=0x14; </a:t>
            </a:r>
            <a:r>
              <a:rPr lang="es-ES" i="1" dirty="0" smtClean="0"/>
              <a:t>//10 hexadecimal=16 decimal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268760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 smtClean="0"/>
          </a:p>
          <a:p>
            <a:r>
              <a:rPr lang="es-AR" b="1" dirty="0" smtClean="0"/>
              <a:t>Ejemplos: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smtClean="0"/>
              <a:t>i=12</a:t>
            </a:r>
            <a:r>
              <a:rPr lang="es-ES" dirty="0" smtClean="0"/>
              <a:t>;</a:t>
            </a:r>
          </a:p>
          <a:p>
            <a:r>
              <a:rPr lang="es-AR" dirty="0" err="1" smtClean="0"/>
              <a:t>long</a:t>
            </a:r>
            <a:r>
              <a:rPr lang="es-AR" dirty="0" smtClean="0"/>
              <a:t> b=i;   // probar en la línea de comando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278092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Qué observa?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23528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 smtClean="0"/>
              <a:t>int</a:t>
            </a:r>
            <a:r>
              <a:rPr lang="es-ES" b="1" dirty="0" smtClean="0"/>
              <a:t> i=12;</a:t>
            </a:r>
          </a:p>
          <a:p>
            <a:r>
              <a:rPr lang="es-ES" b="1" dirty="0" smtClean="0"/>
              <a:t>byte b=i;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4005064"/>
            <a:ext cx="417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Qué diferencia con la instrucción anterior?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39552" y="47971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u="sng" dirty="0" smtClean="0"/>
              <a:t>Solución:</a:t>
            </a:r>
            <a:endParaRPr lang="es-ES" b="1" u="sng" dirty="0" smtClean="0"/>
          </a:p>
          <a:p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smtClean="0"/>
              <a:t>i=12;</a:t>
            </a:r>
          </a:p>
          <a:p>
            <a:r>
              <a:rPr lang="es-AR" b="1" dirty="0" smtClean="0"/>
              <a:t>byte b=(byte) i; //</a:t>
            </a:r>
            <a:r>
              <a:rPr lang="es-AR" b="1" i="1" dirty="0" smtClean="0"/>
              <a:t>No hay problema por el (</a:t>
            </a:r>
            <a:r>
              <a:rPr lang="es-AR" b="1" i="1" dirty="0" err="1" smtClean="0"/>
              <a:t>cast</a:t>
            </a:r>
            <a:r>
              <a:rPr lang="es-AR" b="1" i="1" dirty="0" smtClean="0"/>
              <a:t>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484784"/>
            <a:ext cx="403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/>
              <a:t>números en coma flotante</a:t>
            </a:r>
            <a:endParaRPr lang="es-ES" sz="28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23528" y="2060848"/>
            <a:ext cx="5256584" cy="1584176"/>
          </a:xfrm>
        </p:spPr>
        <p:txBody>
          <a:bodyPr/>
          <a:lstStyle/>
          <a:p>
            <a:r>
              <a:rPr lang="es-AR" dirty="0" err="1" smtClean="0"/>
              <a:t>Float</a:t>
            </a:r>
            <a:endParaRPr lang="es-AR" dirty="0" smtClean="0"/>
          </a:p>
          <a:p>
            <a:r>
              <a:rPr lang="es-AR" dirty="0" err="1" smtClean="0"/>
              <a:t>double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23528" y="3429000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/>
              <a:t>booleanos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395536" y="407707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Los valores booleanos (o lógicos) sirven para indicar si algo es </a:t>
            </a:r>
            <a:r>
              <a:rPr lang="es-AR" b="1" dirty="0" smtClean="0"/>
              <a:t>verdadero</a:t>
            </a:r>
            <a:r>
              <a:rPr lang="es-AR" dirty="0" smtClean="0"/>
              <a:t> (</a:t>
            </a:r>
            <a:r>
              <a:rPr lang="es-AR" b="1" dirty="0" smtClean="0"/>
              <a:t>true) o </a:t>
            </a:r>
            <a:r>
              <a:rPr lang="es-AR" b="1" dirty="0" smtClean="0"/>
              <a:t>falso </a:t>
            </a:r>
            <a:r>
              <a:rPr lang="es-ES" dirty="0" smtClean="0"/>
              <a:t>(</a:t>
            </a:r>
            <a:r>
              <a:rPr lang="es-ES" b="1" dirty="0" smtClean="0"/>
              <a:t>false).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95536" y="4869160"/>
            <a:ext cx="1680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/>
              <a:t>caracteres</a:t>
            </a:r>
            <a:endParaRPr lang="es-ES" sz="2800" dirty="0"/>
          </a:p>
        </p:txBody>
      </p:sp>
      <p:sp>
        <p:nvSpPr>
          <p:cNvPr id="9" name="8 Rectángulo"/>
          <p:cNvSpPr/>
          <p:nvPr/>
        </p:nvSpPr>
        <p:spPr>
          <a:xfrm>
            <a:off x="323528" y="551723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Los valores de tipo carácter sirven para almacenar símbolos de escritura (en Java se</a:t>
            </a:r>
          </a:p>
          <a:p>
            <a:r>
              <a:rPr lang="es-AR" dirty="0" smtClean="0"/>
              <a:t>puede almacenar cualquier código Unicode). Los valores Unicode son los que Java</a:t>
            </a:r>
          </a:p>
          <a:p>
            <a:r>
              <a:rPr lang="es-ES" dirty="0" smtClean="0"/>
              <a:t>utiliza para los caracteres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2420888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/>
              <a:t>Ejemplo:</a:t>
            </a:r>
            <a:endParaRPr lang="es-ES" sz="2400" b="1" dirty="0" smtClean="0"/>
          </a:p>
          <a:p>
            <a:r>
              <a:rPr lang="es-ES" b="1" dirty="0" err="1" smtClean="0"/>
              <a:t>char</a:t>
            </a:r>
            <a:r>
              <a:rPr lang="es-ES" b="1" dirty="0" smtClean="0"/>
              <a:t> </a:t>
            </a:r>
            <a:r>
              <a:rPr lang="es-ES" b="1" dirty="0" smtClean="0"/>
              <a:t>letra;</a:t>
            </a:r>
          </a:p>
          <a:p>
            <a:r>
              <a:rPr lang="es-AR" dirty="0" smtClean="0"/>
              <a:t>letra=’C’; //Los caracteres van entre comillas</a:t>
            </a:r>
          </a:p>
          <a:p>
            <a:r>
              <a:rPr lang="es-AR" dirty="0" smtClean="0"/>
              <a:t>letra=67; //El código Unicode de la C es el 67. Esta línea</a:t>
            </a:r>
          </a:p>
          <a:p>
            <a:r>
              <a:rPr lang="es-AR" dirty="0" smtClean="0"/>
              <a:t>//hace lo mismo que la anterior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Aritméticos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7791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condicionales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519363"/>
            <a:ext cx="78009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7781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162880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Ejemplo:</a:t>
            </a:r>
            <a:endParaRPr lang="es-ES" b="1" dirty="0" smtClean="0"/>
          </a:p>
          <a:p>
            <a:r>
              <a:rPr lang="es-ES" b="1" dirty="0" err="1" smtClean="0"/>
              <a:t>boolean</a:t>
            </a:r>
            <a:r>
              <a:rPr lang="es-ES" b="1" dirty="0" smtClean="0"/>
              <a:t> </a:t>
            </a:r>
            <a:r>
              <a:rPr lang="es-ES" b="1" dirty="0" err="1" smtClean="0"/>
              <a:t>mayorDeEdad</a:t>
            </a:r>
            <a:r>
              <a:rPr lang="es-ES" b="1" dirty="0" smtClean="0"/>
              <a:t>, </a:t>
            </a:r>
            <a:r>
              <a:rPr lang="es-ES" b="1" dirty="0" err="1" smtClean="0"/>
              <a:t>menorDeEdad</a:t>
            </a:r>
            <a:r>
              <a:rPr lang="es-ES" b="1" dirty="0" smtClean="0"/>
              <a:t>;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edad = 21;</a:t>
            </a:r>
          </a:p>
          <a:p>
            <a:r>
              <a:rPr lang="es-AR" dirty="0" err="1" smtClean="0"/>
              <a:t>mayorDeEdad</a:t>
            </a:r>
            <a:r>
              <a:rPr lang="es-AR" dirty="0" smtClean="0"/>
              <a:t> = edad &gt;= 18; //</a:t>
            </a:r>
            <a:r>
              <a:rPr lang="es-AR" dirty="0" err="1" smtClean="0"/>
              <a:t>mayorDeEdad</a:t>
            </a:r>
            <a:r>
              <a:rPr lang="es-AR" dirty="0" smtClean="0"/>
              <a:t> será true</a:t>
            </a:r>
          </a:p>
          <a:p>
            <a:r>
              <a:rPr lang="es-AR" dirty="0" err="1" smtClean="0"/>
              <a:t>menorDeEdad</a:t>
            </a:r>
            <a:r>
              <a:rPr lang="es-AR" dirty="0" smtClean="0"/>
              <a:t> = !</a:t>
            </a:r>
            <a:r>
              <a:rPr lang="es-AR" dirty="0" err="1" smtClean="0"/>
              <a:t>mayorDeEdad</a:t>
            </a:r>
            <a:r>
              <a:rPr lang="es-AR" dirty="0" smtClean="0"/>
              <a:t>; //</a:t>
            </a:r>
            <a:r>
              <a:rPr lang="es-AR" dirty="0" err="1" smtClean="0"/>
              <a:t>menorDeEdad</a:t>
            </a:r>
            <a:r>
              <a:rPr lang="es-AR" dirty="0" smtClean="0"/>
              <a:t> será false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11560" y="3356992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boolean</a:t>
            </a:r>
            <a:r>
              <a:rPr lang="es-ES" b="1" dirty="0" smtClean="0"/>
              <a:t> </a:t>
            </a:r>
            <a:r>
              <a:rPr lang="es-ES" b="1" dirty="0" err="1" smtClean="0"/>
              <a:t>carnetConducir</a:t>
            </a:r>
            <a:r>
              <a:rPr lang="es-ES" b="1" dirty="0" smtClean="0"/>
              <a:t>=true;</a:t>
            </a:r>
          </a:p>
          <a:p>
            <a:r>
              <a:rPr lang="es-ES" b="1" dirty="0" err="1" smtClean="0"/>
              <a:t>int</a:t>
            </a:r>
            <a:r>
              <a:rPr lang="es-ES" b="1" dirty="0" smtClean="0"/>
              <a:t> edad=20;</a:t>
            </a:r>
          </a:p>
          <a:p>
            <a:r>
              <a:rPr lang="es-AR" b="1" dirty="0" err="1" smtClean="0"/>
              <a:t>boolean</a:t>
            </a:r>
            <a:r>
              <a:rPr lang="es-AR" b="1" dirty="0" smtClean="0"/>
              <a:t> </a:t>
            </a:r>
            <a:r>
              <a:rPr lang="es-AR" b="1" dirty="0" err="1" smtClean="0"/>
              <a:t>puedeConducir</a:t>
            </a:r>
            <a:r>
              <a:rPr lang="es-AR" b="1" dirty="0" smtClean="0"/>
              <a:t>= (edad&gt;=18) &amp;&amp; </a:t>
            </a:r>
            <a:r>
              <a:rPr lang="es-AR" b="1" dirty="0" err="1" smtClean="0"/>
              <a:t>carnetConducir</a:t>
            </a:r>
            <a:r>
              <a:rPr lang="es-AR" b="1" dirty="0" smtClean="0"/>
              <a:t>;</a:t>
            </a:r>
          </a:p>
          <a:p>
            <a:r>
              <a:rPr lang="es-AR" dirty="0" smtClean="0"/>
              <a:t>//Si la edad es de al menos 18 años y </a:t>
            </a:r>
            <a:r>
              <a:rPr lang="es-AR" dirty="0" err="1" smtClean="0"/>
              <a:t>carnetConducir</a:t>
            </a:r>
            <a:r>
              <a:rPr lang="es-AR" dirty="0" smtClean="0"/>
              <a:t> es</a:t>
            </a:r>
          </a:p>
          <a:p>
            <a:r>
              <a:rPr lang="es-ES" dirty="0" smtClean="0"/>
              <a:t>//true, </a:t>
            </a:r>
            <a:r>
              <a:rPr lang="es-ES" dirty="0" err="1" smtClean="0"/>
              <a:t>puedeConducir</a:t>
            </a:r>
            <a:r>
              <a:rPr lang="es-ES" dirty="0" smtClean="0"/>
              <a:t> es true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11560" y="5157192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boolean</a:t>
            </a:r>
            <a:r>
              <a:rPr lang="es-ES" b="1" dirty="0" smtClean="0"/>
              <a:t> nieva =true, llueve=false, graniza=false;</a:t>
            </a:r>
          </a:p>
          <a:p>
            <a:r>
              <a:rPr lang="es-ES" b="1" dirty="0" err="1" smtClean="0"/>
              <a:t>boolean</a:t>
            </a:r>
            <a:r>
              <a:rPr lang="es-ES" b="1" dirty="0" smtClean="0"/>
              <a:t> </a:t>
            </a:r>
            <a:r>
              <a:rPr lang="es-ES" b="1" dirty="0" err="1" smtClean="0"/>
              <a:t>malTiempo</a:t>
            </a:r>
            <a:r>
              <a:rPr lang="es-ES" b="1" dirty="0" smtClean="0"/>
              <a:t>= nieva || llueve || graniza</a:t>
            </a:r>
            <a:r>
              <a:rPr lang="es-ES" b="1" dirty="0" smtClean="0"/>
              <a:t>;</a:t>
            </a:r>
          </a:p>
          <a:p>
            <a:r>
              <a:rPr lang="es-AR" b="1" dirty="0" smtClean="0"/>
              <a:t>// si alguno es true, </a:t>
            </a:r>
            <a:r>
              <a:rPr lang="es-AR" b="1" dirty="0" err="1" smtClean="0"/>
              <a:t>malTiempo</a:t>
            </a:r>
            <a:r>
              <a:rPr lang="es-AR" b="1" dirty="0" smtClean="0"/>
              <a:t> es true.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de Bit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7628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19256" cy="3777283"/>
          </a:xfrm>
        </p:spPr>
        <p:txBody>
          <a:bodyPr/>
          <a:lstStyle/>
          <a:p>
            <a:pPr lvl="0"/>
            <a:r>
              <a:rPr lang="es-ES" dirty="0" smtClean="0"/>
              <a:t>Comprender </a:t>
            </a:r>
            <a:r>
              <a:rPr lang="es-ES" dirty="0" smtClean="0"/>
              <a:t>el concepto de asignación dinámica de memoria, y </a:t>
            </a:r>
            <a:r>
              <a:rPr lang="es-ES" dirty="0" smtClean="0"/>
              <a:t>hacer </a:t>
            </a:r>
            <a:r>
              <a:rPr lang="es-ES" dirty="0" smtClean="0"/>
              <a:t>programas que hagan un manejo dinámico explícito de memoria en forma adecuada. </a:t>
            </a:r>
            <a:endParaRPr lang="es-ES" dirty="0" smtClean="0"/>
          </a:p>
          <a:p>
            <a:r>
              <a:rPr lang="es-ES" dirty="0" smtClean="0"/>
              <a:t>Familiarizarse </a:t>
            </a:r>
            <a:r>
              <a:rPr lang="es-ES" dirty="0" smtClean="0"/>
              <a:t>con las tareas de compilar y vincular programas para lograr un ejecutable.</a:t>
            </a:r>
          </a:p>
          <a:p>
            <a:pPr lvl="0"/>
            <a:r>
              <a:rPr lang="es-ES" dirty="0" smtClean="0"/>
              <a:t>Poder </a:t>
            </a:r>
            <a:r>
              <a:rPr lang="es-ES" dirty="0" smtClean="0"/>
              <a:t>resolver problemas mediante programas recursivos, y entienda la diferencia entre una resolución recursiva y otra iterativa.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de asignación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99592" y="299695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x += 3;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899592" y="256490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x </a:t>
            </a:r>
            <a:r>
              <a:rPr lang="es-ES" dirty="0" smtClean="0"/>
              <a:t>= </a:t>
            </a:r>
            <a:r>
              <a:rPr lang="es-ES" dirty="0" smtClean="0"/>
              <a:t>3;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988840"/>
            <a:ext cx="7992888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Realizar un programa que ejemplifique la utilización de los siguientes operadores e imprima el resultado de las x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899592" y="350100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x1 = x2 = x3 = 5;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899592" y="4077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x++; </a:t>
            </a:r>
          </a:p>
          <a:p>
            <a:r>
              <a:rPr lang="es-ES" dirty="0" smtClean="0"/>
              <a:t>x--;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827584" y="494116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Cuanto vale z en cada asignación? Que diferencia nota?</a:t>
            </a:r>
            <a:endParaRPr lang="es-ES" b="1" dirty="0" smtClean="0"/>
          </a:p>
          <a:p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 smtClean="0"/>
              <a:t>x=5, y=5, z;</a:t>
            </a:r>
          </a:p>
          <a:p>
            <a:r>
              <a:rPr lang="pl-PL" dirty="0" smtClean="0"/>
              <a:t>z=x++; </a:t>
            </a:r>
            <a:endParaRPr lang="pl-PL" i="1" dirty="0" smtClean="0"/>
          </a:p>
          <a:p>
            <a:r>
              <a:rPr lang="es-AR" dirty="0" smtClean="0"/>
              <a:t>z=++y;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936104"/>
          </a:xfrm>
        </p:spPr>
        <p:txBody>
          <a:bodyPr/>
          <a:lstStyle/>
          <a:p>
            <a:r>
              <a:rPr lang="es-AR" dirty="0" smtClean="0"/>
              <a:t>Operador condicional de una línea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83568" y="2420888"/>
            <a:ext cx="6057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i="1" dirty="0" err="1" smtClean="0"/>
              <a:t>expresionlogica?valorSiVerdadero:valorSiFalso</a:t>
            </a:r>
            <a:r>
              <a:rPr lang="es-ES" sz="2400" i="1" dirty="0" smtClean="0"/>
              <a:t>;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755576" y="3356993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 smtClean="0"/>
              <a:t>Escriba un programa  que ejemplifique la utilización de este operador.</a:t>
            </a:r>
            <a:endParaRPr lang="es-ES" b="1" i="1" dirty="0"/>
          </a:p>
        </p:txBody>
      </p:sp>
      <p:sp>
        <p:nvSpPr>
          <p:cNvPr id="6" name="5 Rectángulo"/>
          <p:cNvSpPr/>
          <p:nvPr/>
        </p:nvSpPr>
        <p:spPr>
          <a:xfrm>
            <a:off x="827584" y="4293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Ejemplo:</a:t>
            </a:r>
          </a:p>
          <a:p>
            <a:r>
              <a:rPr lang="es-ES" dirty="0" smtClean="0"/>
              <a:t>paga=(edad&gt;18)?6000:3000;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de datos por teclado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flujo de entrada System.in lee los datos que se introducen en </a:t>
            </a:r>
            <a:r>
              <a:rPr lang="es-AR" dirty="0" smtClean="0"/>
              <a:t>el </a:t>
            </a:r>
            <a:r>
              <a:rPr lang="es-ES" dirty="0" smtClean="0"/>
              <a:t>teclado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AR" dirty="0" smtClean="0"/>
              <a:t> 1) Debo importar la utilidad scanner desde la biblioteca </a:t>
            </a:r>
            <a:r>
              <a:rPr lang="es-AR" dirty="0" err="1" smtClean="0"/>
              <a:t>java.util</a:t>
            </a:r>
            <a:r>
              <a:rPr lang="es-AR" dirty="0" smtClean="0"/>
              <a:t> al principio de mi programa</a:t>
            </a:r>
          </a:p>
          <a:p>
            <a:pPr lvl="2">
              <a:buNone/>
            </a:pP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java.util.Scanner</a:t>
            </a:r>
            <a:r>
              <a:rPr lang="es-E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30120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2) </a:t>
            </a:r>
            <a:r>
              <a:rPr lang="es-ES" dirty="0" smtClean="0"/>
              <a:t>Dentro del método </a:t>
            </a:r>
            <a:r>
              <a:rPr lang="es-ES" dirty="0" err="1" smtClean="0"/>
              <a:t>main</a:t>
            </a:r>
            <a:r>
              <a:rPr lang="es-ES" dirty="0" smtClean="0"/>
              <a:t>(), crear la siguiente variable:</a:t>
            </a:r>
          </a:p>
          <a:p>
            <a:pPr>
              <a:buNone/>
            </a:pPr>
            <a:r>
              <a:rPr lang="en-US" b="1" dirty="0" smtClean="0"/>
              <a:t>Scanner </a:t>
            </a:r>
            <a:r>
              <a:rPr lang="en-US" b="1" dirty="0" err="1" smtClean="0"/>
              <a:t>entrada</a:t>
            </a:r>
            <a:r>
              <a:rPr lang="en-US" b="1" dirty="0" smtClean="0"/>
              <a:t> = new 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s-ES" dirty="0" smtClean="0"/>
              <a:t>3) Ahora podemos introducir datos  por teclado. Lo que hacemos a continuación es imprimir una leyenda que nos indique que debemos ingresar a continuación:</a:t>
            </a:r>
          </a:p>
          <a:p>
            <a:pPr>
              <a:buNone/>
            </a:pPr>
            <a:r>
              <a:rPr lang="es-ES" b="1" dirty="0" err="1" smtClean="0"/>
              <a:t>String</a:t>
            </a:r>
            <a:r>
              <a:rPr lang="es-ES" b="1" dirty="0" smtClean="0"/>
              <a:t> </a:t>
            </a:r>
            <a:r>
              <a:rPr lang="es-ES" b="1" dirty="0" smtClean="0"/>
              <a:t>nombre;</a:t>
            </a:r>
            <a:r>
              <a:rPr lang="es-ES" dirty="0" smtClean="0"/>
              <a:t> </a:t>
            </a:r>
            <a:endParaRPr lang="es-ES" dirty="0" smtClean="0"/>
          </a:p>
          <a:p>
            <a:pPr>
              <a:buNone/>
            </a:pPr>
            <a:r>
              <a:rPr lang="es-ES" b="1" dirty="0" err="1" smtClean="0"/>
              <a:t>System.</a:t>
            </a:r>
            <a:r>
              <a:rPr lang="es-ES" b="1" i="1" dirty="0" err="1" smtClean="0"/>
              <a:t>out</a:t>
            </a:r>
            <a:r>
              <a:rPr lang="es-ES" b="1" dirty="0" err="1" smtClean="0"/>
              <a:t>.print</a:t>
            </a:r>
            <a:r>
              <a:rPr lang="es-ES" b="1" dirty="0" smtClean="0"/>
              <a:t>("Ingrese su nombre y apellido: ");</a:t>
            </a:r>
            <a:r>
              <a:rPr lang="es-ES" dirty="0" smtClean="0"/>
              <a:t> </a:t>
            </a:r>
          </a:p>
          <a:p>
            <a:pPr>
              <a:buNone/>
            </a:pPr>
            <a:r>
              <a:rPr lang="es-ES" b="1" dirty="0" smtClean="0"/>
              <a:t>nombre = </a:t>
            </a:r>
            <a:r>
              <a:rPr lang="es-ES" b="1" dirty="0" err="1" smtClean="0"/>
              <a:t>entrada.nextLine</a:t>
            </a:r>
            <a:r>
              <a:rPr lang="es-ES" b="1" dirty="0" smtClean="0"/>
              <a:t>();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de otros tipos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quisiéramos capturar un entero:</a:t>
            </a:r>
          </a:p>
          <a:p>
            <a:pPr lvl="2">
              <a:buNone/>
            </a:pPr>
            <a:r>
              <a:rPr lang="es-ES" b="1" dirty="0" smtClean="0"/>
              <a:t>edad = </a:t>
            </a:r>
            <a:r>
              <a:rPr lang="es-ES" b="1" dirty="0" err="1" smtClean="0"/>
              <a:t>entrada.nextInt</a:t>
            </a:r>
            <a:r>
              <a:rPr lang="es-ES" b="1" dirty="0" smtClean="0"/>
              <a:t>(); </a:t>
            </a:r>
            <a:endParaRPr lang="es-ES" b="1" dirty="0" smtClean="0"/>
          </a:p>
          <a:p>
            <a:pPr lvl="2">
              <a:buNone/>
            </a:pPr>
            <a:endParaRPr lang="es-AR" b="1" dirty="0" smtClean="0"/>
          </a:p>
          <a:p>
            <a:pPr lvl="2">
              <a:buNone/>
            </a:pPr>
            <a:endParaRPr lang="es-ES" b="1" dirty="0" smtClean="0"/>
          </a:p>
          <a:p>
            <a:r>
              <a:rPr lang="es-AR" dirty="0" smtClean="0"/>
              <a:t>Si quisiéramos capturar </a:t>
            </a:r>
            <a:r>
              <a:rPr lang="es-AR" dirty="0" smtClean="0"/>
              <a:t>datos con decimales:</a:t>
            </a:r>
            <a:endParaRPr lang="es-AR" dirty="0" smtClean="0"/>
          </a:p>
          <a:p>
            <a:pPr lvl="2">
              <a:buNone/>
            </a:pPr>
            <a:r>
              <a:rPr lang="es-ES" b="1" dirty="0" smtClean="0"/>
              <a:t>sueldo = </a:t>
            </a:r>
            <a:r>
              <a:rPr lang="es-ES" b="1" dirty="0" err="1" smtClean="0"/>
              <a:t>entrada.nextDouble</a:t>
            </a:r>
            <a:r>
              <a:rPr lang="es-ES" b="1" dirty="0" smtClean="0"/>
              <a:t>(); </a:t>
            </a:r>
            <a:endParaRPr lang="es-ES" b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5805264"/>
            <a:ext cx="777686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Ejercicio: Realizar un programa que solicite el ingreso de nombre, dirección, edad y sueldo y luego lo muestre por pantalla.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s-ES" cap="all" dirty="0" smtClean="0"/>
              <a:t>Unidad 1: Introducción al lenguaje Java. </a:t>
            </a:r>
            <a:endParaRPr lang="es-ES" dirty="0" smtClean="0"/>
          </a:p>
          <a:p>
            <a:r>
              <a:rPr lang="es-ES" cap="all" dirty="0" smtClean="0"/>
              <a:t>Unidad 2: Tipos de Datos Abstractos</a:t>
            </a:r>
            <a:r>
              <a:rPr lang="es-ES" cap="all" dirty="0" smtClean="0"/>
              <a:t>.</a:t>
            </a:r>
          </a:p>
          <a:p>
            <a:r>
              <a:rPr lang="es-ES" cap="all" dirty="0" smtClean="0"/>
              <a:t>Unidad 3: Funciones recursivas, </a:t>
            </a:r>
            <a:r>
              <a:rPr lang="es-ES" cap="all" dirty="0" err="1" smtClean="0"/>
              <a:t>Arrays</a:t>
            </a:r>
            <a:r>
              <a:rPr lang="es-ES" cap="all" dirty="0" smtClean="0"/>
              <a:t> unidimensionales y Bidimensionales.</a:t>
            </a:r>
            <a:endParaRPr lang="es-ES" dirty="0" smtClean="0"/>
          </a:p>
          <a:p>
            <a:r>
              <a:rPr lang="es-ES" cap="all" dirty="0" smtClean="0"/>
              <a:t>Unidad 4: Manejo de Archivos binarios y de </a:t>
            </a:r>
            <a:r>
              <a:rPr lang="es-ES" cap="all" dirty="0" smtClean="0"/>
              <a:t>texto.</a:t>
            </a:r>
          </a:p>
          <a:p>
            <a:r>
              <a:rPr lang="es-ES" cap="all" dirty="0" smtClean="0"/>
              <a:t>Unidad 5: Pilas Definición y terminología de pila.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ES" cap="all" dirty="0" smtClean="0"/>
              <a:t>Unidad 6: </a:t>
            </a:r>
            <a:r>
              <a:rPr lang="es-ES" cap="all" dirty="0" smtClean="0"/>
              <a:t>Colas</a:t>
            </a:r>
          </a:p>
          <a:p>
            <a:r>
              <a:rPr lang="es-ES" cap="all" dirty="0" smtClean="0"/>
              <a:t>Unidad 7: Listas </a:t>
            </a:r>
            <a:endParaRPr lang="es-ES" dirty="0" smtClean="0"/>
          </a:p>
          <a:p>
            <a:r>
              <a:rPr lang="es-ES" cap="all" dirty="0" smtClean="0"/>
              <a:t>Unidad 8: Arboles </a:t>
            </a:r>
            <a:endParaRPr lang="es-ES" dirty="0" smtClean="0"/>
          </a:p>
          <a:p>
            <a:r>
              <a:rPr lang="es-ES" cap="all" dirty="0" smtClean="0"/>
              <a:t>Unidad 9: Grafos </a:t>
            </a:r>
            <a:endParaRPr lang="es-ES" dirty="0" smtClean="0"/>
          </a:p>
          <a:p>
            <a:pPr>
              <a:buNone/>
            </a:pPr>
            <a:r>
              <a:rPr lang="es-AR" b="1" u="sng" dirty="0" smtClean="0"/>
              <a:t>Bibliografía</a:t>
            </a:r>
          </a:p>
          <a:p>
            <a:pPr lvl="0"/>
            <a:r>
              <a:rPr lang="en-US" dirty="0" smtClean="0"/>
              <a:t> Chris </a:t>
            </a:r>
            <a:r>
              <a:rPr lang="en-US" dirty="0" err="1" smtClean="0"/>
              <a:t>Okasaki</a:t>
            </a:r>
            <a:r>
              <a:rPr lang="en-US" dirty="0" smtClean="0"/>
              <a:t>, Purely Functional Data Structures. Cambridge University Press, 1998. </a:t>
            </a:r>
            <a:endParaRPr lang="es-ES" dirty="0" smtClean="0"/>
          </a:p>
          <a:p>
            <a:pPr lvl="0"/>
            <a:r>
              <a:rPr lang="en-US" dirty="0" smtClean="0"/>
              <a:t>Mark Allen Weiss , Data Structures and Algorithm in C. Addison-Wesley, 1997 (2da </a:t>
            </a:r>
            <a:r>
              <a:rPr lang="en-US" dirty="0" err="1" smtClean="0"/>
              <a:t>edición</a:t>
            </a:r>
            <a:r>
              <a:rPr lang="en-US" dirty="0" smtClean="0"/>
              <a:t>). </a:t>
            </a:r>
            <a:endParaRPr lang="es-ES" dirty="0" smtClean="0"/>
          </a:p>
          <a:p>
            <a:pPr>
              <a:buNone/>
            </a:pPr>
            <a:endParaRPr lang="es-E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POSIBLES FECHAS DE EXAMENES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Parcial unidades 1,2,3,4 </a:t>
            </a:r>
            <a:r>
              <a:rPr lang="es-AR" dirty="0" smtClean="0">
                <a:sym typeface="Wingdings" pitchFamily="2" charset="2"/>
              </a:rPr>
              <a:t> 01/10/2018</a:t>
            </a:r>
          </a:p>
          <a:p>
            <a:pPr lvl="1"/>
            <a:r>
              <a:rPr lang="es-AR" dirty="0" err="1" smtClean="0">
                <a:sym typeface="Wingdings" pitchFamily="2" charset="2"/>
              </a:rPr>
              <a:t>Recuperatorio</a:t>
            </a:r>
            <a:r>
              <a:rPr lang="es-AR" dirty="0" smtClean="0">
                <a:sym typeface="Wingdings" pitchFamily="2" charset="2"/>
              </a:rPr>
              <a:t> 1er. Parcial 02/11/2018</a:t>
            </a:r>
          </a:p>
          <a:p>
            <a:pPr lvl="1"/>
            <a:endParaRPr lang="es-AR" dirty="0" smtClean="0">
              <a:sym typeface="Wingdings" pitchFamily="2" charset="2"/>
            </a:endParaRPr>
          </a:p>
          <a:p>
            <a:pPr lvl="1"/>
            <a:r>
              <a:rPr lang="es-AR" dirty="0" smtClean="0">
                <a:sym typeface="Wingdings" pitchFamily="2" charset="2"/>
              </a:rPr>
              <a:t>Parcial unidades 5,6,7,8,9 27/11/2018</a:t>
            </a:r>
          </a:p>
          <a:p>
            <a:pPr lvl="1"/>
            <a:r>
              <a:rPr lang="es-AR" dirty="0" err="1" smtClean="0">
                <a:sym typeface="Wingdings" pitchFamily="2" charset="2"/>
              </a:rPr>
              <a:t>Recuperatorio</a:t>
            </a:r>
            <a:r>
              <a:rPr lang="es-AR" dirty="0" smtClean="0">
                <a:sym typeface="Wingdings" pitchFamily="2" charset="2"/>
              </a:rPr>
              <a:t> 2do Parcial 30/11/2018 </a:t>
            </a:r>
          </a:p>
          <a:p>
            <a:pPr lvl="1"/>
            <a:endParaRPr lang="es-AR" dirty="0" smtClean="0">
              <a:sym typeface="Wingdings" pitchFamily="2" charset="2"/>
            </a:endParaRPr>
          </a:p>
          <a:p>
            <a:pPr lvl="1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s-ES" cap="all" dirty="0" smtClean="0"/>
              <a:t>Unidad 1: Introducción al lenguaje Java</a:t>
            </a:r>
            <a:r>
              <a:rPr lang="es-ES" cap="all" dirty="0" smtClean="0"/>
              <a:t>.</a:t>
            </a:r>
          </a:p>
          <a:p>
            <a:pPr>
              <a:buNone/>
            </a:pPr>
            <a:r>
              <a:rPr lang="es-AR" cap="all" dirty="0" smtClean="0"/>
              <a:t>Objetivos:</a:t>
            </a:r>
          </a:p>
          <a:p>
            <a:pPr lvl="0"/>
            <a:r>
              <a:rPr lang="es-ES" sz="2400" dirty="0" smtClean="0"/>
              <a:t>Incorporar </a:t>
            </a:r>
            <a:r>
              <a:rPr lang="es-ES" sz="2400" dirty="0" smtClean="0"/>
              <a:t>conceptos básicos necesarios para escribir, compilar y ejecutar un programa en este lenguaje de programación. </a:t>
            </a:r>
          </a:p>
          <a:p>
            <a:pPr lvl="0"/>
            <a:r>
              <a:rPr lang="es-ES" sz="2400" dirty="0" smtClean="0"/>
              <a:t>Utilizar </a:t>
            </a:r>
            <a:r>
              <a:rPr lang="es-ES" sz="2400" dirty="0" smtClean="0"/>
              <a:t>reglas sintácticas. Tipos de datos primitivos y referenciales. </a:t>
            </a:r>
          </a:p>
          <a:p>
            <a:pPr lvl="0"/>
            <a:r>
              <a:rPr lang="es-ES" sz="2400" dirty="0" smtClean="0"/>
              <a:t>Definir funciones y variables. Operadores. Estructuras de control. </a:t>
            </a:r>
          </a:p>
          <a:p>
            <a:pPr lvl="0"/>
            <a:r>
              <a:rPr lang="es-ES" sz="2400" dirty="0" smtClean="0"/>
              <a:t>Proporcionar ejemplos y realizar ejercicios. </a:t>
            </a:r>
          </a:p>
          <a:p>
            <a:pPr>
              <a:buNone/>
            </a:pPr>
            <a:endParaRPr lang="es-AR" cap="all" dirty="0" smtClean="0"/>
          </a:p>
          <a:p>
            <a:pPr>
              <a:buNone/>
            </a:pPr>
            <a:endParaRPr lang="es-ES" cap="all" dirty="0" smtClean="0"/>
          </a:p>
          <a:p>
            <a:pPr lvl="1">
              <a:buNone/>
            </a:pPr>
            <a:r>
              <a:rPr lang="es-ES" cap="all" dirty="0" smtClean="0"/>
              <a:t> </a:t>
            </a:r>
            <a:endParaRPr lang="es-ES" dirty="0" smtClean="0"/>
          </a:p>
          <a:p>
            <a:endParaRPr lang="es-AR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JAVA?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777283"/>
          </a:xfrm>
        </p:spPr>
        <p:txBody>
          <a:bodyPr/>
          <a:lstStyle/>
          <a:p>
            <a:r>
              <a:rPr lang="es-AR" dirty="0" smtClean="0"/>
              <a:t>Java es un lenguaje de desarrollo de propósito general, y como tal </a:t>
            </a:r>
            <a:r>
              <a:rPr lang="es-AR" dirty="0" smtClean="0"/>
              <a:t>es válido </a:t>
            </a:r>
            <a:r>
              <a:rPr lang="es-AR" dirty="0" smtClean="0"/>
              <a:t>para realizar todo tipo de aplicaciones profesionales.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1606</Words>
  <Application>Microsoft Office PowerPoint</Application>
  <PresentationFormat>Presentación en pantalla (4:3)</PresentationFormat>
  <Paragraphs>240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Estructura de Datos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Que es JAVA?</vt:lpstr>
      <vt:lpstr>Lenguaje de programación JAVA</vt:lpstr>
      <vt:lpstr>Diapositiva 11</vt:lpstr>
      <vt:lpstr>Cuales son las ventajas de JAVA?</vt:lpstr>
      <vt:lpstr>En que plataforma corre un programa JAVA?</vt:lpstr>
      <vt:lpstr>Es compilado o Interpretado?</vt:lpstr>
      <vt:lpstr>Diapositiva 15</vt:lpstr>
      <vt:lpstr>JVM</vt:lpstr>
      <vt:lpstr>Entornos de desarrollo JAVA</vt:lpstr>
      <vt:lpstr>Componentes DRJava:</vt:lpstr>
      <vt:lpstr>Seleccionar autocompletar comentarios</vt:lpstr>
      <vt:lpstr>Diapositiva 20</vt:lpstr>
      <vt:lpstr>DRJava </vt:lpstr>
      <vt:lpstr>Consideraciones antes de programar en JAVA</vt:lpstr>
      <vt:lpstr>Diapositiva 23</vt:lpstr>
      <vt:lpstr>Nuestro primer programa</vt:lpstr>
      <vt:lpstr>Diapositiva 25</vt:lpstr>
      <vt:lpstr>Diapositiva 26</vt:lpstr>
      <vt:lpstr>Variables </vt:lpstr>
      <vt:lpstr>Diapositiva 28</vt:lpstr>
      <vt:lpstr>Diapositiva 29</vt:lpstr>
      <vt:lpstr>Diapositiva 30</vt:lpstr>
      <vt:lpstr>Tipos de datos primitivos</vt:lpstr>
      <vt:lpstr>Diapositiva 32</vt:lpstr>
      <vt:lpstr>Diapositiva 33</vt:lpstr>
      <vt:lpstr>Diapositiva 34</vt:lpstr>
      <vt:lpstr>Diapositiva 35</vt:lpstr>
      <vt:lpstr>Operadores Aritméticos</vt:lpstr>
      <vt:lpstr>Operadores condicionales</vt:lpstr>
      <vt:lpstr>Diapositiva 38</vt:lpstr>
      <vt:lpstr>Operadores de Bit</vt:lpstr>
      <vt:lpstr>Operadores de asignación</vt:lpstr>
      <vt:lpstr>Operador condicional de una línea</vt:lpstr>
      <vt:lpstr>Ingreso de datos por teclado</vt:lpstr>
      <vt:lpstr>Diapositiva 43</vt:lpstr>
      <vt:lpstr>Ingreso de otros tipos de datos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1</dc:title>
  <dc:creator>Marcelo Ferreyra</dc:creator>
  <cp:lastModifiedBy>PositivoBgh</cp:lastModifiedBy>
  <cp:revision>73</cp:revision>
  <dcterms:created xsi:type="dcterms:W3CDTF">2018-08-12T16:43:44Z</dcterms:created>
  <dcterms:modified xsi:type="dcterms:W3CDTF">2018-08-13T17:52:42Z</dcterms:modified>
</cp:coreProperties>
</file>