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9" r:id="rId23"/>
    <p:sldId id="278" r:id="rId24"/>
    <p:sldId id="280" r:id="rId25"/>
    <p:sldId id="281"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95536" y="1268760"/>
            <a:ext cx="8229600" cy="936104"/>
          </a:xfrm>
          <a:prstGeom prst="rect">
            <a:avLst/>
          </a:prstGeom>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a:xfrm>
            <a:off x="467544" y="2348880"/>
            <a:ext cx="8219256" cy="3777283"/>
          </a:xfrm>
          <a:prstGeom prst="rect">
            <a:avLst/>
          </a:prstGeo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11"/>
          </p:nvPr>
        </p:nvSpPr>
        <p:spPr/>
        <p:txBody>
          <a:bodyPr/>
          <a:lstStyle/>
          <a:p>
            <a:r>
              <a:rPr lang="es-AR" dirty="0" smtClean="0"/>
              <a:t>Estructura de Datos 1</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uadroTexto"/>
          <p:cNvSpPr txBox="1"/>
          <p:nvPr userDrawn="1"/>
        </p:nvSpPr>
        <p:spPr>
          <a:xfrm>
            <a:off x="6156176" y="764704"/>
            <a:ext cx="2195986" cy="369332"/>
          </a:xfrm>
          <a:prstGeom prst="rect">
            <a:avLst/>
          </a:prstGeom>
          <a:noFill/>
        </p:spPr>
        <p:txBody>
          <a:bodyPr wrap="none" rtlCol="0">
            <a:spAutoFit/>
          </a:bodyPr>
          <a:lstStyle/>
          <a:p>
            <a:r>
              <a:rPr lang="es-AR" dirty="0" smtClean="0"/>
              <a:t>Estructura de Datos 1</a:t>
            </a:r>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24/09/2018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dirty="0" smtClean="0"/>
              <a:t>Estructura de Datos 2</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pic>
        <p:nvPicPr>
          <p:cNvPr id="7" name="6 Imagen" descr="Hurlingham-logo.png"/>
          <p:cNvPicPr>
            <a:picLocks noChangeAspect="1"/>
          </p:cNvPicPr>
          <p:nvPr userDrawn="1"/>
        </p:nvPicPr>
        <p:blipFill>
          <a:blip r:embed="rId13" cstate="print"/>
          <a:stretch>
            <a:fillRect/>
          </a:stretch>
        </p:blipFill>
        <p:spPr>
          <a:xfrm>
            <a:off x="395537" y="260649"/>
            <a:ext cx="2261463" cy="576064"/>
          </a:xfrm>
          <a:prstGeom prst="rect">
            <a:avLst/>
          </a:prstGeom>
        </p:spPr>
      </p:pic>
      <p:cxnSp>
        <p:nvCxnSpPr>
          <p:cNvPr id="9" name="8 Conector recto"/>
          <p:cNvCxnSpPr/>
          <p:nvPr userDrawn="1"/>
        </p:nvCxnSpPr>
        <p:spPr>
          <a:xfrm>
            <a:off x="323528" y="1196752"/>
            <a:ext cx="84249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Estructura de Datos 1</a:t>
            </a:r>
            <a:endParaRPr lang="es-ES" dirty="0"/>
          </a:p>
        </p:txBody>
      </p:sp>
      <p:sp>
        <p:nvSpPr>
          <p:cNvPr id="3" name="2 Subtítulo"/>
          <p:cNvSpPr>
            <a:spLocks noGrp="1"/>
          </p:cNvSpPr>
          <p:nvPr>
            <p:ph type="subTitle" idx="1"/>
          </p:nvPr>
        </p:nvSpPr>
        <p:spPr/>
        <p:txBody>
          <a:bodyPr/>
          <a:lstStyle/>
          <a:p>
            <a:r>
              <a:rPr lang="es-AR" dirty="0" smtClean="0"/>
              <a:t>Profesores</a:t>
            </a:r>
          </a:p>
          <a:p>
            <a:r>
              <a:rPr lang="es-AR" dirty="0" smtClean="0"/>
              <a:t>Ariel </a:t>
            </a:r>
            <a:r>
              <a:rPr lang="es-AR" dirty="0" err="1" smtClean="0"/>
              <a:t>Clocchiatti</a:t>
            </a:r>
            <a:endParaRPr lang="es-AR" dirty="0" smtClean="0"/>
          </a:p>
          <a:p>
            <a:r>
              <a:rPr lang="es-AR" dirty="0" smtClean="0"/>
              <a:t>Marcelo </a:t>
            </a:r>
            <a:r>
              <a:rPr lang="es-AR" dirty="0" err="1" smtClean="0"/>
              <a:t>Ferreyra</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700808"/>
            <a:ext cx="8352928" cy="3693319"/>
          </a:xfrm>
          <a:prstGeom prst="rect">
            <a:avLst/>
          </a:prstGeom>
        </p:spPr>
        <p:txBody>
          <a:bodyPr wrap="square">
            <a:spAutoFit/>
          </a:bodyPr>
          <a:lstStyle/>
          <a:p>
            <a:r>
              <a:rPr lang="es-AR" b="1" dirty="0" err="1" smtClean="0"/>
              <a:t>public</a:t>
            </a:r>
            <a:r>
              <a:rPr lang="es-AR" b="1" dirty="0" smtClean="0"/>
              <a:t> </a:t>
            </a:r>
            <a:r>
              <a:rPr lang="es-AR" b="1" dirty="0" err="1" smtClean="0"/>
              <a:t>String</a:t>
            </a:r>
            <a:r>
              <a:rPr lang="es-AR" b="1" dirty="0" smtClean="0"/>
              <a:t> </a:t>
            </a:r>
            <a:r>
              <a:rPr lang="es-AR" b="1" dirty="0" err="1" smtClean="0"/>
              <a:t>getParent</a:t>
            </a:r>
            <a:r>
              <a:rPr lang="es-AR" b="1" dirty="0" smtClean="0"/>
              <a:t>(); // obtiene el </a:t>
            </a:r>
            <a:r>
              <a:rPr lang="es-AR" b="1" dirty="0" err="1" smtClean="0"/>
              <a:t>path</a:t>
            </a:r>
            <a:r>
              <a:rPr lang="es-AR" b="1" dirty="0" smtClean="0"/>
              <a:t> del directorio padre</a:t>
            </a:r>
          </a:p>
          <a:p>
            <a:r>
              <a:rPr lang="es-ES" b="1" dirty="0" err="1" smtClean="0"/>
              <a:t>public</a:t>
            </a:r>
            <a:r>
              <a:rPr lang="es-ES" b="1" dirty="0" smtClean="0"/>
              <a:t> </a:t>
            </a:r>
            <a:r>
              <a:rPr lang="es-ES" b="1" dirty="0" err="1" smtClean="0"/>
              <a:t>String</a:t>
            </a:r>
            <a:r>
              <a:rPr lang="es-ES" b="1" dirty="0" smtClean="0"/>
              <a:t> </a:t>
            </a:r>
            <a:r>
              <a:rPr lang="es-ES" b="1" dirty="0" err="1" smtClean="0"/>
              <a:t>getPath</a:t>
            </a:r>
            <a:r>
              <a:rPr lang="es-ES" b="1" dirty="0" smtClean="0"/>
              <a:t>(); // obtiene el </a:t>
            </a:r>
            <a:r>
              <a:rPr lang="es-ES" b="1" dirty="0" err="1" smtClean="0"/>
              <a:t>path</a:t>
            </a:r>
            <a:r>
              <a:rPr lang="es-ES" b="1" dirty="0" smtClean="0"/>
              <a:t> del fichero</a:t>
            </a:r>
          </a:p>
          <a:p>
            <a:r>
              <a:rPr lang="es-AR" b="1" dirty="0" err="1" smtClean="0"/>
              <a:t>public</a:t>
            </a:r>
            <a:r>
              <a:rPr lang="es-AR" b="1" dirty="0" smtClean="0"/>
              <a:t> </a:t>
            </a:r>
            <a:r>
              <a:rPr lang="es-AR" b="1" dirty="0" err="1" smtClean="0"/>
              <a:t>int</a:t>
            </a:r>
            <a:r>
              <a:rPr lang="es-AR" b="1" dirty="0" smtClean="0"/>
              <a:t> </a:t>
            </a:r>
            <a:r>
              <a:rPr lang="es-AR" b="1" dirty="0" err="1" smtClean="0"/>
              <a:t>hashCode</a:t>
            </a:r>
            <a:r>
              <a:rPr lang="es-AR" b="1" dirty="0" smtClean="0"/>
              <a:t>(); // devuelve un código hash para el fichero</a:t>
            </a:r>
          </a:p>
          <a:p>
            <a:r>
              <a:rPr lang="es-ES" b="1" dirty="0" err="1" smtClean="0"/>
              <a:t>public</a:t>
            </a:r>
            <a:r>
              <a:rPr lang="es-ES" b="1" dirty="0" smtClean="0"/>
              <a:t> </a:t>
            </a:r>
            <a:r>
              <a:rPr lang="es-ES" b="1" dirty="0" err="1" smtClean="0"/>
              <a:t>native</a:t>
            </a:r>
            <a:r>
              <a:rPr lang="es-ES" b="1" dirty="0" smtClean="0"/>
              <a:t> </a:t>
            </a:r>
            <a:r>
              <a:rPr lang="es-ES" b="1" dirty="0" err="1" smtClean="0"/>
              <a:t>boolean</a:t>
            </a:r>
            <a:r>
              <a:rPr lang="es-ES" b="1" dirty="0" smtClean="0"/>
              <a:t> </a:t>
            </a:r>
            <a:r>
              <a:rPr lang="es-ES" b="1" dirty="0" err="1" smtClean="0"/>
              <a:t>isAbsolute</a:t>
            </a:r>
            <a:r>
              <a:rPr lang="es-ES" b="1" dirty="0" smtClean="0"/>
              <a:t>(); // true si el </a:t>
            </a:r>
            <a:r>
              <a:rPr lang="es-ES" b="1" dirty="0" err="1" smtClean="0"/>
              <a:t>path</a:t>
            </a:r>
            <a:r>
              <a:rPr lang="es-ES" b="1" dirty="0" smtClean="0"/>
              <a:t> es absoluto</a:t>
            </a:r>
          </a:p>
          <a:p>
            <a:r>
              <a:rPr lang="es-AR" b="1" dirty="0" err="1" smtClean="0"/>
              <a:t>public</a:t>
            </a:r>
            <a:r>
              <a:rPr lang="es-AR" b="1" dirty="0" smtClean="0"/>
              <a:t> </a:t>
            </a:r>
            <a:r>
              <a:rPr lang="es-AR" b="1" dirty="0" err="1" smtClean="0"/>
              <a:t>boolean</a:t>
            </a:r>
            <a:r>
              <a:rPr lang="es-AR" b="1" dirty="0" smtClean="0"/>
              <a:t> </a:t>
            </a:r>
            <a:r>
              <a:rPr lang="es-AR" b="1" dirty="0" err="1" smtClean="0"/>
              <a:t>isDirectory</a:t>
            </a:r>
            <a:r>
              <a:rPr lang="es-AR" b="1" dirty="0" smtClean="0"/>
              <a:t>(); // true si es un directorio y no un fichero</a:t>
            </a:r>
          </a:p>
          <a:p>
            <a:r>
              <a:rPr lang="es-ES" b="1" dirty="0" err="1" smtClean="0"/>
              <a:t>public</a:t>
            </a:r>
            <a:r>
              <a:rPr lang="es-ES" b="1" dirty="0" smtClean="0"/>
              <a:t> </a:t>
            </a:r>
            <a:r>
              <a:rPr lang="es-ES" b="1" dirty="0" err="1" smtClean="0"/>
              <a:t>boolean</a:t>
            </a:r>
            <a:r>
              <a:rPr lang="es-ES" b="1" dirty="0" smtClean="0"/>
              <a:t> </a:t>
            </a:r>
            <a:r>
              <a:rPr lang="es-ES" b="1" dirty="0" err="1" smtClean="0"/>
              <a:t>isFile</a:t>
            </a:r>
            <a:r>
              <a:rPr lang="es-ES" b="1" dirty="0" smtClean="0"/>
              <a:t>(); // true si es un fichero</a:t>
            </a:r>
          </a:p>
          <a:p>
            <a:r>
              <a:rPr lang="es-AR" b="1" dirty="0" err="1" smtClean="0"/>
              <a:t>public</a:t>
            </a:r>
            <a:r>
              <a:rPr lang="es-AR" b="1" dirty="0" smtClean="0"/>
              <a:t> </a:t>
            </a:r>
            <a:r>
              <a:rPr lang="es-AR" b="1" dirty="0" err="1" smtClean="0"/>
              <a:t>long</a:t>
            </a:r>
            <a:r>
              <a:rPr lang="es-AR" b="1" dirty="0" smtClean="0"/>
              <a:t> </a:t>
            </a:r>
            <a:r>
              <a:rPr lang="es-AR" b="1" dirty="0" err="1" smtClean="0"/>
              <a:t>lastModified</a:t>
            </a:r>
            <a:r>
              <a:rPr lang="es-AR" b="1" dirty="0" smtClean="0"/>
              <a:t>(); // Devuelve el momento de la última modificación</a:t>
            </a:r>
          </a:p>
          <a:p>
            <a:r>
              <a:rPr lang="es-AR" b="1" dirty="0" err="1" smtClean="0"/>
              <a:t>public</a:t>
            </a:r>
            <a:r>
              <a:rPr lang="es-AR" b="1" dirty="0" smtClean="0"/>
              <a:t> </a:t>
            </a:r>
            <a:r>
              <a:rPr lang="es-AR" b="1" dirty="0" err="1" smtClean="0"/>
              <a:t>long</a:t>
            </a:r>
            <a:r>
              <a:rPr lang="es-AR" b="1" dirty="0" smtClean="0"/>
              <a:t> </a:t>
            </a:r>
            <a:r>
              <a:rPr lang="es-AR" b="1" dirty="0" err="1" smtClean="0"/>
              <a:t>length</a:t>
            </a:r>
            <a:r>
              <a:rPr lang="es-AR" b="1" dirty="0" smtClean="0"/>
              <a:t>(); // Devuelve el tamaño en bytes del fichero</a:t>
            </a:r>
          </a:p>
          <a:p>
            <a:r>
              <a:rPr lang="es-AR" b="1" dirty="0" err="1" smtClean="0"/>
              <a:t>public</a:t>
            </a:r>
            <a:r>
              <a:rPr lang="es-AR" b="1" dirty="0" smtClean="0"/>
              <a:t> </a:t>
            </a:r>
            <a:r>
              <a:rPr lang="es-AR" b="1" dirty="0" err="1" smtClean="0"/>
              <a:t>String</a:t>
            </a:r>
            <a:r>
              <a:rPr lang="es-AR" b="1" dirty="0" smtClean="0"/>
              <a:t>[] </a:t>
            </a:r>
            <a:r>
              <a:rPr lang="es-AR" b="1" dirty="0" err="1" smtClean="0"/>
              <a:t>list</a:t>
            </a:r>
            <a:r>
              <a:rPr lang="es-AR" b="1" dirty="0" smtClean="0"/>
              <a:t>(); // Devuelve los ficheros de un directorio</a:t>
            </a:r>
          </a:p>
          <a:p>
            <a:r>
              <a:rPr lang="es-ES" b="1" dirty="0" err="1" smtClean="0"/>
              <a:t>public</a:t>
            </a:r>
            <a:r>
              <a:rPr lang="es-ES" b="1" dirty="0" smtClean="0"/>
              <a:t> </a:t>
            </a:r>
            <a:r>
              <a:rPr lang="es-ES" b="1" dirty="0" err="1" smtClean="0"/>
              <a:t>String</a:t>
            </a:r>
            <a:r>
              <a:rPr lang="es-ES" b="1" dirty="0" smtClean="0"/>
              <a:t>[] </a:t>
            </a:r>
            <a:r>
              <a:rPr lang="es-ES" b="1" dirty="0" err="1" smtClean="0"/>
              <a:t>list</a:t>
            </a:r>
            <a:r>
              <a:rPr lang="es-ES" b="1" dirty="0" smtClean="0"/>
              <a:t>(</a:t>
            </a:r>
            <a:r>
              <a:rPr lang="es-ES" b="1" dirty="0" err="1" smtClean="0"/>
              <a:t>FilenameFilter</a:t>
            </a:r>
            <a:r>
              <a:rPr lang="es-ES" b="1" dirty="0" smtClean="0"/>
              <a:t> filtro); // igual que anterior con filtro</a:t>
            </a:r>
          </a:p>
          <a:p>
            <a:r>
              <a:rPr lang="es-AR" b="1" dirty="0" err="1" smtClean="0"/>
              <a:t>public</a:t>
            </a:r>
            <a:r>
              <a:rPr lang="es-AR" b="1" dirty="0" smtClean="0"/>
              <a:t> </a:t>
            </a:r>
            <a:r>
              <a:rPr lang="es-AR" b="1" dirty="0" err="1" smtClean="0"/>
              <a:t>boolean</a:t>
            </a:r>
            <a:r>
              <a:rPr lang="es-AR" b="1" dirty="0" smtClean="0"/>
              <a:t> </a:t>
            </a:r>
            <a:r>
              <a:rPr lang="es-AR" b="1" dirty="0" err="1" smtClean="0"/>
              <a:t>mkdir</a:t>
            </a:r>
            <a:r>
              <a:rPr lang="es-AR" b="1" dirty="0" smtClean="0"/>
              <a:t>(); // Crea el directorio indicado</a:t>
            </a:r>
          </a:p>
          <a:p>
            <a:r>
              <a:rPr lang="es-AR" b="1" dirty="0" err="1" smtClean="0"/>
              <a:t>public</a:t>
            </a:r>
            <a:r>
              <a:rPr lang="es-AR" b="1" dirty="0" smtClean="0"/>
              <a:t> </a:t>
            </a:r>
            <a:r>
              <a:rPr lang="es-AR" b="1" dirty="0" err="1" smtClean="0"/>
              <a:t>boolean</a:t>
            </a:r>
            <a:r>
              <a:rPr lang="es-AR" b="1" dirty="0" smtClean="0"/>
              <a:t> </a:t>
            </a:r>
            <a:r>
              <a:rPr lang="es-AR" b="1" dirty="0" err="1" smtClean="0"/>
              <a:t>mkdirs</a:t>
            </a:r>
            <a:r>
              <a:rPr lang="es-AR" b="1" dirty="0" smtClean="0"/>
              <a:t>(); // Crea todos los directorios del </a:t>
            </a:r>
            <a:r>
              <a:rPr lang="es-AR" b="1" dirty="0" err="1" smtClean="0"/>
              <a:t>path</a:t>
            </a:r>
            <a:r>
              <a:rPr lang="es-AR" b="1" dirty="0" smtClean="0"/>
              <a:t> necesarios</a:t>
            </a:r>
          </a:p>
          <a:p>
            <a:r>
              <a:rPr lang="es-ES" b="1" dirty="0" err="1" smtClean="0"/>
              <a:t>public</a:t>
            </a:r>
            <a:r>
              <a:rPr lang="es-ES" b="1" dirty="0" smtClean="0"/>
              <a:t> </a:t>
            </a:r>
            <a:r>
              <a:rPr lang="es-ES" b="1" dirty="0" err="1" smtClean="0"/>
              <a:t>boolean</a:t>
            </a:r>
            <a:r>
              <a:rPr lang="es-ES" b="1" dirty="0" smtClean="0"/>
              <a:t> </a:t>
            </a:r>
            <a:r>
              <a:rPr lang="es-ES" b="1" dirty="0" err="1" smtClean="0"/>
              <a:t>renameTo</a:t>
            </a:r>
            <a:r>
              <a:rPr lang="es-ES" b="1" dirty="0" smtClean="0"/>
              <a:t>(</a:t>
            </a:r>
            <a:r>
              <a:rPr lang="es-ES" b="1" dirty="0" err="1" smtClean="0"/>
              <a:t>File</a:t>
            </a:r>
            <a:r>
              <a:rPr lang="es-ES" b="1" dirty="0" smtClean="0"/>
              <a:t> destino); // Cambia el nombre por destino</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43608" y="2636912"/>
            <a:ext cx="4141647" cy="369332"/>
          </a:xfrm>
          <a:prstGeom prst="rect">
            <a:avLst/>
          </a:prstGeom>
        </p:spPr>
        <p:txBody>
          <a:bodyPr wrap="none">
            <a:spAutoFit/>
          </a:bodyPr>
          <a:lstStyle/>
          <a:p>
            <a:r>
              <a:rPr lang="es-ES" dirty="0" err="1" smtClean="0"/>
              <a:t>File</a:t>
            </a:r>
            <a:r>
              <a:rPr lang="es-ES" dirty="0" smtClean="0"/>
              <a:t> </a:t>
            </a:r>
            <a:r>
              <a:rPr lang="es-ES" dirty="0" err="1" smtClean="0"/>
              <a:t>paper</a:t>
            </a:r>
            <a:r>
              <a:rPr lang="es-ES" dirty="0" smtClean="0"/>
              <a:t> = new </a:t>
            </a:r>
            <a:r>
              <a:rPr lang="es-ES" dirty="0" err="1" smtClean="0"/>
              <a:t>File</a:t>
            </a:r>
            <a:r>
              <a:rPr lang="es-ES" dirty="0" smtClean="0"/>
              <a:t>("daliLamaEssay.txt");</a:t>
            </a:r>
            <a:endParaRPr lang="es-ES" dirty="0"/>
          </a:p>
        </p:txBody>
      </p:sp>
      <p:sp>
        <p:nvSpPr>
          <p:cNvPr id="5" name="4 CuadroTexto"/>
          <p:cNvSpPr txBox="1"/>
          <p:nvPr/>
        </p:nvSpPr>
        <p:spPr>
          <a:xfrm>
            <a:off x="899592" y="1988840"/>
            <a:ext cx="3284041" cy="369332"/>
          </a:xfrm>
          <a:prstGeom prst="rect">
            <a:avLst/>
          </a:prstGeom>
          <a:noFill/>
          <a:ln w="3175">
            <a:solidFill>
              <a:schemeClr val="tx1"/>
            </a:solidFill>
          </a:ln>
        </p:spPr>
        <p:txBody>
          <a:bodyPr wrap="none" rtlCol="0">
            <a:spAutoFit/>
          </a:bodyPr>
          <a:lstStyle/>
          <a:p>
            <a:r>
              <a:rPr lang="es-AR" dirty="0" smtClean="0"/>
              <a:t>Como utilizar un archivo de texto</a:t>
            </a:r>
            <a:endParaRPr lang="es-ES" dirty="0"/>
          </a:p>
        </p:txBody>
      </p:sp>
      <p:sp>
        <p:nvSpPr>
          <p:cNvPr id="6" name="5 Rectángulo"/>
          <p:cNvSpPr/>
          <p:nvPr/>
        </p:nvSpPr>
        <p:spPr>
          <a:xfrm>
            <a:off x="899592" y="4149080"/>
            <a:ext cx="4572000" cy="1477328"/>
          </a:xfrm>
          <a:prstGeom prst="rect">
            <a:avLst/>
          </a:prstGeom>
        </p:spPr>
        <p:txBody>
          <a:bodyPr>
            <a:spAutoFit/>
          </a:bodyPr>
          <a:lstStyle/>
          <a:p>
            <a:r>
              <a:rPr lang="es-ES" dirty="0" err="1" smtClean="0"/>
              <a:t>File</a:t>
            </a:r>
            <a:r>
              <a:rPr lang="es-ES" dirty="0" smtClean="0"/>
              <a:t> </a:t>
            </a:r>
            <a:r>
              <a:rPr lang="es-ES" dirty="0" err="1" smtClean="0"/>
              <a:t>paper</a:t>
            </a:r>
            <a:r>
              <a:rPr lang="es-ES" dirty="0" smtClean="0"/>
              <a:t> = new </a:t>
            </a:r>
            <a:r>
              <a:rPr lang="es-ES" dirty="0" err="1" smtClean="0"/>
              <a:t>File</a:t>
            </a:r>
            <a:r>
              <a:rPr lang="es-ES" dirty="0" smtClean="0"/>
              <a:t>("daliLamaEssay.doc");</a:t>
            </a:r>
          </a:p>
          <a:p>
            <a:r>
              <a:rPr lang="es-ES" dirty="0" err="1" smtClean="0"/>
              <a:t>if</a:t>
            </a:r>
            <a:r>
              <a:rPr lang="es-ES" dirty="0" smtClean="0"/>
              <a:t> (</a:t>
            </a:r>
            <a:r>
              <a:rPr lang="es-ES" dirty="0" err="1" smtClean="0"/>
              <a:t>paper.exists</a:t>
            </a:r>
            <a:r>
              <a:rPr lang="es-ES" dirty="0" smtClean="0"/>
              <a:t>())</a:t>
            </a:r>
          </a:p>
          <a:p>
            <a:r>
              <a:rPr lang="es-ES" dirty="0" smtClean="0"/>
              <a:t>{</a:t>
            </a:r>
          </a:p>
          <a:p>
            <a:r>
              <a:rPr lang="es-ES" dirty="0" err="1" smtClean="0"/>
              <a:t>System.out.println</a:t>
            </a:r>
            <a:r>
              <a:rPr lang="es-ES" dirty="0" smtClean="0"/>
              <a:t>("Sí existe.");</a:t>
            </a:r>
          </a:p>
          <a:p>
            <a:r>
              <a:rPr lang="es-ES" dirty="0" smtClean="0"/>
              <a:t>}</a:t>
            </a:r>
            <a:endParaRPr lang="es-ES" dirty="0"/>
          </a:p>
        </p:txBody>
      </p:sp>
      <p:sp>
        <p:nvSpPr>
          <p:cNvPr id="7" name="6 CuadroTexto"/>
          <p:cNvSpPr txBox="1"/>
          <p:nvPr/>
        </p:nvSpPr>
        <p:spPr>
          <a:xfrm>
            <a:off x="899592" y="3429000"/>
            <a:ext cx="3616503" cy="369332"/>
          </a:xfrm>
          <a:prstGeom prst="rect">
            <a:avLst/>
          </a:prstGeom>
          <a:noFill/>
          <a:ln>
            <a:solidFill>
              <a:schemeClr val="tx1"/>
            </a:solidFill>
          </a:ln>
        </p:spPr>
        <p:txBody>
          <a:bodyPr wrap="none" rtlCol="0">
            <a:spAutoFit/>
          </a:bodyPr>
          <a:lstStyle/>
          <a:p>
            <a:r>
              <a:rPr lang="es-AR" dirty="0" smtClean="0"/>
              <a:t>Para determinar si existe un archivo:</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899592" y="1988840"/>
            <a:ext cx="1907510" cy="369332"/>
          </a:xfrm>
          <a:prstGeom prst="rect">
            <a:avLst/>
          </a:prstGeom>
          <a:noFill/>
          <a:ln w="3175">
            <a:solidFill>
              <a:schemeClr val="tx1"/>
            </a:solidFill>
          </a:ln>
        </p:spPr>
        <p:txBody>
          <a:bodyPr wrap="none" rtlCol="0">
            <a:spAutoFit/>
          </a:bodyPr>
          <a:lstStyle/>
          <a:p>
            <a:r>
              <a:rPr lang="es-AR" dirty="0" smtClean="0"/>
              <a:t>Usar ruta absoluta</a:t>
            </a:r>
            <a:endParaRPr lang="es-ES" dirty="0"/>
          </a:p>
        </p:txBody>
      </p:sp>
      <p:sp>
        <p:nvSpPr>
          <p:cNvPr id="7" name="6 Rectángulo"/>
          <p:cNvSpPr/>
          <p:nvPr/>
        </p:nvSpPr>
        <p:spPr>
          <a:xfrm>
            <a:off x="1043608" y="2564904"/>
            <a:ext cx="7632848" cy="369332"/>
          </a:xfrm>
          <a:prstGeom prst="rect">
            <a:avLst/>
          </a:prstGeom>
        </p:spPr>
        <p:txBody>
          <a:bodyPr wrap="square">
            <a:spAutoFit/>
          </a:bodyPr>
          <a:lstStyle/>
          <a:p>
            <a:r>
              <a:rPr lang="es-ES" dirty="0" err="1" smtClean="0"/>
              <a:t>File</a:t>
            </a:r>
            <a:r>
              <a:rPr lang="es-ES" dirty="0" smtClean="0"/>
              <a:t> </a:t>
            </a:r>
            <a:r>
              <a:rPr lang="es-ES" dirty="0" err="1" smtClean="0"/>
              <a:t>paper</a:t>
            </a:r>
            <a:r>
              <a:rPr lang="es-ES" dirty="0" smtClean="0"/>
              <a:t> = new </a:t>
            </a:r>
            <a:r>
              <a:rPr lang="es-ES" dirty="0" err="1" smtClean="0"/>
              <a:t>File</a:t>
            </a:r>
            <a:r>
              <a:rPr lang="es-ES" dirty="0" smtClean="0"/>
              <a:t>("/re101/daliLamaEssay.doc");</a:t>
            </a:r>
            <a:endParaRPr lang="es-ES" dirty="0"/>
          </a:p>
        </p:txBody>
      </p:sp>
      <p:sp>
        <p:nvSpPr>
          <p:cNvPr id="8" name="7 CuadroTexto"/>
          <p:cNvSpPr txBox="1"/>
          <p:nvPr/>
        </p:nvSpPr>
        <p:spPr>
          <a:xfrm>
            <a:off x="899592" y="3717032"/>
            <a:ext cx="2212016" cy="369332"/>
          </a:xfrm>
          <a:prstGeom prst="rect">
            <a:avLst/>
          </a:prstGeom>
          <a:noFill/>
          <a:ln w="3175">
            <a:solidFill>
              <a:schemeClr val="tx1"/>
            </a:solidFill>
          </a:ln>
        </p:spPr>
        <p:txBody>
          <a:bodyPr wrap="none" rtlCol="0">
            <a:spAutoFit/>
          </a:bodyPr>
          <a:lstStyle/>
          <a:p>
            <a:r>
              <a:rPr lang="es-AR" dirty="0" smtClean="0"/>
              <a:t>Usar un subdirectorio</a:t>
            </a:r>
            <a:endParaRPr lang="es-ES" dirty="0"/>
          </a:p>
        </p:txBody>
      </p:sp>
      <p:sp>
        <p:nvSpPr>
          <p:cNvPr id="9" name="8 Rectángulo"/>
          <p:cNvSpPr/>
          <p:nvPr/>
        </p:nvSpPr>
        <p:spPr>
          <a:xfrm>
            <a:off x="899592" y="4725144"/>
            <a:ext cx="7488832" cy="369332"/>
          </a:xfrm>
          <a:prstGeom prst="rect">
            <a:avLst/>
          </a:prstGeom>
        </p:spPr>
        <p:txBody>
          <a:bodyPr wrap="square">
            <a:spAutoFit/>
          </a:bodyPr>
          <a:lstStyle/>
          <a:p>
            <a:r>
              <a:rPr lang="en-US" dirty="0" smtClean="0"/>
              <a:t>File paper = new File("checkers/</a:t>
            </a:r>
            <a:r>
              <a:rPr lang="en-US" dirty="0" err="1" smtClean="0"/>
              <a:t>checkers.class</a:t>
            </a:r>
            <a:r>
              <a:rPr lang="en-US" dirty="0" smtClean="0"/>
              <a:t>");</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1988840"/>
            <a:ext cx="5598368" cy="646331"/>
          </a:xfrm>
          <a:prstGeom prst="rect">
            <a:avLst/>
          </a:prstGeom>
        </p:spPr>
        <p:txBody>
          <a:bodyPr wrap="square">
            <a:spAutoFit/>
          </a:bodyPr>
          <a:lstStyle/>
          <a:p>
            <a:r>
              <a:rPr lang="es-ES" dirty="0" err="1" smtClean="0"/>
              <a:t>File</a:t>
            </a:r>
            <a:r>
              <a:rPr lang="es-ES" dirty="0" smtClean="0"/>
              <a:t> </a:t>
            </a:r>
            <a:r>
              <a:rPr lang="es-ES" dirty="0" err="1" smtClean="0"/>
              <a:t>currentDirectory</a:t>
            </a:r>
            <a:r>
              <a:rPr lang="es-ES" dirty="0" smtClean="0"/>
              <a:t> = new </a:t>
            </a:r>
            <a:r>
              <a:rPr lang="es-ES" dirty="0" err="1" smtClean="0"/>
              <a:t>File</a:t>
            </a:r>
            <a:r>
              <a:rPr lang="es-ES" dirty="0" smtClean="0"/>
              <a:t>(".");</a:t>
            </a:r>
          </a:p>
          <a:p>
            <a:r>
              <a:rPr lang="es-ES" dirty="0" err="1" smtClean="0"/>
              <a:t>File</a:t>
            </a:r>
            <a:r>
              <a:rPr lang="es-ES" dirty="0" smtClean="0"/>
              <a:t>[] files = </a:t>
            </a:r>
            <a:r>
              <a:rPr lang="es-ES" dirty="0" err="1" smtClean="0"/>
              <a:t>currentDirectory.listFiles</a:t>
            </a:r>
            <a:r>
              <a:rPr lang="es-ES" dirty="0" smtClean="0"/>
              <a:t>();</a:t>
            </a:r>
            <a:endParaRPr lang="es-ES" dirty="0"/>
          </a:p>
        </p:txBody>
      </p:sp>
      <p:sp>
        <p:nvSpPr>
          <p:cNvPr id="5" name="4 CuadroTexto"/>
          <p:cNvSpPr txBox="1"/>
          <p:nvPr/>
        </p:nvSpPr>
        <p:spPr>
          <a:xfrm>
            <a:off x="899592" y="1412776"/>
            <a:ext cx="2436501" cy="369332"/>
          </a:xfrm>
          <a:prstGeom prst="rect">
            <a:avLst/>
          </a:prstGeom>
          <a:noFill/>
          <a:ln w="3175">
            <a:solidFill>
              <a:schemeClr val="tx1"/>
            </a:solidFill>
          </a:ln>
        </p:spPr>
        <p:txBody>
          <a:bodyPr wrap="none" rtlCol="0">
            <a:spAutoFit/>
          </a:bodyPr>
          <a:lstStyle/>
          <a:p>
            <a:r>
              <a:rPr lang="es-AR" dirty="0" smtClean="0"/>
              <a:t>Lectura de un directorio</a:t>
            </a:r>
            <a:endParaRPr lang="es-ES" dirty="0"/>
          </a:p>
        </p:txBody>
      </p:sp>
      <p:cxnSp>
        <p:nvCxnSpPr>
          <p:cNvPr id="7" name="6 Conector recto de flecha"/>
          <p:cNvCxnSpPr/>
          <p:nvPr/>
        </p:nvCxnSpPr>
        <p:spPr>
          <a:xfrm flipH="1" flipV="1">
            <a:off x="1835696" y="2708920"/>
            <a:ext cx="1944216"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Cinta perforada"/>
          <p:cNvSpPr/>
          <p:nvPr/>
        </p:nvSpPr>
        <p:spPr>
          <a:xfrm>
            <a:off x="3779912" y="2996952"/>
            <a:ext cx="3096344" cy="144016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Devuelve un arreglo</a:t>
            </a:r>
            <a:endParaRPr lang="es-ES" dirty="0"/>
          </a:p>
        </p:txBody>
      </p:sp>
      <p:sp>
        <p:nvSpPr>
          <p:cNvPr id="13" name="12 CuadroTexto"/>
          <p:cNvSpPr txBox="1"/>
          <p:nvPr/>
        </p:nvSpPr>
        <p:spPr>
          <a:xfrm>
            <a:off x="683568" y="5517232"/>
            <a:ext cx="2395143" cy="369332"/>
          </a:xfrm>
          <a:prstGeom prst="rect">
            <a:avLst/>
          </a:prstGeom>
          <a:noFill/>
        </p:spPr>
        <p:txBody>
          <a:bodyPr wrap="none" rtlCol="0">
            <a:spAutoFit/>
          </a:bodyPr>
          <a:lstStyle/>
          <a:p>
            <a:r>
              <a:rPr lang="es-AR" dirty="0" smtClean="0"/>
              <a:t>Realizar Ejercicios 1 y 2.</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1556792"/>
            <a:ext cx="4204741" cy="369332"/>
          </a:xfrm>
          <a:prstGeom prst="rect">
            <a:avLst/>
          </a:prstGeom>
        </p:spPr>
        <p:txBody>
          <a:bodyPr wrap="none">
            <a:spAutoFit/>
          </a:bodyPr>
          <a:lstStyle/>
          <a:p>
            <a:r>
              <a:rPr lang="es-ES" b="1" dirty="0" smtClean="0"/>
              <a:t>Clases API de Java que se precisa importar</a:t>
            </a:r>
            <a:endParaRPr lang="es-ES" dirty="0"/>
          </a:p>
        </p:txBody>
      </p:sp>
      <p:sp>
        <p:nvSpPr>
          <p:cNvPr id="5" name="4 Rectángulo"/>
          <p:cNvSpPr/>
          <p:nvPr/>
        </p:nvSpPr>
        <p:spPr>
          <a:xfrm>
            <a:off x="755576" y="2276872"/>
            <a:ext cx="2482218" cy="369332"/>
          </a:xfrm>
          <a:prstGeom prst="rect">
            <a:avLst/>
          </a:prstGeom>
        </p:spPr>
        <p:txBody>
          <a:bodyPr wrap="none">
            <a:spAutoFit/>
          </a:bodyPr>
          <a:lstStyle/>
          <a:p>
            <a:r>
              <a:rPr lang="es-ES" dirty="0" err="1" smtClean="0"/>
              <a:t>import</a:t>
            </a:r>
            <a:r>
              <a:rPr lang="es-ES" dirty="0" smtClean="0"/>
              <a:t> </a:t>
            </a:r>
            <a:r>
              <a:rPr lang="es-ES" dirty="0" err="1" smtClean="0"/>
              <a:t>java.util.Scanner</a:t>
            </a:r>
            <a:r>
              <a:rPr lang="es-ES" dirty="0" smtClean="0"/>
              <a:t>;</a:t>
            </a:r>
            <a:endParaRPr lang="es-ES" dirty="0"/>
          </a:p>
        </p:txBody>
      </p:sp>
      <p:sp>
        <p:nvSpPr>
          <p:cNvPr id="6" name="5 Rectángulo"/>
          <p:cNvSpPr/>
          <p:nvPr/>
        </p:nvSpPr>
        <p:spPr>
          <a:xfrm>
            <a:off x="827584" y="2708920"/>
            <a:ext cx="1716304" cy="369332"/>
          </a:xfrm>
          <a:prstGeom prst="rect">
            <a:avLst/>
          </a:prstGeom>
        </p:spPr>
        <p:txBody>
          <a:bodyPr wrap="none">
            <a:spAutoFit/>
          </a:bodyPr>
          <a:lstStyle/>
          <a:p>
            <a:r>
              <a:rPr lang="es-ES" dirty="0" err="1" smtClean="0"/>
              <a:t>import</a:t>
            </a:r>
            <a:r>
              <a:rPr lang="es-ES" dirty="0" smtClean="0"/>
              <a:t> java.io.*;</a:t>
            </a:r>
            <a:endParaRPr lang="es-ES" dirty="0"/>
          </a:p>
        </p:txBody>
      </p:sp>
      <p:sp>
        <p:nvSpPr>
          <p:cNvPr id="7" name="6 Rectángulo"/>
          <p:cNvSpPr/>
          <p:nvPr/>
        </p:nvSpPr>
        <p:spPr>
          <a:xfrm>
            <a:off x="683568" y="3645024"/>
            <a:ext cx="8136904" cy="1200329"/>
          </a:xfrm>
          <a:prstGeom prst="rect">
            <a:avLst/>
          </a:prstGeom>
        </p:spPr>
        <p:txBody>
          <a:bodyPr wrap="square">
            <a:spAutoFit/>
          </a:bodyPr>
          <a:lstStyle/>
          <a:p>
            <a:r>
              <a:rPr lang="es-AR" dirty="0" smtClean="0"/>
              <a:t>La E/S de texto es una forma práctica de almacenar tipos de datos primitivos. Resulta relativamente fácil leer o escribir archivos de texto en Java, y para leer</a:t>
            </a:r>
          </a:p>
          <a:p>
            <a:r>
              <a:rPr lang="es-AR" dirty="0" smtClean="0"/>
              <a:t>o escribir archivos de texto es posible usar casi cualquier otro tipo de programa de computadora (como los procesadores de texto y las hojas de cálculo).</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132856"/>
            <a:ext cx="7920880" cy="2862322"/>
          </a:xfrm>
          <a:prstGeom prst="rect">
            <a:avLst/>
          </a:prstGeom>
        </p:spPr>
        <p:txBody>
          <a:bodyPr wrap="square">
            <a:spAutoFit/>
          </a:bodyPr>
          <a:lstStyle/>
          <a:p>
            <a:r>
              <a:rPr lang="es-ES" b="1" dirty="0" smtClean="0"/>
              <a:t>Archivo de texto de E/S. Para datos primitivos. Fácil de comprender.</a:t>
            </a:r>
          </a:p>
          <a:p>
            <a:r>
              <a:rPr lang="es-AR" dirty="0" smtClean="0"/>
              <a:t>La computadora transforma datos primitivos de formato nativo en un formato de texto legible para archivos.</a:t>
            </a:r>
          </a:p>
          <a:p>
            <a:r>
              <a:rPr lang="es-AR" dirty="0" smtClean="0"/>
              <a:t>El lector puede crear o ver archivos de texto con casi cualquier editor de texto.</a:t>
            </a:r>
          </a:p>
          <a:p>
            <a:r>
              <a:rPr lang="es-AR" dirty="0" smtClean="0"/>
              <a:t>para salida hacia un archivo de texto:</a:t>
            </a:r>
          </a:p>
          <a:p>
            <a:r>
              <a:rPr lang="es-ES" dirty="0" err="1" smtClean="0"/>
              <a:t>PrintWriter</a:t>
            </a:r>
            <a:endParaRPr lang="es-ES" dirty="0" smtClean="0"/>
          </a:p>
          <a:p>
            <a:r>
              <a:rPr lang="es-ES" dirty="0" err="1" smtClean="0"/>
              <a:t>FileWriter</a:t>
            </a:r>
            <a:endParaRPr lang="es-ES" dirty="0" smtClean="0"/>
          </a:p>
          <a:p>
            <a:r>
              <a:rPr lang="es-AR" dirty="0" smtClean="0"/>
              <a:t>para entrada desde un archivo de texto:</a:t>
            </a:r>
          </a:p>
          <a:p>
            <a:r>
              <a:rPr lang="es-ES" dirty="0" smtClean="0"/>
              <a:t>Scanner</a:t>
            </a:r>
          </a:p>
          <a:p>
            <a:r>
              <a:rPr lang="es-ES" dirty="0" err="1" smtClean="0"/>
              <a:t>FileReader</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2607189" cy="369332"/>
          </a:xfrm>
          <a:prstGeom prst="rect">
            <a:avLst/>
          </a:prstGeom>
        </p:spPr>
        <p:txBody>
          <a:bodyPr wrap="none">
            <a:spAutoFit/>
          </a:bodyPr>
          <a:lstStyle/>
          <a:p>
            <a:r>
              <a:rPr lang="es-ES" b="1" dirty="0" smtClean="0"/>
              <a:t>Salida a archivos de texto</a:t>
            </a:r>
            <a:endParaRPr lang="es-ES" dirty="0"/>
          </a:p>
        </p:txBody>
      </p:sp>
      <p:sp>
        <p:nvSpPr>
          <p:cNvPr id="5" name="4 Rectángulo"/>
          <p:cNvSpPr/>
          <p:nvPr/>
        </p:nvSpPr>
        <p:spPr>
          <a:xfrm>
            <a:off x="467544" y="2136339"/>
            <a:ext cx="8496944" cy="1477328"/>
          </a:xfrm>
          <a:prstGeom prst="rect">
            <a:avLst/>
          </a:prstGeom>
        </p:spPr>
        <p:txBody>
          <a:bodyPr wrap="square">
            <a:spAutoFit/>
          </a:bodyPr>
          <a:lstStyle/>
          <a:p>
            <a:r>
              <a:rPr lang="es-ES" b="1" dirty="0" smtClean="0"/>
              <a:t>Apertura de un archivo de texto para salida</a:t>
            </a:r>
          </a:p>
          <a:p>
            <a:endParaRPr lang="es-ES" dirty="0" smtClean="0"/>
          </a:p>
          <a:p>
            <a:r>
              <a:rPr lang="es-ES" dirty="0" err="1" smtClean="0"/>
              <a:t>PrintWriter</a:t>
            </a:r>
            <a:r>
              <a:rPr lang="es-ES" dirty="0" smtClean="0"/>
              <a:t> &lt;</a:t>
            </a:r>
            <a:r>
              <a:rPr lang="es-ES" i="1" dirty="0" err="1" smtClean="0"/>
              <a:t>reference</a:t>
            </a:r>
            <a:r>
              <a:rPr lang="es-ES" i="1" dirty="0" smtClean="0"/>
              <a:t>-variable&gt;;</a:t>
            </a:r>
          </a:p>
          <a:p>
            <a:r>
              <a:rPr lang="es-ES" dirty="0" smtClean="0"/>
              <a:t>...</a:t>
            </a:r>
          </a:p>
          <a:p>
            <a:r>
              <a:rPr lang="es-ES" dirty="0" smtClean="0"/>
              <a:t>&lt;</a:t>
            </a:r>
            <a:r>
              <a:rPr lang="es-ES" i="1" dirty="0" err="1" smtClean="0"/>
              <a:t>reference</a:t>
            </a:r>
            <a:r>
              <a:rPr lang="es-ES" i="1" dirty="0" smtClean="0"/>
              <a:t>-variable&gt; = new </a:t>
            </a:r>
            <a:r>
              <a:rPr lang="es-ES" i="1" dirty="0" err="1" smtClean="0"/>
              <a:t>PrintWriter</a:t>
            </a:r>
            <a:r>
              <a:rPr lang="es-ES" i="1" dirty="0" smtClean="0"/>
              <a:t>(&lt;</a:t>
            </a:r>
            <a:r>
              <a:rPr lang="es-ES" i="1" dirty="0" err="1" smtClean="0"/>
              <a:t>filename</a:t>
            </a:r>
            <a:r>
              <a:rPr lang="es-ES" i="1" dirty="0" smtClean="0"/>
              <a:t>&gt;);</a:t>
            </a:r>
            <a:endParaRPr lang="es-ES" dirty="0"/>
          </a:p>
        </p:txBody>
      </p:sp>
      <p:sp>
        <p:nvSpPr>
          <p:cNvPr id="6" name="5 Rectángulo"/>
          <p:cNvSpPr/>
          <p:nvPr/>
        </p:nvSpPr>
        <p:spPr>
          <a:xfrm>
            <a:off x="395536" y="4293096"/>
            <a:ext cx="7704856" cy="1200329"/>
          </a:xfrm>
          <a:prstGeom prst="rect">
            <a:avLst/>
          </a:prstGeom>
        </p:spPr>
        <p:txBody>
          <a:bodyPr wrap="square">
            <a:spAutoFit/>
          </a:bodyPr>
          <a:lstStyle/>
          <a:p>
            <a:r>
              <a:rPr lang="es-AR" dirty="0" smtClean="0"/>
              <a:t>Observe que en esta declaración no hay ningún comando “open” explícito. Simplemente se instancia un objeto </a:t>
            </a:r>
            <a:r>
              <a:rPr lang="es-AR" dirty="0" err="1" smtClean="0"/>
              <a:t>PrintWriter</a:t>
            </a:r>
            <a:r>
              <a:rPr lang="es-AR" dirty="0" smtClean="0"/>
              <a:t>, con lo cual se abre automáticamente el archivo especificado por el argumento del </a:t>
            </a:r>
            <a:r>
              <a:rPr lang="es-ES" dirty="0" smtClean="0"/>
              <a:t>nombre del archivo del constructor </a:t>
            </a:r>
            <a:r>
              <a:rPr lang="es-ES" dirty="0" err="1" smtClean="0"/>
              <a:t>PrintWriter</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2132856"/>
            <a:ext cx="4530792" cy="369332"/>
          </a:xfrm>
          <a:prstGeom prst="rect">
            <a:avLst/>
          </a:prstGeom>
        </p:spPr>
        <p:txBody>
          <a:bodyPr wrap="none">
            <a:spAutoFit/>
          </a:bodyPr>
          <a:lstStyle/>
          <a:p>
            <a:r>
              <a:rPr lang="es-ES" i="1" dirty="0" smtClean="0"/>
              <a:t>&lt;</a:t>
            </a:r>
            <a:r>
              <a:rPr lang="es-ES" i="1" dirty="0" err="1" smtClean="0"/>
              <a:t>PrintWriter</a:t>
            </a:r>
            <a:r>
              <a:rPr lang="es-ES" i="1" dirty="0" smtClean="0"/>
              <a:t>-</a:t>
            </a:r>
            <a:r>
              <a:rPr lang="es-ES" i="1" dirty="0" err="1" smtClean="0"/>
              <a:t>reference</a:t>
            </a:r>
            <a:r>
              <a:rPr lang="es-ES" i="1" dirty="0" smtClean="0"/>
              <a:t>-variable&gt;.</a:t>
            </a:r>
            <a:r>
              <a:rPr lang="es-ES" dirty="0" smtClean="0"/>
              <a:t> </a:t>
            </a:r>
            <a:r>
              <a:rPr lang="es-ES" dirty="0" err="1" smtClean="0"/>
              <a:t>println</a:t>
            </a:r>
            <a:r>
              <a:rPr lang="es-ES" dirty="0" smtClean="0"/>
              <a:t>(</a:t>
            </a:r>
            <a:r>
              <a:rPr lang="es-ES" dirty="0" err="1" smtClean="0"/>
              <a:t>text</a:t>
            </a:r>
            <a:r>
              <a:rPr lang="es-ES" dirty="0" smtClean="0"/>
              <a:t>);</a:t>
            </a:r>
            <a:endParaRPr lang="es-ES" dirty="0"/>
          </a:p>
        </p:txBody>
      </p:sp>
      <p:sp>
        <p:nvSpPr>
          <p:cNvPr id="5" name="4 CuadroTexto"/>
          <p:cNvSpPr txBox="1"/>
          <p:nvPr/>
        </p:nvSpPr>
        <p:spPr>
          <a:xfrm>
            <a:off x="1043608" y="1556792"/>
            <a:ext cx="4284314" cy="369332"/>
          </a:xfrm>
          <a:prstGeom prst="rect">
            <a:avLst/>
          </a:prstGeom>
          <a:noFill/>
        </p:spPr>
        <p:txBody>
          <a:bodyPr wrap="none" rtlCol="0">
            <a:spAutoFit/>
          </a:bodyPr>
          <a:lstStyle/>
          <a:p>
            <a:r>
              <a:rPr lang="es-AR" dirty="0" smtClean="0"/>
              <a:t>Como escribir en el archivo de texto abierto</a:t>
            </a:r>
            <a:endParaRPr lang="es-ES" dirty="0"/>
          </a:p>
        </p:txBody>
      </p:sp>
      <p:sp>
        <p:nvSpPr>
          <p:cNvPr id="6" name="5 CuadroTexto"/>
          <p:cNvSpPr txBox="1"/>
          <p:nvPr/>
        </p:nvSpPr>
        <p:spPr>
          <a:xfrm>
            <a:off x="1115616" y="3068960"/>
            <a:ext cx="2306401" cy="369332"/>
          </a:xfrm>
          <a:prstGeom prst="rect">
            <a:avLst/>
          </a:prstGeom>
          <a:noFill/>
        </p:spPr>
        <p:txBody>
          <a:bodyPr wrap="none" rtlCol="0">
            <a:spAutoFit/>
          </a:bodyPr>
          <a:lstStyle/>
          <a:p>
            <a:r>
              <a:rPr lang="es-AR" dirty="0" smtClean="0"/>
              <a:t>Como cerrar el archivo</a:t>
            </a:r>
            <a:endParaRPr lang="es-ES" dirty="0"/>
          </a:p>
        </p:txBody>
      </p:sp>
      <p:sp>
        <p:nvSpPr>
          <p:cNvPr id="7" name="6 Rectángulo"/>
          <p:cNvSpPr/>
          <p:nvPr/>
        </p:nvSpPr>
        <p:spPr>
          <a:xfrm>
            <a:off x="1331640" y="3861048"/>
            <a:ext cx="3956276" cy="369332"/>
          </a:xfrm>
          <a:prstGeom prst="rect">
            <a:avLst/>
          </a:prstGeom>
        </p:spPr>
        <p:txBody>
          <a:bodyPr wrap="none">
            <a:spAutoFit/>
          </a:bodyPr>
          <a:lstStyle/>
          <a:p>
            <a:r>
              <a:rPr lang="es-ES" i="1" dirty="0" smtClean="0"/>
              <a:t>&lt;</a:t>
            </a:r>
            <a:r>
              <a:rPr lang="es-ES" i="1" dirty="0" err="1" smtClean="0"/>
              <a:t>PrintWriter</a:t>
            </a:r>
            <a:r>
              <a:rPr lang="es-ES" i="1" dirty="0" smtClean="0"/>
              <a:t>-</a:t>
            </a:r>
            <a:r>
              <a:rPr lang="es-ES" i="1" dirty="0" err="1" smtClean="0"/>
              <a:t>reference</a:t>
            </a:r>
            <a:r>
              <a:rPr lang="es-ES" i="1" dirty="0" smtClean="0"/>
              <a:t>-variable&gt;.</a:t>
            </a:r>
            <a:r>
              <a:rPr lang="es-ES" i="1" dirty="0" err="1" smtClean="0"/>
              <a:t>close</a:t>
            </a:r>
            <a:r>
              <a:rPr lang="es-ES" i="1" dirty="0" smtClean="0"/>
              <a:t>();</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3528" y="1628801"/>
            <a:ext cx="6606480" cy="5016758"/>
          </a:xfrm>
          <a:prstGeom prst="rect">
            <a:avLst/>
          </a:prstGeom>
        </p:spPr>
        <p:txBody>
          <a:bodyPr wrap="square">
            <a:spAutoFit/>
          </a:bodyPr>
          <a:lstStyle/>
          <a:p>
            <a:r>
              <a:rPr lang="es-ES" sz="1600" dirty="0" err="1" smtClean="0"/>
              <a:t>public</a:t>
            </a:r>
            <a:r>
              <a:rPr lang="es-ES" sz="1600" dirty="0" smtClean="0"/>
              <a:t> </a:t>
            </a:r>
            <a:r>
              <a:rPr lang="es-ES" sz="1600" dirty="0" err="1" smtClean="0"/>
              <a:t>class</a:t>
            </a:r>
            <a:r>
              <a:rPr lang="es-ES" sz="1600" dirty="0" smtClean="0"/>
              <a:t> </a:t>
            </a:r>
            <a:r>
              <a:rPr lang="es-ES" sz="1600" dirty="0" err="1" smtClean="0"/>
              <a:t>WriteTextFile</a:t>
            </a:r>
            <a:endParaRPr lang="es-ES" sz="1600" dirty="0" smtClean="0"/>
          </a:p>
          <a:p>
            <a:r>
              <a:rPr lang="es-ES" sz="1600" dirty="0" smtClean="0"/>
              <a:t>{</a:t>
            </a:r>
          </a:p>
          <a:p>
            <a:r>
              <a:rPr lang="en-US" sz="1600" dirty="0" smtClean="0"/>
              <a:t>public static void main(String[] </a:t>
            </a:r>
            <a:r>
              <a:rPr lang="en-US" sz="1600" dirty="0" err="1" smtClean="0"/>
              <a:t>args</a:t>
            </a:r>
            <a:r>
              <a:rPr lang="en-US" sz="1600" dirty="0" smtClean="0"/>
              <a:t>)</a:t>
            </a:r>
          </a:p>
          <a:p>
            <a:r>
              <a:rPr lang="es-ES" sz="1600" dirty="0" smtClean="0"/>
              <a:t>{</a:t>
            </a:r>
          </a:p>
          <a:p>
            <a:r>
              <a:rPr lang="es-ES" sz="1600" dirty="0" smtClean="0"/>
              <a:t>Scanner </a:t>
            </a:r>
            <a:r>
              <a:rPr lang="es-ES" sz="1600" dirty="0" err="1" smtClean="0"/>
              <a:t>stdIn</a:t>
            </a:r>
            <a:r>
              <a:rPr lang="es-ES" sz="1600" dirty="0" smtClean="0"/>
              <a:t> = new Scanner(System.in);</a:t>
            </a:r>
          </a:p>
          <a:p>
            <a:r>
              <a:rPr lang="es-ES" sz="1600" dirty="0" err="1" smtClean="0"/>
              <a:t>PrintWriter</a:t>
            </a:r>
            <a:r>
              <a:rPr lang="es-ES" sz="1600" dirty="0" smtClean="0"/>
              <a:t> </a:t>
            </a:r>
            <a:r>
              <a:rPr lang="es-ES" sz="1600" dirty="0" err="1" smtClean="0"/>
              <a:t>fileOut</a:t>
            </a:r>
            <a:r>
              <a:rPr lang="es-ES" sz="1600" dirty="0" smtClean="0"/>
              <a:t>;</a:t>
            </a:r>
          </a:p>
          <a:p>
            <a:r>
              <a:rPr lang="es-ES" sz="1600" dirty="0" err="1" smtClean="0"/>
              <a:t>String</a:t>
            </a:r>
            <a:r>
              <a:rPr lang="es-ES" sz="1600" dirty="0" smtClean="0"/>
              <a:t> </a:t>
            </a:r>
            <a:r>
              <a:rPr lang="es-ES" sz="1600" dirty="0" err="1" smtClean="0"/>
              <a:t>text</a:t>
            </a:r>
            <a:r>
              <a:rPr lang="es-ES" sz="1600" dirty="0" smtClean="0"/>
              <a:t> = "¡Hola, mundo!";</a:t>
            </a:r>
          </a:p>
          <a:p>
            <a:r>
              <a:rPr lang="es-ES" sz="1600" dirty="0" smtClean="0"/>
              <a:t>try</a:t>
            </a:r>
          </a:p>
          <a:p>
            <a:r>
              <a:rPr lang="es-ES" sz="1600" dirty="0" smtClean="0"/>
              <a:t>{</a:t>
            </a:r>
          </a:p>
          <a:p>
            <a:r>
              <a:rPr lang="es-AR" sz="1600" dirty="0" err="1" smtClean="0"/>
              <a:t>System.out.print</a:t>
            </a:r>
            <a:r>
              <a:rPr lang="es-AR" sz="1600" dirty="0" smtClean="0"/>
              <a:t>("Introduzca el nombre del archivo: ");</a:t>
            </a:r>
          </a:p>
          <a:p>
            <a:r>
              <a:rPr lang="es-ES" sz="1600" dirty="0" err="1" smtClean="0"/>
              <a:t>fileOut</a:t>
            </a:r>
            <a:r>
              <a:rPr lang="es-ES" sz="1600" dirty="0" smtClean="0"/>
              <a:t> = new </a:t>
            </a:r>
            <a:r>
              <a:rPr lang="es-ES" sz="1600" dirty="0" err="1" smtClean="0"/>
              <a:t>PrintWriter</a:t>
            </a:r>
            <a:r>
              <a:rPr lang="es-ES" sz="1600" dirty="0" smtClean="0"/>
              <a:t>(</a:t>
            </a:r>
            <a:r>
              <a:rPr lang="es-ES" sz="1600" dirty="0" err="1" smtClean="0"/>
              <a:t>stdIn.nextLine</a:t>
            </a:r>
            <a:r>
              <a:rPr lang="es-ES" sz="1600" dirty="0" smtClean="0"/>
              <a:t>());</a:t>
            </a:r>
          </a:p>
          <a:p>
            <a:r>
              <a:rPr lang="es-ES" sz="1600" dirty="0" err="1" smtClean="0"/>
              <a:t>fileOut.println</a:t>
            </a:r>
            <a:r>
              <a:rPr lang="es-ES" sz="1600" dirty="0" smtClean="0"/>
              <a:t>(</a:t>
            </a:r>
            <a:r>
              <a:rPr lang="es-ES" sz="1600" dirty="0" err="1" smtClean="0"/>
              <a:t>text</a:t>
            </a:r>
            <a:r>
              <a:rPr lang="es-ES" sz="1600" dirty="0" smtClean="0"/>
              <a:t>);</a:t>
            </a:r>
          </a:p>
          <a:p>
            <a:r>
              <a:rPr lang="es-ES" sz="1600" dirty="0" err="1" smtClean="0"/>
              <a:t>fileOut.close</a:t>
            </a:r>
            <a:r>
              <a:rPr lang="es-ES" sz="1600" dirty="0" smtClean="0"/>
              <a:t>();</a:t>
            </a:r>
          </a:p>
          <a:p>
            <a:r>
              <a:rPr lang="es-ES" sz="1600" dirty="0" smtClean="0"/>
              <a:t>}</a:t>
            </a:r>
          </a:p>
          <a:p>
            <a:r>
              <a:rPr lang="es-ES" sz="1600" dirty="0" smtClean="0"/>
              <a:t>catch (</a:t>
            </a:r>
            <a:r>
              <a:rPr lang="es-ES" sz="1600" dirty="0" err="1" smtClean="0"/>
              <a:t>FileNotFoundException</a:t>
            </a:r>
            <a:r>
              <a:rPr lang="es-ES" sz="1600" dirty="0" smtClean="0"/>
              <a:t> e)</a:t>
            </a:r>
          </a:p>
          <a:p>
            <a:r>
              <a:rPr lang="es-ES" sz="1600" dirty="0" smtClean="0"/>
              <a:t>{</a:t>
            </a:r>
          </a:p>
          <a:p>
            <a:r>
              <a:rPr lang="es-ES" sz="1600" dirty="0" err="1" smtClean="0"/>
              <a:t>System.out.println</a:t>
            </a:r>
            <a:r>
              <a:rPr lang="es-ES" sz="1600" dirty="0" smtClean="0"/>
              <a:t>("Error: " + </a:t>
            </a:r>
            <a:r>
              <a:rPr lang="es-ES" sz="1600" dirty="0" err="1" smtClean="0"/>
              <a:t>e.getMessage</a:t>
            </a:r>
            <a:r>
              <a:rPr lang="es-ES" sz="1600" dirty="0" smtClean="0"/>
              <a:t>());</a:t>
            </a:r>
          </a:p>
          <a:p>
            <a:r>
              <a:rPr lang="es-ES" sz="1600" dirty="0" smtClean="0"/>
              <a:t>}</a:t>
            </a:r>
          </a:p>
          <a:p>
            <a:r>
              <a:rPr lang="es-ES" sz="1600" dirty="0" smtClean="0"/>
              <a:t>} // </a:t>
            </a:r>
            <a:r>
              <a:rPr lang="es-ES" sz="1600" dirty="0" err="1" smtClean="0"/>
              <a:t>end</a:t>
            </a:r>
            <a:r>
              <a:rPr lang="es-ES" sz="1600" dirty="0" smtClean="0"/>
              <a:t> </a:t>
            </a:r>
            <a:r>
              <a:rPr lang="es-ES" sz="1600" dirty="0" err="1" smtClean="0"/>
              <a:t>main</a:t>
            </a:r>
            <a:endParaRPr lang="es-ES" sz="1600" dirty="0" smtClean="0"/>
          </a:p>
          <a:p>
            <a:r>
              <a:rPr lang="es-ES" sz="1600" dirty="0" smtClean="0"/>
              <a:t>} // </a:t>
            </a:r>
            <a:r>
              <a:rPr lang="es-ES" sz="1600" dirty="0" err="1" smtClean="0"/>
              <a:t>end</a:t>
            </a:r>
            <a:r>
              <a:rPr lang="es-ES" sz="1600" dirty="0" smtClean="0"/>
              <a:t> </a:t>
            </a:r>
            <a:r>
              <a:rPr lang="es-ES" sz="1600" dirty="0" err="1" smtClean="0"/>
              <a:t>WriteTextFile</a:t>
            </a:r>
            <a:r>
              <a:rPr lang="es-ES" sz="1600" dirty="0" smtClean="0"/>
              <a:t> </a:t>
            </a:r>
            <a:r>
              <a:rPr lang="es-ES" sz="1600" dirty="0" err="1" smtClean="0"/>
              <a:t>class</a:t>
            </a:r>
            <a:endParaRPr lang="es-E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1844824"/>
            <a:ext cx="5742384" cy="369332"/>
          </a:xfrm>
          <a:prstGeom prst="rect">
            <a:avLst/>
          </a:prstGeom>
        </p:spPr>
        <p:txBody>
          <a:bodyPr wrap="square">
            <a:spAutoFit/>
          </a:bodyPr>
          <a:lstStyle/>
          <a:p>
            <a:r>
              <a:rPr lang="es-ES" dirty="0" smtClean="0"/>
              <a:t>new </a:t>
            </a:r>
            <a:r>
              <a:rPr lang="es-ES" dirty="0" err="1" smtClean="0"/>
              <a:t>PrintWriter</a:t>
            </a:r>
            <a:r>
              <a:rPr lang="es-ES" dirty="0" smtClean="0"/>
              <a:t>(new </a:t>
            </a:r>
            <a:r>
              <a:rPr lang="es-ES" dirty="0" err="1" smtClean="0"/>
              <a:t>FileWriter</a:t>
            </a:r>
            <a:r>
              <a:rPr lang="es-ES" dirty="0" smtClean="0"/>
              <a:t>(</a:t>
            </a:r>
            <a:r>
              <a:rPr lang="es-ES" dirty="0" err="1" smtClean="0"/>
              <a:t>stdIn.nextLine</a:t>
            </a:r>
            <a:r>
              <a:rPr lang="es-ES" dirty="0" smtClean="0"/>
              <a:t>(), true));</a:t>
            </a:r>
            <a:endParaRPr lang="es-ES" dirty="0"/>
          </a:p>
        </p:txBody>
      </p:sp>
      <p:sp>
        <p:nvSpPr>
          <p:cNvPr id="5" name="4 Rectángulo"/>
          <p:cNvSpPr/>
          <p:nvPr/>
        </p:nvSpPr>
        <p:spPr>
          <a:xfrm>
            <a:off x="251520" y="1268760"/>
            <a:ext cx="7344816" cy="369332"/>
          </a:xfrm>
          <a:prstGeom prst="rect">
            <a:avLst/>
          </a:prstGeom>
        </p:spPr>
        <p:txBody>
          <a:bodyPr wrap="square">
            <a:spAutoFit/>
          </a:bodyPr>
          <a:lstStyle/>
          <a:p>
            <a:r>
              <a:rPr lang="es-AR" b="1" dirty="0" smtClean="0"/>
              <a:t>Agregación de datos a un archivo existente (</a:t>
            </a:r>
            <a:r>
              <a:rPr lang="es-AR" b="1" dirty="0" err="1" smtClean="0"/>
              <a:t>Append</a:t>
            </a:r>
            <a:r>
              <a:rPr lang="es-AR" b="1" dirty="0" smtClean="0"/>
              <a:t>)</a:t>
            </a:r>
            <a:endParaRPr lang="es-ES" dirty="0"/>
          </a:p>
        </p:txBody>
      </p:sp>
      <p:sp>
        <p:nvSpPr>
          <p:cNvPr id="6" name="5 Rectángulo"/>
          <p:cNvSpPr/>
          <p:nvPr/>
        </p:nvSpPr>
        <p:spPr>
          <a:xfrm>
            <a:off x="323528" y="2564904"/>
            <a:ext cx="7344816" cy="369332"/>
          </a:xfrm>
          <a:prstGeom prst="rect">
            <a:avLst/>
          </a:prstGeom>
        </p:spPr>
        <p:txBody>
          <a:bodyPr wrap="square">
            <a:spAutoFit/>
          </a:bodyPr>
          <a:lstStyle/>
          <a:p>
            <a:r>
              <a:rPr lang="es-AR" b="1" dirty="0" smtClean="0"/>
              <a:t>Escritura de archivo usando Buffer</a:t>
            </a:r>
            <a:endParaRPr lang="es-ES" dirty="0"/>
          </a:p>
        </p:txBody>
      </p:sp>
      <p:sp>
        <p:nvSpPr>
          <p:cNvPr id="8" name="7 Rectángulo"/>
          <p:cNvSpPr/>
          <p:nvPr/>
        </p:nvSpPr>
        <p:spPr>
          <a:xfrm>
            <a:off x="683568" y="3140968"/>
            <a:ext cx="7272808" cy="923330"/>
          </a:xfrm>
          <a:prstGeom prst="rect">
            <a:avLst/>
          </a:prstGeom>
        </p:spPr>
        <p:txBody>
          <a:bodyPr wrap="square">
            <a:spAutoFit/>
          </a:bodyPr>
          <a:lstStyle/>
          <a:p>
            <a:r>
              <a:rPr lang="es-AR" dirty="0" smtClean="0"/>
              <a:t>La clase </a:t>
            </a:r>
            <a:r>
              <a:rPr lang="es-AR" dirty="0" err="1" smtClean="0"/>
              <a:t>PrintWriter</a:t>
            </a:r>
            <a:r>
              <a:rPr lang="es-AR" dirty="0" smtClean="0"/>
              <a:t> es la más práctica para escribir un archivo de texto porque posee los </a:t>
            </a:r>
            <a:r>
              <a:rPr lang="es-AR" dirty="0" smtClean="0"/>
              <a:t>métodos </a:t>
            </a:r>
            <a:r>
              <a:rPr lang="es-AR" dirty="0" err="1" smtClean="0"/>
              <a:t>print</a:t>
            </a:r>
            <a:r>
              <a:rPr lang="es-AR" dirty="0" smtClean="0"/>
              <a:t>(cualquier </a:t>
            </a:r>
            <a:r>
              <a:rPr lang="es-AR" dirty="0" smtClean="0"/>
              <a:t>tipo) y </a:t>
            </a:r>
            <a:r>
              <a:rPr lang="es-AR" dirty="0" err="1" smtClean="0"/>
              <a:t>println</a:t>
            </a:r>
            <a:r>
              <a:rPr lang="es-AR" dirty="0" smtClean="0"/>
              <a:t>(cualquier tipo), idénticos a los de System.out (de clase </a:t>
            </a:r>
            <a:r>
              <a:rPr lang="es-AR" dirty="0" err="1" smtClean="0"/>
              <a:t>PrintStream</a:t>
            </a:r>
            <a:r>
              <a:rPr lang="es-AR" dirty="0" smtClean="0"/>
              <a:t>).</a:t>
            </a:r>
            <a:endParaRPr lang="es-ES" dirty="0"/>
          </a:p>
        </p:txBody>
      </p:sp>
      <p:sp>
        <p:nvSpPr>
          <p:cNvPr id="9" name="8 Rectángulo"/>
          <p:cNvSpPr/>
          <p:nvPr/>
        </p:nvSpPr>
        <p:spPr>
          <a:xfrm>
            <a:off x="683568" y="4437112"/>
            <a:ext cx="7344816" cy="646331"/>
          </a:xfrm>
          <a:prstGeom prst="rect">
            <a:avLst/>
          </a:prstGeom>
        </p:spPr>
        <p:txBody>
          <a:bodyPr wrap="square">
            <a:spAutoFit/>
          </a:bodyPr>
          <a:lstStyle/>
          <a:p>
            <a:r>
              <a:rPr lang="es-AR" dirty="0" smtClean="0"/>
              <a:t>Un objeto </a:t>
            </a:r>
            <a:r>
              <a:rPr lang="es-AR" dirty="0" err="1" smtClean="0"/>
              <a:t>PrintWriter</a:t>
            </a:r>
            <a:r>
              <a:rPr lang="es-AR" dirty="0" smtClean="0"/>
              <a:t> se puede crear a partir de un </a:t>
            </a:r>
            <a:r>
              <a:rPr lang="es-AR" dirty="0" err="1" smtClean="0"/>
              <a:t>BufferedWriter</a:t>
            </a:r>
            <a:r>
              <a:rPr lang="es-AR" dirty="0" smtClean="0"/>
              <a:t> (para disponer de buffer)</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Tratamiento de Excepciones</a:t>
            </a:r>
            <a:endParaRPr lang="es-ES" dirty="0"/>
          </a:p>
        </p:txBody>
      </p:sp>
      <p:sp>
        <p:nvSpPr>
          <p:cNvPr id="5" name="4 Rectángulo"/>
          <p:cNvSpPr/>
          <p:nvPr/>
        </p:nvSpPr>
        <p:spPr>
          <a:xfrm>
            <a:off x="1043608" y="2420888"/>
            <a:ext cx="6984776" cy="923330"/>
          </a:xfrm>
          <a:prstGeom prst="rect">
            <a:avLst/>
          </a:prstGeom>
        </p:spPr>
        <p:txBody>
          <a:bodyPr wrap="square">
            <a:spAutoFit/>
          </a:bodyPr>
          <a:lstStyle/>
          <a:p>
            <a:r>
              <a:rPr lang="es-AR" dirty="0" smtClean="0"/>
              <a:t>Cuando un programa Java viola las restricciones semánticas del lenguaje (se produce un error), la máquina virtual Java comunica este hecho al programa </a:t>
            </a:r>
            <a:r>
              <a:rPr lang="es-ES" dirty="0" smtClean="0"/>
              <a:t>mediante una </a:t>
            </a:r>
            <a:r>
              <a:rPr lang="es-ES" b="1" dirty="0" smtClean="0"/>
              <a:t>excepción.</a:t>
            </a:r>
            <a:endParaRPr lang="es-ES" dirty="0"/>
          </a:p>
        </p:txBody>
      </p:sp>
      <p:sp>
        <p:nvSpPr>
          <p:cNvPr id="7" name="6 Rectángulo"/>
          <p:cNvSpPr/>
          <p:nvPr/>
        </p:nvSpPr>
        <p:spPr>
          <a:xfrm>
            <a:off x="1043608" y="4077072"/>
            <a:ext cx="6984776" cy="646331"/>
          </a:xfrm>
          <a:prstGeom prst="rect">
            <a:avLst/>
          </a:prstGeom>
        </p:spPr>
        <p:txBody>
          <a:bodyPr wrap="square">
            <a:spAutoFit/>
          </a:bodyPr>
          <a:lstStyle/>
          <a:p>
            <a:r>
              <a:rPr lang="es-AR" b="1" i="1" dirty="0" smtClean="0"/>
              <a:t>El manejo de excepciones es una técnica para manejar con elegancia </a:t>
            </a:r>
            <a:r>
              <a:rPr lang="es-ES" b="1" i="1" dirty="0" smtClean="0"/>
              <a:t>tales excepciones.</a:t>
            </a:r>
            <a:endParaRPr lang="es-ES" b="1"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1484784"/>
            <a:ext cx="7344816" cy="3970318"/>
          </a:xfrm>
          <a:prstGeom prst="rect">
            <a:avLst/>
          </a:prstGeom>
        </p:spPr>
        <p:txBody>
          <a:bodyPr wrap="square">
            <a:spAutoFit/>
          </a:bodyPr>
          <a:lstStyle/>
          <a:p>
            <a:r>
              <a:rPr lang="es-ES" dirty="0" smtClean="0"/>
              <a:t>try {</a:t>
            </a:r>
          </a:p>
          <a:p>
            <a:r>
              <a:rPr lang="es-ES" dirty="0" err="1" smtClean="0"/>
              <a:t>FileWriter</a:t>
            </a:r>
            <a:r>
              <a:rPr lang="es-ES" dirty="0" smtClean="0"/>
              <a:t> </a:t>
            </a:r>
            <a:r>
              <a:rPr lang="es-ES" dirty="0" err="1" smtClean="0"/>
              <a:t>fw</a:t>
            </a:r>
            <a:r>
              <a:rPr lang="es-ES" dirty="0" smtClean="0"/>
              <a:t> = new </a:t>
            </a:r>
            <a:r>
              <a:rPr lang="es-ES" dirty="0" err="1" smtClean="0"/>
              <a:t>FileWriter</a:t>
            </a:r>
            <a:r>
              <a:rPr lang="es-ES" dirty="0" smtClean="0"/>
              <a:t>("escribeme.txt");</a:t>
            </a:r>
          </a:p>
          <a:p>
            <a:r>
              <a:rPr lang="es-ES" dirty="0" err="1" smtClean="0"/>
              <a:t>BufferedWriter</a:t>
            </a:r>
            <a:r>
              <a:rPr lang="es-ES" dirty="0" smtClean="0"/>
              <a:t> </a:t>
            </a:r>
            <a:r>
              <a:rPr lang="es-ES" dirty="0" err="1" smtClean="0"/>
              <a:t>bw</a:t>
            </a:r>
            <a:r>
              <a:rPr lang="es-ES" dirty="0" smtClean="0"/>
              <a:t> = new </a:t>
            </a:r>
            <a:r>
              <a:rPr lang="es-ES" dirty="0" err="1" smtClean="0"/>
              <a:t>BufferedWriter</a:t>
            </a:r>
            <a:r>
              <a:rPr lang="es-ES" dirty="0" smtClean="0"/>
              <a:t>(</a:t>
            </a:r>
            <a:r>
              <a:rPr lang="es-ES" dirty="0" err="1" smtClean="0"/>
              <a:t>fw</a:t>
            </a:r>
            <a:r>
              <a:rPr lang="es-ES" dirty="0" smtClean="0"/>
              <a:t>);</a:t>
            </a:r>
          </a:p>
          <a:p>
            <a:r>
              <a:rPr lang="es-ES" dirty="0" err="1" smtClean="0"/>
              <a:t>PrintWriter</a:t>
            </a:r>
            <a:r>
              <a:rPr lang="es-ES" dirty="0" smtClean="0"/>
              <a:t> salida = new </a:t>
            </a:r>
            <a:r>
              <a:rPr lang="es-ES" dirty="0" err="1" smtClean="0"/>
              <a:t>PrintWriter</a:t>
            </a:r>
            <a:r>
              <a:rPr lang="es-ES" dirty="0" smtClean="0"/>
              <a:t>(</a:t>
            </a:r>
            <a:r>
              <a:rPr lang="es-ES" dirty="0" err="1" smtClean="0"/>
              <a:t>bw</a:t>
            </a:r>
            <a:r>
              <a:rPr lang="es-ES" dirty="0" smtClean="0"/>
              <a:t>);</a:t>
            </a:r>
          </a:p>
          <a:p>
            <a:r>
              <a:rPr lang="es-AR" dirty="0" err="1" smtClean="0"/>
              <a:t>salida.println</a:t>
            </a:r>
            <a:r>
              <a:rPr lang="es-AR" dirty="0" smtClean="0"/>
              <a:t>("Hola, soy la primera línea");</a:t>
            </a:r>
          </a:p>
          <a:p>
            <a:r>
              <a:rPr lang="es-ES" dirty="0" err="1" smtClean="0"/>
              <a:t>salida.close</a:t>
            </a:r>
            <a:r>
              <a:rPr lang="es-ES" dirty="0" smtClean="0"/>
              <a:t>();</a:t>
            </a:r>
          </a:p>
          <a:p>
            <a:r>
              <a:rPr lang="es-ES" dirty="0" smtClean="0"/>
              <a:t>// Modo </a:t>
            </a:r>
            <a:r>
              <a:rPr lang="es-ES" dirty="0" err="1" smtClean="0"/>
              <a:t>append</a:t>
            </a:r>
            <a:endParaRPr lang="es-ES" dirty="0" smtClean="0"/>
          </a:p>
          <a:p>
            <a:r>
              <a:rPr lang="en-US" dirty="0" err="1" smtClean="0"/>
              <a:t>bw</a:t>
            </a:r>
            <a:r>
              <a:rPr lang="en-US" dirty="0" smtClean="0"/>
              <a:t> = new </a:t>
            </a:r>
            <a:r>
              <a:rPr lang="en-US" dirty="0" err="1" smtClean="0"/>
              <a:t>BufferedWriter</a:t>
            </a:r>
            <a:r>
              <a:rPr lang="en-US" dirty="0" smtClean="0"/>
              <a:t>(new </a:t>
            </a:r>
            <a:r>
              <a:rPr lang="en-US" dirty="0" err="1" smtClean="0"/>
              <a:t>FileWriter</a:t>
            </a:r>
            <a:r>
              <a:rPr lang="en-US" dirty="0" smtClean="0"/>
              <a:t>("escribeme.txt", true));</a:t>
            </a:r>
          </a:p>
          <a:p>
            <a:r>
              <a:rPr lang="es-ES" dirty="0" smtClean="0"/>
              <a:t>salida = new </a:t>
            </a:r>
            <a:r>
              <a:rPr lang="es-ES" dirty="0" err="1" smtClean="0"/>
              <a:t>PrintWriter</a:t>
            </a:r>
            <a:r>
              <a:rPr lang="es-ES" dirty="0" smtClean="0"/>
              <a:t>(</a:t>
            </a:r>
            <a:r>
              <a:rPr lang="es-ES" dirty="0" err="1" smtClean="0"/>
              <a:t>bw</a:t>
            </a:r>
            <a:r>
              <a:rPr lang="es-ES" dirty="0" smtClean="0"/>
              <a:t>);</a:t>
            </a:r>
          </a:p>
          <a:p>
            <a:r>
              <a:rPr lang="es-AR" dirty="0" err="1" smtClean="0"/>
              <a:t>salida.print</a:t>
            </a:r>
            <a:r>
              <a:rPr lang="es-AR" dirty="0" smtClean="0"/>
              <a:t>("Y yo soy la segunda. ");</a:t>
            </a:r>
          </a:p>
          <a:p>
            <a:r>
              <a:rPr lang="es-ES" dirty="0" err="1" smtClean="0"/>
              <a:t>double</a:t>
            </a:r>
            <a:r>
              <a:rPr lang="es-ES" dirty="0" smtClean="0"/>
              <a:t> b = 123.45;</a:t>
            </a:r>
          </a:p>
          <a:p>
            <a:r>
              <a:rPr lang="es-ES" dirty="0" err="1" smtClean="0"/>
              <a:t>salida.println</a:t>
            </a:r>
            <a:r>
              <a:rPr lang="es-ES" dirty="0" smtClean="0"/>
              <a:t>(b);</a:t>
            </a:r>
          </a:p>
          <a:p>
            <a:r>
              <a:rPr lang="es-ES" dirty="0" err="1" smtClean="0"/>
              <a:t>salida.close</a:t>
            </a:r>
            <a:r>
              <a:rPr lang="es-ES" dirty="0" smtClean="0"/>
              <a:t>();</a:t>
            </a:r>
          </a:p>
          <a:p>
            <a:r>
              <a:rPr lang="es-ES" dirty="0" smtClean="0"/>
              <a:t>}</a:t>
            </a:r>
            <a:r>
              <a:rPr lang="es-ES" dirty="0" err="1" smtClean="0"/>
              <a:t>cacth</a:t>
            </a:r>
            <a:r>
              <a:rPr lang="es-ES" dirty="0" smtClean="0"/>
              <a:t>(</a:t>
            </a:r>
            <a:r>
              <a:rPr lang="es-ES" dirty="0" err="1" smtClean="0"/>
              <a:t>java.io.IOException</a:t>
            </a:r>
            <a:r>
              <a:rPr lang="es-ES" dirty="0" smtClean="0"/>
              <a:t> </a:t>
            </a:r>
            <a:r>
              <a:rPr lang="es-ES" dirty="0" err="1" smtClean="0"/>
              <a:t>ioex</a:t>
            </a:r>
            <a:r>
              <a:rPr lang="es-ES" dirty="0" smtClean="0"/>
              <a:t>) { }</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1628800"/>
            <a:ext cx="2863413" cy="369332"/>
          </a:xfrm>
          <a:prstGeom prst="rect">
            <a:avLst/>
          </a:prstGeom>
        </p:spPr>
        <p:txBody>
          <a:bodyPr wrap="none">
            <a:spAutoFit/>
          </a:bodyPr>
          <a:lstStyle/>
          <a:p>
            <a:r>
              <a:rPr lang="es-ES" b="1" dirty="0" smtClean="0"/>
              <a:t>Lectura de archivos de texto</a:t>
            </a:r>
            <a:endParaRPr lang="es-ES" dirty="0"/>
          </a:p>
        </p:txBody>
      </p:sp>
      <p:sp>
        <p:nvSpPr>
          <p:cNvPr id="5" name="4 Rectángulo"/>
          <p:cNvSpPr/>
          <p:nvPr/>
        </p:nvSpPr>
        <p:spPr>
          <a:xfrm>
            <a:off x="611560" y="2132856"/>
            <a:ext cx="7776864" cy="1754326"/>
          </a:xfrm>
          <a:prstGeom prst="rect">
            <a:avLst/>
          </a:prstGeom>
        </p:spPr>
        <p:txBody>
          <a:bodyPr wrap="square">
            <a:spAutoFit/>
          </a:bodyPr>
          <a:lstStyle/>
          <a:p>
            <a:r>
              <a:rPr lang="es-AR" dirty="0" smtClean="0"/>
              <a:t>Suponga que se dispone de una gran cantidad de datos de entrada que es necesario utilizar más de una vez. En lugar de introducirlos directamente desde un teclado en forma repetida, es más eficiente y confiable</a:t>
            </a:r>
          </a:p>
          <a:p>
            <a:r>
              <a:rPr lang="es-AR" dirty="0" smtClean="0"/>
              <a:t>introducirlos en un archivo una sola vez. Un archivo de texto legible por Java puede crearse con casi cualquier editor de texto o procesador de palabras, en el supuesto de que se guarde como “texto </a:t>
            </a:r>
            <a:r>
              <a:rPr lang="es-ES" dirty="0" smtClean="0"/>
              <a:t>llano”.</a:t>
            </a:r>
            <a:endParaRPr lang="es-ES" dirty="0"/>
          </a:p>
        </p:txBody>
      </p:sp>
      <p:sp>
        <p:nvSpPr>
          <p:cNvPr id="8" name="7 Rectángulo"/>
          <p:cNvSpPr/>
          <p:nvPr/>
        </p:nvSpPr>
        <p:spPr>
          <a:xfrm>
            <a:off x="611560" y="4221088"/>
            <a:ext cx="2823081" cy="369332"/>
          </a:xfrm>
          <a:prstGeom prst="rect">
            <a:avLst/>
          </a:prstGeom>
        </p:spPr>
        <p:txBody>
          <a:bodyPr wrap="none">
            <a:spAutoFit/>
          </a:bodyPr>
          <a:lstStyle/>
          <a:p>
            <a:r>
              <a:rPr lang="es-ES" dirty="0" smtClean="0"/>
              <a:t>Lectura de archivos de texto</a:t>
            </a:r>
            <a:endParaRPr lang="es-ES" dirty="0"/>
          </a:p>
        </p:txBody>
      </p:sp>
      <p:sp>
        <p:nvSpPr>
          <p:cNvPr id="9" name="8 Rectángulo"/>
          <p:cNvSpPr/>
          <p:nvPr/>
        </p:nvSpPr>
        <p:spPr>
          <a:xfrm>
            <a:off x="611560" y="4869160"/>
            <a:ext cx="6336704" cy="646331"/>
          </a:xfrm>
          <a:prstGeom prst="rect">
            <a:avLst/>
          </a:prstGeom>
        </p:spPr>
        <p:txBody>
          <a:bodyPr wrap="square">
            <a:spAutoFit/>
          </a:bodyPr>
          <a:lstStyle/>
          <a:p>
            <a:r>
              <a:rPr lang="es-AR" dirty="0" smtClean="0"/>
              <a:t>Se puede crear un objeto </a:t>
            </a:r>
            <a:r>
              <a:rPr lang="es-AR" dirty="0" err="1" smtClean="0"/>
              <a:t>BufferedReader</a:t>
            </a:r>
            <a:r>
              <a:rPr lang="es-AR" dirty="0" smtClean="0"/>
              <a:t> para leer de un archivo de texto de la siguiente manera:</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1484784"/>
            <a:ext cx="7488832" cy="3416320"/>
          </a:xfrm>
          <a:prstGeom prst="rect">
            <a:avLst/>
          </a:prstGeom>
        </p:spPr>
        <p:txBody>
          <a:bodyPr wrap="square">
            <a:spAutoFit/>
          </a:bodyPr>
          <a:lstStyle/>
          <a:p>
            <a:r>
              <a:rPr lang="es-AR" dirty="0" smtClean="0"/>
              <a:t>// Lee un archivo entero de la misma manera que de teclado</a:t>
            </a:r>
          </a:p>
          <a:p>
            <a:r>
              <a:rPr lang="es-ES" dirty="0" err="1" smtClean="0"/>
              <a:t>String</a:t>
            </a:r>
            <a:r>
              <a:rPr lang="es-ES" dirty="0" smtClean="0"/>
              <a:t> texto = new </a:t>
            </a:r>
            <a:r>
              <a:rPr lang="es-ES" dirty="0" err="1" smtClean="0"/>
              <a:t>String</a:t>
            </a:r>
            <a:r>
              <a:rPr lang="es-ES" dirty="0" smtClean="0"/>
              <a:t>();</a:t>
            </a:r>
          </a:p>
          <a:p>
            <a:r>
              <a:rPr lang="es-ES" dirty="0" smtClean="0"/>
              <a:t>try {</a:t>
            </a:r>
          </a:p>
          <a:p>
            <a:r>
              <a:rPr lang="en-US" dirty="0" err="1" smtClean="0"/>
              <a:t>FileReader</a:t>
            </a:r>
            <a:r>
              <a:rPr lang="en-US" dirty="0" smtClean="0"/>
              <a:t> </a:t>
            </a:r>
            <a:r>
              <a:rPr lang="en-US" dirty="0" err="1" smtClean="0"/>
              <a:t>fr</a:t>
            </a:r>
            <a:r>
              <a:rPr lang="en-US" dirty="0" smtClean="0"/>
              <a:t> = new </a:t>
            </a:r>
            <a:r>
              <a:rPr lang="en-US" dirty="0" err="1" smtClean="0"/>
              <a:t>FileReader</a:t>
            </a:r>
            <a:r>
              <a:rPr lang="en-US" dirty="0" smtClean="0"/>
              <a:t>("archivo.txt");</a:t>
            </a:r>
          </a:p>
          <a:p>
            <a:r>
              <a:rPr lang="es-ES" dirty="0" smtClean="0"/>
              <a:t>entrada = new </a:t>
            </a:r>
            <a:r>
              <a:rPr lang="es-ES" dirty="0" err="1" smtClean="0"/>
              <a:t>BufferedReader</a:t>
            </a:r>
            <a:r>
              <a:rPr lang="es-ES" dirty="0" smtClean="0"/>
              <a:t>(</a:t>
            </a:r>
            <a:r>
              <a:rPr lang="es-ES" dirty="0" err="1" smtClean="0"/>
              <a:t>fr</a:t>
            </a:r>
            <a:r>
              <a:rPr lang="es-ES" dirty="0" smtClean="0"/>
              <a:t>);</a:t>
            </a:r>
          </a:p>
          <a:p>
            <a:r>
              <a:rPr lang="es-ES" dirty="0" err="1" smtClean="0"/>
              <a:t>String</a:t>
            </a:r>
            <a:r>
              <a:rPr lang="es-ES" dirty="0" smtClean="0"/>
              <a:t> s;</a:t>
            </a:r>
          </a:p>
          <a:p>
            <a:r>
              <a:rPr lang="es-ES" dirty="0" err="1" smtClean="0"/>
              <a:t>while</a:t>
            </a:r>
            <a:r>
              <a:rPr lang="es-ES" dirty="0" smtClean="0"/>
              <a:t>((s = </a:t>
            </a:r>
            <a:r>
              <a:rPr lang="es-ES" dirty="0" err="1" smtClean="0"/>
              <a:t>entrada.readLine</a:t>
            </a:r>
            <a:r>
              <a:rPr lang="es-ES" dirty="0" smtClean="0"/>
              <a:t>()) != </a:t>
            </a:r>
            <a:r>
              <a:rPr lang="es-ES" dirty="0" err="1" smtClean="0"/>
              <a:t>null</a:t>
            </a:r>
            <a:r>
              <a:rPr lang="es-ES" dirty="0" smtClean="0"/>
              <a:t>)</a:t>
            </a:r>
          </a:p>
          <a:p>
            <a:r>
              <a:rPr lang="es-ES" dirty="0" smtClean="0"/>
              <a:t>texto += s;</a:t>
            </a:r>
          </a:p>
          <a:p>
            <a:r>
              <a:rPr lang="es-ES" dirty="0" err="1" smtClean="0"/>
              <a:t>entrada.close</a:t>
            </a:r>
            <a:r>
              <a:rPr lang="es-ES" dirty="0" smtClean="0"/>
              <a:t>();</a:t>
            </a:r>
          </a:p>
          <a:p>
            <a:r>
              <a:rPr lang="es-ES" dirty="0" smtClean="0"/>
              <a:t>}</a:t>
            </a:r>
            <a:r>
              <a:rPr lang="es-ES" dirty="0" smtClean="0"/>
              <a:t>catch(</a:t>
            </a:r>
            <a:r>
              <a:rPr lang="es-ES" dirty="0" err="1" smtClean="0"/>
              <a:t>java.io.FileNotFoundException</a:t>
            </a:r>
            <a:r>
              <a:rPr lang="es-ES" dirty="0" smtClean="0"/>
              <a:t> </a:t>
            </a:r>
            <a:r>
              <a:rPr lang="es-ES" dirty="0" err="1" smtClean="0"/>
              <a:t>fnfex</a:t>
            </a:r>
            <a:r>
              <a:rPr lang="es-ES" dirty="0" smtClean="0"/>
              <a:t>) {</a:t>
            </a:r>
          </a:p>
          <a:p>
            <a:r>
              <a:rPr lang="es-ES" dirty="0" err="1" smtClean="0"/>
              <a:t>System.out.println</a:t>
            </a:r>
            <a:r>
              <a:rPr lang="es-ES" dirty="0" smtClean="0"/>
              <a:t>("Archivo no encontrado: " + </a:t>
            </a:r>
            <a:r>
              <a:rPr lang="es-ES" dirty="0" err="1" smtClean="0"/>
              <a:t>fnfex</a:t>
            </a:r>
            <a:r>
              <a:rPr lang="es-ES" dirty="0" smtClean="0"/>
              <a:t>);}</a:t>
            </a:r>
          </a:p>
          <a:p>
            <a:r>
              <a:rPr lang="es-ES" dirty="0" smtClean="0"/>
              <a:t>catch(</a:t>
            </a:r>
            <a:r>
              <a:rPr lang="es-ES" dirty="0" err="1" smtClean="0"/>
              <a:t>java.io.IOException</a:t>
            </a:r>
            <a:r>
              <a:rPr lang="es-ES" dirty="0" smtClean="0"/>
              <a:t> </a:t>
            </a:r>
            <a:r>
              <a:rPr lang="es-ES" dirty="0" err="1" smtClean="0"/>
              <a:t>ioex</a:t>
            </a:r>
            <a:r>
              <a:rPr lang="es-ES" dirty="0" smtClean="0"/>
              <a:t>) {}</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55576" y="1268760"/>
            <a:ext cx="7200800" cy="646331"/>
          </a:xfrm>
          <a:prstGeom prst="rect">
            <a:avLst/>
          </a:prstGeom>
        </p:spPr>
        <p:txBody>
          <a:bodyPr wrap="square">
            <a:spAutoFit/>
          </a:bodyPr>
          <a:lstStyle/>
          <a:p>
            <a:r>
              <a:rPr lang="es-ES" dirty="0" smtClean="0"/>
              <a:t>Scanner &lt;</a:t>
            </a:r>
            <a:r>
              <a:rPr lang="es-ES" i="1" dirty="0" err="1" smtClean="0"/>
              <a:t>reference</a:t>
            </a:r>
            <a:r>
              <a:rPr lang="es-ES" i="1" dirty="0" smtClean="0"/>
              <a:t>-variable&gt;;</a:t>
            </a:r>
          </a:p>
          <a:p>
            <a:r>
              <a:rPr lang="en-US" i="1" dirty="0" smtClean="0"/>
              <a:t>&lt;</a:t>
            </a:r>
            <a:r>
              <a:rPr lang="en-US" i="1" dirty="0" smtClean="0"/>
              <a:t>reference-variable&gt; = new Scanner(new </a:t>
            </a:r>
            <a:r>
              <a:rPr lang="en-US" i="1" dirty="0" err="1" smtClean="0"/>
              <a:t>FileReader</a:t>
            </a:r>
            <a:r>
              <a:rPr lang="en-US" i="1" dirty="0" smtClean="0"/>
              <a:t>(&lt;filename&gt;));</a:t>
            </a: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1547665" y="2121920"/>
            <a:ext cx="6192688" cy="452695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1628800"/>
            <a:ext cx="7848872" cy="369332"/>
          </a:xfrm>
          <a:prstGeom prst="rect">
            <a:avLst/>
          </a:prstGeom>
        </p:spPr>
        <p:txBody>
          <a:bodyPr wrap="square">
            <a:spAutoFit/>
          </a:bodyPr>
          <a:lstStyle/>
          <a:p>
            <a:r>
              <a:rPr lang="es-AR" b="1" dirty="0" smtClean="0"/>
              <a:t>Lectura de datos formateados en un archivo de texto</a:t>
            </a:r>
            <a:endParaRPr lang="es-ES" dirty="0"/>
          </a:p>
        </p:txBody>
      </p:sp>
      <p:sp>
        <p:nvSpPr>
          <p:cNvPr id="5" name="4 Rectángulo"/>
          <p:cNvSpPr/>
          <p:nvPr/>
        </p:nvSpPr>
        <p:spPr>
          <a:xfrm>
            <a:off x="611560" y="2204864"/>
            <a:ext cx="8136904" cy="923330"/>
          </a:xfrm>
          <a:prstGeom prst="rect">
            <a:avLst/>
          </a:prstGeom>
        </p:spPr>
        <p:txBody>
          <a:bodyPr wrap="square">
            <a:spAutoFit/>
          </a:bodyPr>
          <a:lstStyle/>
          <a:p>
            <a:r>
              <a:rPr lang="es-AR" dirty="0" smtClean="0"/>
              <a:t>las columnas 0-20 contienen un </a:t>
            </a:r>
            <a:r>
              <a:rPr lang="es-AR" dirty="0" err="1" smtClean="0"/>
              <a:t>String</a:t>
            </a:r>
            <a:r>
              <a:rPr lang="es-AR" dirty="0" smtClean="0"/>
              <a:t> que puede contener más de una palabra</a:t>
            </a:r>
          </a:p>
          <a:p>
            <a:r>
              <a:rPr lang="es-AR" dirty="0" smtClean="0"/>
              <a:t>las columnas 21-28 contienen la representación de texto de un </a:t>
            </a:r>
            <a:r>
              <a:rPr lang="es-AR" dirty="0" err="1" smtClean="0"/>
              <a:t>int</a:t>
            </a:r>
            <a:endParaRPr lang="es-AR" dirty="0" smtClean="0"/>
          </a:p>
          <a:p>
            <a:r>
              <a:rPr lang="es-AR" dirty="0" smtClean="0"/>
              <a:t>las columnas 30-42 contienen la representación de texto de un </a:t>
            </a:r>
            <a:r>
              <a:rPr lang="es-AR" dirty="0" err="1" smtClean="0"/>
              <a:t>double</a:t>
            </a:r>
            <a:endParaRPr lang="es-ES" dirty="0"/>
          </a:p>
        </p:txBody>
      </p:sp>
      <p:sp>
        <p:nvSpPr>
          <p:cNvPr id="6" name="5 Rectángulo"/>
          <p:cNvSpPr/>
          <p:nvPr/>
        </p:nvSpPr>
        <p:spPr>
          <a:xfrm>
            <a:off x="611560" y="3284984"/>
            <a:ext cx="8280920" cy="1200329"/>
          </a:xfrm>
          <a:prstGeom prst="rect">
            <a:avLst/>
          </a:prstGeom>
        </p:spPr>
        <p:txBody>
          <a:bodyPr wrap="square">
            <a:spAutoFit/>
          </a:bodyPr>
          <a:lstStyle/>
          <a:p>
            <a:r>
              <a:rPr lang="es-AR" dirty="0" smtClean="0"/>
              <a:t>Para leer los tres campos, es necesario declarar las siguientes variables:</a:t>
            </a:r>
          </a:p>
          <a:p>
            <a:r>
              <a:rPr lang="es-ES" dirty="0" err="1" smtClean="0"/>
              <a:t>String</a:t>
            </a:r>
            <a:r>
              <a:rPr lang="es-ES" dirty="0" smtClean="0"/>
              <a:t> </a:t>
            </a:r>
            <a:r>
              <a:rPr lang="es-ES" dirty="0" err="1" smtClean="0"/>
              <a:t>text</a:t>
            </a:r>
            <a:r>
              <a:rPr lang="es-ES" dirty="0" smtClean="0"/>
              <a:t>;</a:t>
            </a:r>
          </a:p>
          <a:p>
            <a:r>
              <a:rPr lang="es-ES" dirty="0" err="1" smtClean="0"/>
              <a:t>int</a:t>
            </a:r>
            <a:r>
              <a:rPr lang="es-ES" dirty="0" smtClean="0"/>
              <a:t> </a:t>
            </a:r>
            <a:r>
              <a:rPr lang="es-ES" dirty="0" err="1" smtClean="0"/>
              <a:t>iNum</a:t>
            </a:r>
            <a:r>
              <a:rPr lang="es-ES" dirty="0" smtClean="0"/>
              <a:t>;</a:t>
            </a:r>
          </a:p>
          <a:p>
            <a:r>
              <a:rPr lang="es-ES" dirty="0" err="1" smtClean="0"/>
              <a:t>double</a:t>
            </a:r>
            <a:r>
              <a:rPr lang="es-ES" dirty="0" smtClean="0"/>
              <a:t> </a:t>
            </a:r>
            <a:r>
              <a:rPr lang="es-ES" dirty="0" err="1" smtClean="0"/>
              <a:t>dNum</a:t>
            </a:r>
            <a:r>
              <a:rPr lang="es-ES" dirty="0" smtClean="0"/>
              <a:t>;</a:t>
            </a:r>
            <a:endParaRPr lang="es-ES" dirty="0"/>
          </a:p>
        </p:txBody>
      </p:sp>
      <p:sp>
        <p:nvSpPr>
          <p:cNvPr id="7" name="6 Rectángulo"/>
          <p:cNvSpPr/>
          <p:nvPr/>
        </p:nvSpPr>
        <p:spPr>
          <a:xfrm>
            <a:off x="539552" y="4653136"/>
            <a:ext cx="7542584" cy="1754326"/>
          </a:xfrm>
          <a:prstGeom prst="rect">
            <a:avLst/>
          </a:prstGeom>
        </p:spPr>
        <p:txBody>
          <a:bodyPr wrap="square">
            <a:spAutoFit/>
          </a:bodyPr>
          <a:lstStyle/>
          <a:p>
            <a:r>
              <a:rPr lang="es-AR" dirty="0" smtClean="0"/>
              <a:t>Cada línea se lee como texto puro y luego se analiza como sigue:</a:t>
            </a:r>
          </a:p>
          <a:p>
            <a:r>
              <a:rPr lang="es-ES" dirty="0" smtClean="0"/>
              <a:t>...</a:t>
            </a:r>
          </a:p>
          <a:p>
            <a:r>
              <a:rPr lang="es-ES" dirty="0" smtClean="0"/>
              <a:t>line = </a:t>
            </a:r>
            <a:r>
              <a:rPr lang="es-ES" dirty="0" err="1" smtClean="0"/>
              <a:t>in.nextLine</a:t>
            </a:r>
            <a:r>
              <a:rPr lang="es-ES" dirty="0" smtClean="0"/>
              <a:t>();</a:t>
            </a:r>
          </a:p>
          <a:p>
            <a:r>
              <a:rPr lang="es-ES" dirty="0" err="1" smtClean="0"/>
              <a:t>text</a:t>
            </a:r>
            <a:r>
              <a:rPr lang="es-ES" dirty="0" smtClean="0"/>
              <a:t> = </a:t>
            </a:r>
            <a:r>
              <a:rPr lang="es-ES" dirty="0" err="1" smtClean="0"/>
              <a:t>line.substring</a:t>
            </a:r>
            <a:r>
              <a:rPr lang="es-ES" dirty="0" smtClean="0"/>
              <a:t>(0,21);</a:t>
            </a:r>
          </a:p>
          <a:p>
            <a:r>
              <a:rPr lang="es-ES" dirty="0" err="1" smtClean="0"/>
              <a:t>iNum</a:t>
            </a:r>
            <a:r>
              <a:rPr lang="es-ES" dirty="0" smtClean="0"/>
              <a:t> = </a:t>
            </a:r>
            <a:r>
              <a:rPr lang="es-ES" dirty="0" err="1" smtClean="0"/>
              <a:t>Integer.parseInt</a:t>
            </a:r>
            <a:r>
              <a:rPr lang="es-ES" dirty="0" smtClean="0"/>
              <a:t>(</a:t>
            </a:r>
            <a:r>
              <a:rPr lang="es-ES" dirty="0" err="1" smtClean="0"/>
              <a:t>line.substring</a:t>
            </a:r>
            <a:r>
              <a:rPr lang="es-ES" dirty="0" smtClean="0"/>
              <a:t>(21,29).</a:t>
            </a:r>
            <a:r>
              <a:rPr lang="es-ES" dirty="0" err="1" smtClean="0"/>
              <a:t>trim</a:t>
            </a:r>
            <a:r>
              <a:rPr lang="es-ES" dirty="0" smtClean="0"/>
              <a:t>());</a:t>
            </a:r>
          </a:p>
          <a:p>
            <a:r>
              <a:rPr lang="es-ES" dirty="0" err="1" smtClean="0"/>
              <a:t>dNum</a:t>
            </a:r>
            <a:r>
              <a:rPr lang="es-ES" dirty="0" smtClean="0"/>
              <a:t> = </a:t>
            </a:r>
            <a:r>
              <a:rPr lang="es-ES" dirty="0" err="1" smtClean="0"/>
              <a:t>Double.parseDouble</a:t>
            </a:r>
            <a:r>
              <a:rPr lang="es-ES" dirty="0" smtClean="0"/>
              <a:t>(</a:t>
            </a:r>
            <a:r>
              <a:rPr lang="es-ES" dirty="0" err="1" smtClean="0"/>
              <a:t>line.substring</a:t>
            </a:r>
            <a:r>
              <a:rPr lang="es-ES" dirty="0" smtClean="0"/>
              <a:t>(30,43).</a:t>
            </a:r>
            <a:r>
              <a:rPr lang="es-ES" dirty="0" err="1" smtClean="0"/>
              <a:t>trim</a:t>
            </a:r>
            <a:r>
              <a:rPr lang="es-ES" dirty="0" smtClean="0"/>
              <a:t>());</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55576" y="1556792"/>
            <a:ext cx="1404552" cy="461665"/>
          </a:xfrm>
          <a:prstGeom prst="rect">
            <a:avLst/>
          </a:prstGeom>
        </p:spPr>
        <p:txBody>
          <a:bodyPr wrap="none">
            <a:spAutoFit/>
          </a:bodyPr>
          <a:lstStyle/>
          <a:p>
            <a:r>
              <a:rPr lang="es-ES" sz="2400" dirty="0" err="1" smtClean="0"/>
              <a:t>FileDialog</a:t>
            </a:r>
            <a:endParaRPr lang="es-ES" sz="2400" dirty="0"/>
          </a:p>
        </p:txBody>
      </p:sp>
      <p:sp>
        <p:nvSpPr>
          <p:cNvPr id="5" name="4 Rectángulo"/>
          <p:cNvSpPr/>
          <p:nvPr/>
        </p:nvSpPr>
        <p:spPr>
          <a:xfrm>
            <a:off x="611560" y="2132856"/>
            <a:ext cx="7632848" cy="923330"/>
          </a:xfrm>
          <a:prstGeom prst="rect">
            <a:avLst/>
          </a:prstGeom>
        </p:spPr>
        <p:txBody>
          <a:bodyPr wrap="square">
            <a:spAutoFit/>
          </a:bodyPr>
          <a:lstStyle/>
          <a:p>
            <a:r>
              <a:rPr lang="es-AR" dirty="0" smtClean="0"/>
              <a:t>Una forma típica de preguntar por un archivo es presentar un caja de diálogo. La </a:t>
            </a:r>
            <a:r>
              <a:rPr lang="es-AR" dirty="0" smtClean="0"/>
              <a:t>clase </a:t>
            </a:r>
            <a:r>
              <a:rPr lang="es-ES" dirty="0" err="1" smtClean="0"/>
              <a:t>java.awt.FileDialog</a:t>
            </a:r>
            <a:r>
              <a:rPr lang="es-ES" dirty="0" smtClean="0"/>
              <a:t> </a:t>
            </a:r>
            <a:r>
              <a:rPr lang="es-ES" dirty="0" smtClean="0"/>
              <a:t>presenta el diálogo típico de cada sistema operativo para guardar o </a:t>
            </a:r>
            <a:r>
              <a:rPr lang="es-ES" dirty="0" smtClean="0"/>
              <a:t>abrir ficheros</a:t>
            </a:r>
            <a:endParaRPr lang="es-ES" dirty="0"/>
          </a:p>
        </p:txBody>
      </p:sp>
      <p:sp>
        <p:nvSpPr>
          <p:cNvPr id="6" name="5 Rectángulo"/>
          <p:cNvSpPr/>
          <p:nvPr/>
        </p:nvSpPr>
        <p:spPr>
          <a:xfrm>
            <a:off x="611560" y="5157192"/>
            <a:ext cx="6552728" cy="923330"/>
          </a:xfrm>
          <a:prstGeom prst="rect">
            <a:avLst/>
          </a:prstGeom>
        </p:spPr>
        <p:txBody>
          <a:bodyPr wrap="square">
            <a:spAutoFit/>
          </a:bodyPr>
          <a:lstStyle/>
          <a:p>
            <a:r>
              <a:rPr lang="nn-NO" dirty="0" smtClean="0"/>
              <a:t>FileDialog fd = new FileDialog(new Frame(), "Elija un archivo");</a:t>
            </a:r>
          </a:p>
          <a:p>
            <a:r>
              <a:rPr lang="es-ES" dirty="0" err="1" smtClean="0"/>
              <a:t>fd.show</a:t>
            </a:r>
            <a:r>
              <a:rPr lang="es-ES" dirty="0" smtClean="0"/>
              <a:t>();</a:t>
            </a:r>
          </a:p>
          <a:p>
            <a:r>
              <a:rPr lang="en-US" dirty="0" smtClean="0"/>
              <a:t>File f = new File(</a:t>
            </a:r>
            <a:r>
              <a:rPr lang="en-US" dirty="0" err="1" smtClean="0"/>
              <a:t>fd.getDirectory</a:t>
            </a:r>
            <a:r>
              <a:rPr lang="en-US" dirty="0" smtClean="0"/>
              <a:t>(), </a:t>
            </a:r>
            <a:r>
              <a:rPr lang="en-US" dirty="0" err="1" smtClean="0"/>
              <a:t>fd.getFile</a:t>
            </a:r>
            <a:r>
              <a:rPr lang="en-US" dirty="0" smtClean="0"/>
              <a:t>());</a:t>
            </a:r>
            <a:endParaRPr lang="es-ES" dirty="0"/>
          </a:p>
        </p:txBody>
      </p:sp>
      <p:sp>
        <p:nvSpPr>
          <p:cNvPr id="7" name="6 Rectángulo"/>
          <p:cNvSpPr/>
          <p:nvPr/>
        </p:nvSpPr>
        <p:spPr>
          <a:xfrm>
            <a:off x="611560" y="3573016"/>
            <a:ext cx="7488832" cy="923330"/>
          </a:xfrm>
          <a:prstGeom prst="rect">
            <a:avLst/>
          </a:prstGeom>
        </p:spPr>
        <p:txBody>
          <a:bodyPr wrap="square">
            <a:spAutoFit/>
          </a:bodyPr>
          <a:lstStyle/>
          <a:p>
            <a:r>
              <a:rPr lang="es-ES" b="1" dirty="0" err="1" smtClean="0"/>
              <a:t>FileDialog</a:t>
            </a:r>
            <a:r>
              <a:rPr lang="es-ES" b="1" dirty="0" smtClean="0"/>
              <a:t>(</a:t>
            </a:r>
            <a:r>
              <a:rPr lang="es-ES" b="1" dirty="0" err="1" smtClean="0"/>
              <a:t>Frame</a:t>
            </a:r>
            <a:r>
              <a:rPr lang="es-ES" b="1" dirty="0" smtClean="0"/>
              <a:t> </a:t>
            </a:r>
            <a:r>
              <a:rPr lang="es-ES" b="1" dirty="0" err="1" smtClean="0"/>
              <a:t>fr</a:t>
            </a:r>
            <a:r>
              <a:rPr lang="es-ES" b="1" dirty="0" smtClean="0"/>
              <a:t>, </a:t>
            </a:r>
            <a:r>
              <a:rPr lang="es-ES" b="1" dirty="0" err="1" smtClean="0"/>
              <a:t>String</a:t>
            </a:r>
            <a:r>
              <a:rPr lang="es-ES" b="1" dirty="0" smtClean="0"/>
              <a:t> </a:t>
            </a:r>
            <a:r>
              <a:rPr lang="es-ES" b="1" dirty="0" err="1" smtClean="0"/>
              <a:t>title</a:t>
            </a:r>
            <a:r>
              <a:rPr lang="es-ES" b="1" dirty="0" smtClean="0"/>
              <a:t>, </a:t>
            </a:r>
            <a:r>
              <a:rPr lang="es-ES" b="1" dirty="0" err="1" smtClean="0"/>
              <a:t>int</a:t>
            </a:r>
            <a:r>
              <a:rPr lang="es-ES" b="1" dirty="0" smtClean="0"/>
              <a:t> </a:t>
            </a:r>
            <a:r>
              <a:rPr lang="es-ES" b="1" dirty="0" err="1" smtClean="0"/>
              <a:t>type</a:t>
            </a:r>
            <a:r>
              <a:rPr lang="es-ES" b="1" dirty="0" smtClean="0"/>
              <a:t>)</a:t>
            </a:r>
          </a:p>
          <a:p>
            <a:r>
              <a:rPr lang="es-AR" dirty="0" smtClean="0"/>
              <a:t>donde </a:t>
            </a:r>
            <a:r>
              <a:rPr lang="es-AR" dirty="0" err="1" smtClean="0"/>
              <a:t>type</a:t>
            </a:r>
            <a:r>
              <a:rPr lang="es-AR" dirty="0" smtClean="0"/>
              <a:t> puede ser </a:t>
            </a:r>
            <a:r>
              <a:rPr lang="es-AR" dirty="0" err="1" smtClean="0"/>
              <a:t>FileDialog.LOAD</a:t>
            </a:r>
            <a:r>
              <a:rPr lang="es-AR" dirty="0" smtClean="0"/>
              <a:t> o </a:t>
            </a:r>
            <a:r>
              <a:rPr lang="es-AR" dirty="0" err="1" smtClean="0"/>
              <a:t>FileDialog.SAVE</a:t>
            </a:r>
            <a:r>
              <a:rPr lang="es-AR" dirty="0" smtClean="0"/>
              <a:t> según la operación que </a:t>
            </a:r>
            <a:r>
              <a:rPr lang="es-AR" smtClean="0"/>
              <a:t>se </a:t>
            </a:r>
            <a:r>
              <a:rPr lang="es-AR" smtClean="0"/>
              <a:t>desee </a:t>
            </a:r>
            <a:r>
              <a:rPr lang="es-ES" smtClean="0"/>
              <a:t>realizar</a:t>
            </a:r>
            <a:r>
              <a:rPr lang="es-ES" dirty="0" smtClean="0"/>
              <a:t>.</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115616" y="2636912"/>
            <a:ext cx="6768752" cy="1754326"/>
          </a:xfrm>
          <a:prstGeom prst="rect">
            <a:avLst/>
          </a:prstGeom>
        </p:spPr>
        <p:txBody>
          <a:bodyPr wrap="square">
            <a:spAutoFit/>
          </a:bodyPr>
          <a:lstStyle/>
          <a:p>
            <a:r>
              <a:rPr lang="es-AR" dirty="0" smtClean="0"/>
              <a:t>Muchas clases de errores pueden provocar una excepción, desde un desbordamiento de memoria o un disco duro estropeado hasta un disquete </a:t>
            </a:r>
            <a:r>
              <a:rPr lang="es-ES" dirty="0" smtClean="0"/>
              <a:t>protegido contra escritura, un intento de dividir por cero o intentar acceder a un </a:t>
            </a:r>
            <a:r>
              <a:rPr lang="es-AR" dirty="0" smtClean="0"/>
              <a:t>vector fuera de sus límites. Cuando esto ocurre, la máquina virtual Java crea un objeto de la clase </a:t>
            </a:r>
            <a:r>
              <a:rPr lang="es-AR" dirty="0" err="1" smtClean="0"/>
              <a:t>exception</a:t>
            </a:r>
            <a:r>
              <a:rPr lang="es-AR" dirty="0" smtClean="0"/>
              <a:t> o error y se notifica el hecho al sistema de </a:t>
            </a:r>
            <a:r>
              <a:rPr lang="es-ES" dirty="0" smtClean="0"/>
              <a:t>ejecución.</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412776"/>
            <a:ext cx="8883329" cy="523220"/>
          </a:xfrm>
          <a:prstGeom prst="rect">
            <a:avLst/>
          </a:prstGeom>
          <a:noFill/>
        </p:spPr>
        <p:txBody>
          <a:bodyPr wrap="none" rtlCol="0">
            <a:spAutoFit/>
          </a:bodyPr>
          <a:lstStyle/>
          <a:p>
            <a:r>
              <a:rPr lang="es-ES" sz="2800" dirty="0" smtClean="0"/>
              <a:t>Crear un programa que permita ingresar un número entero.</a:t>
            </a:r>
            <a:endParaRPr lang="es-ES" sz="2800" dirty="0"/>
          </a:p>
        </p:txBody>
      </p:sp>
      <p:sp>
        <p:nvSpPr>
          <p:cNvPr id="5" name="4 Rectángulo"/>
          <p:cNvSpPr/>
          <p:nvPr/>
        </p:nvSpPr>
        <p:spPr>
          <a:xfrm>
            <a:off x="611560" y="2204864"/>
            <a:ext cx="4572000" cy="830997"/>
          </a:xfrm>
          <a:prstGeom prst="rect">
            <a:avLst/>
          </a:prstGeom>
        </p:spPr>
        <p:txBody>
          <a:bodyPr>
            <a:spAutoFit/>
          </a:bodyPr>
          <a:lstStyle/>
          <a:p>
            <a:r>
              <a:rPr lang="es-AR" sz="2400" dirty="0" smtClean="0"/>
              <a:t>Que pasa si el usuario ingresa un número no entero?</a:t>
            </a:r>
            <a:endParaRPr lang="es-ES" sz="2400" dirty="0"/>
          </a:p>
        </p:txBody>
      </p:sp>
      <p:sp>
        <p:nvSpPr>
          <p:cNvPr id="8" name="7 Rectángulo"/>
          <p:cNvSpPr/>
          <p:nvPr/>
        </p:nvSpPr>
        <p:spPr>
          <a:xfrm>
            <a:off x="1619672" y="3501008"/>
            <a:ext cx="4572000" cy="2308324"/>
          </a:xfrm>
          <a:prstGeom prst="rect">
            <a:avLst/>
          </a:prstGeom>
        </p:spPr>
        <p:txBody>
          <a:bodyPr>
            <a:spAutoFit/>
          </a:bodyPr>
          <a:lstStyle/>
          <a:p>
            <a:r>
              <a:rPr lang="es-ES" dirty="0" err="1" smtClean="0"/>
              <a:t>Enter</a:t>
            </a:r>
            <a:r>
              <a:rPr lang="es-ES" dirty="0" smtClean="0"/>
              <a:t> </a:t>
            </a:r>
            <a:r>
              <a:rPr lang="es-ES" dirty="0" err="1" smtClean="0"/>
              <a:t>an</a:t>
            </a:r>
            <a:r>
              <a:rPr lang="es-ES" dirty="0" smtClean="0"/>
              <a:t> </a:t>
            </a:r>
            <a:r>
              <a:rPr lang="es-ES" dirty="0" err="1" smtClean="0"/>
              <a:t>integer</a:t>
            </a:r>
            <a:r>
              <a:rPr lang="es-ES" dirty="0" smtClean="0"/>
              <a:t>: </a:t>
            </a:r>
            <a:r>
              <a:rPr lang="es-ES" i="1" dirty="0" smtClean="0"/>
              <a:t>45.6</a:t>
            </a:r>
          </a:p>
          <a:p>
            <a:r>
              <a:rPr lang="en-US" dirty="0" smtClean="0"/>
              <a:t>Exception in thread "main" </a:t>
            </a:r>
            <a:r>
              <a:rPr lang="en-US" dirty="0" err="1" smtClean="0"/>
              <a:t>java.util.InputMismatchException</a:t>
            </a:r>
            <a:endParaRPr lang="en-US" dirty="0" smtClean="0"/>
          </a:p>
          <a:p>
            <a:r>
              <a:rPr lang="es-ES" dirty="0" smtClean="0"/>
              <a:t>at </a:t>
            </a:r>
            <a:r>
              <a:rPr lang="es-ES" dirty="0" err="1" smtClean="0"/>
              <a:t>java.util.Scanner.throwFor</a:t>
            </a:r>
            <a:r>
              <a:rPr lang="es-ES" dirty="0" smtClean="0"/>
              <a:t>(Scanner.java:819)</a:t>
            </a:r>
          </a:p>
          <a:p>
            <a:r>
              <a:rPr lang="es-ES" dirty="0" smtClean="0"/>
              <a:t>at </a:t>
            </a:r>
            <a:r>
              <a:rPr lang="es-ES" dirty="0" err="1" smtClean="0"/>
              <a:t>java.util.Scanner.next</a:t>
            </a:r>
            <a:r>
              <a:rPr lang="es-ES" dirty="0" smtClean="0"/>
              <a:t>(Scanner.java:1431)</a:t>
            </a:r>
          </a:p>
          <a:p>
            <a:r>
              <a:rPr lang="es-ES" dirty="0" smtClean="0"/>
              <a:t>at </a:t>
            </a:r>
            <a:r>
              <a:rPr lang="es-ES" dirty="0" err="1" smtClean="0"/>
              <a:t>java.util.Scanner.nextInt</a:t>
            </a:r>
            <a:r>
              <a:rPr lang="es-ES" dirty="0" smtClean="0"/>
              <a:t>(Scanner.java:2040)</a:t>
            </a:r>
          </a:p>
          <a:p>
            <a:r>
              <a:rPr lang="es-ES" dirty="0" smtClean="0"/>
              <a:t>at </a:t>
            </a:r>
            <a:r>
              <a:rPr lang="es-ES" dirty="0" err="1" smtClean="0"/>
              <a:t>java.util.Scanner.nextInt</a:t>
            </a:r>
            <a:r>
              <a:rPr lang="es-ES" dirty="0" smtClean="0"/>
              <a:t>(Scanner.java:2000)</a:t>
            </a:r>
          </a:p>
          <a:p>
            <a:r>
              <a:rPr lang="es-ES" dirty="0" smtClean="0"/>
              <a:t>at </a:t>
            </a:r>
            <a:r>
              <a:rPr lang="es-ES" dirty="0" err="1" smtClean="0"/>
              <a:t>Test.main</a:t>
            </a:r>
            <a:r>
              <a:rPr lang="es-ES" dirty="0" smtClean="0"/>
              <a:t>(Test.java:11)</a:t>
            </a:r>
            <a:endParaRPr lang="es-ES" dirty="0"/>
          </a:p>
        </p:txBody>
      </p:sp>
      <p:cxnSp>
        <p:nvCxnSpPr>
          <p:cNvPr id="10" name="9 Conector recto de flecha"/>
          <p:cNvCxnSpPr/>
          <p:nvPr/>
        </p:nvCxnSpPr>
        <p:spPr>
          <a:xfrm flipH="1">
            <a:off x="3635896" y="2996952"/>
            <a:ext cx="79208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Onda"/>
          <p:cNvSpPr/>
          <p:nvPr/>
        </p:nvSpPr>
        <p:spPr>
          <a:xfrm>
            <a:off x="4499992" y="2636912"/>
            <a:ext cx="2160240"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Entrada de Usuario</a:t>
            </a:r>
            <a:endParaRPr lang="es-ES" dirty="0"/>
          </a:p>
        </p:txBody>
      </p:sp>
      <p:sp>
        <p:nvSpPr>
          <p:cNvPr id="16" name="15 Onda"/>
          <p:cNvSpPr/>
          <p:nvPr/>
        </p:nvSpPr>
        <p:spPr>
          <a:xfrm>
            <a:off x="6588224" y="3645024"/>
            <a:ext cx="1922512"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Excepción</a:t>
            </a:r>
            <a:endParaRPr lang="es-ES" dirty="0"/>
          </a:p>
        </p:txBody>
      </p:sp>
      <p:cxnSp>
        <p:nvCxnSpPr>
          <p:cNvPr id="18" name="17 Conector recto de flecha"/>
          <p:cNvCxnSpPr/>
          <p:nvPr/>
        </p:nvCxnSpPr>
        <p:spPr>
          <a:xfrm flipH="1">
            <a:off x="4788024" y="3861048"/>
            <a:ext cx="165618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Abrir llave"/>
          <p:cNvSpPr/>
          <p:nvPr/>
        </p:nvSpPr>
        <p:spPr>
          <a:xfrm>
            <a:off x="1403648" y="4437112"/>
            <a:ext cx="288032"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0" name="19 Onda"/>
          <p:cNvSpPr/>
          <p:nvPr/>
        </p:nvSpPr>
        <p:spPr>
          <a:xfrm>
            <a:off x="251520" y="4509120"/>
            <a:ext cx="1130424" cy="127444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Mensaje de Excepción</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1259632" y="2204864"/>
            <a:ext cx="4572000" cy="1200329"/>
          </a:xfrm>
          <a:prstGeom prst="rect">
            <a:avLst/>
          </a:prstGeom>
        </p:spPr>
        <p:txBody>
          <a:bodyPr>
            <a:spAutoFit/>
          </a:bodyPr>
          <a:lstStyle/>
          <a:p>
            <a:r>
              <a:rPr lang="es-ES" sz="2400" dirty="0" smtClean="0"/>
              <a:t>· El bloque try.</a:t>
            </a:r>
          </a:p>
          <a:p>
            <a:r>
              <a:rPr lang="es-ES" sz="2400" dirty="0" smtClean="0"/>
              <a:t>· El bloque catch.</a:t>
            </a:r>
          </a:p>
          <a:p>
            <a:r>
              <a:rPr lang="es-ES" sz="2400" dirty="0" smtClean="0"/>
              <a:t>· El bloque </a:t>
            </a:r>
            <a:r>
              <a:rPr lang="es-ES" sz="2400" dirty="0" err="1" smtClean="0"/>
              <a:t>finally</a:t>
            </a:r>
            <a:endParaRPr lang="es-ES" sz="2400" dirty="0"/>
          </a:p>
        </p:txBody>
      </p:sp>
      <p:sp>
        <p:nvSpPr>
          <p:cNvPr id="9" name="8 CuadroTexto"/>
          <p:cNvSpPr txBox="1"/>
          <p:nvPr/>
        </p:nvSpPr>
        <p:spPr>
          <a:xfrm>
            <a:off x="899592" y="1700808"/>
            <a:ext cx="1566134" cy="461665"/>
          </a:xfrm>
          <a:prstGeom prst="rect">
            <a:avLst/>
          </a:prstGeom>
          <a:noFill/>
        </p:spPr>
        <p:txBody>
          <a:bodyPr wrap="none" rtlCol="0">
            <a:spAutoFit/>
          </a:bodyPr>
          <a:lstStyle/>
          <a:p>
            <a:r>
              <a:rPr lang="es-AR" sz="2400" dirty="0" smtClean="0"/>
              <a:t>Utilización:</a:t>
            </a:r>
            <a:endParaRPr lang="es-ES" sz="2400" dirty="0"/>
          </a:p>
        </p:txBody>
      </p:sp>
      <p:sp>
        <p:nvSpPr>
          <p:cNvPr id="10" name="9 Rectángulo"/>
          <p:cNvSpPr/>
          <p:nvPr/>
        </p:nvSpPr>
        <p:spPr>
          <a:xfrm>
            <a:off x="1115616" y="3861048"/>
            <a:ext cx="7416824" cy="2031325"/>
          </a:xfrm>
          <a:prstGeom prst="rect">
            <a:avLst/>
          </a:prstGeom>
        </p:spPr>
        <p:txBody>
          <a:bodyPr wrap="square">
            <a:spAutoFit/>
          </a:bodyPr>
          <a:lstStyle/>
          <a:p>
            <a:r>
              <a:rPr lang="es-AR" dirty="0" smtClean="0"/>
              <a:t>Lo primero que hay que hacer para que un método sea capaz de tratar una</a:t>
            </a:r>
          </a:p>
          <a:p>
            <a:r>
              <a:rPr lang="es-AR" dirty="0" smtClean="0"/>
              <a:t>excepción generada por la máquina virtual Java o por el propio programa</a:t>
            </a:r>
          </a:p>
          <a:p>
            <a:r>
              <a:rPr lang="es-AR" dirty="0" smtClean="0"/>
              <a:t>mediante una instrucción </a:t>
            </a:r>
            <a:r>
              <a:rPr lang="es-AR" dirty="0" err="1" smtClean="0"/>
              <a:t>throw</a:t>
            </a:r>
            <a:r>
              <a:rPr lang="es-AR" dirty="0" smtClean="0"/>
              <a:t> es encerrar las instrucciones susceptibles de</a:t>
            </a:r>
          </a:p>
          <a:p>
            <a:r>
              <a:rPr lang="es-AR" dirty="0" smtClean="0"/>
              <a:t>generarla en un bloque try.</a:t>
            </a:r>
          </a:p>
          <a:p>
            <a:r>
              <a:rPr lang="es-ES" b="1" dirty="0" smtClean="0"/>
              <a:t>try {</a:t>
            </a:r>
          </a:p>
          <a:p>
            <a:r>
              <a:rPr lang="es-ES" dirty="0" err="1" smtClean="0"/>
              <a:t>BloqueDeIntrucciones</a:t>
            </a:r>
            <a:endParaRPr lang="es-ES" dirty="0" smtClean="0"/>
          </a:p>
          <a:p>
            <a:r>
              <a:rPr lang="es-ES" b="1" dirty="0" smtClean="0"/>
              <a:t>}</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331640" y="1556792"/>
            <a:ext cx="4572000" cy="2031325"/>
          </a:xfrm>
          <a:prstGeom prst="rect">
            <a:avLst/>
          </a:prstGeom>
        </p:spPr>
        <p:txBody>
          <a:bodyPr>
            <a:spAutoFit/>
          </a:bodyPr>
          <a:lstStyle/>
          <a:p>
            <a:r>
              <a:rPr lang="es-ES" dirty="0" smtClean="0"/>
              <a:t>try {</a:t>
            </a:r>
          </a:p>
          <a:p>
            <a:r>
              <a:rPr lang="es-ES" dirty="0" err="1" smtClean="0"/>
              <a:t>BloqueDeIntrucciones</a:t>
            </a:r>
            <a:endParaRPr lang="es-ES" dirty="0" smtClean="0"/>
          </a:p>
          <a:p>
            <a:r>
              <a:rPr lang="es-ES" b="1" dirty="0" smtClean="0"/>
              <a:t>} catch (</a:t>
            </a:r>
            <a:r>
              <a:rPr lang="es-ES" b="1" dirty="0" err="1" smtClean="0"/>
              <a:t>TipoExcepción</a:t>
            </a:r>
            <a:r>
              <a:rPr lang="es-ES" b="1" dirty="0" smtClean="0"/>
              <a:t> </a:t>
            </a:r>
            <a:r>
              <a:rPr lang="es-ES" b="1" dirty="0" err="1" smtClean="0"/>
              <a:t>nombreVariable</a:t>
            </a:r>
            <a:r>
              <a:rPr lang="es-ES" b="1" dirty="0" smtClean="0"/>
              <a:t>) {</a:t>
            </a:r>
          </a:p>
          <a:p>
            <a:r>
              <a:rPr lang="es-ES" dirty="0" err="1" smtClean="0"/>
              <a:t>BloqueCatch</a:t>
            </a:r>
            <a:endParaRPr lang="es-ES" dirty="0" smtClean="0"/>
          </a:p>
          <a:p>
            <a:r>
              <a:rPr lang="es-ES" b="1" dirty="0" smtClean="0"/>
              <a:t>} catch (</a:t>
            </a:r>
            <a:r>
              <a:rPr lang="es-ES" b="1" dirty="0" err="1" smtClean="0"/>
              <a:t>TipoExcepción</a:t>
            </a:r>
            <a:r>
              <a:rPr lang="es-ES" b="1" dirty="0" smtClean="0"/>
              <a:t> </a:t>
            </a:r>
            <a:r>
              <a:rPr lang="es-ES" b="1" dirty="0" err="1" smtClean="0"/>
              <a:t>nombreVariable</a:t>
            </a:r>
            <a:r>
              <a:rPr lang="es-ES" b="1" dirty="0" smtClean="0"/>
              <a:t>) {</a:t>
            </a:r>
          </a:p>
          <a:p>
            <a:r>
              <a:rPr lang="es-ES" dirty="0" err="1" smtClean="0"/>
              <a:t>BloqueCatch</a:t>
            </a:r>
            <a:endParaRPr lang="es-ES" dirty="0" smtClean="0"/>
          </a:p>
          <a:p>
            <a:r>
              <a:rPr lang="es-ES" b="1" dirty="0" smtClean="0"/>
              <a:t>} …</a:t>
            </a:r>
            <a:endParaRPr lang="es-ES" dirty="0"/>
          </a:p>
        </p:txBody>
      </p:sp>
      <p:sp>
        <p:nvSpPr>
          <p:cNvPr id="7" name="6 Rectángulo"/>
          <p:cNvSpPr/>
          <p:nvPr/>
        </p:nvSpPr>
        <p:spPr>
          <a:xfrm>
            <a:off x="827584" y="3861048"/>
            <a:ext cx="7776864" cy="1477328"/>
          </a:xfrm>
          <a:prstGeom prst="rect">
            <a:avLst/>
          </a:prstGeom>
        </p:spPr>
        <p:txBody>
          <a:bodyPr wrap="square">
            <a:spAutoFit/>
          </a:bodyPr>
          <a:lstStyle/>
          <a:p>
            <a:r>
              <a:rPr lang="es-AR" dirty="0" smtClean="0"/>
              <a:t>Por cada bloque try pueden declararse uno o varios bloques catch, cada uno de</a:t>
            </a:r>
          </a:p>
          <a:p>
            <a:r>
              <a:rPr lang="es-AR" dirty="0" smtClean="0"/>
              <a:t>ellos capaz de tratar un tipo u otro de excepción.</a:t>
            </a:r>
          </a:p>
          <a:p>
            <a:r>
              <a:rPr lang="es-AR" dirty="0" smtClean="0"/>
              <a:t>Para declarar el tipo de excepción que es capaz de tratar un bloque catch, se</a:t>
            </a:r>
          </a:p>
          <a:p>
            <a:r>
              <a:rPr lang="es-AR" dirty="0" smtClean="0"/>
              <a:t>declara un objeto cuya clase es la clase de la excepción que se desea tratar o una</a:t>
            </a:r>
          </a:p>
          <a:p>
            <a:r>
              <a:rPr lang="es-ES" dirty="0" smtClean="0"/>
              <a:t>de sus superclases.</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259632" y="1412776"/>
            <a:ext cx="4572000" cy="3693319"/>
          </a:xfrm>
          <a:prstGeom prst="rect">
            <a:avLst/>
          </a:prstGeom>
        </p:spPr>
        <p:txBody>
          <a:bodyPr>
            <a:spAutoFit/>
          </a:bodyPr>
          <a:lstStyle/>
          <a:p>
            <a:r>
              <a:rPr lang="es-ES" dirty="0" smtClean="0"/>
              <a:t>try {</a:t>
            </a:r>
          </a:p>
          <a:p>
            <a:r>
              <a:rPr lang="es-ES" dirty="0" err="1" smtClean="0"/>
              <a:t>BloqueDeIntrucciones</a:t>
            </a:r>
            <a:endParaRPr lang="es-ES" dirty="0" smtClean="0"/>
          </a:p>
          <a:p>
            <a:r>
              <a:rPr lang="es-ES" dirty="0" smtClean="0"/>
              <a:t>} catch (</a:t>
            </a:r>
            <a:r>
              <a:rPr lang="es-ES" dirty="0" err="1" smtClean="0"/>
              <a:t>TipoExcepción</a:t>
            </a:r>
            <a:r>
              <a:rPr lang="es-ES" dirty="0" smtClean="0"/>
              <a:t> </a:t>
            </a:r>
            <a:r>
              <a:rPr lang="es-ES" dirty="0" err="1" smtClean="0"/>
              <a:t>nombreVariable</a:t>
            </a:r>
            <a:r>
              <a:rPr lang="es-ES" dirty="0" smtClean="0"/>
              <a:t>) {</a:t>
            </a:r>
          </a:p>
          <a:p>
            <a:r>
              <a:rPr lang="es-ES" dirty="0" err="1" smtClean="0"/>
              <a:t>BloqueCatch</a:t>
            </a:r>
            <a:endParaRPr lang="es-ES" dirty="0" smtClean="0"/>
          </a:p>
          <a:p>
            <a:r>
              <a:rPr lang="es-ES" dirty="0" smtClean="0"/>
              <a:t>} catch (</a:t>
            </a:r>
            <a:r>
              <a:rPr lang="es-ES" dirty="0" err="1" smtClean="0"/>
              <a:t>TipoExcepción</a:t>
            </a:r>
            <a:r>
              <a:rPr lang="es-ES" dirty="0" smtClean="0"/>
              <a:t> </a:t>
            </a:r>
            <a:r>
              <a:rPr lang="es-ES" dirty="0" err="1" smtClean="0"/>
              <a:t>nombreVariable</a:t>
            </a:r>
            <a:r>
              <a:rPr lang="es-ES" dirty="0" smtClean="0"/>
              <a:t>) {</a:t>
            </a:r>
          </a:p>
          <a:p>
            <a:r>
              <a:rPr lang="es-ES" dirty="0" err="1" smtClean="0"/>
              <a:t>BloqueCatch</a:t>
            </a:r>
            <a:endParaRPr lang="es-ES" dirty="0" smtClean="0"/>
          </a:p>
          <a:p>
            <a:r>
              <a:rPr lang="es-ES" dirty="0" smtClean="0"/>
              <a:t>} …</a:t>
            </a:r>
          </a:p>
          <a:p>
            <a:r>
              <a:rPr lang="es-ES" dirty="0" smtClean="0"/>
              <a:t>} catch (</a:t>
            </a:r>
            <a:r>
              <a:rPr lang="es-ES" dirty="0" err="1" smtClean="0"/>
              <a:t>TipoExcepción</a:t>
            </a:r>
            <a:r>
              <a:rPr lang="es-ES" dirty="0" smtClean="0"/>
              <a:t> </a:t>
            </a:r>
            <a:r>
              <a:rPr lang="es-ES" dirty="0" err="1" smtClean="0"/>
              <a:t>nombreVariable</a:t>
            </a:r>
            <a:r>
              <a:rPr lang="es-ES" dirty="0" smtClean="0"/>
              <a:t>) {</a:t>
            </a:r>
          </a:p>
          <a:p>
            <a:r>
              <a:rPr lang="es-ES" dirty="0" err="1" smtClean="0"/>
              <a:t>BloqueCatch</a:t>
            </a:r>
            <a:endParaRPr lang="es-ES" dirty="0" smtClean="0"/>
          </a:p>
          <a:p>
            <a:r>
              <a:rPr lang="es-ES" dirty="0" smtClean="0"/>
              <a:t>}</a:t>
            </a:r>
          </a:p>
          <a:p>
            <a:r>
              <a:rPr lang="es-ES" b="1" dirty="0" err="1" smtClean="0"/>
              <a:t>finally</a:t>
            </a:r>
            <a:r>
              <a:rPr lang="es-ES" b="1" dirty="0" smtClean="0"/>
              <a:t> {</a:t>
            </a:r>
          </a:p>
          <a:p>
            <a:r>
              <a:rPr lang="es-ES" b="1" dirty="0" err="1" smtClean="0"/>
              <a:t>BloqueFinally</a:t>
            </a:r>
            <a:endParaRPr lang="es-ES" b="1" dirty="0" smtClean="0"/>
          </a:p>
          <a:p>
            <a:r>
              <a:rPr lang="es-ES" b="1" dirty="0" smtClean="0"/>
              <a:t>}</a:t>
            </a:r>
          </a:p>
        </p:txBody>
      </p:sp>
      <p:sp>
        <p:nvSpPr>
          <p:cNvPr id="4" name="3 Rectángulo"/>
          <p:cNvSpPr/>
          <p:nvPr/>
        </p:nvSpPr>
        <p:spPr>
          <a:xfrm>
            <a:off x="971600" y="5229200"/>
            <a:ext cx="7488832" cy="1200329"/>
          </a:xfrm>
          <a:prstGeom prst="rect">
            <a:avLst/>
          </a:prstGeom>
        </p:spPr>
        <p:txBody>
          <a:bodyPr wrap="square">
            <a:spAutoFit/>
          </a:bodyPr>
          <a:lstStyle/>
          <a:p>
            <a:r>
              <a:rPr lang="es-AR" dirty="0" smtClean="0"/>
              <a:t>El bloque </a:t>
            </a:r>
            <a:r>
              <a:rPr lang="es-AR" dirty="0" err="1" smtClean="0"/>
              <a:t>finally</a:t>
            </a:r>
            <a:r>
              <a:rPr lang="es-AR" dirty="0" smtClean="0"/>
              <a:t> se utiliza para ejecutar un bloque de instrucciones sea cual</a:t>
            </a:r>
          </a:p>
          <a:p>
            <a:r>
              <a:rPr lang="es-AR" dirty="0" smtClean="0"/>
              <a:t>sea la excepción que se produzca. Este bloque se ejecutará en cualquier caso,</a:t>
            </a:r>
          </a:p>
          <a:p>
            <a:r>
              <a:rPr lang="es-AR" dirty="0" smtClean="0"/>
              <a:t>incluso si no se produce ninguna excepción. Sirve para no tener que repetir</a:t>
            </a:r>
          </a:p>
          <a:p>
            <a:r>
              <a:rPr lang="es-AR" dirty="0" smtClean="0"/>
              <a:t>código en el bloque try y en los bloques catch.</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395536" y="1268760"/>
            <a:ext cx="8229600" cy="936104"/>
          </a:xfrm>
        </p:spPr>
        <p:txBody>
          <a:bodyPr/>
          <a:lstStyle/>
          <a:p>
            <a:r>
              <a:rPr lang="es-ES" dirty="0" smtClean="0"/>
              <a:t>Manejo de archivos de Texto</a:t>
            </a:r>
            <a:endParaRPr lang="es-ES" dirty="0"/>
          </a:p>
        </p:txBody>
      </p:sp>
      <p:sp>
        <p:nvSpPr>
          <p:cNvPr id="8" name="7 Rectángulo"/>
          <p:cNvSpPr/>
          <p:nvPr/>
        </p:nvSpPr>
        <p:spPr>
          <a:xfrm>
            <a:off x="539552" y="2132856"/>
            <a:ext cx="966931" cy="369332"/>
          </a:xfrm>
          <a:prstGeom prst="rect">
            <a:avLst/>
          </a:prstGeom>
        </p:spPr>
        <p:txBody>
          <a:bodyPr wrap="none">
            <a:spAutoFit/>
          </a:bodyPr>
          <a:lstStyle/>
          <a:p>
            <a:r>
              <a:rPr lang="es-ES" b="1" i="1" dirty="0" err="1" smtClean="0"/>
              <a:t>Streams</a:t>
            </a:r>
            <a:endParaRPr lang="es-ES" dirty="0"/>
          </a:p>
        </p:txBody>
      </p:sp>
      <p:sp>
        <p:nvSpPr>
          <p:cNvPr id="9" name="8 Rectángulo"/>
          <p:cNvSpPr/>
          <p:nvPr/>
        </p:nvSpPr>
        <p:spPr>
          <a:xfrm>
            <a:off x="467544" y="2924944"/>
            <a:ext cx="7632848" cy="2031325"/>
          </a:xfrm>
          <a:prstGeom prst="rect">
            <a:avLst/>
          </a:prstGeom>
        </p:spPr>
        <p:txBody>
          <a:bodyPr wrap="square">
            <a:spAutoFit/>
          </a:bodyPr>
          <a:lstStyle/>
          <a:p>
            <a:r>
              <a:rPr lang="es-AR" dirty="0" smtClean="0"/>
              <a:t>Los </a:t>
            </a:r>
            <a:r>
              <a:rPr lang="es-AR" b="1" i="1" dirty="0" err="1" smtClean="0"/>
              <a:t>streams</a:t>
            </a:r>
            <a:r>
              <a:rPr lang="es-AR" b="1" i="1" dirty="0" smtClean="0"/>
              <a:t> son flujos secuenciales de bytes.</a:t>
            </a:r>
          </a:p>
          <a:p>
            <a:r>
              <a:rPr lang="es-AR" dirty="0" smtClean="0"/>
              <a:t>Para que un programa pueda leer datos de alguna fuente, debe crear un </a:t>
            </a:r>
            <a:r>
              <a:rPr lang="es-AR" b="1" i="1" dirty="0" err="1" smtClean="0"/>
              <a:t>stream</a:t>
            </a:r>
            <a:r>
              <a:rPr lang="es-AR" b="1" i="1" dirty="0" smtClean="0"/>
              <a:t> </a:t>
            </a:r>
          </a:p>
          <a:p>
            <a:r>
              <a:rPr lang="es-AR" b="1" i="1" dirty="0" smtClean="0"/>
              <a:t>de </a:t>
            </a:r>
            <a:r>
              <a:rPr lang="es-AR" b="1" dirty="0" smtClean="0"/>
              <a:t>entrada conectado a ésta; una fuente típica puede ser el teclado o un fichero. Y </a:t>
            </a:r>
            <a:r>
              <a:rPr lang="es-AR" dirty="0" smtClean="0"/>
              <a:t>para escribir datos hacia un destino, debe crear un </a:t>
            </a:r>
            <a:r>
              <a:rPr lang="es-AR" b="1" i="1" dirty="0" err="1" smtClean="0"/>
              <a:t>stream</a:t>
            </a:r>
            <a:r>
              <a:rPr lang="es-AR" b="1" i="1" dirty="0" smtClean="0"/>
              <a:t> de salida conectado a </a:t>
            </a:r>
            <a:r>
              <a:rPr lang="es-AR" dirty="0" smtClean="0"/>
              <a:t>éste; un destino típico puede ser la pantalla o un fichero.</a:t>
            </a:r>
          </a:p>
          <a:p>
            <a:r>
              <a:rPr lang="es-AR" dirty="0" smtClean="0"/>
              <a:t>Java proporciona distintas clases para el manejo de estos flujos de información,</a:t>
            </a:r>
          </a:p>
          <a:p>
            <a:r>
              <a:rPr lang="es-AR" dirty="0" smtClean="0"/>
              <a:t>todas ellas contenidas en el paquete java.io.</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95536" y="1844824"/>
            <a:ext cx="8208912" cy="1477328"/>
          </a:xfrm>
          <a:prstGeom prst="rect">
            <a:avLst/>
          </a:prstGeom>
        </p:spPr>
        <p:txBody>
          <a:bodyPr wrap="square">
            <a:spAutoFit/>
          </a:bodyPr>
          <a:lstStyle/>
          <a:p>
            <a:r>
              <a:rPr lang="es-ES" b="1" i="1" dirty="0" smtClean="0"/>
              <a:t>La clase </a:t>
            </a:r>
            <a:r>
              <a:rPr lang="es-ES" b="1" i="1" dirty="0" err="1" smtClean="0"/>
              <a:t>File</a:t>
            </a:r>
            <a:r>
              <a:rPr lang="es-ES" b="1" i="1" dirty="0" smtClean="0"/>
              <a:t>.</a:t>
            </a:r>
          </a:p>
          <a:p>
            <a:r>
              <a:rPr lang="es-AR" dirty="0" smtClean="0"/>
              <a:t>La clase </a:t>
            </a:r>
            <a:r>
              <a:rPr lang="es-AR" dirty="0" err="1" smtClean="0"/>
              <a:t>File</a:t>
            </a:r>
            <a:r>
              <a:rPr lang="es-AR" dirty="0" smtClean="0"/>
              <a:t> sirve para representar ficheros o directorios en el sistema de</a:t>
            </a:r>
          </a:p>
          <a:p>
            <a:r>
              <a:rPr lang="es-AR" dirty="0" smtClean="0"/>
              <a:t>ficheros de la plataforma específica. Mediante esta clase pueden abstraerse las</a:t>
            </a:r>
          </a:p>
          <a:p>
            <a:r>
              <a:rPr lang="es-AR" dirty="0" smtClean="0"/>
              <a:t>particularidades de cada sistema de ficheros y proporcionar los métodos</a:t>
            </a:r>
          </a:p>
          <a:p>
            <a:r>
              <a:rPr lang="es-AR" dirty="0" smtClean="0"/>
              <a:t>necesarios para obtener información sobre los mismos.</a:t>
            </a:r>
            <a:endParaRPr lang="es-ES" dirty="0"/>
          </a:p>
        </p:txBody>
      </p:sp>
      <p:sp>
        <p:nvSpPr>
          <p:cNvPr id="8" name="7 Rectángulo"/>
          <p:cNvSpPr/>
          <p:nvPr/>
        </p:nvSpPr>
        <p:spPr>
          <a:xfrm>
            <a:off x="467544" y="3501008"/>
            <a:ext cx="7920880" cy="2031325"/>
          </a:xfrm>
          <a:prstGeom prst="rect">
            <a:avLst/>
          </a:prstGeom>
        </p:spPr>
        <p:txBody>
          <a:bodyPr wrap="square">
            <a:spAutoFit/>
          </a:bodyPr>
          <a:lstStyle/>
          <a:p>
            <a:r>
              <a:rPr lang="es-ES" b="1" dirty="0" err="1" smtClean="0"/>
              <a:t>public</a:t>
            </a:r>
            <a:r>
              <a:rPr lang="es-ES" b="1" dirty="0" smtClean="0"/>
              <a:t> </a:t>
            </a:r>
            <a:r>
              <a:rPr lang="es-ES" b="1" dirty="0" err="1" smtClean="0"/>
              <a:t>boolean</a:t>
            </a:r>
            <a:r>
              <a:rPr lang="es-ES" b="1" dirty="0" smtClean="0"/>
              <a:t> </a:t>
            </a:r>
            <a:r>
              <a:rPr lang="es-ES" b="1" dirty="0" err="1" smtClean="0"/>
              <a:t>canRead</a:t>
            </a:r>
            <a:r>
              <a:rPr lang="es-ES" b="1" dirty="0" smtClean="0"/>
              <a:t>(); // true si permite la lectura</a:t>
            </a:r>
          </a:p>
          <a:p>
            <a:r>
              <a:rPr lang="es-ES" b="1" dirty="0" err="1" smtClean="0"/>
              <a:t>public</a:t>
            </a:r>
            <a:r>
              <a:rPr lang="es-ES" b="1" dirty="0" smtClean="0"/>
              <a:t> </a:t>
            </a:r>
            <a:r>
              <a:rPr lang="es-ES" b="1" dirty="0" err="1" smtClean="0"/>
              <a:t>boolean</a:t>
            </a:r>
            <a:r>
              <a:rPr lang="es-ES" b="1" dirty="0" smtClean="0"/>
              <a:t> </a:t>
            </a:r>
            <a:r>
              <a:rPr lang="es-ES" b="1" dirty="0" err="1" smtClean="0"/>
              <a:t>canWrite</a:t>
            </a:r>
            <a:r>
              <a:rPr lang="es-ES" b="1" dirty="0" smtClean="0"/>
              <a:t>(); // true si permite la escritura</a:t>
            </a:r>
          </a:p>
          <a:p>
            <a:r>
              <a:rPr lang="es-AR" b="1" dirty="0" err="1" smtClean="0"/>
              <a:t>public</a:t>
            </a:r>
            <a:r>
              <a:rPr lang="es-AR" b="1" dirty="0" smtClean="0"/>
              <a:t> </a:t>
            </a:r>
            <a:r>
              <a:rPr lang="es-AR" b="1" dirty="0" err="1" smtClean="0"/>
              <a:t>boolean</a:t>
            </a:r>
            <a:r>
              <a:rPr lang="es-AR" b="1" dirty="0" smtClean="0"/>
              <a:t> </a:t>
            </a:r>
            <a:r>
              <a:rPr lang="es-AR" b="1" dirty="0" err="1" smtClean="0"/>
              <a:t>delete</a:t>
            </a:r>
            <a:r>
              <a:rPr lang="es-AR" b="1" dirty="0" smtClean="0"/>
              <a:t>(); // borrar el fichero</a:t>
            </a:r>
          </a:p>
          <a:p>
            <a:r>
              <a:rPr lang="es-ES" b="1" dirty="0" err="1" smtClean="0"/>
              <a:t>public</a:t>
            </a:r>
            <a:r>
              <a:rPr lang="es-ES" b="1" dirty="0" smtClean="0"/>
              <a:t> </a:t>
            </a:r>
            <a:r>
              <a:rPr lang="es-ES" b="1" dirty="0" err="1" smtClean="0"/>
              <a:t>boolean</a:t>
            </a:r>
            <a:r>
              <a:rPr lang="es-ES" b="1" dirty="0" smtClean="0"/>
              <a:t> </a:t>
            </a:r>
            <a:r>
              <a:rPr lang="es-ES" b="1" dirty="0" err="1" smtClean="0"/>
              <a:t>exists</a:t>
            </a:r>
            <a:r>
              <a:rPr lang="es-ES" b="1" dirty="0" smtClean="0"/>
              <a:t>(); // true si existe el fichero</a:t>
            </a:r>
          </a:p>
          <a:p>
            <a:r>
              <a:rPr lang="en-US" b="1" dirty="0" smtClean="0"/>
              <a:t>public String </a:t>
            </a:r>
            <a:r>
              <a:rPr lang="en-US" b="1" dirty="0" err="1" smtClean="0"/>
              <a:t>getAbsolutePath</a:t>
            </a:r>
            <a:r>
              <a:rPr lang="en-US" b="1" dirty="0" smtClean="0"/>
              <a:t>(); // </a:t>
            </a:r>
            <a:r>
              <a:rPr lang="en-US" b="1" dirty="0" err="1" smtClean="0"/>
              <a:t>obtiene</a:t>
            </a:r>
            <a:r>
              <a:rPr lang="en-US" b="1" dirty="0" smtClean="0"/>
              <a:t> el path </a:t>
            </a:r>
            <a:r>
              <a:rPr lang="en-US" b="1" dirty="0" err="1" smtClean="0"/>
              <a:t>absoluto</a:t>
            </a:r>
            <a:endParaRPr lang="en-US" b="1" dirty="0" smtClean="0"/>
          </a:p>
          <a:p>
            <a:r>
              <a:rPr lang="en-US" b="1" dirty="0" smtClean="0"/>
              <a:t>public String </a:t>
            </a:r>
            <a:r>
              <a:rPr lang="en-US" b="1" dirty="0" err="1" smtClean="0"/>
              <a:t>getCanonicalPath</a:t>
            </a:r>
            <a:r>
              <a:rPr lang="en-US" b="1" dirty="0" smtClean="0"/>
              <a:t>() throws </a:t>
            </a:r>
            <a:r>
              <a:rPr lang="en-US" b="1" dirty="0" err="1" smtClean="0"/>
              <a:t>IOException</a:t>
            </a:r>
            <a:r>
              <a:rPr lang="en-US" b="1" dirty="0" smtClean="0"/>
              <a:t>; // path </a:t>
            </a:r>
            <a:r>
              <a:rPr lang="en-US" b="1" dirty="0" err="1" smtClean="0"/>
              <a:t>canónico</a:t>
            </a:r>
            <a:endParaRPr lang="en-US" b="1" dirty="0" smtClean="0"/>
          </a:p>
          <a:p>
            <a:r>
              <a:rPr lang="es-ES" b="1" dirty="0" err="1" smtClean="0"/>
              <a:t>public</a:t>
            </a:r>
            <a:r>
              <a:rPr lang="es-ES" b="1" dirty="0" smtClean="0"/>
              <a:t> </a:t>
            </a:r>
            <a:r>
              <a:rPr lang="es-ES" b="1" dirty="0" err="1" smtClean="0"/>
              <a:t>String</a:t>
            </a:r>
            <a:r>
              <a:rPr lang="es-ES" b="1" dirty="0" smtClean="0"/>
              <a:t> </a:t>
            </a:r>
            <a:r>
              <a:rPr lang="es-ES" b="1" dirty="0" err="1" smtClean="0"/>
              <a:t>getName</a:t>
            </a:r>
            <a:r>
              <a:rPr lang="es-ES" b="1" dirty="0" smtClean="0"/>
              <a:t>(); // obtiene el nombre del fichero o directorio</a:t>
            </a:r>
            <a:endParaRPr lang="es-ES" dirty="0"/>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1680</Words>
  <Application>Microsoft Office PowerPoint</Application>
  <PresentationFormat>Presentación en pantalla (4:3)</PresentationFormat>
  <Paragraphs>213</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Estructura de Datos 1</vt:lpstr>
      <vt:lpstr>Tratamiento de Excepciones</vt:lpstr>
      <vt:lpstr>Diapositiva 3</vt:lpstr>
      <vt:lpstr>Diapositiva 4</vt:lpstr>
      <vt:lpstr>Diapositiva 5</vt:lpstr>
      <vt:lpstr>Diapositiva 6</vt:lpstr>
      <vt:lpstr>Diapositiva 7</vt:lpstr>
      <vt:lpstr>Manejo de archivos de Texto</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1</dc:title>
  <dc:creator>Marcelo Ferreyra</dc:creator>
  <cp:lastModifiedBy>PositivoBgh</cp:lastModifiedBy>
  <cp:revision>111</cp:revision>
  <dcterms:created xsi:type="dcterms:W3CDTF">2018-08-12T16:43:44Z</dcterms:created>
  <dcterms:modified xsi:type="dcterms:W3CDTF">2018-09-24T15:44:06Z</dcterms:modified>
</cp:coreProperties>
</file>