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91" r:id="rId5"/>
    <p:sldId id="263" r:id="rId6"/>
    <p:sldId id="279" r:id="rId7"/>
    <p:sldId id="283" r:id="rId8"/>
    <p:sldId id="285" r:id="rId9"/>
    <p:sldId id="258" r:id="rId10"/>
    <p:sldId id="259" r:id="rId11"/>
    <p:sldId id="261" r:id="rId12"/>
    <p:sldId id="262" r:id="rId13"/>
    <p:sldId id="282" r:id="rId14"/>
    <p:sldId id="275" r:id="rId15"/>
    <p:sldId id="276" r:id="rId16"/>
    <p:sldId id="277" r:id="rId17"/>
    <p:sldId id="286" r:id="rId18"/>
    <p:sldId id="278" r:id="rId19"/>
    <p:sldId id="274" r:id="rId20"/>
    <p:sldId id="288" r:id="rId21"/>
    <p:sldId id="289" r:id="rId22"/>
    <p:sldId id="290" r:id="rId23"/>
    <p:sldId id="269" r:id="rId24"/>
    <p:sldId id="268" r:id="rId25"/>
    <p:sldId id="272" r:id="rId26"/>
    <p:sldId id="273" r:id="rId27"/>
    <p:sldId id="267" r:id="rId28"/>
    <p:sldId id="292" r:id="rId29"/>
    <p:sldId id="293" r:id="rId30"/>
    <p:sldId id="294" r:id="rId31"/>
    <p:sldId id="29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1D7AC-C2D1-F5D2-A27E-6BC695CCF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D0790-512D-4A12-5709-5C1401034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B2C85-9E19-05CB-066D-95ECC17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0DF12-CE6A-FAAB-91E9-20568088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5D9A-8F6F-8ABF-24E8-555B004D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F19E7-4C2D-0307-FADC-55ADA7A8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F7773-F22A-7B54-A7A6-A6B4C766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C32B7-B5D1-2B52-EA69-388946CB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19DCF-49B6-BE17-6B0D-F06AA73B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43FA2-07FB-5FA9-B517-5B492152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5E586-E5A8-D942-814B-19C323AC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87E5F-79A1-A535-9996-76E51152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CDDC7-9678-B773-FF09-628625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747F6-BD8C-7F87-0B90-AD14BC62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1F047-E680-82A3-4DAB-2DEC467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57E6-6FFC-9B3A-78CC-9CFEDA32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59FAF-2A6E-BBAF-1B36-EB3ACE0C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7C627-C613-2308-290E-DD721A94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74688-90FD-2B23-189A-71A4F0C4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47C0D-AE46-EDCF-BF68-CC91D383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DFC0-F5F0-E7E9-91EC-5BFAA842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4EDF2-E6D8-13E9-628D-78673ECE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EC9E-8A56-EC46-2025-565C55B8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BE78E-981B-BB07-ABBD-EFEFB39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31BF-C17B-A7C3-4296-3ECE690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99C3-F13D-5578-06F1-05BBCD21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56B3D-E3EE-36C9-5805-4B00BF6B8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4095B-0C8C-3CE0-8587-7DFF40FA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A6EBB-76B9-D056-79FE-E629476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9241-86B0-E136-2B62-565D7A0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2682A-3EB5-8963-6C77-92659C2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D326-0FF4-7179-5B84-E7A4835C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82183-CAAB-AB32-40E0-3D1D90CBB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B41F8A-843C-2421-D941-2F0C18B8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F222D-70FC-B493-74CA-DD841501F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4834F-68A9-60A1-A9B4-C2AFAE4DF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F770D-4D6F-D793-04EE-AC6D8D71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15B05-04D6-E9EB-D992-4FE2599F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DD55D-20A5-4A5E-3215-8DB4A88E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D54C-8BCB-DD87-C865-E3468F32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7050CA-F525-0A57-A65D-529F5F30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80F3A-25AC-87F5-803D-CBFA22C5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5EC159-3A35-4B85-3E82-90A61194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2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97CE0-7A73-A115-2E5A-86FB46F6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7995E-99C0-03E8-50C7-6175553B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762C8-1460-B18B-B1DC-A178FA6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E894-F006-126F-95E5-8283B9F0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64D-75A2-2571-6112-98C84ABB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636D1-4C94-B8C7-7AE5-221F6235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D992A-6949-AEC2-DCBC-B4A81801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C6A2C-F1FE-ACBC-AB30-16554DA3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FB382-6774-698B-E9B3-890824B9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7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48447-C100-15AC-3F23-645634CF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E976B-503D-C1D0-0791-21E84479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4DAA9-35EC-24AE-CEDA-06A75A37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7BCF5-6862-F2DE-2EA7-CEEC5CDF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50792-D496-E213-9B75-6B8D919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EFA94-960C-CD5D-770A-3C477069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757A-F744-0593-1B25-0406174B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887B3-8B6F-01A6-A444-671ED7FF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C53EE-870F-2E88-4B97-E04104BD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194B-D373-4B03-B60A-3FD999457CF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77347-E79E-985F-A7C2-A8D95C39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27FB8-A662-991B-99DE-EA2A1E3D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8510-DE08-45E3-B7E0-9A5D3CAC6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616DD-4E89-3E18-A87A-D45C860E8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Extracting Voxel-wise BOLD signal from RS-fMRI 4D Volume 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2FB9A-DFA1-1A04-0224-8B40B4F1E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Ido Ji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9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Space : </a:t>
            </a:r>
            <a:r>
              <a:rPr lang="en-US" altLang="ko-KR" b="1" dirty="0">
                <a:solidFill>
                  <a:srgbClr val="FF0000"/>
                </a:solidFill>
              </a:rPr>
              <a:t>CSF mask</a:t>
            </a:r>
            <a:r>
              <a:rPr lang="en-US" altLang="ko-KR" dirty="0"/>
              <a:t> coverage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EAA442-A9BB-36B5-1888-F02ADE1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73B61-1DFB-0F69-F1AA-185A337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24" y="1690688"/>
            <a:ext cx="818095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Space : </a:t>
            </a:r>
            <a:r>
              <a:rPr lang="en-US" altLang="ko-KR" b="1" dirty="0">
                <a:solidFill>
                  <a:srgbClr val="FF0000"/>
                </a:solidFill>
              </a:rPr>
              <a:t>Grey mask</a:t>
            </a:r>
            <a:r>
              <a:rPr lang="en-US" altLang="ko-KR" dirty="0"/>
              <a:t> coverage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EAA442-A9BB-36B5-1888-F02ADE1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51D5F-E3D6-CF80-0991-76352DA9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1730970"/>
            <a:ext cx="8152381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Space : </a:t>
            </a:r>
            <a:r>
              <a:rPr lang="en-US" altLang="ko-KR" b="1" dirty="0">
                <a:solidFill>
                  <a:srgbClr val="FF0000"/>
                </a:solidFill>
              </a:rPr>
              <a:t>White mask</a:t>
            </a:r>
            <a:r>
              <a:rPr lang="en-US" altLang="ko-KR" dirty="0"/>
              <a:t> coverage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12A92A5-7DDE-C098-2023-611030F2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037" y="1825625"/>
            <a:ext cx="7441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Space : </a:t>
            </a:r>
            <a:r>
              <a:rPr lang="en-US" altLang="ko-KR" b="1" dirty="0">
                <a:solidFill>
                  <a:srgbClr val="FF0000"/>
                </a:solidFill>
              </a:rPr>
              <a:t>FC</a:t>
            </a:r>
            <a:r>
              <a:rPr lang="en-US" altLang="ko-KR" dirty="0"/>
              <a:t> </a:t>
            </a:r>
            <a:r>
              <a:rPr lang="en-US" altLang="ko-KR" dirty="0" err="1"/>
              <a:t>ROI.nii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171C81-C229-A0AF-D0F8-980BC84C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" y="2141537"/>
            <a:ext cx="7531161" cy="4351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16B45-936F-4163-D892-03EB014F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22" y="2248388"/>
            <a:ext cx="2729402" cy="34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ROI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722F9-6A79-D5F7-A7D6-EC2DA45E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 ROI </a:t>
            </a:r>
            <a:r>
              <a:rPr lang="ko-KR" altLang="en-US" dirty="0"/>
              <a:t>파일에서 사람마다 어떤 영역에서 </a:t>
            </a:r>
            <a:r>
              <a:rPr lang="en-US" altLang="ko-KR" dirty="0"/>
              <a:t>ROI</a:t>
            </a:r>
            <a:r>
              <a:rPr lang="ko-KR" altLang="en-US" dirty="0"/>
              <a:t>들이 </a:t>
            </a:r>
            <a:r>
              <a:rPr lang="en-US" altLang="ko-KR" dirty="0"/>
              <a:t>define</a:t>
            </a:r>
            <a:r>
              <a:rPr lang="ko-KR" altLang="en-US" dirty="0"/>
              <a:t>되었는지 알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43782-6501-A226-67D2-62008C7A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0" y="4069627"/>
            <a:ext cx="9283179" cy="24232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73F163-8B8B-BBBF-482C-DEF98016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14" y="2744064"/>
            <a:ext cx="94570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ROI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6E6F95-7A93-BA66-7500-FF2314B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표준적인 공간</a:t>
            </a:r>
            <a:r>
              <a:rPr lang="en-US" altLang="ko-KR" dirty="0"/>
              <a:t>(MNI)</a:t>
            </a:r>
            <a:r>
              <a:rPr lang="ko-KR" altLang="en-US" dirty="0"/>
              <a:t>에서 생성된 </a:t>
            </a:r>
            <a:r>
              <a:rPr lang="en-US" altLang="ko-KR" dirty="0"/>
              <a:t>FC ROI </a:t>
            </a:r>
            <a:r>
              <a:rPr lang="ko-KR" altLang="en-US" dirty="0"/>
              <a:t>파일과</a:t>
            </a:r>
            <a:endParaRPr lang="en-US" altLang="ko-KR" dirty="0"/>
          </a:p>
          <a:p>
            <a:r>
              <a:rPr lang="en-US" altLang="ko-KR" dirty="0"/>
              <a:t>Original space</a:t>
            </a:r>
            <a:r>
              <a:rPr lang="ko-KR" altLang="en-US" dirty="0"/>
              <a:t>에서 생성된 </a:t>
            </a:r>
            <a:r>
              <a:rPr lang="en-US" altLang="ko-KR" dirty="0"/>
              <a:t>FC ROI </a:t>
            </a:r>
            <a:r>
              <a:rPr lang="ko-KR" altLang="en-US" dirty="0"/>
              <a:t>파일이 다름</a:t>
            </a:r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DD79E52E-91D3-E643-1673-00A6581B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71" y="3357363"/>
            <a:ext cx="5050329" cy="3135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AE9108-F915-B246-26BB-320286CB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93" y="3098565"/>
            <a:ext cx="4602022" cy="33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ROI : </a:t>
            </a:r>
            <a:r>
              <a:rPr lang="en-US" altLang="ko-KR" dirty="0" err="1"/>
              <a:t>Orignal</a:t>
            </a:r>
            <a:r>
              <a:rPr lang="ko-KR" altLang="en-US" dirty="0"/>
              <a:t>인 경우의 서로 다른 개체의 </a:t>
            </a:r>
            <a:r>
              <a:rPr lang="en-US" altLang="ko-KR" dirty="0"/>
              <a:t>ROI </a:t>
            </a:r>
            <a:r>
              <a:rPr lang="ko-KR" altLang="en-US" dirty="0" err="1"/>
              <a:t>복셀</a:t>
            </a:r>
            <a:r>
              <a:rPr lang="ko-KR" altLang="en-US" dirty="0"/>
              <a:t> 위치 비교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BFD34F9-05A6-92E0-2579-51DCA87C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ko-KR" altLang="en-US" dirty="0" err="1"/>
              <a:t>복셀</a:t>
            </a:r>
            <a:r>
              <a:rPr lang="ko-KR" altLang="en-US" dirty="0"/>
              <a:t> 좌표가 같은 해부학적 위치를 가리키지 않음</a:t>
            </a:r>
            <a:endParaRPr lang="en-US" altLang="ko-KR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18EC6196-DEE5-1544-E866-C2C272B5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40" y="2346759"/>
            <a:ext cx="8628571" cy="2419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923C7C-FA14-6E05-07A4-D02AA2D3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1" y="3498097"/>
            <a:ext cx="867619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Normalization on every subject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86C03-8E2A-568E-9B66-40D414CD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00" y="1373053"/>
            <a:ext cx="1769238" cy="1848754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3851759F-14F6-DDC4-AA2D-9011AF33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6F625E-9E6F-63C3-3EEF-9A9B2CCB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1807"/>
            <a:ext cx="1769238" cy="18487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2898D3-E63A-93D0-3C82-3FF102F6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38" y="5000966"/>
            <a:ext cx="1769238" cy="1848754"/>
          </a:xfrm>
          <a:prstGeom prst="rect">
            <a:avLst/>
          </a:prstGeom>
        </p:spPr>
      </p:pic>
      <p:pic>
        <p:nvPicPr>
          <p:cNvPr id="15" name="Picture 2" descr="About the MNI space(s) – Lead-DBS">
            <a:extLst>
              <a:ext uri="{FF2B5EF4-FFF2-40B4-BE49-F238E27FC236}">
                <a16:creationId xmlns:a16="http://schemas.microsoft.com/office/drawing/2014/main" id="{005CD139-C932-D1A1-D7AB-FEEA8B52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485" y="2297430"/>
            <a:ext cx="2752381" cy="336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5E5B5CD-C3FC-33AD-DB3C-B45B5393266A}"/>
              </a:ext>
            </a:extLst>
          </p:cNvPr>
          <p:cNvSpPr/>
          <p:nvPr/>
        </p:nvSpPr>
        <p:spPr>
          <a:xfrm>
            <a:off x="2953062" y="3612630"/>
            <a:ext cx="4497049" cy="61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C0A5E82-F13F-7275-D937-9A9A460E9AEC}"/>
              </a:ext>
            </a:extLst>
          </p:cNvPr>
          <p:cNvSpPr/>
          <p:nvPr/>
        </p:nvSpPr>
        <p:spPr>
          <a:xfrm rot="1032358">
            <a:off x="3560461" y="2594417"/>
            <a:ext cx="3796027" cy="61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93B601A-7E3E-757A-C82C-42BE59981943}"/>
              </a:ext>
            </a:extLst>
          </p:cNvPr>
          <p:cNvSpPr/>
          <p:nvPr/>
        </p:nvSpPr>
        <p:spPr>
          <a:xfrm rot="20138339">
            <a:off x="3955257" y="4954517"/>
            <a:ext cx="3796027" cy="61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D06-D879-FEAC-F0DF-EBDC21DD734D}"/>
              </a:ext>
            </a:extLst>
          </p:cNvPr>
          <p:cNvSpPr txBox="1"/>
          <p:nvPr/>
        </p:nvSpPr>
        <p:spPr>
          <a:xfrm>
            <a:off x="4078580" y="3552756"/>
            <a:ext cx="34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Normalization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BBC3C6-3A3C-B102-C51D-1C3946577408}"/>
              </a:ext>
            </a:extLst>
          </p:cNvPr>
          <p:cNvSpPr txBox="1"/>
          <p:nvPr/>
        </p:nvSpPr>
        <p:spPr>
          <a:xfrm>
            <a:off x="7424676" y="5957720"/>
            <a:ext cx="37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MNI space (Standardized space)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6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ROI : MNI</a:t>
            </a:r>
            <a:r>
              <a:rPr lang="ko-KR" altLang="en-US" dirty="0"/>
              <a:t>인 경우의 서로 다른 개체의 </a:t>
            </a:r>
            <a:r>
              <a:rPr lang="en-US" altLang="ko-KR" dirty="0"/>
              <a:t>ROI </a:t>
            </a:r>
            <a:r>
              <a:rPr lang="ko-KR" altLang="en-US" dirty="0" err="1"/>
              <a:t>복셀</a:t>
            </a:r>
            <a:r>
              <a:rPr lang="ko-KR" altLang="en-US" dirty="0"/>
              <a:t> 위치 비교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F4D94-C6F8-3BF8-3BC4-D9B7BEB5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ko-KR" altLang="en-US" dirty="0" err="1"/>
              <a:t>복셀</a:t>
            </a:r>
            <a:r>
              <a:rPr lang="ko-KR" altLang="en-US" dirty="0"/>
              <a:t> 위치가 같은 해부학적 위치를 가리킴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17F523ED-596D-4AF5-8F9B-9EA654A0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95" y="2960653"/>
            <a:ext cx="8161905" cy="1904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0830AE-318C-366F-4013-D9497F9C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8764"/>
            <a:ext cx="8161906" cy="3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8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 Space : </a:t>
            </a:r>
            <a:r>
              <a:rPr lang="en-US" altLang="ko-KR" b="1" dirty="0">
                <a:solidFill>
                  <a:srgbClr val="FF0000"/>
                </a:solidFill>
              </a:rPr>
              <a:t>FC</a:t>
            </a:r>
            <a:r>
              <a:rPr lang="en-US" altLang="ko-KR" dirty="0"/>
              <a:t> </a:t>
            </a:r>
            <a:r>
              <a:rPr lang="en-US" altLang="ko-KR" dirty="0" err="1"/>
              <a:t>ROI.nii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722F9-6A79-D5F7-A7D6-EC2DA45E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5E3A6-E6DB-E68A-A6A0-8FCF6B42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9" y="2540494"/>
            <a:ext cx="6580952" cy="395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AC35EC-E346-D6DE-4F07-93566EE8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45" y="2540494"/>
            <a:ext cx="654285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AC2F6-2DE6-9027-B241-B1EE5401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203"/>
            <a:ext cx="12192000" cy="43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 Space : </a:t>
            </a:r>
            <a:r>
              <a:rPr lang="en-US" altLang="ko-KR" b="1" dirty="0">
                <a:solidFill>
                  <a:srgbClr val="FF0000"/>
                </a:solidFill>
              </a:rPr>
              <a:t>FC</a:t>
            </a:r>
            <a:r>
              <a:rPr lang="en-US" altLang="ko-KR" dirty="0"/>
              <a:t> </a:t>
            </a:r>
            <a:r>
              <a:rPr lang="en-US" altLang="ko-KR" dirty="0" err="1"/>
              <a:t>ROI.nii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722F9-6A79-D5F7-A7D6-EC2DA45E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 ROI </a:t>
            </a:r>
            <a:r>
              <a:rPr lang="ko-KR" altLang="en-US" dirty="0"/>
              <a:t>파일을 이용해서 선택된 </a:t>
            </a:r>
            <a:r>
              <a:rPr lang="en-US" altLang="ko-KR" dirty="0"/>
              <a:t>ROI</a:t>
            </a:r>
            <a:r>
              <a:rPr lang="ko-KR" altLang="en-US" dirty="0"/>
              <a:t>만 남겼을 때의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4ED0B-ECE1-7AFA-0677-CD44B700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61" y="3429000"/>
            <a:ext cx="9627296" cy="19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 Space : </a:t>
            </a:r>
            <a:r>
              <a:rPr lang="en-US" altLang="ko-KR" b="1" dirty="0">
                <a:solidFill>
                  <a:srgbClr val="FF0000"/>
                </a:solidFill>
              </a:rPr>
              <a:t>FC</a:t>
            </a:r>
            <a:r>
              <a:rPr lang="en-US" altLang="ko-KR" dirty="0"/>
              <a:t> </a:t>
            </a:r>
            <a:r>
              <a:rPr lang="en-US" altLang="ko-KR" dirty="0" err="1"/>
              <a:t>ROI.nii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722F9-6A79-D5F7-A7D6-EC2DA45E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 ROI </a:t>
            </a:r>
            <a:r>
              <a:rPr lang="ko-KR" altLang="en-US" dirty="0"/>
              <a:t>파일의 레이블링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3DAB7-0EDD-F453-798B-C32DF60A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22" y="2248388"/>
            <a:ext cx="2729402" cy="3496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21656F-F89A-488B-8FAD-0C0B2E63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4" y="2368418"/>
            <a:ext cx="2335724" cy="4157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E1C655-C7F0-8CAD-C372-5A5C1CDE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859" y="1792116"/>
            <a:ext cx="2066667" cy="47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 Space : </a:t>
            </a:r>
            <a:r>
              <a:rPr lang="en-US" altLang="ko-KR" b="1" dirty="0">
                <a:solidFill>
                  <a:srgbClr val="FF0000"/>
                </a:solidFill>
              </a:rPr>
              <a:t>FC</a:t>
            </a:r>
            <a:r>
              <a:rPr lang="en-US" altLang="ko-KR" dirty="0"/>
              <a:t> </a:t>
            </a:r>
            <a:r>
              <a:rPr lang="en-US" altLang="ko-KR" dirty="0" err="1"/>
              <a:t>ROI.nii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722F9-6A79-D5F7-A7D6-EC2DA45E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 ROI </a:t>
            </a:r>
            <a:r>
              <a:rPr lang="ko-KR" altLang="en-US" dirty="0"/>
              <a:t>파일의 </a:t>
            </a:r>
            <a:r>
              <a:rPr lang="ko-KR" altLang="en-US" dirty="0" err="1"/>
              <a:t>레이블링된</a:t>
            </a:r>
            <a:r>
              <a:rPr lang="ko-KR" altLang="en-US" dirty="0"/>
              <a:t> </a:t>
            </a:r>
            <a:r>
              <a:rPr lang="en-US" altLang="ko-KR" dirty="0"/>
              <a:t>ROI</a:t>
            </a:r>
            <a:r>
              <a:rPr lang="ko-KR" altLang="en-US" dirty="0"/>
              <a:t>와 실제 얻어진 </a:t>
            </a:r>
            <a:r>
              <a:rPr lang="en-US" altLang="ko-KR" dirty="0"/>
              <a:t>ROI BOLD </a:t>
            </a:r>
            <a:r>
              <a:rPr lang="ko-KR" altLang="en-US" dirty="0"/>
              <a:t>시그널 비교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동일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18D6F-1587-9C57-B721-129055B5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68" y="2445017"/>
            <a:ext cx="4680053" cy="38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Automask</a:t>
            </a:r>
            <a:r>
              <a:rPr lang="ko-KR" altLang="en-US" dirty="0"/>
              <a:t>를 이용한 </a:t>
            </a:r>
            <a:r>
              <a:rPr lang="en-US" altLang="ko-KR" dirty="0" err="1"/>
              <a:t>Groupmask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40BB72-6F92-E203-C392-1C741983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Automask</a:t>
            </a:r>
            <a:r>
              <a:rPr lang="en-US" altLang="ko-KR" dirty="0"/>
              <a:t> </a:t>
            </a:r>
            <a:r>
              <a:rPr lang="ko-KR" altLang="en-US" dirty="0"/>
              <a:t>에러 나는 개체가 있어서 이전에 생략한 </a:t>
            </a:r>
            <a:r>
              <a:rPr lang="en-US" altLang="ko-KR" dirty="0"/>
              <a:t>step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다시 개체 별로 </a:t>
            </a:r>
            <a:r>
              <a:rPr lang="en-US" altLang="ko-KR" dirty="0" err="1"/>
              <a:t>Automask</a:t>
            </a:r>
            <a:r>
              <a:rPr lang="en-US" altLang="ko-KR" dirty="0"/>
              <a:t> </a:t>
            </a:r>
            <a:r>
              <a:rPr lang="ko-KR" altLang="en-US" dirty="0"/>
              <a:t>생성해야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8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Automask</a:t>
            </a:r>
            <a:r>
              <a:rPr lang="ko-KR" altLang="en-US" dirty="0"/>
              <a:t>를 이용한 </a:t>
            </a:r>
            <a:r>
              <a:rPr lang="en-US" altLang="ko-KR" dirty="0" err="1"/>
              <a:t>Groupmask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CF23060-7E37-201F-DA15-004C67F0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425" y="1690688"/>
            <a:ext cx="5229149" cy="46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Automask</a:t>
            </a:r>
            <a:r>
              <a:rPr lang="ko-KR" altLang="en-US" dirty="0"/>
              <a:t>를 이용한 </a:t>
            </a:r>
            <a:r>
              <a:rPr lang="en-US" altLang="ko-KR" dirty="0" err="1"/>
              <a:t>Groupmask</a:t>
            </a:r>
            <a:br>
              <a:rPr lang="en-US" altLang="ko-KR" dirty="0"/>
            </a:br>
            <a:r>
              <a:rPr lang="en-US" altLang="ko-KR" dirty="0" err="1">
                <a:solidFill>
                  <a:srgbClr val="FF0000"/>
                </a:solidFill>
              </a:rPr>
              <a:t>w</a:t>
            </a:r>
            <a:r>
              <a:rPr lang="en-US" altLang="ko-KR" dirty="0" err="1"/>
              <a:t>Automask.nii</a:t>
            </a:r>
            <a:r>
              <a:rPr lang="en-US" altLang="ko-KR" dirty="0"/>
              <a:t> Viewer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AF090B-D245-9D7D-28E2-926919FC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Normalization </a:t>
            </a:r>
            <a:r>
              <a:rPr lang="ko-KR" altLang="en-US" dirty="0"/>
              <a:t>이후 얻어진</a:t>
            </a:r>
            <a:r>
              <a:rPr lang="en-US" altLang="ko-KR" dirty="0"/>
              <a:t> </a:t>
            </a:r>
            <a:r>
              <a:rPr lang="en-US" altLang="ko-KR" dirty="0" err="1"/>
              <a:t>Automask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26701-252C-E097-B128-75D6A0CF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1931"/>
            <a:ext cx="5257800" cy="3760944"/>
          </a:xfrm>
          <a:prstGeom prst="rect">
            <a:avLst/>
          </a:prstGeom>
        </p:spPr>
      </p:pic>
      <p:pic>
        <p:nvPicPr>
          <p:cNvPr id="8" name="내용 개체 틀 9">
            <a:extLst>
              <a:ext uri="{FF2B5EF4-FFF2-40B4-BE49-F238E27FC236}">
                <a16:creationId xmlns:a16="http://schemas.microsoft.com/office/drawing/2014/main" id="{87189CFC-15A3-6258-1F38-0F530C1E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2" y="2759732"/>
            <a:ext cx="5257800" cy="37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3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Automask</a:t>
            </a:r>
            <a:r>
              <a:rPr lang="ko-KR" altLang="en-US" dirty="0"/>
              <a:t>를 이용한 </a:t>
            </a:r>
            <a:r>
              <a:rPr lang="en-US" altLang="ko-KR" dirty="0" err="1"/>
              <a:t>Groupmask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GroupMask90Percent</a:t>
            </a:r>
            <a:r>
              <a:rPr lang="en-US" altLang="ko-KR" dirty="0"/>
              <a:t>.nii Viewer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AF090B-D245-9D7D-28E2-926919FC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wAutomask</a:t>
            </a:r>
            <a:r>
              <a:rPr lang="ko-KR" altLang="en-US" dirty="0"/>
              <a:t>를 이용해서 얻어진 </a:t>
            </a:r>
            <a:r>
              <a:rPr lang="en-US" altLang="ko-KR" dirty="0" err="1"/>
              <a:t>GroupMask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54191-56A0-F777-0331-33C3BAD2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5" y="2838509"/>
            <a:ext cx="5470385" cy="36543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EE1E0F-F179-97E2-095A-DF0C854D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63" y="2838509"/>
            <a:ext cx="4894837" cy="35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8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FCROI.nii</a:t>
            </a:r>
            <a:r>
              <a:rPr lang="en-US" altLang="ko-KR" dirty="0"/>
              <a:t> </a:t>
            </a:r>
            <a:r>
              <a:rPr lang="ko-KR" altLang="en-US" dirty="0"/>
              <a:t>파일로 지정된 부분의 신호들에 대해서만 표준화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0DACF-2036-7A6E-33C8-6FA37171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75" y="2540494"/>
            <a:ext cx="658095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DPABI</a:t>
            </a:r>
            <a:r>
              <a:rPr lang="ko-KR" altLang="en-US" dirty="0"/>
              <a:t> </a:t>
            </a:r>
            <a:r>
              <a:rPr lang="en-US" altLang="ko-KR" dirty="0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Standardization</a:t>
            </a:r>
            <a:r>
              <a:rPr lang="ko-KR" altLang="en-US" dirty="0"/>
              <a:t>을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76010-D418-110B-9FE1-940FBECE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30" y="2578404"/>
            <a:ext cx="6511339" cy="42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FCROI.nii</a:t>
            </a:r>
            <a:r>
              <a:rPr lang="en-US" altLang="ko-KR" dirty="0"/>
              <a:t> </a:t>
            </a:r>
            <a:r>
              <a:rPr lang="ko-KR" altLang="en-US" dirty="0"/>
              <a:t>파일에 의해 선택된 영역의 </a:t>
            </a:r>
            <a:r>
              <a:rPr lang="en-US" altLang="ko-KR" dirty="0"/>
              <a:t>BOLD </a:t>
            </a:r>
            <a:r>
              <a:rPr lang="ko-KR" altLang="en-US" dirty="0"/>
              <a:t>신호들의</a:t>
            </a:r>
            <a:endParaRPr lang="en-US" altLang="ko-KR" dirty="0"/>
          </a:p>
          <a:p>
            <a:r>
              <a:rPr lang="ko-KR" altLang="en-US" dirty="0"/>
              <a:t>평균 </a:t>
            </a:r>
            <a:r>
              <a:rPr lang="en-US" altLang="ko-KR" dirty="0"/>
              <a:t>= 0, </a:t>
            </a:r>
            <a:r>
              <a:rPr lang="ko-KR" altLang="en-US" dirty="0"/>
              <a:t>표준편차 </a:t>
            </a:r>
            <a:r>
              <a:rPr lang="en-US" altLang="ko-KR" dirty="0"/>
              <a:t>= 1, </a:t>
            </a:r>
            <a:r>
              <a:rPr lang="ko-KR" altLang="en-US" dirty="0" err="1"/>
              <a:t>총복셀수</a:t>
            </a:r>
            <a:r>
              <a:rPr lang="ko-KR" altLang="en-US" dirty="0"/>
              <a:t> </a:t>
            </a:r>
            <a:r>
              <a:rPr lang="en-US" altLang="ko-KR" dirty="0"/>
              <a:t>= 54837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F0708-B25B-21FA-0D4C-7E06A00A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00857"/>
            <a:ext cx="912380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D832D-C0B5-A45B-CD79-B998931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FA31A-8913-AD27-081F-845FC683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DPABI toolbox</a:t>
            </a:r>
            <a:r>
              <a:rPr lang="ko-KR" altLang="en-US" dirty="0"/>
              <a:t>에서 기본적으로 제공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3C561-E220-D65F-8124-A459D6E1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126"/>
            <a:ext cx="6511339" cy="42795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FEF09E-C88D-BEAF-3576-7454CF16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943" y="3333686"/>
            <a:ext cx="3742857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3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ROI1</a:t>
            </a:r>
            <a:r>
              <a:rPr lang="ko-KR" altLang="en-US" dirty="0"/>
              <a:t>에 대한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0FA48-9C50-D83A-5B6C-70F6FA39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31" y="2845256"/>
            <a:ext cx="4390292" cy="36476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AA8065-A4F0-6608-827D-482E1E3B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8589"/>
            <a:ext cx="5515708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표준화 해도 큰 </a:t>
            </a:r>
            <a:r>
              <a:rPr lang="en-US" altLang="ko-KR" dirty="0"/>
              <a:t>BOLD</a:t>
            </a:r>
            <a:r>
              <a:rPr lang="ko-KR" altLang="en-US" dirty="0"/>
              <a:t> 신호들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E84EF9-8976-AE31-7F29-237FC674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2" y="2414954"/>
            <a:ext cx="4871223" cy="25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36AAD8-9BE8-7879-ABC5-632734FE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32" y="4541797"/>
            <a:ext cx="4714725" cy="2528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C245EC-E3EE-A805-83B9-69266002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3138"/>
            <a:ext cx="4871223" cy="25117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538D8A-BDF1-9EED-78AB-554E43E4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281" y="4384725"/>
            <a:ext cx="584269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D832D-C0B5-A45B-CD79-B998931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Standardization of BOLD signals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FFC920-A4D6-1DB3-6F48-19E57E43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 </a:t>
            </a:r>
            <a:r>
              <a:rPr lang="ko-KR" altLang="en-US" dirty="0"/>
              <a:t>파일이 필요</a:t>
            </a:r>
            <a:endParaRPr lang="en-US" altLang="ko-KR" dirty="0"/>
          </a:p>
          <a:p>
            <a:r>
              <a:rPr lang="en-US" altLang="ko-KR" dirty="0"/>
              <a:t>-&gt; whole brain</a:t>
            </a:r>
            <a:r>
              <a:rPr lang="ko-KR" altLang="en-US" dirty="0"/>
              <a:t>이 아니라 특정 </a:t>
            </a:r>
            <a:r>
              <a:rPr lang="ko-KR" altLang="en-US" dirty="0">
                <a:solidFill>
                  <a:srgbClr val="FF0000"/>
                </a:solidFill>
              </a:rPr>
              <a:t>관심 </a:t>
            </a:r>
            <a:r>
              <a:rPr lang="en-US" altLang="ko-KR" dirty="0">
                <a:solidFill>
                  <a:srgbClr val="FF0000"/>
                </a:solidFill>
              </a:rPr>
              <a:t>Voxels </a:t>
            </a:r>
            <a:r>
              <a:rPr lang="ko-KR" altLang="en-US" dirty="0">
                <a:solidFill>
                  <a:srgbClr val="FF0000"/>
                </a:solidFill>
              </a:rPr>
              <a:t>내에서만 </a:t>
            </a:r>
            <a:r>
              <a:rPr lang="en-US" altLang="ko-KR" dirty="0"/>
              <a:t>Standardization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먼저 특정 </a:t>
            </a:r>
            <a:r>
              <a:rPr lang="en-US" altLang="ko-KR" dirty="0"/>
              <a:t>Voxel</a:t>
            </a:r>
            <a:r>
              <a:rPr lang="ko-KR" altLang="en-US" dirty="0"/>
              <a:t>들을 선택해야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1EB0A-F65B-3ED6-4080-C2D1B255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4" y="3802001"/>
            <a:ext cx="11273697" cy="16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Need to define ROI voxels first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8A021-6ADB-F0F6-653B-1BF57FBF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Zero(0) signal</a:t>
            </a:r>
            <a:r>
              <a:rPr lang="ko-KR" altLang="en-US" dirty="0"/>
              <a:t>이 아닌 전체 </a:t>
            </a:r>
            <a:r>
              <a:rPr lang="en-US" altLang="ko-KR" dirty="0"/>
              <a:t>Voxel</a:t>
            </a:r>
            <a:r>
              <a:rPr lang="ko-KR" altLang="en-US" dirty="0"/>
              <a:t> 수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13~15</a:t>
            </a:r>
            <a:r>
              <a:rPr lang="ko-KR" altLang="en-US" dirty="0"/>
              <a:t>만 개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FC </a:t>
            </a:r>
            <a:r>
              <a:rPr lang="ko-KR" altLang="en-US" dirty="0"/>
              <a:t>분석에서 사용되는 </a:t>
            </a:r>
            <a:r>
              <a:rPr lang="en-US" altLang="ko-KR" dirty="0"/>
              <a:t>Voxel </a:t>
            </a:r>
            <a:r>
              <a:rPr lang="ko-KR" altLang="en-US" dirty="0"/>
              <a:t>수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17~20%(</a:t>
            </a:r>
            <a:r>
              <a:rPr lang="ko-KR" altLang="en-US" dirty="0"/>
              <a:t>약 </a:t>
            </a:r>
            <a:r>
              <a:rPr lang="en-US" altLang="ko-KR" dirty="0"/>
              <a:t>3~5</a:t>
            </a:r>
            <a:r>
              <a:rPr lang="ko-KR" altLang="en-US" dirty="0"/>
              <a:t>만 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파일 사이즈가 </a:t>
            </a:r>
            <a:r>
              <a:rPr lang="en-US" altLang="ko-KR" dirty="0"/>
              <a:t>20% </a:t>
            </a:r>
            <a:r>
              <a:rPr lang="ko-KR" altLang="en-US" dirty="0"/>
              <a:t>정도로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1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전처리</a:t>
            </a:r>
            <a:r>
              <a:rPr lang="ko-KR" altLang="en-US" dirty="0"/>
              <a:t> 방법</a:t>
            </a:r>
            <a:r>
              <a:rPr lang="en-US" altLang="ko-KR" dirty="0"/>
              <a:t>(Original space)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D508B2C-80C0-3D2D-FD90-D2B083C3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EPI space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➔</a:t>
            </a:r>
            <a:r>
              <a:rPr lang="en-US" altLang="ko-KR" dirty="0"/>
              <a:t> T1 space</a:t>
            </a:r>
          </a:p>
          <a:p>
            <a:r>
              <a:rPr lang="en-US" altLang="ko-KR" dirty="0"/>
              <a:t>EPI </a:t>
            </a:r>
            <a:r>
              <a:rPr lang="ko-KR" altLang="en-US" dirty="0"/>
              <a:t>이미지를 </a:t>
            </a:r>
            <a:r>
              <a:rPr lang="en-US" altLang="ko-KR" dirty="0"/>
              <a:t>T1</a:t>
            </a:r>
            <a:r>
              <a:rPr lang="ko-KR" altLang="en-US" dirty="0"/>
              <a:t>으로 </a:t>
            </a:r>
            <a:r>
              <a:rPr lang="en-US" altLang="ko-KR" dirty="0"/>
              <a:t>Warp</a:t>
            </a:r>
            <a:r>
              <a:rPr lang="ko-KR" altLang="en-US" dirty="0"/>
              <a:t>해서 해부학적 위치를 정함</a:t>
            </a:r>
            <a:endParaRPr lang="en-US" altLang="ko-KR" dirty="0"/>
          </a:p>
        </p:txBody>
      </p:sp>
      <p:pic>
        <p:nvPicPr>
          <p:cNvPr id="10" name="내용 개체 틀 2">
            <a:extLst>
              <a:ext uri="{FF2B5EF4-FFF2-40B4-BE49-F238E27FC236}">
                <a16:creationId xmlns:a16="http://schemas.microsoft.com/office/drawing/2014/main" id="{2CD8CDF9-3510-FBD8-28DF-08FFBD7F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0" y="3199214"/>
            <a:ext cx="2714286" cy="3419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E41759-70C8-3F71-9978-794EC207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70" y="3275405"/>
            <a:ext cx="2752381" cy="334285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2BAC70-F61B-68D6-0660-BBC5499D3E27}"/>
              </a:ext>
            </a:extLst>
          </p:cNvPr>
          <p:cNvSpPr/>
          <p:nvPr/>
        </p:nvSpPr>
        <p:spPr>
          <a:xfrm>
            <a:off x="4977206" y="4346067"/>
            <a:ext cx="1603947" cy="1125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A6F1-CE0F-03F0-7C2A-CA46518CEB65}"/>
              </a:ext>
            </a:extLst>
          </p:cNvPr>
          <p:cNvSpPr txBox="1"/>
          <p:nvPr/>
        </p:nvSpPr>
        <p:spPr>
          <a:xfrm>
            <a:off x="4473437" y="3822847"/>
            <a:ext cx="2611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Coregistration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전처리</a:t>
            </a:r>
            <a:r>
              <a:rPr lang="ko-KR" altLang="en-US" dirty="0"/>
              <a:t> 방법</a:t>
            </a:r>
            <a:r>
              <a:rPr lang="en-US" altLang="ko-KR" dirty="0"/>
              <a:t>(Original space)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18AB61B-EB58-DAD3-E06E-13BED043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 space</a:t>
            </a:r>
            <a:r>
              <a:rPr lang="ko-KR" altLang="en-US" dirty="0"/>
              <a:t>에서 </a:t>
            </a:r>
            <a:r>
              <a:rPr lang="en-US" altLang="ko-KR" dirty="0"/>
              <a:t>BOLD signals</a:t>
            </a:r>
            <a:r>
              <a:rPr lang="ko-KR" altLang="en-US" dirty="0"/>
              <a:t>을 추출하려면 표준화 필요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에러 발생 </a:t>
            </a:r>
            <a:r>
              <a:rPr lang="en-US" altLang="ko-KR" dirty="0"/>
              <a:t>(T1 normalization error)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62ED3E-6C12-E2E6-5BCE-7C657217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96" y="2832876"/>
            <a:ext cx="2752381" cy="3342857"/>
          </a:xfrm>
          <a:prstGeom prst="rect">
            <a:avLst/>
          </a:prstGeom>
        </p:spPr>
      </p:pic>
      <p:pic>
        <p:nvPicPr>
          <p:cNvPr id="15" name="Picture 2" descr="About the MNI space(s) – Lead-DBS">
            <a:extLst>
              <a:ext uri="{FF2B5EF4-FFF2-40B4-BE49-F238E27FC236}">
                <a16:creationId xmlns:a16="http://schemas.microsoft.com/office/drawing/2014/main" id="{B22A4069-4E2F-A187-10E7-2CA65AE8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13" y="2890104"/>
            <a:ext cx="2752381" cy="336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F59F8-A8AE-521D-56BC-AE57979A5794}"/>
              </a:ext>
            </a:extLst>
          </p:cNvPr>
          <p:cNvSpPr txBox="1"/>
          <p:nvPr/>
        </p:nvSpPr>
        <p:spPr>
          <a:xfrm>
            <a:off x="838200" y="6521069"/>
            <a:ext cx="380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Original(Native/individual) space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E160B-95E8-5FF7-AFB4-27D339C452BE}"/>
              </a:ext>
            </a:extLst>
          </p:cNvPr>
          <p:cNvSpPr txBox="1"/>
          <p:nvPr/>
        </p:nvSpPr>
        <p:spPr>
          <a:xfrm>
            <a:off x="7386829" y="6545065"/>
            <a:ext cx="37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MNI space (Standardized space)</a:t>
            </a:r>
            <a:endParaRPr lang="ko-KR" altLang="en-US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6188E01-F686-2D25-D6CB-DC031DCC1904}"/>
              </a:ext>
            </a:extLst>
          </p:cNvPr>
          <p:cNvSpPr/>
          <p:nvPr/>
        </p:nvSpPr>
        <p:spPr>
          <a:xfrm>
            <a:off x="4703907" y="4190110"/>
            <a:ext cx="2323476" cy="1184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E761F-6BDB-D351-85CA-65834558F4AD}"/>
              </a:ext>
            </a:extLst>
          </p:cNvPr>
          <p:cNvSpPr txBox="1"/>
          <p:nvPr/>
        </p:nvSpPr>
        <p:spPr>
          <a:xfrm>
            <a:off x="4486232" y="3420106"/>
            <a:ext cx="34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Normalization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7A8DF8D-FAB5-5DC4-2F26-502FB66B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686" y="2332558"/>
            <a:ext cx="2671615" cy="28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전처리</a:t>
            </a:r>
            <a:r>
              <a:rPr lang="ko-KR" altLang="en-US" dirty="0"/>
              <a:t> 방법</a:t>
            </a:r>
            <a:r>
              <a:rPr lang="en-US" altLang="ko-KR" dirty="0"/>
              <a:t>(Original space)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5F540-87E9-8F36-7E09-0CE7A9B1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3" y="2488240"/>
            <a:ext cx="2752381" cy="334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69402-61AC-8D1A-4709-1C9966AB1B2F}"/>
              </a:ext>
            </a:extLst>
          </p:cNvPr>
          <p:cNvSpPr txBox="1"/>
          <p:nvPr/>
        </p:nvSpPr>
        <p:spPr>
          <a:xfrm>
            <a:off x="1310408" y="6116109"/>
            <a:ext cx="380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Original(Native/individual) space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D2E3C-E599-3904-40DE-7C74C729FE81}"/>
              </a:ext>
            </a:extLst>
          </p:cNvPr>
          <p:cNvSpPr txBox="1"/>
          <p:nvPr/>
        </p:nvSpPr>
        <p:spPr>
          <a:xfrm>
            <a:off x="7420132" y="6123543"/>
            <a:ext cx="37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MNI space (Standardized space)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ABE33-BC48-197E-BD0A-162BD394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07" y="2593044"/>
            <a:ext cx="2671615" cy="2821426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0D967B0-E317-B63E-38F2-2CA24C38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16AF9A56-8251-6FD8-FFED-A91EADC58E0A}"/>
              </a:ext>
            </a:extLst>
          </p:cNvPr>
          <p:cNvSpPr/>
          <p:nvPr/>
        </p:nvSpPr>
        <p:spPr>
          <a:xfrm>
            <a:off x="5116643" y="3444784"/>
            <a:ext cx="2445433" cy="1307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626DA-2D38-CE62-E88A-6FA933FFEA4E}"/>
              </a:ext>
            </a:extLst>
          </p:cNvPr>
          <p:cNvSpPr txBox="1"/>
          <p:nvPr/>
        </p:nvSpPr>
        <p:spPr>
          <a:xfrm>
            <a:off x="4640421" y="2728089"/>
            <a:ext cx="3233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Inverse Warp 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into individual space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3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554-58DF-DF82-0DDA-D00C2FE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Space : </a:t>
            </a:r>
            <a:r>
              <a:rPr lang="en-US" altLang="ko-KR" b="1" dirty="0">
                <a:solidFill>
                  <a:srgbClr val="FF0000"/>
                </a:solidFill>
              </a:rPr>
              <a:t>Brain mask</a:t>
            </a:r>
            <a:r>
              <a:rPr lang="en-US" altLang="ko-KR" dirty="0"/>
              <a:t> coverage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E6DAFB-E9CD-7EFC-4D7A-39D2D212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사람마다 </a:t>
            </a:r>
            <a:r>
              <a:rPr lang="en-US" altLang="ko-KR" dirty="0"/>
              <a:t>coverage </a:t>
            </a:r>
            <a:r>
              <a:rPr lang="ko-KR" altLang="en-US" dirty="0"/>
              <a:t>위치가 다름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D334B8-60AA-412A-DBE6-3E805CFE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" y="2586205"/>
            <a:ext cx="5098560" cy="2913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E9AB3D-18A7-EDF4-B7AF-A9D777C0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77" y="2586205"/>
            <a:ext cx="4986250" cy="3579132"/>
          </a:xfrm>
          <a:prstGeom prst="rect">
            <a:avLst/>
          </a:prstGeom>
        </p:spPr>
      </p:pic>
      <p:pic>
        <p:nvPicPr>
          <p:cNvPr id="8" name="내용 개체 틀 9">
            <a:extLst>
              <a:ext uri="{FF2B5EF4-FFF2-40B4-BE49-F238E27FC236}">
                <a16:creationId xmlns:a16="http://schemas.microsoft.com/office/drawing/2014/main" id="{69945945-44D5-AE0F-46D3-E41560793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413" y="4042936"/>
            <a:ext cx="4063356" cy="29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471</Words>
  <Application>Microsoft Office PowerPoint</Application>
  <PresentationFormat>와이드스크린</PresentationFormat>
  <Paragraphs>72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Apple SD Gothic Neo</vt:lpstr>
      <vt:lpstr>맑은 고딕</vt:lpstr>
      <vt:lpstr>Arial</vt:lpstr>
      <vt:lpstr>Office 테마</vt:lpstr>
      <vt:lpstr>Extracting Voxel-wise BOLD signal from RS-fMRI 4D Volume data</vt:lpstr>
      <vt:lpstr>Standardization of BOLD signals</vt:lpstr>
      <vt:lpstr>Standardization of BOLD signals</vt:lpstr>
      <vt:lpstr>Standardization of BOLD signals</vt:lpstr>
      <vt:lpstr>Need to define ROI voxels first</vt:lpstr>
      <vt:lpstr>기존의 전처리 방법(Original space)</vt:lpstr>
      <vt:lpstr>기존의 전처리 방법(Original space)</vt:lpstr>
      <vt:lpstr>기존의 전처리 방법(Original space)</vt:lpstr>
      <vt:lpstr>Native Space : Brain mask coverage</vt:lpstr>
      <vt:lpstr>Native Space : CSF mask coverage</vt:lpstr>
      <vt:lpstr>Native Space : Grey mask coverage</vt:lpstr>
      <vt:lpstr>Native Space : White mask coverage</vt:lpstr>
      <vt:lpstr>Native Space : FC ROI.nii</vt:lpstr>
      <vt:lpstr>FC ROI</vt:lpstr>
      <vt:lpstr>FC ROI</vt:lpstr>
      <vt:lpstr>FC ROI : Orignal인 경우의 서로 다른 개체의 ROI 복셀 위치 비교</vt:lpstr>
      <vt:lpstr>Normalization on every subject</vt:lpstr>
      <vt:lpstr>FC ROI : MNI인 경우의 서로 다른 개체의 ROI 복셀 위치 비교</vt:lpstr>
      <vt:lpstr>MNI Space : FC ROI.nii</vt:lpstr>
      <vt:lpstr>MNI Space : FC ROI.nii</vt:lpstr>
      <vt:lpstr>MNI Space : FC ROI.nii</vt:lpstr>
      <vt:lpstr>MNI Space : FC ROI.nii</vt:lpstr>
      <vt:lpstr>Automask를 이용한 Groupmask</vt:lpstr>
      <vt:lpstr>Automask를 이용한 Groupmask</vt:lpstr>
      <vt:lpstr>Automask를 이용한 Groupmask wAutomask.nii Viewer</vt:lpstr>
      <vt:lpstr>Automask를 이용한 Groupmask GroupMask90Percent.nii Viewer</vt:lpstr>
      <vt:lpstr>Standardization of BOLD signals</vt:lpstr>
      <vt:lpstr>Standardization of BOLD signals</vt:lpstr>
      <vt:lpstr>Standardization of BOLD signals</vt:lpstr>
      <vt:lpstr>Standardization of BOLD signals</vt:lpstr>
      <vt:lpstr>Standardization of BOLD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ido</dc:creator>
  <cp:lastModifiedBy>Ji ido</cp:lastModifiedBy>
  <cp:revision>51</cp:revision>
  <dcterms:created xsi:type="dcterms:W3CDTF">2023-05-22T10:40:42Z</dcterms:created>
  <dcterms:modified xsi:type="dcterms:W3CDTF">2023-05-25T02:57:40Z</dcterms:modified>
</cp:coreProperties>
</file>