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58" r:id="rId5"/>
    <p:sldId id="260" r:id="rId6"/>
    <p:sldId id="261" r:id="rId7"/>
    <p:sldId id="262" r:id="rId8"/>
    <p:sldId id="263" r:id="rId9"/>
    <p:sldId id="282" r:id="rId10"/>
    <p:sldId id="264" r:id="rId11"/>
    <p:sldId id="287" r:id="rId12"/>
    <p:sldId id="288" r:id="rId13"/>
    <p:sldId id="267"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E96349-086B-4009-92BF-44C7AF4BA975}" type="datetimeFigureOut">
              <a:rPr lang="es-MX" smtClean="0"/>
              <a:t>30/10/2012</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47FED7-8CA2-4C40-9658-DF241485336F}" type="slidenum">
              <a:rPr lang="es-MX" smtClean="0"/>
              <a:t>‹Nº›</a:t>
            </a:fld>
            <a:endParaRPr lang="es-MX"/>
          </a:p>
        </p:txBody>
      </p:sp>
    </p:spTree>
    <p:extLst>
      <p:ext uri="{BB962C8B-B14F-4D97-AF65-F5344CB8AC3E}">
        <p14:creationId xmlns:p14="http://schemas.microsoft.com/office/powerpoint/2010/main" val="1557904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9E13B094-0460-43FF-A143-2D4A222D4088}" type="datetimeFigureOut">
              <a:rPr lang="es-MX" smtClean="0"/>
              <a:t>30/10/2012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FF3F647-74DB-4CCE-AC33-A2B8F08334A0}" type="slidenum">
              <a:rPr lang="es-MX" smtClean="0"/>
              <a:t>‹Nº›</a:t>
            </a:fld>
            <a:endParaRPr lang="es-MX"/>
          </a:p>
        </p:txBody>
      </p:sp>
    </p:spTree>
    <p:extLst>
      <p:ext uri="{BB962C8B-B14F-4D97-AF65-F5344CB8AC3E}">
        <p14:creationId xmlns:p14="http://schemas.microsoft.com/office/powerpoint/2010/main" val="3794326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9E13B094-0460-43FF-A143-2D4A222D4088}" type="datetimeFigureOut">
              <a:rPr lang="es-MX" smtClean="0"/>
              <a:t>30/10/2012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FF3F647-74DB-4CCE-AC33-A2B8F08334A0}" type="slidenum">
              <a:rPr lang="es-MX" smtClean="0"/>
              <a:t>‹Nº›</a:t>
            </a:fld>
            <a:endParaRPr lang="es-MX"/>
          </a:p>
        </p:txBody>
      </p:sp>
    </p:spTree>
    <p:extLst>
      <p:ext uri="{BB962C8B-B14F-4D97-AF65-F5344CB8AC3E}">
        <p14:creationId xmlns:p14="http://schemas.microsoft.com/office/powerpoint/2010/main" val="2310250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9E13B094-0460-43FF-A143-2D4A222D4088}" type="datetimeFigureOut">
              <a:rPr lang="es-MX" smtClean="0"/>
              <a:t>30/10/2012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FF3F647-74DB-4CCE-AC33-A2B8F08334A0}" type="slidenum">
              <a:rPr lang="es-MX" smtClean="0"/>
              <a:t>‹Nº›</a:t>
            </a:fld>
            <a:endParaRPr lang="es-MX"/>
          </a:p>
        </p:txBody>
      </p:sp>
    </p:spTree>
    <p:extLst>
      <p:ext uri="{BB962C8B-B14F-4D97-AF65-F5344CB8AC3E}">
        <p14:creationId xmlns:p14="http://schemas.microsoft.com/office/powerpoint/2010/main" val="394750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9E13B094-0460-43FF-A143-2D4A222D4088}" type="datetimeFigureOut">
              <a:rPr lang="es-MX" smtClean="0"/>
              <a:t>30/10/2012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FF3F647-74DB-4CCE-AC33-A2B8F08334A0}" type="slidenum">
              <a:rPr lang="es-MX" smtClean="0"/>
              <a:t>‹Nº›</a:t>
            </a:fld>
            <a:endParaRPr lang="es-MX"/>
          </a:p>
        </p:txBody>
      </p:sp>
    </p:spTree>
    <p:extLst>
      <p:ext uri="{BB962C8B-B14F-4D97-AF65-F5344CB8AC3E}">
        <p14:creationId xmlns:p14="http://schemas.microsoft.com/office/powerpoint/2010/main" val="3636123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9E13B094-0460-43FF-A143-2D4A222D4088}" type="datetimeFigureOut">
              <a:rPr lang="es-MX" smtClean="0"/>
              <a:t>30/10/2012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FF3F647-74DB-4CCE-AC33-A2B8F08334A0}" type="slidenum">
              <a:rPr lang="es-MX" smtClean="0"/>
              <a:t>‹Nº›</a:t>
            </a:fld>
            <a:endParaRPr lang="es-MX"/>
          </a:p>
        </p:txBody>
      </p:sp>
    </p:spTree>
    <p:extLst>
      <p:ext uri="{BB962C8B-B14F-4D97-AF65-F5344CB8AC3E}">
        <p14:creationId xmlns:p14="http://schemas.microsoft.com/office/powerpoint/2010/main" val="3023338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9E13B094-0460-43FF-A143-2D4A222D4088}" type="datetimeFigureOut">
              <a:rPr lang="es-MX" smtClean="0"/>
              <a:t>30/10/2012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FF3F647-74DB-4CCE-AC33-A2B8F08334A0}" type="slidenum">
              <a:rPr lang="es-MX" smtClean="0"/>
              <a:t>‹Nº›</a:t>
            </a:fld>
            <a:endParaRPr lang="es-MX"/>
          </a:p>
        </p:txBody>
      </p:sp>
    </p:spTree>
    <p:extLst>
      <p:ext uri="{BB962C8B-B14F-4D97-AF65-F5344CB8AC3E}">
        <p14:creationId xmlns:p14="http://schemas.microsoft.com/office/powerpoint/2010/main" val="363860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9E13B094-0460-43FF-A143-2D4A222D4088}" type="datetimeFigureOut">
              <a:rPr lang="es-MX" smtClean="0"/>
              <a:t>30/10/2012</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3FF3F647-74DB-4CCE-AC33-A2B8F08334A0}" type="slidenum">
              <a:rPr lang="es-MX" smtClean="0"/>
              <a:t>‹Nº›</a:t>
            </a:fld>
            <a:endParaRPr lang="es-MX"/>
          </a:p>
        </p:txBody>
      </p:sp>
    </p:spTree>
    <p:extLst>
      <p:ext uri="{BB962C8B-B14F-4D97-AF65-F5344CB8AC3E}">
        <p14:creationId xmlns:p14="http://schemas.microsoft.com/office/powerpoint/2010/main" val="300150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9E13B094-0460-43FF-A143-2D4A222D4088}" type="datetimeFigureOut">
              <a:rPr lang="es-MX" smtClean="0"/>
              <a:t>30/10/2012</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3FF3F647-74DB-4CCE-AC33-A2B8F08334A0}" type="slidenum">
              <a:rPr lang="es-MX" smtClean="0"/>
              <a:t>‹Nº›</a:t>
            </a:fld>
            <a:endParaRPr lang="es-MX"/>
          </a:p>
        </p:txBody>
      </p:sp>
    </p:spTree>
    <p:extLst>
      <p:ext uri="{BB962C8B-B14F-4D97-AF65-F5344CB8AC3E}">
        <p14:creationId xmlns:p14="http://schemas.microsoft.com/office/powerpoint/2010/main" val="1204335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E13B094-0460-43FF-A143-2D4A222D4088}" type="datetimeFigureOut">
              <a:rPr lang="es-MX" smtClean="0"/>
              <a:t>30/10/2012</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3FF3F647-74DB-4CCE-AC33-A2B8F08334A0}" type="slidenum">
              <a:rPr lang="es-MX" smtClean="0"/>
              <a:t>‹Nº›</a:t>
            </a:fld>
            <a:endParaRPr lang="es-MX"/>
          </a:p>
        </p:txBody>
      </p:sp>
    </p:spTree>
    <p:extLst>
      <p:ext uri="{BB962C8B-B14F-4D97-AF65-F5344CB8AC3E}">
        <p14:creationId xmlns:p14="http://schemas.microsoft.com/office/powerpoint/2010/main" val="2811294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E13B094-0460-43FF-A143-2D4A222D4088}" type="datetimeFigureOut">
              <a:rPr lang="es-MX" smtClean="0"/>
              <a:t>30/10/2012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FF3F647-74DB-4CCE-AC33-A2B8F08334A0}" type="slidenum">
              <a:rPr lang="es-MX" smtClean="0"/>
              <a:t>‹Nº›</a:t>
            </a:fld>
            <a:endParaRPr lang="es-MX"/>
          </a:p>
        </p:txBody>
      </p:sp>
    </p:spTree>
    <p:extLst>
      <p:ext uri="{BB962C8B-B14F-4D97-AF65-F5344CB8AC3E}">
        <p14:creationId xmlns:p14="http://schemas.microsoft.com/office/powerpoint/2010/main" val="16901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E13B094-0460-43FF-A143-2D4A222D4088}" type="datetimeFigureOut">
              <a:rPr lang="es-MX" smtClean="0"/>
              <a:t>30/10/2012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FF3F647-74DB-4CCE-AC33-A2B8F08334A0}" type="slidenum">
              <a:rPr lang="es-MX" smtClean="0"/>
              <a:t>‹Nº›</a:t>
            </a:fld>
            <a:endParaRPr lang="es-MX"/>
          </a:p>
        </p:txBody>
      </p:sp>
    </p:spTree>
    <p:extLst>
      <p:ext uri="{BB962C8B-B14F-4D97-AF65-F5344CB8AC3E}">
        <p14:creationId xmlns:p14="http://schemas.microsoft.com/office/powerpoint/2010/main" val="4292813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13B094-0460-43FF-A143-2D4A222D4088}" type="datetimeFigureOut">
              <a:rPr lang="es-MX" smtClean="0"/>
              <a:t>30/10/2012</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F3F647-74DB-4CCE-AC33-A2B8F08334A0}" type="slidenum">
              <a:rPr lang="es-MX" smtClean="0"/>
              <a:t>‹Nº›</a:t>
            </a:fld>
            <a:endParaRPr lang="es-MX"/>
          </a:p>
        </p:txBody>
      </p:sp>
    </p:spTree>
    <p:extLst>
      <p:ext uri="{BB962C8B-B14F-4D97-AF65-F5344CB8AC3E}">
        <p14:creationId xmlns:p14="http://schemas.microsoft.com/office/powerpoint/2010/main" val="3034412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requisitos%20para%20Accesos_A.pptx" TargetMode="External"/><Relationship Id="rId7" Type="http://schemas.openxmlformats.org/officeDocument/2006/relationships/hyperlink" Target="requisitos%20para%20Mod_proy%20Orig_F.pptx"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requisitos%20para%20Se&#241;ales_D.pptx" TargetMode="External"/><Relationship Id="rId5" Type="http://schemas.openxmlformats.org/officeDocument/2006/relationships/hyperlink" Target="requisitos%20para%20Anuncios_C.pptx" TargetMode="External"/><Relationship Id="rId4" Type="http://schemas.openxmlformats.org/officeDocument/2006/relationships/hyperlink" Target="requisitos%20para%20Cruzamientos_B.pptx"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slide" Target="slide4.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slide" Target="slide6.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323528" y="2420888"/>
            <a:ext cx="8640960" cy="3139321"/>
          </a:xfrm>
          <a:prstGeom prst="rect">
            <a:avLst/>
          </a:prstGeom>
        </p:spPr>
        <p:txBody>
          <a:bodyPr wrap="square">
            <a:spAutoFit/>
          </a:bodyPr>
          <a:lstStyle/>
          <a:p>
            <a:pPr algn="just"/>
            <a:r>
              <a:rPr lang="es-MX" b="1" dirty="0" smtClean="0">
                <a:latin typeface="Century Gothic" pitchFamily="34" charset="0"/>
              </a:rPr>
              <a:t>Bienvenido al Sistema de Gestión de solicitudes para el Aprovechamiento del Derecho de Vía en Autopistas y Puentes concesionados.</a:t>
            </a:r>
          </a:p>
          <a:p>
            <a:pPr algn="just"/>
            <a:endParaRPr lang="es-MX" b="1" dirty="0">
              <a:latin typeface="Century Gothic" pitchFamily="34" charset="0"/>
            </a:endParaRPr>
          </a:p>
          <a:p>
            <a:pPr algn="just"/>
            <a:r>
              <a:rPr lang="es-MX" b="1" dirty="0" smtClean="0">
                <a:latin typeface="Century Gothic" pitchFamily="34" charset="0"/>
              </a:rPr>
              <a:t>Con el objetivo de brindarle un servicio eficiente ponemos a su disposición este sistema que ayudará a ingresar solicitudes de permisos, proporcionarle seguimiento a las peticiones y reducir tiempos de respuestas para las mismas.</a:t>
            </a:r>
          </a:p>
          <a:p>
            <a:pPr algn="just"/>
            <a:endParaRPr lang="es-MX" b="1" dirty="0">
              <a:latin typeface="Century Gothic" pitchFamily="34" charset="0"/>
            </a:endParaRPr>
          </a:p>
          <a:p>
            <a:pPr algn="just"/>
            <a:r>
              <a:rPr lang="es-MX" b="1" dirty="0" smtClean="0">
                <a:latin typeface="Century Gothic" pitchFamily="34" charset="0"/>
              </a:rPr>
              <a:t>En los módulos siguientes se muestran la orientación, las opciones de petición, requisitos por tipo de usuario y recomendaciones para agilizar su trámite:</a:t>
            </a:r>
            <a:endParaRPr lang="es-MX" sz="2000" b="1" dirty="0">
              <a:latin typeface="Century Gothic" pitchFamily="34" charset="0"/>
            </a:endParaRPr>
          </a:p>
        </p:txBody>
      </p:sp>
      <p:sp>
        <p:nvSpPr>
          <p:cNvPr id="8" name="7 Rectángulo"/>
          <p:cNvSpPr/>
          <p:nvPr/>
        </p:nvSpPr>
        <p:spPr>
          <a:xfrm>
            <a:off x="179512" y="1046317"/>
            <a:ext cx="8784976" cy="707886"/>
          </a:xfrm>
          <a:prstGeom prst="rect">
            <a:avLst/>
          </a:prstGeom>
        </p:spPr>
        <p:txBody>
          <a:bodyPr wrap="square">
            <a:spAutoFit/>
          </a:bodyPr>
          <a:lstStyle/>
          <a:p>
            <a:pPr algn="ctr"/>
            <a:r>
              <a:rPr lang="es-MX" sz="2000" b="1" dirty="0" smtClean="0">
                <a:latin typeface="Century Gothic" pitchFamily="34" charset="0"/>
              </a:rPr>
              <a:t>Instructivo para el Sistema de Gestión para llevar a cabo el seguimiento del Aprovechamiento del Derecho de Vía.</a:t>
            </a:r>
          </a:p>
        </p:txBody>
      </p:sp>
      <p:sp>
        <p:nvSpPr>
          <p:cNvPr id="3" name="2 Flecha derecha">
            <a:hlinkClick r:id="rId3" action="ppaction://hlinksldjump"/>
          </p:cNvPr>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369631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277892" y="980728"/>
            <a:ext cx="8640960" cy="400110"/>
          </a:xfrm>
          <a:prstGeom prst="rect">
            <a:avLst/>
          </a:prstGeom>
        </p:spPr>
        <p:txBody>
          <a:bodyPr wrap="square">
            <a:spAutoFit/>
          </a:bodyPr>
          <a:lstStyle/>
          <a:p>
            <a:pPr lvl="0" algn="just">
              <a:spcAft>
                <a:spcPts val="0"/>
              </a:spcAft>
            </a:pPr>
            <a:r>
              <a:rPr lang="es-MX" sz="2000" b="1" dirty="0" smtClean="0">
                <a:latin typeface="Century Gothic" pitchFamily="34" charset="0"/>
                <a:ea typeface="Times New Roman"/>
                <a:cs typeface="Times New Roman"/>
              </a:rPr>
              <a:t>Título 3. </a:t>
            </a:r>
            <a:r>
              <a:rPr lang="es-MX" sz="2000" b="1" dirty="0" smtClean="0">
                <a:latin typeface="Century Gothic" pitchFamily="34" charset="0"/>
                <a:ea typeface="Times New Roman"/>
                <a:cs typeface="Times New Roman"/>
              </a:rPr>
              <a:t>Captura de datos y requisitos. </a:t>
            </a:r>
            <a:endParaRPr lang="es-MX" dirty="0">
              <a:latin typeface="Century Gothic" pitchFamily="34" charset="0"/>
              <a:ea typeface="Times New Roman"/>
              <a:cs typeface="Times New Roman"/>
            </a:endParaRPr>
          </a:p>
        </p:txBody>
      </p:sp>
      <p:sp>
        <p:nvSpPr>
          <p:cNvPr id="5" name="4 Rectángulo"/>
          <p:cNvSpPr/>
          <p:nvPr/>
        </p:nvSpPr>
        <p:spPr>
          <a:xfrm>
            <a:off x="395536" y="1340768"/>
            <a:ext cx="8458846" cy="3170099"/>
          </a:xfrm>
          <a:prstGeom prst="rect">
            <a:avLst/>
          </a:prstGeom>
        </p:spPr>
        <p:txBody>
          <a:bodyPr wrap="square">
            <a:spAutoFit/>
          </a:bodyPr>
          <a:lstStyle/>
          <a:p>
            <a:pPr algn="just"/>
            <a:r>
              <a:rPr lang="es-MX" sz="1600" b="1" dirty="0" smtClean="0">
                <a:latin typeface="Century Gothic" pitchFamily="34" charset="0"/>
                <a:ea typeface="Times New Roman"/>
                <a:cs typeface="Times New Roman"/>
              </a:rPr>
              <a:t>¿Para qué tipo de obra requiere el permiso?, para ver los datos y los documentos elija una </a:t>
            </a:r>
            <a:r>
              <a:rPr lang="es-MX" sz="1600" b="1" dirty="0">
                <a:latin typeface="Century Gothic" pitchFamily="34" charset="0"/>
                <a:ea typeface="Times New Roman"/>
                <a:cs typeface="Times New Roman"/>
              </a:rPr>
              <a:t>opción:  </a:t>
            </a:r>
          </a:p>
          <a:p>
            <a:pPr algn="just"/>
            <a:endParaRPr lang="es-MX" sz="1600" b="1" dirty="0" smtClean="0">
              <a:latin typeface="Century Gothic" pitchFamily="34" charset="0"/>
              <a:ea typeface="Times New Roman"/>
              <a:cs typeface="Times New Roman"/>
            </a:endParaRPr>
          </a:p>
          <a:p>
            <a:pPr marL="800100" lvl="1" indent="-342900" algn="just">
              <a:spcAft>
                <a:spcPts val="0"/>
              </a:spcAft>
              <a:buFont typeface="+mj-lt"/>
              <a:buAutoNum type="alphaUcPeriod"/>
            </a:pPr>
            <a:r>
              <a:rPr lang="es-MX" sz="2000" b="1" dirty="0" smtClean="0">
                <a:latin typeface="Century Gothic" pitchFamily="34" charset="0"/>
                <a:ea typeface="Times New Roman"/>
                <a:cs typeface="Times New Roman"/>
                <a:hlinkClick r:id="rId3" action="ppaction://hlinkpres?slideindex=1&amp;slidetitle="/>
              </a:rPr>
              <a:t>Construcción de Acceso</a:t>
            </a:r>
            <a:endParaRPr lang="es-MX" sz="2000" b="1" dirty="0" smtClean="0">
              <a:latin typeface="Century Gothic" pitchFamily="34" charset="0"/>
              <a:ea typeface="Times New Roman"/>
              <a:cs typeface="Times New Roman"/>
            </a:endParaRPr>
          </a:p>
          <a:p>
            <a:pPr marL="800100" lvl="1" indent="-342900" algn="just">
              <a:spcAft>
                <a:spcPts val="0"/>
              </a:spcAft>
              <a:buFont typeface="+mj-lt"/>
              <a:buAutoNum type="alphaUcPeriod"/>
            </a:pPr>
            <a:r>
              <a:rPr lang="es-MX" sz="2000" b="1" dirty="0" smtClean="0">
                <a:latin typeface="Century Gothic" pitchFamily="34" charset="0"/>
                <a:ea typeface="Times New Roman"/>
                <a:cs typeface="Times New Roman"/>
                <a:hlinkClick r:id="rId4" action="ppaction://hlinkpres?slideindex=1&amp;slidetitle="/>
              </a:rPr>
              <a:t>Construcción de Cruzamiento </a:t>
            </a:r>
            <a:endParaRPr lang="es-MX" sz="2000" b="1" dirty="0" smtClean="0">
              <a:latin typeface="Century Gothic" pitchFamily="34" charset="0"/>
              <a:ea typeface="Times New Roman"/>
              <a:cs typeface="Times New Roman"/>
            </a:endParaRPr>
          </a:p>
          <a:p>
            <a:pPr marL="800100" lvl="1" indent="-342900" algn="just">
              <a:buFont typeface="+mj-lt"/>
              <a:buAutoNum type="alphaUcPeriod"/>
            </a:pPr>
            <a:r>
              <a:rPr lang="es-MX" sz="2000" b="1" dirty="0" smtClean="0">
                <a:latin typeface="Century Gothic" pitchFamily="34" charset="0"/>
                <a:ea typeface="Times New Roman"/>
                <a:cs typeface="Times New Roman"/>
                <a:hlinkClick r:id="rId5" action="ppaction://hlinkpres?slideindex=1&amp;slidetitle="/>
              </a:rPr>
              <a:t>Colocación </a:t>
            </a:r>
            <a:r>
              <a:rPr lang="es-MX" sz="2000" b="1" dirty="0" smtClean="0">
                <a:latin typeface="Century Gothic" pitchFamily="34" charset="0"/>
                <a:ea typeface="Times New Roman"/>
                <a:cs typeface="Times New Roman"/>
                <a:hlinkClick r:id="rId5" action="ppaction://hlinkpres?slideindex=1&amp;slidetitle="/>
              </a:rPr>
              <a:t>de Anuncio</a:t>
            </a:r>
            <a:r>
              <a:rPr lang="es-MX" sz="2000" b="1" dirty="0" smtClean="0">
                <a:latin typeface="Century Gothic" pitchFamily="34" charset="0"/>
                <a:ea typeface="Times New Roman"/>
                <a:cs typeface="Times New Roman"/>
              </a:rPr>
              <a:t> </a:t>
            </a:r>
            <a:endParaRPr lang="es-MX" sz="2000" b="1" dirty="0" smtClean="0">
              <a:latin typeface="Century Gothic" pitchFamily="34" charset="0"/>
              <a:ea typeface="Times New Roman"/>
              <a:cs typeface="Times New Roman"/>
            </a:endParaRPr>
          </a:p>
          <a:p>
            <a:pPr marL="800100" lvl="1" indent="-342900" algn="just">
              <a:buFont typeface="+mj-lt"/>
              <a:buAutoNum type="alphaUcPeriod"/>
            </a:pPr>
            <a:r>
              <a:rPr lang="es-MX" sz="2000" b="1" dirty="0" smtClean="0">
                <a:latin typeface="Century Gothic" pitchFamily="34" charset="0"/>
                <a:ea typeface="Times New Roman"/>
                <a:cs typeface="Times New Roman"/>
                <a:hlinkClick r:id="rId6" action="ppaction://hlinkpres?slideindex=1&amp;slidetitle="/>
              </a:rPr>
              <a:t>Colocación </a:t>
            </a:r>
            <a:r>
              <a:rPr lang="es-MX" sz="2000" b="1" dirty="0" smtClean="0">
                <a:latin typeface="Century Gothic" pitchFamily="34" charset="0"/>
                <a:ea typeface="Times New Roman"/>
                <a:cs typeface="Times New Roman"/>
                <a:hlinkClick r:id="rId6" action="ppaction://hlinkpres?slideindex=1&amp;slidetitle="/>
              </a:rPr>
              <a:t>de Señal </a:t>
            </a:r>
            <a:r>
              <a:rPr lang="es-MX" sz="2000" b="1" dirty="0" smtClean="0">
                <a:latin typeface="Century Gothic" pitchFamily="34" charset="0"/>
                <a:ea typeface="Times New Roman"/>
                <a:cs typeface="Times New Roman"/>
                <a:hlinkClick r:id="rId6" action="ppaction://hlinkpres?slideindex=1&amp;slidetitle="/>
              </a:rPr>
              <a:t>informativa</a:t>
            </a:r>
            <a:endParaRPr lang="es-MX" sz="2000" b="1" dirty="0" smtClean="0">
              <a:latin typeface="Century Gothic" pitchFamily="34" charset="0"/>
              <a:ea typeface="Times New Roman"/>
              <a:cs typeface="Times New Roman"/>
            </a:endParaRPr>
          </a:p>
          <a:p>
            <a:pPr marL="800100" lvl="1" indent="-342900" algn="just">
              <a:buFont typeface="+mj-lt"/>
              <a:buAutoNum type="alphaUcPeriod"/>
            </a:pPr>
            <a:r>
              <a:rPr lang="es-MX" sz="2000" b="1" dirty="0" smtClean="0">
                <a:latin typeface="Century Gothic" pitchFamily="34" charset="0"/>
                <a:ea typeface="Times New Roman"/>
                <a:cs typeface="Times New Roman"/>
                <a:hlinkClick r:id="rId7" action="ppaction://hlinkpres?slideindex=1&amp;slidetitle="/>
              </a:rPr>
              <a:t>Construcción </a:t>
            </a:r>
            <a:r>
              <a:rPr lang="es-MX" sz="2000" b="1" dirty="0">
                <a:latin typeface="Century Gothic" pitchFamily="34" charset="0"/>
                <a:ea typeface="Times New Roman"/>
                <a:cs typeface="Times New Roman"/>
                <a:hlinkClick r:id="rId7" action="ppaction://hlinkpres?slideindex=1&amp;slidetitle="/>
              </a:rPr>
              <a:t>de Instalación </a:t>
            </a:r>
            <a:r>
              <a:rPr lang="es-MX" sz="2000" b="1" dirty="0" smtClean="0">
                <a:latin typeface="Century Gothic" pitchFamily="34" charset="0"/>
                <a:ea typeface="Times New Roman"/>
                <a:cs typeface="Times New Roman"/>
                <a:hlinkClick r:id="rId7" action="ppaction://hlinkpres?slideindex=1&amp;slidetitle="/>
              </a:rPr>
              <a:t>Marginal</a:t>
            </a:r>
          </a:p>
          <a:p>
            <a:pPr marL="800100" lvl="1" indent="-342900" algn="just">
              <a:buFont typeface="+mj-lt"/>
              <a:buAutoNum type="alphaUcPeriod"/>
            </a:pPr>
            <a:r>
              <a:rPr lang="es-MX" sz="2000" b="1" dirty="0" smtClean="0">
                <a:latin typeface="Century Gothic" pitchFamily="34" charset="0"/>
                <a:ea typeface="Times New Roman"/>
                <a:cs typeface="Times New Roman"/>
                <a:hlinkClick r:id="rId7" action="ppaction://hlinkpres?slideindex=1&amp;slidetitle="/>
              </a:rPr>
              <a:t>Modificación al Proyecto Original </a:t>
            </a:r>
            <a:endParaRPr lang="es-MX" sz="2000" b="1" dirty="0">
              <a:latin typeface="Century Gothic" pitchFamily="34" charset="0"/>
              <a:ea typeface="Times New Roman"/>
              <a:cs typeface="Times New Roman"/>
            </a:endParaRPr>
          </a:p>
          <a:p>
            <a:pPr marL="800100" lvl="1" indent="-342900" algn="just">
              <a:spcAft>
                <a:spcPts val="0"/>
              </a:spcAft>
              <a:buFont typeface="+mj-lt"/>
              <a:buAutoNum type="alphaUcPeriod"/>
            </a:pPr>
            <a:endParaRPr lang="es-MX" sz="1600" b="1" dirty="0" smtClean="0">
              <a:latin typeface="Century Gothic" pitchFamily="34" charset="0"/>
              <a:ea typeface="Times New Roman"/>
              <a:cs typeface="Times New Roman"/>
            </a:endParaRPr>
          </a:p>
          <a:p>
            <a:pPr marL="1143000" lvl="2" indent="-228600" algn="just">
              <a:spcAft>
                <a:spcPts val="0"/>
              </a:spcAft>
              <a:buFont typeface="+mj-lt"/>
              <a:buAutoNum type="alphaUcPeriod"/>
            </a:pPr>
            <a:endParaRPr lang="es-MX" sz="1600" dirty="0">
              <a:ea typeface="Times New Roman"/>
              <a:cs typeface="Times New Roman"/>
            </a:endParaRPr>
          </a:p>
        </p:txBody>
      </p:sp>
      <p:sp>
        <p:nvSpPr>
          <p:cNvPr id="8" name="7 Flecha derecha"/>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739951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277892" y="980728"/>
            <a:ext cx="8640960" cy="369332"/>
          </a:xfrm>
          <a:prstGeom prst="rect">
            <a:avLst/>
          </a:prstGeom>
        </p:spPr>
        <p:txBody>
          <a:bodyPr wrap="square">
            <a:spAutoFit/>
          </a:bodyPr>
          <a:lstStyle/>
          <a:p>
            <a:pPr lvl="0" algn="just">
              <a:spcAft>
                <a:spcPts val="0"/>
              </a:spcAft>
            </a:pPr>
            <a:r>
              <a:rPr lang="es-MX" b="1" dirty="0" smtClean="0">
                <a:latin typeface="Century Gothic" pitchFamily="34" charset="0"/>
                <a:ea typeface="Times New Roman"/>
                <a:cs typeface="Times New Roman"/>
              </a:rPr>
              <a:t>Sección 3b. Programación de Cita para entrega de documentación  </a:t>
            </a:r>
            <a:endParaRPr lang="es-MX" dirty="0">
              <a:latin typeface="Century Gothic" pitchFamily="34" charset="0"/>
              <a:ea typeface="Times New Roman"/>
              <a:cs typeface="Times New Roman"/>
            </a:endParaRPr>
          </a:p>
        </p:txBody>
      </p:sp>
      <p:sp>
        <p:nvSpPr>
          <p:cNvPr id="4" name="3 Rectángulo"/>
          <p:cNvSpPr/>
          <p:nvPr/>
        </p:nvSpPr>
        <p:spPr>
          <a:xfrm>
            <a:off x="88883" y="1350060"/>
            <a:ext cx="8876247" cy="5755422"/>
          </a:xfrm>
          <a:prstGeom prst="rect">
            <a:avLst/>
          </a:prstGeom>
        </p:spPr>
        <p:txBody>
          <a:bodyPr wrap="square">
            <a:spAutoFit/>
          </a:bodyPr>
          <a:lstStyle/>
          <a:p>
            <a:pPr indent="228600" algn="just">
              <a:spcAft>
                <a:spcPts val="0"/>
              </a:spcAft>
            </a:pPr>
            <a:r>
              <a:rPr lang="es-MX" sz="1600" b="1" dirty="0" smtClean="0">
                <a:latin typeface="Century Gothic" pitchFamily="34" charset="0"/>
                <a:ea typeface="Times New Roman"/>
                <a:cs typeface="Times New Roman"/>
              </a:rPr>
              <a:t>En esta sección Usted podrá programar la entrega  de su documentación en Centro SCT más cercano a la localidad donde requiere el permiso de aprovechamiento del Derecho de Vía.</a:t>
            </a:r>
          </a:p>
          <a:p>
            <a:pPr indent="228600" algn="just">
              <a:spcAft>
                <a:spcPts val="0"/>
              </a:spcAft>
            </a:pPr>
            <a:endParaRPr lang="es-MX" sz="1600" b="1" dirty="0">
              <a:latin typeface="Century Gothic" pitchFamily="34" charset="0"/>
              <a:ea typeface="Times New Roman"/>
              <a:cs typeface="Times New Roman"/>
            </a:endParaRPr>
          </a:p>
          <a:p>
            <a:pPr indent="228600" algn="just">
              <a:spcAft>
                <a:spcPts val="0"/>
              </a:spcAft>
            </a:pPr>
            <a:r>
              <a:rPr lang="es-MX" sz="1600" b="1" dirty="0" smtClean="0">
                <a:latin typeface="Century Gothic" pitchFamily="34" charset="0"/>
                <a:ea typeface="Times New Roman"/>
                <a:cs typeface="Times New Roman"/>
              </a:rPr>
              <a:t>Nombre o Razón Social: ___________________________________________________</a:t>
            </a:r>
          </a:p>
          <a:p>
            <a:pPr indent="228600" algn="just">
              <a:spcAft>
                <a:spcPts val="0"/>
              </a:spcAft>
            </a:pPr>
            <a:endParaRPr lang="es-MX" sz="1600" b="1" dirty="0">
              <a:latin typeface="Century Gothic" pitchFamily="34" charset="0"/>
              <a:ea typeface="Times New Roman"/>
              <a:cs typeface="Times New Roman"/>
            </a:endParaRPr>
          </a:p>
          <a:p>
            <a:pPr indent="228600" algn="just">
              <a:spcAft>
                <a:spcPts val="0"/>
              </a:spcAft>
            </a:pPr>
            <a:r>
              <a:rPr lang="es-MX" sz="1600" b="1" dirty="0" smtClean="0">
                <a:latin typeface="Century Gothic" pitchFamily="34" charset="0"/>
                <a:ea typeface="Times New Roman"/>
                <a:cs typeface="Times New Roman"/>
              </a:rPr>
              <a:t>Domicilio: ________________________________________________________________</a:t>
            </a:r>
          </a:p>
          <a:p>
            <a:pPr indent="228600" algn="just">
              <a:spcAft>
                <a:spcPts val="0"/>
              </a:spcAft>
            </a:pPr>
            <a:endParaRPr lang="es-MX" sz="1600" b="1" dirty="0">
              <a:latin typeface="Century Gothic" pitchFamily="34" charset="0"/>
              <a:ea typeface="Times New Roman"/>
              <a:cs typeface="Times New Roman"/>
            </a:endParaRPr>
          </a:p>
          <a:p>
            <a:pPr indent="228600" algn="just">
              <a:spcAft>
                <a:spcPts val="0"/>
              </a:spcAft>
            </a:pPr>
            <a:r>
              <a:rPr lang="es-MX" sz="1600" b="1" dirty="0" smtClean="0">
                <a:latin typeface="Century Gothic" pitchFamily="34" charset="0"/>
                <a:ea typeface="Times New Roman"/>
                <a:cs typeface="Times New Roman"/>
              </a:rPr>
              <a:t>Lugar donde se solicita el permiso: _________________________________________</a:t>
            </a:r>
          </a:p>
          <a:p>
            <a:pPr indent="228600" algn="just">
              <a:spcAft>
                <a:spcPts val="0"/>
              </a:spcAft>
            </a:pPr>
            <a:endParaRPr lang="es-MX" sz="1600" b="1" dirty="0">
              <a:latin typeface="Century Gothic" pitchFamily="34" charset="0"/>
              <a:ea typeface="Times New Roman"/>
              <a:cs typeface="Times New Roman"/>
            </a:endParaRPr>
          </a:p>
          <a:p>
            <a:pPr indent="228600" algn="just">
              <a:spcAft>
                <a:spcPts val="0"/>
              </a:spcAft>
            </a:pPr>
            <a:r>
              <a:rPr lang="es-MX" sz="1600" b="1" dirty="0" smtClean="0">
                <a:latin typeface="Century Gothic" pitchFamily="34" charset="0"/>
                <a:ea typeface="Times New Roman"/>
                <a:cs typeface="Times New Roman"/>
              </a:rPr>
              <a:t>Teléfonos:_________________________________________________________________</a:t>
            </a:r>
          </a:p>
          <a:p>
            <a:pPr indent="228600" algn="just">
              <a:spcAft>
                <a:spcPts val="0"/>
              </a:spcAft>
            </a:pPr>
            <a:endParaRPr lang="es-MX" sz="1600" b="1" dirty="0">
              <a:latin typeface="Century Gothic" pitchFamily="34" charset="0"/>
              <a:ea typeface="Times New Roman"/>
              <a:cs typeface="Times New Roman"/>
            </a:endParaRPr>
          </a:p>
          <a:p>
            <a:pPr indent="228600" algn="just">
              <a:spcAft>
                <a:spcPts val="0"/>
              </a:spcAft>
            </a:pPr>
            <a:r>
              <a:rPr lang="es-MX" sz="1600" b="1" dirty="0" smtClean="0">
                <a:latin typeface="Century Gothic" pitchFamily="34" charset="0"/>
                <a:ea typeface="Times New Roman"/>
                <a:cs typeface="Times New Roman"/>
              </a:rPr>
              <a:t>Correo electrónico: ________________________________________________________</a:t>
            </a:r>
          </a:p>
          <a:p>
            <a:pPr indent="228600" algn="just">
              <a:spcAft>
                <a:spcPts val="0"/>
              </a:spcAft>
            </a:pPr>
            <a:endParaRPr lang="es-MX" sz="1600" b="1" dirty="0">
              <a:latin typeface="Century Gothic" pitchFamily="34" charset="0"/>
              <a:ea typeface="Times New Roman"/>
              <a:cs typeface="Times New Roman"/>
            </a:endParaRPr>
          </a:p>
          <a:p>
            <a:pPr indent="228600" algn="just">
              <a:spcAft>
                <a:spcPts val="0"/>
              </a:spcAft>
            </a:pPr>
            <a:r>
              <a:rPr lang="es-MX" sz="1600" b="1" dirty="0" smtClean="0">
                <a:latin typeface="Century Gothic" pitchFamily="34" charset="0"/>
                <a:ea typeface="Times New Roman"/>
                <a:cs typeface="Times New Roman"/>
              </a:rPr>
              <a:t>¿Cuál es el Centro SCT donde solicita la visita? _____________________________</a:t>
            </a:r>
          </a:p>
          <a:p>
            <a:pPr indent="228600" algn="just">
              <a:spcAft>
                <a:spcPts val="0"/>
              </a:spcAft>
            </a:pPr>
            <a:endParaRPr lang="es-MX" sz="1600" b="1" dirty="0">
              <a:latin typeface="Century Gothic" pitchFamily="34" charset="0"/>
              <a:ea typeface="Times New Roman"/>
              <a:cs typeface="Times New Roman"/>
            </a:endParaRPr>
          </a:p>
          <a:p>
            <a:pPr indent="228600" algn="just">
              <a:spcAft>
                <a:spcPts val="0"/>
              </a:spcAft>
            </a:pPr>
            <a:r>
              <a:rPr lang="es-MX" sz="1600" b="1" dirty="0" smtClean="0">
                <a:latin typeface="Century Gothic" pitchFamily="34" charset="0"/>
                <a:ea typeface="Times New Roman"/>
                <a:cs typeface="Times New Roman"/>
              </a:rPr>
              <a:t>Marque un periodo en el cual Usted puede realizar la visita</a:t>
            </a:r>
          </a:p>
          <a:p>
            <a:pPr indent="228600" algn="just">
              <a:spcAft>
                <a:spcPts val="0"/>
              </a:spcAft>
            </a:pPr>
            <a:endParaRPr lang="es-MX" sz="1600" b="1" dirty="0">
              <a:latin typeface="Century Gothic" pitchFamily="34" charset="0"/>
              <a:ea typeface="Times New Roman"/>
              <a:cs typeface="Times New Roman"/>
            </a:endParaRPr>
          </a:p>
          <a:p>
            <a:pPr indent="228600" algn="just">
              <a:spcAft>
                <a:spcPts val="0"/>
              </a:spcAft>
            </a:pPr>
            <a:r>
              <a:rPr lang="es-MX" sz="1600" b="1" dirty="0" smtClean="0">
                <a:latin typeface="Century Gothic" pitchFamily="34" charset="0"/>
                <a:ea typeface="Times New Roman"/>
                <a:cs typeface="Times New Roman"/>
              </a:rPr>
              <a:t>Del Día_____  mes______  año_____   al   Día</a:t>
            </a:r>
            <a:r>
              <a:rPr lang="es-MX" sz="1600" b="1" dirty="0">
                <a:latin typeface="Century Gothic" pitchFamily="34" charset="0"/>
                <a:ea typeface="Times New Roman"/>
                <a:cs typeface="Times New Roman"/>
              </a:rPr>
              <a:t>_____  mes______  año_____ </a:t>
            </a:r>
            <a:endParaRPr lang="es-MX" sz="1600" b="1" dirty="0" smtClean="0">
              <a:latin typeface="Century Gothic" pitchFamily="34" charset="0"/>
              <a:ea typeface="Times New Roman"/>
              <a:cs typeface="Times New Roman"/>
            </a:endParaRPr>
          </a:p>
          <a:p>
            <a:pPr indent="228600" algn="just">
              <a:spcAft>
                <a:spcPts val="0"/>
              </a:spcAft>
            </a:pPr>
            <a:endParaRPr lang="es-MX" sz="1600" b="1" dirty="0" smtClean="0">
              <a:latin typeface="Century Gothic" pitchFamily="34" charset="0"/>
              <a:ea typeface="Times New Roman"/>
              <a:cs typeface="Times New Roman"/>
            </a:endParaRPr>
          </a:p>
          <a:p>
            <a:pPr indent="228600" algn="just">
              <a:spcAft>
                <a:spcPts val="0"/>
              </a:spcAft>
            </a:pPr>
            <a:endParaRPr lang="es-MX" sz="1600" b="1" dirty="0">
              <a:latin typeface="Century Gothic" pitchFamily="34" charset="0"/>
              <a:ea typeface="Times New Roman"/>
              <a:cs typeface="Times New Roman"/>
            </a:endParaRPr>
          </a:p>
          <a:p>
            <a:pPr indent="228600" algn="just">
              <a:spcAft>
                <a:spcPts val="0"/>
              </a:spcAft>
            </a:pPr>
            <a:endParaRPr lang="es-MX" sz="1600" b="1" dirty="0" smtClean="0">
              <a:latin typeface="Century Gothic" pitchFamily="34" charset="0"/>
              <a:ea typeface="Times New Roman"/>
              <a:cs typeface="Times New Roman"/>
            </a:endParaRPr>
          </a:p>
          <a:p>
            <a:pPr indent="228600" algn="just">
              <a:spcAft>
                <a:spcPts val="0"/>
              </a:spcAft>
            </a:pPr>
            <a:endParaRPr lang="es-MX" sz="1600" b="1" dirty="0">
              <a:latin typeface="Century Gothic" pitchFamily="34" charset="0"/>
              <a:ea typeface="Times New Roman"/>
              <a:cs typeface="Times New Roman"/>
            </a:endParaRPr>
          </a:p>
        </p:txBody>
      </p:sp>
      <p:sp>
        <p:nvSpPr>
          <p:cNvPr id="5" name="4 CuadroTexto"/>
          <p:cNvSpPr txBox="1"/>
          <p:nvPr/>
        </p:nvSpPr>
        <p:spPr>
          <a:xfrm>
            <a:off x="2771800" y="2276872"/>
            <a:ext cx="6048672"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s-MX" dirty="0" smtClean="0"/>
              <a:t>Ingeniería s.a. de c. v.</a:t>
            </a:r>
            <a:endParaRPr lang="es-MX" dirty="0"/>
          </a:p>
        </p:txBody>
      </p:sp>
      <p:sp>
        <p:nvSpPr>
          <p:cNvPr id="9" name="8 CuadroTexto"/>
          <p:cNvSpPr txBox="1"/>
          <p:nvPr/>
        </p:nvSpPr>
        <p:spPr>
          <a:xfrm>
            <a:off x="1403648" y="2771636"/>
            <a:ext cx="7416824"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s-MX" dirty="0" smtClean="0"/>
              <a:t>Calle no. 3 colonia el Country</a:t>
            </a:r>
            <a:endParaRPr lang="es-MX" dirty="0"/>
          </a:p>
        </p:txBody>
      </p:sp>
      <p:sp>
        <p:nvSpPr>
          <p:cNvPr id="10" name="9 CuadroTexto"/>
          <p:cNvSpPr txBox="1"/>
          <p:nvPr/>
        </p:nvSpPr>
        <p:spPr>
          <a:xfrm>
            <a:off x="3851920" y="3284984"/>
            <a:ext cx="4968552"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s-MX" dirty="0" smtClean="0"/>
              <a:t>Kilometro 44 carretera México - Toluca</a:t>
            </a:r>
            <a:endParaRPr lang="es-MX" dirty="0"/>
          </a:p>
        </p:txBody>
      </p:sp>
      <p:sp>
        <p:nvSpPr>
          <p:cNvPr id="11" name="10 CuadroTexto"/>
          <p:cNvSpPr txBox="1"/>
          <p:nvPr/>
        </p:nvSpPr>
        <p:spPr>
          <a:xfrm>
            <a:off x="1403648" y="3779748"/>
            <a:ext cx="7416824"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endParaRPr lang="es-MX" dirty="0"/>
          </a:p>
        </p:txBody>
      </p:sp>
      <p:sp>
        <p:nvSpPr>
          <p:cNvPr id="12" name="11 CuadroTexto"/>
          <p:cNvSpPr txBox="1"/>
          <p:nvPr/>
        </p:nvSpPr>
        <p:spPr>
          <a:xfrm>
            <a:off x="2339752" y="4211796"/>
            <a:ext cx="6480720"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endParaRPr lang="es-MX" dirty="0"/>
          </a:p>
        </p:txBody>
      </p:sp>
      <p:sp>
        <p:nvSpPr>
          <p:cNvPr id="13" name="12 CuadroTexto"/>
          <p:cNvSpPr txBox="1"/>
          <p:nvPr/>
        </p:nvSpPr>
        <p:spPr>
          <a:xfrm>
            <a:off x="5004048" y="4787860"/>
            <a:ext cx="3816424"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endParaRPr lang="es-MX" dirty="0"/>
          </a:p>
        </p:txBody>
      </p:sp>
    </p:spTree>
    <p:extLst>
      <p:ext uri="{BB962C8B-B14F-4D97-AF65-F5344CB8AC3E}">
        <p14:creationId xmlns:p14="http://schemas.microsoft.com/office/powerpoint/2010/main" val="1883317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7846625" y="6488668"/>
            <a:ext cx="1251516" cy="307777"/>
          </a:xfrm>
          <a:prstGeom prst="rect">
            <a:avLst/>
          </a:prstGeom>
        </p:spPr>
        <p:txBody>
          <a:bodyPr wrap="square">
            <a:spAutoFit/>
          </a:bodyPr>
          <a:lstStyle/>
          <a:p>
            <a:r>
              <a:rPr lang="es-MX" sz="1400" b="1" dirty="0" smtClean="0">
                <a:latin typeface="Century Gothic" pitchFamily="34" charset="0"/>
                <a:hlinkClick r:id="rId3" action="ppaction://hlinksldjump"/>
              </a:rPr>
              <a:t>Regresar</a:t>
            </a:r>
            <a:endParaRPr lang="es-MX" b="1" dirty="0" smtClean="0">
              <a:latin typeface="Century Gothic" pitchFamily="34" charset="0"/>
            </a:endParaRPr>
          </a:p>
        </p:txBody>
      </p:sp>
      <p:sp>
        <p:nvSpPr>
          <p:cNvPr id="3" name="2 Rectángulo"/>
          <p:cNvSpPr/>
          <p:nvPr/>
        </p:nvSpPr>
        <p:spPr>
          <a:xfrm>
            <a:off x="88883" y="972976"/>
            <a:ext cx="8876247" cy="3077766"/>
          </a:xfrm>
          <a:prstGeom prst="rect">
            <a:avLst/>
          </a:prstGeom>
        </p:spPr>
        <p:txBody>
          <a:bodyPr wrap="square">
            <a:spAutoFit/>
          </a:bodyPr>
          <a:lstStyle/>
          <a:p>
            <a:pPr lvl="0" algn="just">
              <a:spcAft>
                <a:spcPts val="0"/>
              </a:spcAft>
            </a:pPr>
            <a:r>
              <a:rPr lang="es-MX" sz="1600" b="1" dirty="0" smtClean="0">
                <a:latin typeface="Century Gothic" pitchFamily="34" charset="0"/>
                <a:ea typeface="Times New Roman"/>
                <a:cs typeface="Times New Roman"/>
              </a:rPr>
              <a:t>Sección 3b</a:t>
            </a:r>
            <a:r>
              <a:rPr lang="es-MX" sz="1600" b="1" dirty="0">
                <a:latin typeface="Century Gothic" pitchFamily="34" charset="0"/>
                <a:ea typeface="Times New Roman"/>
                <a:cs typeface="Times New Roman"/>
              </a:rPr>
              <a:t>. Programación de Cita para entrega de documentación  </a:t>
            </a:r>
            <a:endParaRPr lang="es-MX" sz="1600" dirty="0">
              <a:latin typeface="Century Gothic" pitchFamily="34" charset="0"/>
              <a:ea typeface="Times New Roman"/>
              <a:cs typeface="Times New Roman"/>
            </a:endParaRPr>
          </a:p>
          <a:p>
            <a:pPr indent="228600" algn="just">
              <a:spcAft>
                <a:spcPts val="0"/>
              </a:spcAft>
            </a:pPr>
            <a:endParaRPr lang="es-MX" sz="1600" b="1" dirty="0">
              <a:latin typeface="Century Gothic" pitchFamily="34" charset="0"/>
              <a:ea typeface="Times New Roman"/>
              <a:cs typeface="Times New Roman"/>
            </a:endParaRPr>
          </a:p>
          <a:p>
            <a:pPr indent="228600" algn="just">
              <a:spcAft>
                <a:spcPts val="0"/>
              </a:spcAft>
            </a:pPr>
            <a:r>
              <a:rPr lang="es-MX" sz="1600" b="1" dirty="0" smtClean="0">
                <a:latin typeface="Century Gothic" pitchFamily="34" charset="0"/>
                <a:ea typeface="Times New Roman"/>
                <a:cs typeface="Times New Roman"/>
              </a:rPr>
              <a:t>Su número de folio de Cita para entrega de documentación es el </a:t>
            </a:r>
          </a:p>
          <a:p>
            <a:pPr indent="228600" algn="just">
              <a:spcAft>
                <a:spcPts val="0"/>
              </a:spcAft>
            </a:pPr>
            <a:endParaRPr lang="es-MX" sz="1600" b="1" dirty="0">
              <a:latin typeface="Century Gothic" pitchFamily="34" charset="0"/>
              <a:ea typeface="Times New Roman"/>
              <a:cs typeface="Times New Roman"/>
            </a:endParaRPr>
          </a:p>
          <a:p>
            <a:pPr indent="228600" algn="just">
              <a:spcAft>
                <a:spcPts val="0"/>
              </a:spcAft>
            </a:pPr>
            <a:r>
              <a:rPr lang="es-MX" sz="1600" b="1" dirty="0" smtClean="0">
                <a:latin typeface="Century Gothic" pitchFamily="34" charset="0"/>
                <a:ea typeface="Times New Roman"/>
                <a:cs typeface="Times New Roman"/>
              </a:rPr>
              <a:t>En breve estaremos en comunicación con Usted, dentro de los próximos cinco días hábiles a partir de este momento le proporcionaremos su cita, le recomendamos estar pendiente, Gracias.</a:t>
            </a:r>
          </a:p>
          <a:p>
            <a:pPr indent="228600" algn="just">
              <a:spcAft>
                <a:spcPts val="0"/>
              </a:spcAft>
            </a:pPr>
            <a:r>
              <a:rPr lang="es-MX" sz="1600" b="1" dirty="0" smtClean="0">
                <a:latin typeface="Century Gothic" pitchFamily="34" charset="0"/>
                <a:ea typeface="Times New Roman"/>
                <a:cs typeface="Times New Roman"/>
              </a:rPr>
              <a:t> </a:t>
            </a:r>
          </a:p>
          <a:p>
            <a:pPr indent="228600" algn="just">
              <a:spcAft>
                <a:spcPts val="0"/>
              </a:spcAft>
            </a:pPr>
            <a:endParaRPr lang="es-MX" sz="1600" b="1" dirty="0" smtClean="0">
              <a:latin typeface="Century Gothic" pitchFamily="34" charset="0"/>
              <a:ea typeface="Times New Roman"/>
              <a:cs typeface="Times New Roman"/>
            </a:endParaRPr>
          </a:p>
          <a:p>
            <a:pPr indent="228600" algn="just">
              <a:spcAft>
                <a:spcPts val="0"/>
              </a:spcAft>
            </a:pPr>
            <a:endParaRPr lang="es-MX" sz="1600" b="1" dirty="0">
              <a:latin typeface="Century Gothic" pitchFamily="34" charset="0"/>
              <a:ea typeface="Times New Roman"/>
              <a:cs typeface="Times New Roman"/>
            </a:endParaRPr>
          </a:p>
          <a:p>
            <a:pPr indent="228600" algn="just">
              <a:spcAft>
                <a:spcPts val="0"/>
              </a:spcAft>
            </a:pPr>
            <a:endParaRPr lang="es-MX" sz="1600" b="1" dirty="0" smtClean="0">
              <a:latin typeface="Century Gothic" pitchFamily="34" charset="0"/>
              <a:ea typeface="Times New Roman"/>
              <a:cs typeface="Times New Roman"/>
            </a:endParaRPr>
          </a:p>
          <a:p>
            <a:pPr indent="228600" algn="just">
              <a:spcAft>
                <a:spcPts val="0"/>
              </a:spcAft>
            </a:pPr>
            <a:endParaRPr lang="es-MX" sz="1600" b="1" dirty="0">
              <a:latin typeface="Century Gothic" pitchFamily="34" charset="0"/>
              <a:ea typeface="Times New Roman"/>
              <a:cs typeface="Times New Roman"/>
            </a:endParaRPr>
          </a:p>
        </p:txBody>
      </p:sp>
      <p:sp>
        <p:nvSpPr>
          <p:cNvPr id="6" name="5 Flecha derecha"/>
          <p:cNvSpPr/>
          <p:nvPr/>
        </p:nvSpPr>
        <p:spPr>
          <a:xfrm rot="10800000">
            <a:off x="7596337" y="6525344"/>
            <a:ext cx="288032" cy="288032"/>
          </a:xfrm>
          <a:prstGeom prst="rightArrow">
            <a:avLst>
              <a:gd name="adj1" fmla="val 50000"/>
              <a:gd name="adj2" fmla="val 473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
        <p:nvSpPr>
          <p:cNvPr id="2" name="1 Rectángulo"/>
          <p:cNvSpPr/>
          <p:nvPr/>
        </p:nvSpPr>
        <p:spPr>
          <a:xfrm>
            <a:off x="7308304" y="1422068"/>
            <a:ext cx="1656826" cy="360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5" name="4 CuadroTexto"/>
          <p:cNvSpPr txBox="1"/>
          <p:nvPr/>
        </p:nvSpPr>
        <p:spPr>
          <a:xfrm>
            <a:off x="7308304" y="1412776"/>
            <a:ext cx="1656826" cy="369332"/>
          </a:xfrm>
          <a:prstGeom prst="rect">
            <a:avLst/>
          </a:prstGeom>
          <a:noFill/>
        </p:spPr>
        <p:txBody>
          <a:bodyPr wrap="square" rtlCol="0">
            <a:spAutoFit/>
          </a:bodyPr>
          <a:lstStyle/>
          <a:p>
            <a:r>
              <a:rPr lang="es-MX" b="1" dirty="0" smtClean="0">
                <a:solidFill>
                  <a:srgbClr val="FF0000"/>
                </a:solidFill>
              </a:rPr>
              <a:t>DOC-00110-12</a:t>
            </a:r>
            <a:endParaRPr lang="es-MX" b="1" dirty="0">
              <a:solidFill>
                <a:srgbClr val="FF0000"/>
              </a:solidFill>
            </a:endParaRPr>
          </a:p>
        </p:txBody>
      </p:sp>
    </p:spTree>
    <p:extLst>
      <p:ext uri="{BB962C8B-B14F-4D97-AF65-F5344CB8AC3E}">
        <p14:creationId xmlns:p14="http://schemas.microsoft.com/office/powerpoint/2010/main" val="1058927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7846625" y="6488668"/>
            <a:ext cx="1251516" cy="338554"/>
          </a:xfrm>
          <a:prstGeom prst="rect">
            <a:avLst/>
          </a:prstGeom>
        </p:spPr>
        <p:txBody>
          <a:bodyPr wrap="square">
            <a:spAutoFit/>
          </a:bodyPr>
          <a:lstStyle/>
          <a:p>
            <a:r>
              <a:rPr lang="es-MX" sz="1600" b="1" dirty="0">
                <a:latin typeface="Century Gothic" pitchFamily="34" charset="0"/>
                <a:hlinkClick r:id="rId3" action="ppaction://hlinksldjump"/>
              </a:rPr>
              <a:t>Regresar</a:t>
            </a:r>
            <a:endParaRPr lang="es-MX" sz="1600" b="1" dirty="0">
              <a:latin typeface="Century Gothic" pitchFamily="34" charset="0"/>
            </a:endParaRPr>
          </a:p>
        </p:txBody>
      </p:sp>
      <p:sp>
        <p:nvSpPr>
          <p:cNvPr id="5" name="4 Rectángulo"/>
          <p:cNvSpPr/>
          <p:nvPr/>
        </p:nvSpPr>
        <p:spPr>
          <a:xfrm>
            <a:off x="168114" y="1531885"/>
            <a:ext cx="8830611" cy="1631216"/>
          </a:xfrm>
          <a:prstGeom prst="rect">
            <a:avLst/>
          </a:prstGeom>
        </p:spPr>
        <p:txBody>
          <a:bodyPr wrap="square">
            <a:spAutoFit/>
          </a:bodyPr>
          <a:lstStyle/>
          <a:p>
            <a:pPr algn="just"/>
            <a:r>
              <a:rPr lang="es-MX" sz="2000" b="1" dirty="0" smtClean="0">
                <a:latin typeface="Century Gothic" pitchFamily="34" charset="0"/>
                <a:ea typeface="Times New Roman"/>
                <a:cs typeface="Times New Roman"/>
              </a:rPr>
              <a:t>En </a:t>
            </a:r>
            <a:r>
              <a:rPr lang="es-MX" sz="2000" b="1" dirty="0">
                <a:latin typeface="Century Gothic" pitchFamily="34" charset="0"/>
                <a:ea typeface="Times New Roman"/>
                <a:cs typeface="Times New Roman"/>
              </a:rPr>
              <a:t>caso de que falte algún requisito, la Secretaría lo comunicará por escrito al interesado en un plazo de 10 días hábiles. El interesado dispondrá de un plazo de 10 días hábiles para subsanar los requisitos faltantes, transcurrido el cual, sin que se dé cumplimiento, se tendrá por abandonada la solicitud.</a:t>
            </a:r>
            <a:endParaRPr lang="es-MX" sz="2000" b="1" dirty="0">
              <a:latin typeface="Century Gothic" pitchFamily="34" charset="0"/>
            </a:endParaRPr>
          </a:p>
        </p:txBody>
      </p:sp>
      <p:sp>
        <p:nvSpPr>
          <p:cNvPr id="6" name="5 Flecha derecha"/>
          <p:cNvSpPr/>
          <p:nvPr/>
        </p:nvSpPr>
        <p:spPr>
          <a:xfrm rot="10800000">
            <a:off x="7596337" y="6525344"/>
            <a:ext cx="288032" cy="288032"/>
          </a:xfrm>
          <a:prstGeom prst="rightArrow">
            <a:avLst>
              <a:gd name="adj1" fmla="val 50000"/>
              <a:gd name="adj2" fmla="val 473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763027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95536" y="1166843"/>
            <a:ext cx="8496944" cy="5109091"/>
          </a:xfrm>
          <a:prstGeom prst="rect">
            <a:avLst/>
          </a:prstGeom>
        </p:spPr>
        <p:txBody>
          <a:bodyPr wrap="square">
            <a:spAutoFit/>
          </a:bodyPr>
          <a:lstStyle/>
          <a:p>
            <a:pPr lvl="0" algn="just">
              <a:spcAft>
                <a:spcPts val="0"/>
              </a:spcAft>
            </a:pPr>
            <a:r>
              <a:rPr lang="es-MX" sz="2000" b="1" dirty="0" smtClean="0">
                <a:latin typeface="Century Gothic" pitchFamily="34" charset="0"/>
                <a:ea typeface="Times New Roman"/>
                <a:cs typeface="Times New Roman"/>
              </a:rPr>
              <a:t>Título 1. Información </a:t>
            </a:r>
            <a:r>
              <a:rPr lang="es-MX" sz="2000" b="1" dirty="0">
                <a:latin typeface="Century Gothic" pitchFamily="34" charset="0"/>
                <a:ea typeface="Times New Roman"/>
                <a:cs typeface="Times New Roman"/>
              </a:rPr>
              <a:t>General.</a:t>
            </a:r>
            <a:r>
              <a:rPr lang="es-MX" b="1" dirty="0">
                <a:ea typeface="Times New Roman"/>
                <a:cs typeface="Times New Roman"/>
              </a:rPr>
              <a:t> </a:t>
            </a:r>
            <a:endParaRPr lang="es-MX" b="1" dirty="0" smtClean="0">
              <a:ea typeface="Times New Roman"/>
              <a:cs typeface="Times New Roman"/>
            </a:endParaRPr>
          </a:p>
          <a:p>
            <a:pPr lvl="0" algn="just">
              <a:spcAft>
                <a:spcPts val="0"/>
              </a:spcAft>
            </a:pPr>
            <a:endParaRPr lang="es-MX" sz="1600" dirty="0" smtClean="0">
              <a:ea typeface="Times New Roman"/>
              <a:cs typeface="Times New Roman"/>
            </a:endParaRPr>
          </a:p>
          <a:p>
            <a:pPr lvl="0" algn="just">
              <a:spcAft>
                <a:spcPts val="0"/>
              </a:spcAft>
            </a:pPr>
            <a:r>
              <a:rPr lang="es-MX" sz="1600" b="1" dirty="0" smtClean="0">
                <a:latin typeface="Century Gothic" pitchFamily="34" charset="0"/>
                <a:ea typeface="Times New Roman"/>
                <a:cs typeface="Times New Roman"/>
              </a:rPr>
              <a:t>En este apartado le hacemos recomendaciones generales para su tramite, se menciona el marco legal en que se fundamenta este procedimiento y se le explica una serie de términos técnicos para hace más claro su proceso de solicitud.</a:t>
            </a:r>
          </a:p>
          <a:p>
            <a:pPr lvl="0" algn="just">
              <a:spcAft>
                <a:spcPts val="0"/>
              </a:spcAft>
            </a:pPr>
            <a:endParaRPr lang="es-MX" sz="1600" b="1" dirty="0">
              <a:latin typeface="Century Gothic" pitchFamily="34" charset="0"/>
              <a:ea typeface="Times New Roman"/>
              <a:cs typeface="Times New Roman"/>
            </a:endParaRPr>
          </a:p>
          <a:p>
            <a:pPr algn="just"/>
            <a:r>
              <a:rPr lang="es-MX" b="1" dirty="0" smtClean="0">
                <a:latin typeface="Century Gothic" pitchFamily="34" charset="0"/>
                <a:ea typeface="Times New Roman"/>
                <a:cs typeface="Times New Roman"/>
              </a:rPr>
              <a:t>Sección 1.1.- Marco Legal</a:t>
            </a:r>
          </a:p>
          <a:p>
            <a:pPr algn="just"/>
            <a:endParaRPr lang="es-MX" sz="1600" b="1" dirty="0" smtClean="0">
              <a:latin typeface="Century Gothic" pitchFamily="34" charset="0"/>
              <a:ea typeface="Times New Roman"/>
              <a:cs typeface="Times New Roman"/>
            </a:endParaRPr>
          </a:p>
          <a:p>
            <a:pPr algn="just"/>
            <a:r>
              <a:rPr lang="es-MX" sz="1600" b="1" dirty="0" smtClean="0">
                <a:latin typeface="Century Gothic" pitchFamily="34" charset="0"/>
                <a:ea typeface="Times New Roman"/>
                <a:cs typeface="Times New Roman"/>
              </a:rPr>
              <a:t>El procedimiento para solicitar a la Secretaría de Comunicaciones y Transporte, un permiso para el aprovechamiento del Derecho de Vía en carreteras de cuota y zonas aledañas se sustenta legalmente el la siguiente normatividad:</a:t>
            </a:r>
          </a:p>
          <a:p>
            <a:pPr algn="just"/>
            <a:endParaRPr lang="es-MX" sz="1600" b="1" dirty="0">
              <a:latin typeface="Century Gothic" pitchFamily="34" charset="0"/>
              <a:ea typeface="Times New Roman"/>
              <a:cs typeface="Times New Roman"/>
            </a:endParaRPr>
          </a:p>
          <a:p>
            <a:pPr indent="-342900" algn="just">
              <a:buFont typeface="+mj-lt"/>
              <a:buAutoNum type="alphaLcParenR"/>
            </a:pPr>
            <a:r>
              <a:rPr lang="es-MX" sz="1600" b="1" dirty="0">
                <a:latin typeface="Century Gothic" pitchFamily="34" charset="0"/>
                <a:ea typeface="Times New Roman"/>
                <a:cs typeface="Times New Roman"/>
              </a:rPr>
              <a:t>Ley de Caminos, Puentes y Autotransporte Federal. </a:t>
            </a:r>
          </a:p>
          <a:p>
            <a:pPr indent="-342900" algn="just">
              <a:buFont typeface="+mj-lt"/>
              <a:buAutoNum type="alphaLcParenR"/>
            </a:pPr>
            <a:r>
              <a:rPr lang="es-MX" sz="1600" b="1" dirty="0" smtClean="0">
                <a:latin typeface="Century Gothic" pitchFamily="34" charset="0"/>
                <a:ea typeface="Times New Roman"/>
                <a:cs typeface="Times New Roman"/>
              </a:rPr>
              <a:t>Reglamento para el Aprovechamiento del Derecho de Vía de las Carreteras Federales y zonas aledañas.</a:t>
            </a:r>
            <a:endParaRPr lang="es-MX" sz="1600" b="1" dirty="0">
              <a:latin typeface="Century Gothic" pitchFamily="34" charset="0"/>
              <a:ea typeface="Times New Roman"/>
              <a:cs typeface="Times New Roman"/>
            </a:endParaRPr>
          </a:p>
          <a:p>
            <a:pPr indent="-342900" algn="just">
              <a:buFont typeface="+mj-lt"/>
              <a:buAutoNum type="alphaLcParenR"/>
            </a:pPr>
            <a:r>
              <a:rPr lang="es-MX" sz="1600" b="1" dirty="0">
                <a:latin typeface="Century Gothic" pitchFamily="34" charset="0"/>
                <a:ea typeface="Times New Roman"/>
                <a:cs typeface="Times New Roman"/>
              </a:rPr>
              <a:t>Reglamento Interior de la Secretaría de Comunicaciones y Transportes.</a:t>
            </a:r>
          </a:p>
          <a:p>
            <a:pPr indent="-342900" algn="just">
              <a:buFont typeface="+mj-lt"/>
              <a:buAutoNum type="alphaLcParenR"/>
            </a:pPr>
            <a:r>
              <a:rPr lang="es-MX" sz="1600" b="1" dirty="0" smtClean="0">
                <a:latin typeface="Century Gothic" pitchFamily="34" charset="0"/>
                <a:ea typeface="Times New Roman"/>
                <a:cs typeface="Times New Roman"/>
              </a:rPr>
              <a:t>Acuerdo </a:t>
            </a:r>
            <a:r>
              <a:rPr lang="es-MX" sz="1600" b="1" dirty="0">
                <a:latin typeface="Century Gothic" pitchFamily="34" charset="0"/>
                <a:ea typeface="Times New Roman"/>
                <a:cs typeface="Times New Roman"/>
              </a:rPr>
              <a:t>publicado en la Primera Sección del Diario Oficial del viernes 5 de agosto de 2011.</a:t>
            </a:r>
          </a:p>
          <a:p>
            <a:pPr algn="just"/>
            <a:endParaRPr lang="es-MX" sz="1600" dirty="0">
              <a:latin typeface="Century Gothic" pitchFamily="34" charset="0"/>
              <a:ea typeface="Times New Roman"/>
              <a:cs typeface="Times New Roman"/>
            </a:endParaRPr>
          </a:p>
          <a:p>
            <a:pPr algn="just"/>
            <a:endParaRPr lang="es-MX" sz="1600" dirty="0">
              <a:latin typeface="Century Gothic" pitchFamily="34" charset="0"/>
              <a:ea typeface="Times New Roman"/>
              <a:cs typeface="Times New Roman"/>
            </a:endParaRPr>
          </a:p>
        </p:txBody>
      </p:sp>
      <p:sp>
        <p:nvSpPr>
          <p:cNvPr id="22" name="21 Flecha derecha">
            <a:hlinkClick r:id="rId3" action="ppaction://hlinksldjump"/>
          </p:cNvPr>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23" name="22 Flecha derecha">
            <a:hlinkClick r:id="rId4" action="ppaction://hlinksldjump"/>
          </p:cNvPr>
          <p:cNvSpPr/>
          <p:nvPr/>
        </p:nvSpPr>
        <p:spPr>
          <a:xfrm rot="10800000">
            <a:off x="8244408" y="6525344"/>
            <a:ext cx="288032" cy="288032"/>
          </a:xfrm>
          <a:prstGeom prst="rightArrow">
            <a:avLst>
              <a:gd name="adj1" fmla="val 50000"/>
              <a:gd name="adj2" fmla="val 473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49048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421908" y="1017429"/>
            <a:ext cx="8352928" cy="5847755"/>
          </a:xfrm>
          <a:prstGeom prst="rect">
            <a:avLst/>
          </a:prstGeom>
        </p:spPr>
        <p:txBody>
          <a:bodyPr wrap="square">
            <a:spAutoFit/>
          </a:bodyPr>
          <a:lstStyle/>
          <a:p>
            <a:pPr lvl="0" algn="just">
              <a:spcAft>
                <a:spcPts val="0"/>
              </a:spcAft>
            </a:pPr>
            <a:r>
              <a:rPr lang="es-MX" b="1" dirty="0" smtClean="0">
                <a:latin typeface="Century Gothic" pitchFamily="34" charset="0"/>
                <a:ea typeface="Times New Roman"/>
                <a:cs typeface="Times New Roman"/>
              </a:rPr>
              <a:t>Sección 1.2.- </a:t>
            </a:r>
            <a:r>
              <a:rPr lang="es-MX" b="1" dirty="0">
                <a:latin typeface="Century Gothic" pitchFamily="34" charset="0"/>
                <a:ea typeface="Times New Roman"/>
                <a:cs typeface="Times New Roman"/>
              </a:rPr>
              <a:t>Recomendaciones </a:t>
            </a:r>
            <a:r>
              <a:rPr lang="es-MX" b="1" dirty="0" smtClean="0">
                <a:latin typeface="Century Gothic" pitchFamily="34" charset="0"/>
                <a:ea typeface="Times New Roman"/>
                <a:cs typeface="Times New Roman"/>
              </a:rPr>
              <a:t>iniciales</a:t>
            </a:r>
          </a:p>
          <a:p>
            <a:pPr lvl="0" algn="just">
              <a:spcAft>
                <a:spcPts val="0"/>
              </a:spcAft>
            </a:pPr>
            <a:endParaRPr lang="es-MX" b="1" dirty="0">
              <a:latin typeface="Century Gothic" pitchFamily="34" charset="0"/>
              <a:ea typeface="Times New Roman"/>
              <a:cs typeface="Times New Roman"/>
            </a:endParaRPr>
          </a:p>
          <a:p>
            <a:pPr lvl="0" algn="just">
              <a:spcAft>
                <a:spcPts val="0"/>
              </a:spcAft>
            </a:pPr>
            <a:r>
              <a:rPr lang="es-MX" b="1" dirty="0" smtClean="0">
                <a:latin typeface="Century Gothic" pitchFamily="34" charset="0"/>
                <a:ea typeface="Times New Roman"/>
                <a:cs typeface="Times New Roman"/>
              </a:rPr>
              <a:t>Para facilitar su proceso de petición siga estas simples recomendaciones:</a:t>
            </a:r>
            <a:endParaRPr lang="es-MX" b="1" dirty="0">
              <a:latin typeface="Century Gothic" pitchFamily="34" charset="0"/>
              <a:ea typeface="Times New Roman"/>
              <a:cs typeface="Times New Roman"/>
            </a:endParaRPr>
          </a:p>
          <a:p>
            <a:pPr lvl="0" algn="just">
              <a:spcAft>
                <a:spcPts val="0"/>
              </a:spcAft>
            </a:pPr>
            <a:endParaRPr lang="es-MX" sz="1400" dirty="0">
              <a:latin typeface="Century Gothic" pitchFamily="34" charset="0"/>
              <a:ea typeface="Times New Roman"/>
              <a:cs typeface="Times New Roman"/>
            </a:endParaRPr>
          </a:p>
          <a:p>
            <a:pPr marL="342900" lvl="0" indent="-342900" algn="just">
              <a:spcAft>
                <a:spcPts val="0"/>
              </a:spcAft>
              <a:buFont typeface="+mj-lt"/>
              <a:buAutoNum type="alphaLcParenR"/>
            </a:pPr>
            <a:r>
              <a:rPr lang="es-MX" sz="1600" b="1" dirty="0">
                <a:latin typeface="Century Gothic" pitchFamily="34" charset="0"/>
                <a:ea typeface="Times New Roman"/>
                <a:cs typeface="Times New Roman"/>
              </a:rPr>
              <a:t>Antes de comenzar su trámite lea cuidadosamente la información presentada. </a:t>
            </a:r>
            <a:endParaRPr lang="es-MX" sz="1400" b="1" dirty="0">
              <a:latin typeface="Century Gothic" pitchFamily="34" charset="0"/>
              <a:ea typeface="Times New Roman"/>
              <a:cs typeface="Times New Roman"/>
            </a:endParaRPr>
          </a:p>
          <a:p>
            <a:pPr marL="342900" lvl="0" indent="-342900" algn="just">
              <a:spcAft>
                <a:spcPts val="0"/>
              </a:spcAft>
              <a:buFont typeface="+mj-lt"/>
              <a:buAutoNum type="alphaLcParenR"/>
            </a:pPr>
            <a:r>
              <a:rPr lang="es-MX" sz="1600" b="1" dirty="0">
                <a:latin typeface="Century Gothic" pitchFamily="34" charset="0"/>
                <a:ea typeface="Times New Roman"/>
                <a:cs typeface="Times New Roman"/>
              </a:rPr>
              <a:t>Antes de ingresar cualquier dato cerciórese de tener todos lo requisitos señalados.</a:t>
            </a:r>
          </a:p>
          <a:p>
            <a:pPr marL="342900" lvl="0" indent="-342900" algn="just">
              <a:spcAft>
                <a:spcPts val="0"/>
              </a:spcAft>
              <a:buFont typeface="+mj-lt"/>
              <a:buAutoNum type="alphaLcParenR"/>
            </a:pPr>
            <a:r>
              <a:rPr lang="es-MX" sz="1600" b="1" dirty="0">
                <a:latin typeface="Century Gothic" pitchFamily="34" charset="0"/>
                <a:ea typeface="Times New Roman"/>
                <a:cs typeface="Times New Roman"/>
              </a:rPr>
              <a:t>Verifique en el instructivo cuál es el tipo de Aprovechamiento del Derecho de vía del que solicitará permiso, así como los lineamientos y los requisitos correspondientes</a:t>
            </a:r>
          </a:p>
          <a:p>
            <a:pPr marL="342900" lvl="0" indent="-342900" algn="just">
              <a:spcAft>
                <a:spcPts val="0"/>
              </a:spcAft>
              <a:buFont typeface="+mj-lt"/>
              <a:buAutoNum type="alphaLcParenR"/>
            </a:pPr>
            <a:r>
              <a:rPr lang="es-MX" sz="1600" b="1" dirty="0">
                <a:latin typeface="Century Gothic" pitchFamily="34" charset="0"/>
                <a:ea typeface="Times New Roman"/>
                <a:cs typeface="Times New Roman"/>
              </a:rPr>
              <a:t>Para la entrega física y cotejo de documentación debe acudir al Centro SCT que corresponda.</a:t>
            </a:r>
            <a:endParaRPr lang="es-MX" sz="1400" b="1" dirty="0">
              <a:latin typeface="Century Gothic" pitchFamily="34" charset="0"/>
              <a:ea typeface="Times New Roman"/>
              <a:cs typeface="Times New Roman"/>
            </a:endParaRPr>
          </a:p>
          <a:p>
            <a:pPr marL="342900" indent="-342900" algn="just">
              <a:buFont typeface="+mj-lt"/>
              <a:buAutoNum type="alphaLcParenR"/>
            </a:pPr>
            <a:r>
              <a:rPr lang="es-MX" sz="1600" b="1" dirty="0">
                <a:latin typeface="Century Gothic" pitchFamily="34" charset="0"/>
                <a:ea typeface="Times New Roman"/>
                <a:cs typeface="Times New Roman"/>
              </a:rPr>
              <a:t>Ayúdenos a agilizar el servicio ingresando la información correcta y completa, y de manera oportuna.</a:t>
            </a:r>
            <a:endParaRPr lang="es-MX" sz="1400" b="1" dirty="0">
              <a:latin typeface="Century Gothic" pitchFamily="34" charset="0"/>
              <a:ea typeface="Times New Roman"/>
              <a:cs typeface="Times New Roman"/>
            </a:endParaRPr>
          </a:p>
          <a:p>
            <a:pPr marL="342900" lvl="0" indent="-342900" algn="just">
              <a:spcAft>
                <a:spcPts val="0"/>
              </a:spcAft>
              <a:buFont typeface="+mj-lt"/>
              <a:buAutoNum type="alphaLcParenR"/>
            </a:pPr>
            <a:r>
              <a:rPr lang="es-MX" sz="1600" b="1" dirty="0">
                <a:latin typeface="Century Gothic" pitchFamily="34" charset="0"/>
                <a:ea typeface="Times New Roman"/>
                <a:cs typeface="Times New Roman"/>
              </a:rPr>
              <a:t>Si llega a tener alguna duda comuníquese a los teléfonos</a:t>
            </a:r>
            <a:r>
              <a:rPr lang="es-MX" sz="1600" b="1" dirty="0" smtClean="0">
                <a:latin typeface="Century Gothic" pitchFamily="34" charset="0"/>
                <a:ea typeface="Times New Roman"/>
                <a:cs typeface="Times New Roman"/>
              </a:rPr>
              <a:t>….</a:t>
            </a:r>
          </a:p>
          <a:p>
            <a:endParaRPr lang="es-MX" sz="1400" b="1" dirty="0" smtClean="0"/>
          </a:p>
          <a:p>
            <a:r>
              <a:rPr lang="es-MX" b="1" dirty="0" smtClean="0">
                <a:latin typeface="Century Gothic" pitchFamily="34" charset="0"/>
                <a:ea typeface="Times New Roman"/>
                <a:cs typeface="Times New Roman"/>
              </a:rPr>
              <a:t>Criterios generales de </a:t>
            </a:r>
            <a:r>
              <a:rPr lang="es-MX" b="1" dirty="0">
                <a:latin typeface="Century Gothic" pitchFamily="34" charset="0"/>
                <a:ea typeface="Times New Roman"/>
                <a:cs typeface="Times New Roman"/>
              </a:rPr>
              <a:t>resolución del trámite: </a:t>
            </a:r>
          </a:p>
          <a:p>
            <a:pPr marL="342900" indent="-342900" algn="just">
              <a:buFont typeface="+mj-lt"/>
              <a:buAutoNum type="arabicPeriod"/>
            </a:pPr>
            <a:r>
              <a:rPr lang="es-MX" sz="1600" b="1" dirty="0">
                <a:latin typeface="Century Gothic" pitchFamily="34" charset="0"/>
                <a:ea typeface="Times New Roman"/>
                <a:cs typeface="Times New Roman"/>
              </a:rPr>
              <a:t>Que los proyectos </a:t>
            </a:r>
            <a:r>
              <a:rPr lang="es-MX" sz="1600" b="1" dirty="0" smtClean="0">
                <a:latin typeface="Century Gothic" pitchFamily="34" charset="0"/>
                <a:ea typeface="Times New Roman"/>
                <a:cs typeface="Times New Roman"/>
              </a:rPr>
              <a:t>solicitados </a:t>
            </a:r>
            <a:r>
              <a:rPr lang="es-MX" sz="1600" b="1" dirty="0">
                <a:latin typeface="Century Gothic" pitchFamily="34" charset="0"/>
                <a:ea typeface="Times New Roman"/>
                <a:cs typeface="Times New Roman"/>
              </a:rPr>
              <a:t>cumplan con la normatividad establecida. </a:t>
            </a:r>
          </a:p>
          <a:p>
            <a:pPr marL="342900" indent="-342900" algn="just">
              <a:buFont typeface="+mj-lt"/>
              <a:buAutoNum type="arabicPeriod"/>
            </a:pPr>
            <a:r>
              <a:rPr lang="es-MX" sz="1600" b="1" dirty="0">
                <a:latin typeface="Century Gothic" pitchFamily="34" charset="0"/>
                <a:ea typeface="Times New Roman"/>
                <a:cs typeface="Times New Roman"/>
              </a:rPr>
              <a:t>Que no se afecte la seguridad de los usuarios de las carreteras y</a:t>
            </a:r>
          </a:p>
          <a:p>
            <a:pPr marL="342900" indent="-342900" algn="just">
              <a:buFont typeface="+mj-lt"/>
              <a:buAutoNum type="arabicPeriod"/>
            </a:pPr>
            <a:r>
              <a:rPr lang="es-MX" sz="1600" b="1" dirty="0">
                <a:latin typeface="Century Gothic" pitchFamily="34" charset="0"/>
                <a:ea typeface="Times New Roman"/>
                <a:cs typeface="Times New Roman"/>
              </a:rPr>
              <a:t>Que se cumpla con el pago de derechos correspondiente.</a:t>
            </a:r>
          </a:p>
          <a:p>
            <a:pPr marL="342900" indent="-342900" algn="just">
              <a:buFont typeface="+mj-lt"/>
              <a:buAutoNum type="arabicPeriod"/>
            </a:pPr>
            <a:endParaRPr lang="es-MX" sz="1600" b="1" dirty="0">
              <a:latin typeface="Century Gothic" pitchFamily="34" charset="0"/>
              <a:ea typeface="Times New Roman"/>
              <a:cs typeface="Times New Roman"/>
            </a:endParaRPr>
          </a:p>
          <a:p>
            <a:pPr marL="342900" lvl="0" indent="-342900" algn="just">
              <a:spcAft>
                <a:spcPts val="0"/>
              </a:spcAft>
              <a:buFont typeface="+mj-lt"/>
              <a:buAutoNum type="arabicPeriod"/>
            </a:pPr>
            <a:endParaRPr lang="es-MX" sz="1600" b="1" dirty="0">
              <a:ea typeface="Times New Roman"/>
              <a:cs typeface="Times New Roman"/>
            </a:endParaRPr>
          </a:p>
        </p:txBody>
      </p:sp>
      <p:sp>
        <p:nvSpPr>
          <p:cNvPr id="10" name="9 Flecha derecha">
            <a:hlinkClick r:id="rId3" action="ppaction://hlinksldjump"/>
          </p:cNvPr>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11" name="10 Flecha derecha">
            <a:hlinkClick r:id="rId4" action="ppaction://hlinksldjump"/>
          </p:cNvPr>
          <p:cNvSpPr/>
          <p:nvPr/>
        </p:nvSpPr>
        <p:spPr>
          <a:xfrm rot="10800000">
            <a:off x="8244408" y="6525344"/>
            <a:ext cx="288032" cy="288032"/>
          </a:xfrm>
          <a:prstGeom prst="rightArrow">
            <a:avLst>
              <a:gd name="adj1" fmla="val 50000"/>
              <a:gd name="adj2" fmla="val 473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10689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349900" y="1052736"/>
            <a:ext cx="8496944" cy="4924425"/>
          </a:xfrm>
          <a:prstGeom prst="rect">
            <a:avLst/>
          </a:prstGeom>
        </p:spPr>
        <p:txBody>
          <a:bodyPr wrap="square">
            <a:spAutoFit/>
          </a:bodyPr>
          <a:lstStyle/>
          <a:p>
            <a:r>
              <a:rPr lang="es-MX" b="1" dirty="0">
                <a:latin typeface="Century Gothic" pitchFamily="34" charset="0"/>
                <a:ea typeface="Times New Roman"/>
                <a:cs typeface="Times New Roman"/>
              </a:rPr>
              <a:t>Sección </a:t>
            </a:r>
            <a:r>
              <a:rPr lang="es-MX" b="1" dirty="0" smtClean="0">
                <a:latin typeface="Century Gothic" pitchFamily="34" charset="0"/>
                <a:ea typeface="Times New Roman"/>
                <a:cs typeface="Times New Roman"/>
              </a:rPr>
              <a:t>1.3.- Glosario de Términos Técnicos. 		          </a:t>
            </a:r>
            <a:r>
              <a:rPr lang="es-MX" sz="1400" b="1" dirty="0" smtClean="0">
                <a:latin typeface="Century Gothic" pitchFamily="34" charset="0"/>
                <a:ea typeface="Times New Roman"/>
                <a:cs typeface="Times New Roman"/>
              </a:rPr>
              <a:t>Página 1 de 3.</a:t>
            </a:r>
            <a:endParaRPr lang="es-MX" b="1" dirty="0">
              <a:latin typeface="Century Gothic" pitchFamily="34" charset="0"/>
              <a:ea typeface="Times New Roman"/>
              <a:cs typeface="Times New Roman"/>
            </a:endParaRPr>
          </a:p>
          <a:p>
            <a:pPr lvl="0"/>
            <a:endParaRPr lang="es-MX" b="1" dirty="0" smtClean="0"/>
          </a:p>
          <a:p>
            <a:pPr lvl="0" algn="just"/>
            <a:r>
              <a:rPr lang="es-MX" b="1" dirty="0" smtClean="0">
                <a:latin typeface="Century Gothic" pitchFamily="34" charset="0"/>
              </a:rPr>
              <a:t>Para facilitar la comprensión de términos técnicos se presentan las definiciones  de palabras contenidas en este sistema de gestión:</a:t>
            </a:r>
          </a:p>
          <a:p>
            <a:pPr lvl="0"/>
            <a:endParaRPr lang="es-MX" sz="1600" b="1" dirty="0" smtClean="0">
              <a:latin typeface="Century Gothic" pitchFamily="34" charset="0"/>
            </a:endParaRPr>
          </a:p>
          <a:p>
            <a:r>
              <a:rPr lang="es-MX" sz="1600" b="1" dirty="0" smtClean="0">
                <a:latin typeface="Century Gothic" pitchFamily="34" charset="0"/>
              </a:rPr>
              <a:t>De </a:t>
            </a:r>
            <a:r>
              <a:rPr lang="es-MX" sz="1600" b="1" dirty="0">
                <a:latin typeface="Century Gothic" pitchFamily="34" charset="0"/>
              </a:rPr>
              <a:t>acuerdo al artículo 2º de Reglamento para el Aprovechamiento del Derecho de Vía de las Carreteras Federales y zonas aledañas se entenderá por:</a:t>
            </a:r>
          </a:p>
          <a:p>
            <a:r>
              <a:rPr lang="es-MX" sz="1600" b="1" dirty="0">
                <a:latin typeface="Century Gothic" pitchFamily="34" charset="0"/>
              </a:rPr>
              <a:t> </a:t>
            </a:r>
          </a:p>
          <a:p>
            <a:pPr lvl="0" algn="just"/>
            <a:r>
              <a:rPr lang="es-MX" sz="1600" b="1" dirty="0">
                <a:solidFill>
                  <a:schemeClr val="accent2">
                    <a:lumMod val="75000"/>
                  </a:schemeClr>
                </a:solidFill>
                <a:latin typeface="Century Gothic" pitchFamily="34" charset="0"/>
              </a:rPr>
              <a:t>Acceso</a:t>
            </a:r>
            <a:r>
              <a:rPr lang="es-MX" sz="1600" b="1" dirty="0">
                <a:latin typeface="Century Gothic" pitchFamily="34" charset="0"/>
              </a:rPr>
              <a:t>: obra que enlaza un predio con una carretera federal para permitir la entrada y salida de vehículos, mediante carriles de aceleración y desaceleración;</a:t>
            </a:r>
          </a:p>
          <a:p>
            <a:pPr algn="just"/>
            <a:r>
              <a:rPr lang="es-MX" sz="1600" b="1" dirty="0">
                <a:latin typeface="Century Gothic" pitchFamily="34" charset="0"/>
              </a:rPr>
              <a:t> </a:t>
            </a:r>
          </a:p>
          <a:p>
            <a:pPr lvl="0" algn="just"/>
            <a:r>
              <a:rPr lang="es-MX" sz="1600" b="1" dirty="0">
                <a:solidFill>
                  <a:schemeClr val="accent2">
                    <a:lumMod val="75000"/>
                  </a:schemeClr>
                </a:solidFill>
                <a:latin typeface="Century Gothic" pitchFamily="34" charset="0"/>
              </a:rPr>
              <a:t>Anuncio</a:t>
            </a:r>
            <a:r>
              <a:rPr lang="es-MX" sz="1600" b="1" dirty="0">
                <a:latin typeface="Century Gothic" pitchFamily="34" charset="0"/>
              </a:rPr>
              <a:t>: rótulo de información, publicidad o propaganda que difunde a los usuarios de una vía de comunicación carretera, mensajes relacionados con la producción y venta de bienes y servicios, así como actividades cívicas, políticas o culturales;</a:t>
            </a:r>
          </a:p>
          <a:p>
            <a:pPr algn="just"/>
            <a:r>
              <a:rPr lang="es-MX" sz="1600" b="1" dirty="0">
                <a:latin typeface="Century Gothic" pitchFamily="34" charset="0"/>
              </a:rPr>
              <a:t> </a:t>
            </a:r>
          </a:p>
          <a:p>
            <a:pPr lvl="0" algn="just"/>
            <a:r>
              <a:rPr lang="es-MX" sz="1600" b="1" dirty="0">
                <a:solidFill>
                  <a:schemeClr val="accent2">
                    <a:lumMod val="75000"/>
                  </a:schemeClr>
                </a:solidFill>
                <a:latin typeface="Century Gothic" pitchFamily="34" charset="0"/>
              </a:rPr>
              <a:t>Cruzamiento</a:t>
            </a:r>
            <a:r>
              <a:rPr lang="es-MX" sz="1600" b="1" dirty="0">
                <a:latin typeface="Century Gothic" pitchFamily="34" charset="0"/>
              </a:rPr>
              <a:t>: obra superficial subterránea o elevada que cruza de un lado a otro la carretera;</a:t>
            </a:r>
          </a:p>
          <a:p>
            <a:r>
              <a:rPr lang="es-MX" dirty="0"/>
              <a:t> </a:t>
            </a:r>
          </a:p>
        </p:txBody>
      </p:sp>
      <p:sp>
        <p:nvSpPr>
          <p:cNvPr id="10" name="9 Flecha derecha">
            <a:hlinkClick r:id="rId3" action="ppaction://hlinksldjump"/>
          </p:cNvPr>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11" name="10 Flecha derecha">
            <a:hlinkClick r:id="rId4" action="ppaction://hlinksldjump"/>
          </p:cNvPr>
          <p:cNvSpPr/>
          <p:nvPr/>
        </p:nvSpPr>
        <p:spPr>
          <a:xfrm rot="10800000">
            <a:off x="8244408" y="6525344"/>
            <a:ext cx="288032" cy="288032"/>
          </a:xfrm>
          <a:prstGeom prst="rightArrow">
            <a:avLst>
              <a:gd name="adj1" fmla="val 50000"/>
              <a:gd name="adj2" fmla="val 473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856382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331442" y="1333792"/>
            <a:ext cx="8496944" cy="5047536"/>
          </a:xfrm>
          <a:prstGeom prst="rect">
            <a:avLst/>
          </a:prstGeom>
        </p:spPr>
        <p:txBody>
          <a:bodyPr wrap="square">
            <a:spAutoFit/>
          </a:bodyPr>
          <a:lstStyle/>
          <a:p>
            <a:pPr lvl="0" algn="just"/>
            <a:r>
              <a:rPr lang="es-MX" sz="1600" b="1" dirty="0">
                <a:solidFill>
                  <a:schemeClr val="accent2">
                    <a:lumMod val="75000"/>
                  </a:schemeClr>
                </a:solidFill>
                <a:latin typeface="Century Gothic" pitchFamily="34" charset="0"/>
              </a:rPr>
              <a:t>Derecho de Vía</a:t>
            </a:r>
            <a:r>
              <a:rPr lang="es-MX" sz="1600" b="1" dirty="0">
                <a:latin typeface="Century Gothic" pitchFamily="34" charset="0"/>
              </a:rPr>
              <a:t>: bien del dominio público de la Federación constituido por la franja de terreno de anchura variable, cuyas dimensiones fija la Secretaría, que se requiere para la construcción, conservación, ampliación, protección y en general para el uso adecuado de una vía de comunicación carretera y sus servicios auxiliares; </a:t>
            </a:r>
          </a:p>
          <a:p>
            <a:pPr algn="just"/>
            <a:endParaRPr lang="es-MX" sz="1600" b="1" dirty="0">
              <a:latin typeface="Century Gothic" pitchFamily="34" charset="0"/>
            </a:endParaRPr>
          </a:p>
          <a:p>
            <a:pPr lvl="0" algn="just"/>
            <a:r>
              <a:rPr lang="es-MX" sz="1600" b="1" dirty="0">
                <a:solidFill>
                  <a:schemeClr val="accent2">
                    <a:lumMod val="75000"/>
                  </a:schemeClr>
                </a:solidFill>
                <a:latin typeface="Century Gothic" pitchFamily="34" charset="0"/>
              </a:rPr>
              <a:t>Instalación Marginal</a:t>
            </a:r>
            <a:r>
              <a:rPr lang="es-MX" sz="1600" b="1" dirty="0">
                <a:latin typeface="Century Gothic" pitchFamily="34" charset="0"/>
              </a:rPr>
              <a:t>: obra para la instalación o tendido de ductos, cableados y similares que se construyen a 2.5 metros dentro del límite del derecho de vía de una carretera, que podrá removerse por la Secretaría cuando las necesidades del servicio lo requieran;</a:t>
            </a:r>
          </a:p>
          <a:p>
            <a:pPr algn="just"/>
            <a:r>
              <a:rPr lang="es-MX" sz="1600" b="1" dirty="0">
                <a:latin typeface="Century Gothic" pitchFamily="34" charset="0"/>
              </a:rPr>
              <a:t> </a:t>
            </a:r>
          </a:p>
          <a:p>
            <a:pPr lvl="0" algn="just"/>
            <a:r>
              <a:rPr lang="es-MX" sz="1600" b="1" dirty="0">
                <a:solidFill>
                  <a:schemeClr val="accent2">
                    <a:lumMod val="75000"/>
                  </a:schemeClr>
                </a:solidFill>
                <a:latin typeface="Century Gothic" pitchFamily="34" charset="0"/>
              </a:rPr>
              <a:t>Ley</a:t>
            </a:r>
            <a:r>
              <a:rPr lang="es-MX" sz="1600" b="1" dirty="0">
                <a:latin typeface="Century Gothic" pitchFamily="34" charset="0"/>
              </a:rPr>
              <a:t>: la Ley de Vías Generales de Comunicación;</a:t>
            </a:r>
          </a:p>
          <a:p>
            <a:pPr algn="just"/>
            <a:r>
              <a:rPr lang="es-MX" sz="1600" b="1" dirty="0">
                <a:latin typeface="Century Gothic" pitchFamily="34" charset="0"/>
              </a:rPr>
              <a:t> </a:t>
            </a:r>
          </a:p>
          <a:p>
            <a:pPr lvl="0" algn="just"/>
            <a:r>
              <a:rPr lang="es-MX" sz="1600" b="1" dirty="0">
                <a:solidFill>
                  <a:schemeClr val="accent2">
                    <a:lumMod val="75000"/>
                  </a:schemeClr>
                </a:solidFill>
                <a:latin typeface="Century Gothic" pitchFamily="34" charset="0"/>
              </a:rPr>
              <a:t>Permisionario</a:t>
            </a:r>
            <a:r>
              <a:rPr lang="es-MX" sz="1600" b="1" dirty="0">
                <a:latin typeface="Century Gothic" pitchFamily="34" charset="0"/>
              </a:rPr>
              <a:t>: persona física o moral autorizada por la Secretaría para ocupar, usar o aprovechar el derecho de vía de las carreteras federales y zonas aledañas;</a:t>
            </a:r>
          </a:p>
          <a:p>
            <a:pPr algn="just"/>
            <a:r>
              <a:rPr lang="es-MX" sz="1600" b="1" dirty="0">
                <a:latin typeface="Century Gothic" pitchFamily="34" charset="0"/>
              </a:rPr>
              <a:t> </a:t>
            </a:r>
          </a:p>
          <a:p>
            <a:pPr lvl="0" algn="just"/>
            <a:r>
              <a:rPr lang="es-MX" sz="1600" b="1" dirty="0">
                <a:solidFill>
                  <a:schemeClr val="accent2">
                    <a:lumMod val="75000"/>
                  </a:schemeClr>
                </a:solidFill>
                <a:latin typeface="Century Gothic" pitchFamily="34" charset="0"/>
              </a:rPr>
              <a:t>Parador</a:t>
            </a:r>
            <a:r>
              <a:rPr lang="es-MX" sz="1600" b="1" dirty="0">
                <a:latin typeface="Century Gothic" pitchFamily="34" charset="0"/>
              </a:rPr>
              <a:t>: instalaciones y construcciones adyacentes al derecho de vía de una carretera federal en las que se presten los siguientes servicios: Alojamiento, alimentación, servicios sanitarios, servicios a vehículos y comunicaciones;</a:t>
            </a:r>
          </a:p>
          <a:p>
            <a:r>
              <a:rPr lang="es-MX" dirty="0"/>
              <a:t> </a:t>
            </a:r>
          </a:p>
        </p:txBody>
      </p:sp>
      <p:sp>
        <p:nvSpPr>
          <p:cNvPr id="2" name="1 CuadroTexto"/>
          <p:cNvSpPr txBox="1"/>
          <p:nvPr/>
        </p:nvSpPr>
        <p:spPr>
          <a:xfrm>
            <a:off x="7380313" y="972976"/>
            <a:ext cx="1512167" cy="307777"/>
          </a:xfrm>
          <a:prstGeom prst="rect">
            <a:avLst/>
          </a:prstGeom>
          <a:noFill/>
        </p:spPr>
        <p:txBody>
          <a:bodyPr wrap="square" rtlCol="0">
            <a:spAutoFit/>
          </a:bodyPr>
          <a:lstStyle/>
          <a:p>
            <a:r>
              <a:rPr lang="es-MX" sz="1400" b="1" dirty="0" smtClean="0">
                <a:latin typeface="Century Gothic" pitchFamily="34" charset="0"/>
              </a:rPr>
              <a:t>Página 2 de 3.</a:t>
            </a:r>
            <a:endParaRPr lang="es-MX" b="1" dirty="0">
              <a:latin typeface="Century Gothic" pitchFamily="34" charset="0"/>
            </a:endParaRPr>
          </a:p>
        </p:txBody>
      </p:sp>
      <p:sp>
        <p:nvSpPr>
          <p:cNvPr id="11" name="10 Flecha derecha">
            <a:hlinkClick r:id="rId3" action="ppaction://hlinksldjump"/>
          </p:cNvPr>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12" name="11 Flecha derecha">
            <a:hlinkClick r:id="rId4" action="ppaction://hlinksldjump"/>
          </p:cNvPr>
          <p:cNvSpPr/>
          <p:nvPr/>
        </p:nvSpPr>
        <p:spPr>
          <a:xfrm rot="10800000">
            <a:off x="8244408" y="6525344"/>
            <a:ext cx="288032" cy="288032"/>
          </a:xfrm>
          <a:prstGeom prst="rightArrow">
            <a:avLst>
              <a:gd name="adj1" fmla="val 50000"/>
              <a:gd name="adj2" fmla="val 473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361855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331442" y="1480716"/>
            <a:ext cx="8496944" cy="3293209"/>
          </a:xfrm>
          <a:prstGeom prst="rect">
            <a:avLst/>
          </a:prstGeom>
        </p:spPr>
        <p:txBody>
          <a:bodyPr wrap="square">
            <a:spAutoFit/>
          </a:bodyPr>
          <a:lstStyle/>
          <a:p>
            <a:pPr lvl="0" algn="just"/>
            <a:r>
              <a:rPr lang="es-MX" sz="1600" b="1" dirty="0">
                <a:solidFill>
                  <a:schemeClr val="accent2">
                    <a:lumMod val="75000"/>
                  </a:schemeClr>
                </a:solidFill>
                <a:latin typeface="Century Gothic" pitchFamily="34" charset="0"/>
              </a:rPr>
              <a:t>Permiso</a:t>
            </a:r>
            <a:r>
              <a:rPr lang="es-MX" sz="1600" b="1" dirty="0">
                <a:latin typeface="Century Gothic" pitchFamily="34" charset="0"/>
              </a:rPr>
              <a:t>: autorización que otorga la Secretaría para ocupación, uso o aprovechamiento del derecho de vía de las carreteras federales y zonas aledañas;</a:t>
            </a:r>
          </a:p>
          <a:p>
            <a:pPr algn="just"/>
            <a:r>
              <a:rPr lang="es-MX" sz="1600" b="1" dirty="0">
                <a:latin typeface="Century Gothic" pitchFamily="34" charset="0"/>
              </a:rPr>
              <a:t> </a:t>
            </a:r>
          </a:p>
          <a:p>
            <a:pPr lvl="0" algn="just"/>
            <a:r>
              <a:rPr lang="es-MX" sz="1600" b="1" dirty="0" smtClean="0">
                <a:solidFill>
                  <a:schemeClr val="accent2">
                    <a:lumMod val="75000"/>
                  </a:schemeClr>
                </a:solidFill>
                <a:latin typeface="Century Gothic" pitchFamily="34" charset="0"/>
              </a:rPr>
              <a:t>Secretaría</a:t>
            </a:r>
            <a:r>
              <a:rPr lang="es-MX" sz="1600" b="1" dirty="0">
                <a:latin typeface="Century Gothic" pitchFamily="34" charset="0"/>
              </a:rPr>
              <a:t>: la Secretaría de Comunicaciones y Transportes;</a:t>
            </a:r>
          </a:p>
          <a:p>
            <a:pPr lvl="0" algn="just"/>
            <a:endParaRPr lang="es-MX" sz="1600" b="1" dirty="0">
              <a:latin typeface="Century Gothic" pitchFamily="34" charset="0"/>
            </a:endParaRPr>
          </a:p>
          <a:p>
            <a:pPr lvl="0" algn="just"/>
            <a:r>
              <a:rPr lang="es-MX" sz="1600" b="1" dirty="0" smtClean="0">
                <a:solidFill>
                  <a:schemeClr val="accent2">
                    <a:lumMod val="75000"/>
                  </a:schemeClr>
                </a:solidFill>
                <a:latin typeface="Century Gothic" pitchFamily="34" charset="0"/>
              </a:rPr>
              <a:t>Señal</a:t>
            </a:r>
            <a:r>
              <a:rPr lang="es-MX" sz="1600" b="1" dirty="0" smtClean="0">
                <a:solidFill>
                  <a:schemeClr val="accent3">
                    <a:lumMod val="75000"/>
                  </a:schemeClr>
                </a:solidFill>
                <a:latin typeface="Century Gothic" pitchFamily="34" charset="0"/>
              </a:rPr>
              <a:t> </a:t>
            </a:r>
            <a:r>
              <a:rPr lang="es-MX" sz="1600" b="1" dirty="0">
                <a:solidFill>
                  <a:schemeClr val="accent2">
                    <a:lumMod val="75000"/>
                  </a:schemeClr>
                </a:solidFill>
                <a:latin typeface="Century Gothic" pitchFamily="34" charset="0"/>
              </a:rPr>
              <a:t>Informativa</a:t>
            </a:r>
            <a:r>
              <a:rPr lang="es-MX" sz="1600" b="1" dirty="0">
                <a:latin typeface="Century Gothic" pitchFamily="34" charset="0"/>
              </a:rPr>
              <a:t>: tablero o franja en postes, dentro del derecho de vía, con leyendas o símbolos que tienen por objeto guiar al usuario a lo largo de su itinerario por la carretera, a lugares de interés o de prestación de servicios;</a:t>
            </a:r>
          </a:p>
          <a:p>
            <a:pPr algn="just"/>
            <a:r>
              <a:rPr lang="es-MX" sz="1600" b="1" dirty="0">
                <a:latin typeface="Century Gothic" pitchFamily="34" charset="0"/>
              </a:rPr>
              <a:t> </a:t>
            </a:r>
          </a:p>
          <a:p>
            <a:pPr lvl="0" algn="just"/>
            <a:r>
              <a:rPr lang="es-MX" sz="1600" b="1" dirty="0">
                <a:solidFill>
                  <a:schemeClr val="accent2">
                    <a:lumMod val="75000"/>
                  </a:schemeClr>
                </a:solidFill>
                <a:latin typeface="Century Gothic" pitchFamily="34" charset="0"/>
              </a:rPr>
              <a:t>Tangente</a:t>
            </a:r>
            <a:r>
              <a:rPr lang="es-MX" sz="1600" b="1" dirty="0">
                <a:latin typeface="Century Gothic" pitchFamily="34" charset="0"/>
              </a:rPr>
              <a:t>: tramo recto de alineamiento horizontal; y</a:t>
            </a:r>
          </a:p>
          <a:p>
            <a:pPr algn="just"/>
            <a:r>
              <a:rPr lang="es-MX" sz="1600" b="1" dirty="0">
                <a:latin typeface="Century Gothic" pitchFamily="34" charset="0"/>
              </a:rPr>
              <a:t> </a:t>
            </a:r>
          </a:p>
          <a:p>
            <a:pPr lvl="0" algn="just"/>
            <a:r>
              <a:rPr lang="es-MX" sz="1600" b="1" dirty="0">
                <a:solidFill>
                  <a:schemeClr val="accent2">
                    <a:lumMod val="75000"/>
                  </a:schemeClr>
                </a:solidFill>
                <a:latin typeface="Century Gothic" pitchFamily="34" charset="0"/>
              </a:rPr>
              <a:t>Zona</a:t>
            </a:r>
            <a:r>
              <a:rPr lang="es-MX" sz="1600" b="1" dirty="0">
                <a:solidFill>
                  <a:schemeClr val="accent3">
                    <a:lumMod val="75000"/>
                  </a:schemeClr>
                </a:solidFill>
                <a:latin typeface="Century Gothic" pitchFamily="34" charset="0"/>
              </a:rPr>
              <a:t> </a:t>
            </a:r>
            <a:r>
              <a:rPr lang="es-MX" sz="1600" b="1" dirty="0">
                <a:solidFill>
                  <a:schemeClr val="accent2">
                    <a:lumMod val="75000"/>
                  </a:schemeClr>
                </a:solidFill>
                <a:latin typeface="Century Gothic" pitchFamily="34" charset="0"/>
              </a:rPr>
              <a:t>Aledaña</a:t>
            </a:r>
            <a:r>
              <a:rPr lang="es-MX" sz="1600" b="1" dirty="0">
                <a:latin typeface="Century Gothic" pitchFamily="34" charset="0"/>
              </a:rPr>
              <a:t>: predio lindante con una carretera federal hasta una distancia de 100 metros contados a partir del límite del derecho de vía.</a:t>
            </a:r>
          </a:p>
        </p:txBody>
      </p:sp>
      <p:sp>
        <p:nvSpPr>
          <p:cNvPr id="18" name="17 CuadroTexto"/>
          <p:cNvSpPr txBox="1"/>
          <p:nvPr/>
        </p:nvSpPr>
        <p:spPr>
          <a:xfrm>
            <a:off x="7380313" y="972976"/>
            <a:ext cx="1512167" cy="307777"/>
          </a:xfrm>
          <a:prstGeom prst="rect">
            <a:avLst/>
          </a:prstGeom>
          <a:noFill/>
        </p:spPr>
        <p:txBody>
          <a:bodyPr wrap="square" rtlCol="0">
            <a:spAutoFit/>
          </a:bodyPr>
          <a:lstStyle/>
          <a:p>
            <a:r>
              <a:rPr lang="es-MX" sz="1400" b="1" dirty="0" smtClean="0">
                <a:latin typeface="Century Gothic" pitchFamily="34" charset="0"/>
              </a:rPr>
              <a:t>Página 3 de 3.</a:t>
            </a:r>
            <a:endParaRPr lang="es-MX" b="1" dirty="0">
              <a:latin typeface="Century Gothic" pitchFamily="34" charset="0"/>
            </a:endParaRPr>
          </a:p>
        </p:txBody>
      </p:sp>
      <p:sp>
        <p:nvSpPr>
          <p:cNvPr id="11" name="10 Flecha derecha">
            <a:hlinkClick r:id="rId3" action="ppaction://hlinksldjump"/>
          </p:cNvPr>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12" name="11 Flecha derecha">
            <a:hlinkClick r:id="rId4" action="ppaction://hlinksldjump"/>
          </p:cNvPr>
          <p:cNvSpPr/>
          <p:nvPr/>
        </p:nvSpPr>
        <p:spPr>
          <a:xfrm rot="10800000">
            <a:off x="8244408" y="6525344"/>
            <a:ext cx="288032" cy="288032"/>
          </a:xfrm>
          <a:prstGeom prst="rightArrow">
            <a:avLst>
              <a:gd name="adj1" fmla="val 50000"/>
              <a:gd name="adj2" fmla="val 473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980340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205884" y="972976"/>
            <a:ext cx="8784976" cy="4401205"/>
          </a:xfrm>
          <a:prstGeom prst="rect">
            <a:avLst/>
          </a:prstGeom>
        </p:spPr>
        <p:txBody>
          <a:bodyPr wrap="square">
            <a:spAutoFit/>
          </a:bodyPr>
          <a:lstStyle/>
          <a:p>
            <a:pPr lvl="0" algn="just">
              <a:spcAft>
                <a:spcPts val="0"/>
              </a:spcAft>
            </a:pPr>
            <a:r>
              <a:rPr lang="es-MX" sz="2000" b="1" dirty="0" smtClean="0">
                <a:latin typeface="Century Gothic" pitchFamily="34" charset="0"/>
                <a:ea typeface="Times New Roman"/>
                <a:cs typeface="Times New Roman"/>
              </a:rPr>
              <a:t>Título 2. Descripción de Facultades. </a:t>
            </a:r>
            <a:endParaRPr lang="es-MX" sz="2000" dirty="0" smtClean="0">
              <a:latin typeface="Century Gothic" pitchFamily="34" charset="0"/>
              <a:ea typeface="Times New Roman"/>
              <a:cs typeface="Times New Roman"/>
            </a:endParaRPr>
          </a:p>
          <a:p>
            <a:pPr lvl="0" algn="just">
              <a:spcAft>
                <a:spcPts val="0"/>
              </a:spcAft>
            </a:pPr>
            <a:endParaRPr lang="es-MX" dirty="0" smtClean="0">
              <a:ea typeface="Times New Roman"/>
              <a:cs typeface="Times New Roman"/>
            </a:endParaRPr>
          </a:p>
          <a:p>
            <a:pPr lvl="0" algn="just">
              <a:spcAft>
                <a:spcPts val="0"/>
              </a:spcAft>
            </a:pPr>
            <a:r>
              <a:rPr lang="es-MX" sz="1600" b="1" dirty="0" smtClean="0">
                <a:latin typeface="Century Gothic" pitchFamily="34" charset="0"/>
                <a:ea typeface="Times New Roman"/>
                <a:cs typeface="Times New Roman"/>
              </a:rPr>
              <a:t>2.1 Conforme </a:t>
            </a:r>
            <a:r>
              <a:rPr lang="es-MX" sz="1600" b="1" dirty="0">
                <a:latin typeface="Century Gothic" pitchFamily="34" charset="0"/>
                <a:ea typeface="Times New Roman"/>
                <a:cs typeface="Times New Roman"/>
              </a:rPr>
              <a:t>al artículo 8º fracciones de la VI a la X de la Ley de Caminos, Puentes y Autotransporte Federal la </a:t>
            </a:r>
            <a:r>
              <a:rPr lang="es-MX" sz="1600" b="1" dirty="0">
                <a:solidFill>
                  <a:schemeClr val="accent2">
                    <a:lumMod val="75000"/>
                  </a:schemeClr>
                </a:solidFill>
                <a:latin typeface="Century Gothic" pitchFamily="34" charset="0"/>
                <a:ea typeface="Times New Roman"/>
                <a:cs typeface="Times New Roman"/>
              </a:rPr>
              <a:t>Secretaría de Comunicaciones y Transportes</a:t>
            </a:r>
            <a:r>
              <a:rPr lang="es-MX" sz="1600" b="1" dirty="0">
                <a:latin typeface="Century Gothic" pitchFamily="34" charset="0"/>
                <a:ea typeface="Times New Roman"/>
                <a:cs typeface="Times New Roman"/>
              </a:rPr>
              <a:t> es la dependencia facultada para otorgar permisos concernientes al Aprovechamiento del Derecho de Vía. </a:t>
            </a:r>
            <a:endParaRPr lang="es-MX" sz="1600" b="1" dirty="0" smtClean="0">
              <a:latin typeface="Century Gothic" pitchFamily="34" charset="0"/>
              <a:ea typeface="Times New Roman"/>
              <a:cs typeface="Times New Roman"/>
            </a:endParaRPr>
          </a:p>
          <a:p>
            <a:pPr lvl="0" algn="just">
              <a:spcAft>
                <a:spcPts val="0"/>
              </a:spcAft>
            </a:pPr>
            <a:endParaRPr lang="es-MX" sz="1600" b="1" dirty="0">
              <a:latin typeface="Century Gothic" pitchFamily="34" charset="0"/>
              <a:ea typeface="Times New Roman"/>
              <a:cs typeface="Times New Roman"/>
            </a:endParaRPr>
          </a:p>
          <a:p>
            <a:pPr lvl="0" algn="just">
              <a:spcAft>
                <a:spcPts val="0"/>
              </a:spcAft>
            </a:pPr>
            <a:r>
              <a:rPr lang="es-MX" sz="1600" b="1" dirty="0" smtClean="0">
                <a:latin typeface="Century Gothic" pitchFamily="34" charset="0"/>
                <a:ea typeface="Times New Roman"/>
                <a:cs typeface="Times New Roman"/>
              </a:rPr>
              <a:t>2.2 Acuerdo </a:t>
            </a:r>
            <a:r>
              <a:rPr lang="es-MX" sz="1600" b="1" dirty="0">
                <a:latin typeface="Century Gothic" pitchFamily="34" charset="0"/>
                <a:ea typeface="Times New Roman"/>
                <a:cs typeface="Times New Roman"/>
              </a:rPr>
              <a:t>publicado en la Primera Sección del Diario Oficial del viernes 5 de agosto de 2011 en su Artículo Primero se delega en el </a:t>
            </a:r>
            <a:r>
              <a:rPr lang="es-MX" sz="1600" b="1" dirty="0">
                <a:solidFill>
                  <a:schemeClr val="accent2">
                    <a:lumMod val="75000"/>
                  </a:schemeClr>
                </a:solidFill>
                <a:latin typeface="Century Gothic" pitchFamily="34" charset="0"/>
                <a:ea typeface="Times New Roman"/>
                <a:cs typeface="Times New Roman"/>
              </a:rPr>
              <a:t>Director General de Desarrollo Carretero</a:t>
            </a:r>
            <a:r>
              <a:rPr lang="es-MX" sz="1600" b="1" dirty="0">
                <a:latin typeface="Century Gothic" pitchFamily="34" charset="0"/>
                <a:ea typeface="Times New Roman"/>
                <a:cs typeface="Times New Roman"/>
              </a:rPr>
              <a:t>, adscrito a la Secretaría, la facultad de otorgar los permisos y autorizaciones para la construcción de accesos, cruzamientos e instalaciones marginales en el derecho de vía de los caminos y puentes concesionados, así como para la instalación de anuncios y señales publicitarias; la construcción, modificación o ampliación de las obras en el derecho de vía, y la instalación de líneas de transmisión eléctrica, postes, cercas, ductos de transmisión o cualquier otra obra subterránea, superficial o aérea, en caminos concesionados.</a:t>
            </a:r>
          </a:p>
          <a:p>
            <a:pPr indent="228600" algn="just">
              <a:spcAft>
                <a:spcPts val="0"/>
              </a:spcAft>
            </a:pPr>
            <a:r>
              <a:rPr lang="es-MX" dirty="0">
                <a:ea typeface="Times New Roman"/>
                <a:cs typeface="Times New Roman"/>
              </a:rPr>
              <a:t> </a:t>
            </a:r>
            <a:endParaRPr lang="es-MX" sz="1600" dirty="0">
              <a:ea typeface="Times New Roman"/>
              <a:cs typeface="Times New Roman"/>
            </a:endParaRPr>
          </a:p>
        </p:txBody>
      </p:sp>
      <p:sp>
        <p:nvSpPr>
          <p:cNvPr id="17" name="16 CuadroTexto"/>
          <p:cNvSpPr txBox="1"/>
          <p:nvPr/>
        </p:nvSpPr>
        <p:spPr>
          <a:xfrm>
            <a:off x="7380313" y="972976"/>
            <a:ext cx="1512167" cy="307777"/>
          </a:xfrm>
          <a:prstGeom prst="rect">
            <a:avLst/>
          </a:prstGeom>
          <a:noFill/>
        </p:spPr>
        <p:txBody>
          <a:bodyPr wrap="square" rtlCol="0">
            <a:spAutoFit/>
          </a:bodyPr>
          <a:lstStyle/>
          <a:p>
            <a:r>
              <a:rPr lang="es-MX" sz="1400" b="1" dirty="0" smtClean="0">
                <a:latin typeface="Century Gothic" pitchFamily="34" charset="0"/>
              </a:rPr>
              <a:t>Página 1 de 2.</a:t>
            </a:r>
            <a:endParaRPr lang="es-MX" b="1" dirty="0">
              <a:latin typeface="Century Gothic" pitchFamily="34" charset="0"/>
            </a:endParaRPr>
          </a:p>
        </p:txBody>
      </p:sp>
      <p:sp>
        <p:nvSpPr>
          <p:cNvPr id="11" name="10 Flecha derecha">
            <a:hlinkClick r:id="rId3" action="ppaction://hlinksldjump"/>
          </p:cNvPr>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12" name="11 Flecha derecha">
            <a:hlinkClick r:id="rId4" action="ppaction://hlinksldjump"/>
          </p:cNvPr>
          <p:cNvSpPr/>
          <p:nvPr/>
        </p:nvSpPr>
        <p:spPr>
          <a:xfrm rot="10800000">
            <a:off x="8244408" y="6525344"/>
            <a:ext cx="288032" cy="288032"/>
          </a:xfrm>
          <a:prstGeom prst="rightArrow">
            <a:avLst>
              <a:gd name="adj1" fmla="val 50000"/>
              <a:gd name="adj2" fmla="val 473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094799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194230" y="1340768"/>
            <a:ext cx="8784976" cy="2062103"/>
          </a:xfrm>
          <a:prstGeom prst="rect">
            <a:avLst/>
          </a:prstGeom>
        </p:spPr>
        <p:txBody>
          <a:bodyPr wrap="square">
            <a:spAutoFit/>
          </a:bodyPr>
          <a:lstStyle/>
          <a:p>
            <a:pPr algn="just"/>
            <a:r>
              <a:rPr lang="es-MX" sz="1600" b="1" dirty="0" smtClean="0">
                <a:latin typeface="Century Gothic" pitchFamily="34" charset="0"/>
                <a:ea typeface="Times New Roman"/>
                <a:cs typeface="Times New Roman"/>
              </a:rPr>
              <a:t>2.3 </a:t>
            </a:r>
            <a:r>
              <a:rPr lang="es-MX" sz="1600" b="1" dirty="0" smtClean="0">
                <a:latin typeface="Century Gothic" pitchFamily="34" charset="0"/>
                <a:ea typeface="Times New Roman"/>
                <a:cs typeface="Times New Roman"/>
              </a:rPr>
              <a:t> D</a:t>
            </a:r>
            <a:r>
              <a:rPr lang="es-MX" sz="1600" b="1" dirty="0" smtClean="0">
                <a:latin typeface="Century Gothic" pitchFamily="34" charset="0"/>
                <a:ea typeface="Times New Roman"/>
                <a:cs typeface="Times New Roman"/>
              </a:rPr>
              <a:t>e </a:t>
            </a:r>
            <a:r>
              <a:rPr lang="es-MX" sz="1600" b="1" dirty="0">
                <a:latin typeface="Century Gothic" pitchFamily="34" charset="0"/>
                <a:ea typeface="Times New Roman"/>
                <a:cs typeface="Times New Roman"/>
              </a:rPr>
              <a:t>conformidad con el artículo 10 fracción XVIII del Reglamento Interior de la Secretaría de Comunicaciones y </a:t>
            </a:r>
            <a:r>
              <a:rPr lang="es-MX" sz="1600" b="1" dirty="0" smtClean="0">
                <a:latin typeface="Century Gothic" pitchFamily="34" charset="0"/>
                <a:ea typeface="Times New Roman"/>
                <a:cs typeface="Times New Roman"/>
              </a:rPr>
              <a:t>Transportes l</a:t>
            </a:r>
            <a:r>
              <a:rPr lang="es-MX" sz="1600" b="1" dirty="0" smtClean="0">
                <a:latin typeface="Century Gothic" pitchFamily="34" charset="0"/>
                <a:ea typeface="Times New Roman"/>
                <a:cs typeface="Times New Roman"/>
              </a:rPr>
              <a:t>os </a:t>
            </a:r>
            <a:r>
              <a:rPr lang="es-MX" sz="1600" b="1" dirty="0">
                <a:solidFill>
                  <a:schemeClr val="accent2">
                    <a:lumMod val="75000"/>
                  </a:schemeClr>
                </a:solidFill>
                <a:latin typeface="Century Gothic" pitchFamily="34" charset="0"/>
                <a:ea typeface="Times New Roman"/>
                <a:cs typeface="Times New Roman"/>
              </a:rPr>
              <a:t>Centros SCT </a:t>
            </a:r>
            <a:r>
              <a:rPr lang="es-MX" sz="1600" b="1" dirty="0">
                <a:latin typeface="Century Gothic" pitchFamily="34" charset="0"/>
                <a:ea typeface="Times New Roman"/>
                <a:cs typeface="Times New Roman"/>
              </a:rPr>
              <a:t>tienen la atribución de recibir, calificar, aceptar o rechazar, cancelar u ordenar en su caso, la sustitución, ampliación o ejecución de las garantías que constituyan los particulares para el cumplimiento de las obligaciones o trámites de concesiones, permisos, autorizaciones, contratos o convenios que se deban otorgar para operar servicios relacionados con vías generales de comunicación, sus servicios conexos y auxiliares, así como para cualquier tipo de </a:t>
            </a:r>
            <a:r>
              <a:rPr lang="es-MX" sz="1600" b="1" dirty="0" smtClean="0">
                <a:latin typeface="Century Gothic" pitchFamily="34" charset="0"/>
                <a:ea typeface="Times New Roman"/>
                <a:cs typeface="Times New Roman"/>
              </a:rPr>
              <a:t>contratos. </a:t>
            </a:r>
            <a:endParaRPr lang="es-MX" sz="1600" b="1" dirty="0">
              <a:latin typeface="Century Gothic" pitchFamily="34" charset="0"/>
            </a:endParaRPr>
          </a:p>
        </p:txBody>
      </p:sp>
      <p:sp>
        <p:nvSpPr>
          <p:cNvPr id="11" name="10 CuadroTexto"/>
          <p:cNvSpPr txBox="1"/>
          <p:nvPr/>
        </p:nvSpPr>
        <p:spPr>
          <a:xfrm>
            <a:off x="7380313" y="972976"/>
            <a:ext cx="1512167" cy="307777"/>
          </a:xfrm>
          <a:prstGeom prst="rect">
            <a:avLst/>
          </a:prstGeom>
          <a:noFill/>
        </p:spPr>
        <p:txBody>
          <a:bodyPr wrap="square" rtlCol="0">
            <a:spAutoFit/>
          </a:bodyPr>
          <a:lstStyle/>
          <a:p>
            <a:r>
              <a:rPr lang="es-MX" sz="1400" b="1" dirty="0" smtClean="0">
                <a:latin typeface="Century Gothic" pitchFamily="34" charset="0"/>
              </a:rPr>
              <a:t>Página 2 de 2.</a:t>
            </a:r>
            <a:endParaRPr lang="es-MX" b="1" dirty="0">
              <a:latin typeface="Century Gothic" pitchFamily="34" charset="0"/>
            </a:endParaRPr>
          </a:p>
        </p:txBody>
      </p:sp>
      <p:sp>
        <p:nvSpPr>
          <p:cNvPr id="16" name="15 Flecha derecha">
            <a:hlinkClick r:id="rId3" action="ppaction://hlinksldjump"/>
          </p:cNvPr>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17" name="16 Flecha derecha">
            <a:hlinkClick r:id="rId4" action="ppaction://hlinksldjump"/>
          </p:cNvPr>
          <p:cNvSpPr/>
          <p:nvPr/>
        </p:nvSpPr>
        <p:spPr>
          <a:xfrm rot="10800000">
            <a:off x="8244408" y="6525344"/>
            <a:ext cx="288032" cy="288032"/>
          </a:xfrm>
          <a:prstGeom prst="rightArrow">
            <a:avLst>
              <a:gd name="adj1" fmla="val 50000"/>
              <a:gd name="adj2" fmla="val 4730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649080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395536" y="1340768"/>
            <a:ext cx="8458846" cy="4278094"/>
          </a:xfrm>
          <a:prstGeom prst="rect">
            <a:avLst/>
          </a:prstGeom>
        </p:spPr>
        <p:txBody>
          <a:bodyPr wrap="square">
            <a:spAutoFit/>
          </a:bodyPr>
          <a:lstStyle/>
          <a:p>
            <a:pPr lvl="0" algn="just">
              <a:spcAft>
                <a:spcPts val="0"/>
              </a:spcAft>
            </a:pPr>
            <a:r>
              <a:rPr lang="es-MX" sz="1600" b="1" dirty="0" smtClean="0">
                <a:latin typeface="Century Gothic" pitchFamily="34" charset="0"/>
                <a:ea typeface="Times New Roman"/>
                <a:cs typeface="Times New Roman"/>
              </a:rPr>
              <a:t>¿Solicitará Usted una visita de Pre-factibilidad?:  </a:t>
            </a:r>
          </a:p>
          <a:p>
            <a:pPr lvl="0" algn="just">
              <a:spcAft>
                <a:spcPts val="0"/>
              </a:spcAft>
            </a:pPr>
            <a:endParaRPr lang="es-MX" sz="1600" b="1" dirty="0">
              <a:latin typeface="Century Gothic" pitchFamily="34" charset="0"/>
              <a:ea typeface="Times New Roman"/>
              <a:cs typeface="Times New Roman"/>
            </a:endParaRPr>
          </a:p>
          <a:p>
            <a:pPr algn="just"/>
            <a:r>
              <a:rPr lang="es-MX" sz="1600" b="1" dirty="0">
                <a:solidFill>
                  <a:schemeClr val="accent1">
                    <a:lumMod val="75000"/>
                  </a:schemeClr>
                </a:solidFill>
                <a:latin typeface="Century Gothic" pitchFamily="34" charset="0"/>
              </a:rPr>
              <a:t>Pre-factibilidad</a:t>
            </a:r>
            <a:r>
              <a:rPr lang="es-MX" sz="1600" b="1" dirty="0">
                <a:latin typeface="Century Gothic" pitchFamily="34" charset="0"/>
              </a:rPr>
              <a:t>: es una revisión preliminar en campo con el objeto de verificar en primera instancia, si el lugar donde se solicita un permiso de aprovechamiento cumple técnicamente. </a:t>
            </a:r>
            <a:r>
              <a:rPr lang="es-MX" sz="1600" b="1" dirty="0" smtClean="0">
                <a:latin typeface="Century Gothic" pitchFamily="34" charset="0"/>
              </a:rPr>
              <a:t>Cabe resaltar que no es un requisito, dado que </a:t>
            </a:r>
            <a:r>
              <a:rPr lang="es-MX" sz="1600" b="1" dirty="0">
                <a:latin typeface="Century Gothic" pitchFamily="34" charset="0"/>
              </a:rPr>
              <a:t>es a opción del </a:t>
            </a:r>
            <a:r>
              <a:rPr lang="es-MX" sz="1600" b="1" dirty="0" smtClean="0">
                <a:latin typeface="Century Gothic" pitchFamily="34" charset="0"/>
              </a:rPr>
              <a:t>promovente, sin embargo es recomendable efectuarla para distinguir posibles aspectos que puedan dificultar la viabilidad de la propuesta. Por </a:t>
            </a:r>
            <a:r>
              <a:rPr lang="es-MX" sz="1600" b="1" dirty="0">
                <a:latin typeface="Century Gothic" pitchFamily="34" charset="0"/>
              </a:rPr>
              <a:t>otra parte una vez realizada tal pre-factibilidad no significa que ya queda inherente el otorgamiento del </a:t>
            </a:r>
            <a:r>
              <a:rPr lang="es-MX" sz="1600" b="1" dirty="0" smtClean="0">
                <a:latin typeface="Century Gothic" pitchFamily="34" charset="0"/>
              </a:rPr>
              <a:t>permiso, puesto que deberá revisarse la documentación y los aspectos legales correspondientes. </a:t>
            </a:r>
            <a:endParaRPr lang="es-MX" sz="1600" b="1" dirty="0">
              <a:latin typeface="Century Gothic" pitchFamily="34" charset="0"/>
            </a:endParaRPr>
          </a:p>
          <a:p>
            <a:pPr lvl="0" algn="just">
              <a:spcAft>
                <a:spcPts val="0"/>
              </a:spcAft>
            </a:pPr>
            <a:endParaRPr lang="es-MX" sz="1600" b="1" dirty="0" smtClean="0">
              <a:latin typeface="Century Gothic" pitchFamily="34" charset="0"/>
              <a:ea typeface="Times New Roman"/>
              <a:cs typeface="Times New Roman"/>
            </a:endParaRPr>
          </a:p>
          <a:p>
            <a:pPr lvl="0" algn="just">
              <a:spcAft>
                <a:spcPts val="0"/>
              </a:spcAft>
            </a:pPr>
            <a:endParaRPr lang="es-MX" sz="1600" b="1" dirty="0" smtClean="0">
              <a:latin typeface="Century Gothic" pitchFamily="34" charset="0"/>
              <a:ea typeface="Times New Roman"/>
              <a:cs typeface="Times New Roman"/>
            </a:endParaRPr>
          </a:p>
          <a:p>
            <a:pPr marL="800100" lvl="1" indent="-342900" algn="just">
              <a:spcAft>
                <a:spcPts val="0"/>
              </a:spcAft>
              <a:buFont typeface="+mj-lt"/>
              <a:buAutoNum type="alphaUcPeriod"/>
            </a:pPr>
            <a:r>
              <a:rPr lang="es-MX" sz="1600" b="1" dirty="0" smtClean="0">
                <a:latin typeface="Century Gothic" pitchFamily="34" charset="0"/>
                <a:ea typeface="Times New Roman"/>
                <a:cs typeface="Times New Roman"/>
              </a:rPr>
              <a:t>Si solicito la visita de pre-factibilidad. </a:t>
            </a:r>
            <a:r>
              <a:rPr lang="es-MX" sz="1600" b="1" dirty="0" smtClean="0">
                <a:latin typeface="Century Gothic" pitchFamily="34" charset="0"/>
                <a:ea typeface="Times New Roman"/>
                <a:cs typeface="Times New Roman"/>
              </a:rPr>
              <a:t>Por lo tanto deberá ingresar sus datos en la sección de citas para pre-factibilidades. Presione </a:t>
            </a:r>
            <a:r>
              <a:rPr lang="es-MX" sz="1600" b="1" dirty="0" smtClean="0">
                <a:latin typeface="Century Gothic" pitchFamily="34" charset="0"/>
                <a:ea typeface="Times New Roman"/>
                <a:cs typeface="Times New Roman"/>
                <a:hlinkClick r:id="" action="ppaction://noaction"/>
              </a:rPr>
              <a:t>aquí </a:t>
            </a:r>
            <a:r>
              <a:rPr lang="es-MX" sz="1600" b="1" dirty="0" smtClean="0">
                <a:latin typeface="Century Gothic" pitchFamily="34" charset="0"/>
                <a:ea typeface="Times New Roman"/>
                <a:cs typeface="Times New Roman"/>
              </a:rPr>
              <a:t>.</a:t>
            </a:r>
          </a:p>
          <a:p>
            <a:pPr marL="800100" lvl="1" indent="-342900" algn="just">
              <a:spcAft>
                <a:spcPts val="0"/>
              </a:spcAft>
              <a:buFont typeface="+mj-lt"/>
              <a:buAutoNum type="alphaUcPeriod"/>
            </a:pPr>
            <a:endParaRPr lang="es-MX" sz="1600" b="1" dirty="0" smtClean="0">
              <a:latin typeface="Century Gothic" pitchFamily="34" charset="0"/>
              <a:ea typeface="Times New Roman"/>
              <a:cs typeface="Times New Roman"/>
            </a:endParaRPr>
          </a:p>
          <a:p>
            <a:pPr marL="800100" lvl="1" indent="-342900" algn="just">
              <a:spcAft>
                <a:spcPts val="0"/>
              </a:spcAft>
              <a:buFont typeface="+mj-lt"/>
              <a:buAutoNum type="alphaUcPeriod"/>
            </a:pPr>
            <a:r>
              <a:rPr lang="es-MX" sz="1600" b="1" dirty="0" smtClean="0">
                <a:latin typeface="Century Gothic" pitchFamily="34" charset="0"/>
                <a:ea typeface="Times New Roman"/>
                <a:cs typeface="Times New Roman"/>
              </a:rPr>
              <a:t>No, solo requiero iniciar mi solicitud. </a:t>
            </a:r>
            <a:r>
              <a:rPr lang="es-MX" sz="1600" b="1" dirty="0" smtClean="0">
                <a:latin typeface="Century Gothic" pitchFamily="34" charset="0"/>
                <a:ea typeface="Times New Roman"/>
                <a:cs typeface="Times New Roman"/>
              </a:rPr>
              <a:t>Por lo tanto deberá ingresar sus datos en petición de permiso. Presione </a:t>
            </a:r>
            <a:r>
              <a:rPr lang="es-MX" sz="1600" b="1" dirty="0" smtClean="0">
                <a:latin typeface="Century Gothic" pitchFamily="34" charset="0"/>
                <a:ea typeface="Times New Roman"/>
                <a:cs typeface="Times New Roman"/>
                <a:hlinkClick r:id="rId3" action="ppaction://hlinksldjump"/>
              </a:rPr>
              <a:t>aquí </a:t>
            </a:r>
            <a:r>
              <a:rPr lang="es-MX" sz="1600" b="1" dirty="0" smtClean="0">
                <a:latin typeface="Century Gothic" pitchFamily="34" charset="0"/>
                <a:ea typeface="Times New Roman"/>
                <a:cs typeface="Times New Roman"/>
              </a:rPr>
              <a:t>para continuar.  </a:t>
            </a:r>
          </a:p>
        </p:txBody>
      </p:sp>
    </p:spTree>
    <p:extLst>
      <p:ext uri="{BB962C8B-B14F-4D97-AF65-F5344CB8AC3E}">
        <p14:creationId xmlns:p14="http://schemas.microsoft.com/office/powerpoint/2010/main" val="2856767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757</TotalTime>
  <Words>1213</Words>
  <Application>Microsoft Office PowerPoint</Application>
  <PresentationFormat>Presentación en pantalla (4:3)</PresentationFormat>
  <Paragraphs>127</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Manuel</dc:creator>
  <cp:lastModifiedBy>Manuel</cp:lastModifiedBy>
  <cp:revision>73</cp:revision>
  <dcterms:created xsi:type="dcterms:W3CDTF">2012-10-23T20:52:55Z</dcterms:created>
  <dcterms:modified xsi:type="dcterms:W3CDTF">2012-10-30T16:09:06Z</dcterms:modified>
</cp:coreProperties>
</file>