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272" r:id="rId4"/>
    <p:sldId id="273" r:id="rId5"/>
    <p:sldId id="274" r:id="rId6"/>
    <p:sldId id="275" r:id="rId7"/>
    <p:sldId id="277" r:id="rId8"/>
    <p:sldId id="278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B4A3-567D-40DF-9E02-CB36F97E93B7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8B45B-A671-4CBD-9A28-E75AB6BBDE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51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5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0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2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0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45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3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96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96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1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5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099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40A9C-6053-42FE-B305-9318612A6DA3}" type="datetimeFigureOut">
              <a:rPr lang="es-MX" smtClean="0"/>
              <a:t>29/10/2012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9CB8-1749-429D-9935-28E749FA4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80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pantalla%20instructivo%20ver%202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-6503" y="990375"/>
            <a:ext cx="74588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3.1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Requisitos para permiso de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. 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Marque con una “X" la documentación que ya tiene y puede entregar.</a:t>
            </a:r>
            <a:endParaRPr lang="es-MX" sz="1200" b="1" i="1" dirty="0" smtClean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Homoclave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: SCT-08-001-A </a:t>
            </a:r>
            <a:endParaRPr lang="es-MX" sz="1200" i="1" dirty="0">
              <a:solidFill>
                <a:schemeClr val="accent2">
                  <a:lumMod val="75000"/>
                </a:schemeClr>
              </a:solidFill>
              <a:ea typeface="Times New Roman"/>
              <a:cs typeface="Times New Roman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latin typeface="Century Gothic" pitchFamily="34" charset="0"/>
              </a:rPr>
              <a:t>Página 1 de 6.</a:t>
            </a:r>
            <a:endParaRPr lang="es-MX" sz="1100" b="1" dirty="0">
              <a:latin typeface="Century Gothic" pitchFamily="34" charset="0"/>
            </a:endParaRPr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25500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9552" y="279231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328498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352655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7976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40346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42930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80312"/>
              </p:ext>
            </p:extLst>
          </p:nvPr>
        </p:nvGraphicFramePr>
        <p:xfrm>
          <a:off x="755576" y="2276872"/>
          <a:ext cx="7855024" cy="2270760"/>
        </p:xfrm>
        <a:graphic>
          <a:graphicData uri="http://schemas.openxmlformats.org/drawingml/2006/table">
            <a:tbl>
              <a:tblPr/>
              <a:tblGrid>
                <a:gridCol w="7855024"/>
              </a:tblGrid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Datos de información requeridos: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1.  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Nombre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, denominación o razón social de quien o quiénes promuevan,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En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su caso de su representante legal, domicilio, número telefónico, correo electrónico para recibir notificaciones, así como nombre de la persona o personas autorizadas para recibirlas,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3.  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La petición que se formula,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4.  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Los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hechos o razones que dan motivo a la petición,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5.   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El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órgano administrativo a que se dirigen y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6.   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Lugar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y fecha de su emisión. 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7.   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Señalar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la carretera, tramo y kilómetro en donde se llevará a cabo la obra.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8" name="17 Grupo"/>
          <p:cNvGrpSpPr/>
          <p:nvPr/>
        </p:nvGrpSpPr>
        <p:grpSpPr>
          <a:xfrm>
            <a:off x="6948264" y="6505839"/>
            <a:ext cx="1053935" cy="327042"/>
            <a:chOff x="5364088" y="6165304"/>
            <a:chExt cx="1053935" cy="327042"/>
          </a:xfrm>
        </p:grpSpPr>
        <p:sp>
          <p:nvSpPr>
            <p:cNvPr id="19" name="18 Flecha izquierda"/>
            <p:cNvSpPr/>
            <p:nvPr/>
          </p:nvSpPr>
          <p:spPr>
            <a:xfrm>
              <a:off x="5364088" y="6165304"/>
              <a:ext cx="936104" cy="327042"/>
            </a:xfrm>
            <a:prstGeom prst="leftArrow">
              <a:avLst/>
            </a:prstGeom>
            <a:solidFill>
              <a:schemeClr val="bg2">
                <a:lumMod val="5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5364088" y="6213409"/>
              <a:ext cx="10539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b="1" dirty="0" smtClean="0">
                  <a:hlinkClick r:id="rId4" action="ppaction://hlinkpres?slideindex=10&amp;slidetitle=Presentación de PowerPoint"/>
                </a:rPr>
                <a:t>Menú principal</a:t>
              </a:r>
              <a:endParaRPr lang="es-MX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56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2 de 6.</a:t>
            </a:r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88211"/>
              </p:ext>
            </p:extLst>
          </p:nvPr>
        </p:nvGraphicFramePr>
        <p:xfrm>
          <a:off x="755576" y="2132856"/>
          <a:ext cx="7931224" cy="41597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466"/>
                <a:gridCol w="7867758"/>
              </a:tblGrid>
              <a:tr h="261629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u="none" strike="noStrike" dirty="0">
                          <a:effectLst/>
                        </a:rPr>
                        <a:t>Documentos que deben anexarse a la solicitud: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1.       Documentos que acredite la personalidad jurídica del promovente, tales como: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a.    Personas físicas: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i.     Acta de nacimiento,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49628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ii.     Identificación oficial (credencial de elector, pasaporte, cartilla liberada, o cedula profesional),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iii.     comprobante de domicilio y Registro Federal de Contribuyentes.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b.    Personas Morales: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i.     Copia de la escritura constitutiva o documento equivalente,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ii.      poder notarial del representante legal o documento equivalente,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iii.     identificación del representante legal,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iv.     comprobante de domicilio,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v.      número telefónico,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vi.     correo electrónico y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vii.     Registro Federal de Contribuyentes.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6162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viii.     (1 (para cotejo) original(es) 1 copia(s)).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39552" y="295136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9552" y="321297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371703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422108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449431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9552" y="4731295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501317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528746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553204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9552" y="579045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603770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2" name="21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3.1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Requisitos para permiso de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. 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Marque con una “X" la documentación que ya tiene y puede entregar.</a:t>
            </a:r>
            <a:endParaRPr lang="es-MX" sz="1200" b="1" i="1" dirty="0" smtClean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23" name="22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8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3 de 6.</a:t>
            </a:r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0949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39552" y="231355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76040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326446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53768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400506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39552" y="501317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55024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39552" y="57756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60064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6613"/>
              </p:ext>
            </p:extLst>
          </p:nvPr>
        </p:nvGraphicFramePr>
        <p:xfrm>
          <a:off x="755575" y="1772816"/>
          <a:ext cx="7512182" cy="49789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12182"/>
              </a:tblGrid>
              <a:tr h="37126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2.       Documento que acredite la propiedad o posesión de la superficie o autorización para su aprovechamiento (1 (para cotejo) original(es) 1 copia(s))3.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3.       Comprobante que acredite el pago de derechos (0 original(es) 1 copia(s)), una vez que se resuelva favorablemente la solicitud.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232038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4.       Constancia de no afectación a terceros o a instalaciones y obras establecidas, emitida por el Centro SCT, y (1 original(es) 0 copia(s))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       Proyecto ejecutivo que contendrá: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5.1.    Memoria descriptiva del proyecto en la que además se describa el procedimiento constructivo a emplear;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55689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5.2.    </a:t>
                      </a:r>
                      <a:r>
                        <a:rPr lang="es-MX" sz="1600" u="none" strike="noStrike" dirty="0" smtClean="0">
                          <a:effectLst/>
                        </a:rPr>
                        <a:t>Estudio </a:t>
                      </a:r>
                      <a:r>
                        <a:rPr lang="es-MX" sz="1600" u="none" strike="noStrike" dirty="0">
                          <a:effectLst/>
                        </a:rPr>
                        <a:t>de tránsito en el que se incluya la memoria de cálculo de los carriles de aceleración y desaceleración, de acuerdo al Manual de Proyecto Geométrico de Carreteras de la SCT. anexando el diagrama direccional de volúmenes de tránsito actual y el proyectado, y las características del vehículo de proyecto.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5.3.   </a:t>
                      </a:r>
                      <a:r>
                        <a:rPr lang="es-MX" sz="1600" u="none" strike="noStrike" dirty="0" smtClean="0">
                          <a:effectLst/>
                        </a:rPr>
                        <a:t> </a:t>
                      </a:r>
                      <a:r>
                        <a:rPr lang="es-MX" sz="1600" u="none" strike="noStrike" dirty="0">
                          <a:effectLst/>
                        </a:rPr>
                        <a:t>Estudio de velocidad de punto para el caso en que la velocidad de operación sea menor a la de proyecto.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5.4.   </a:t>
                      </a:r>
                      <a:r>
                        <a:rPr lang="es-MX" sz="1600" u="none" strike="noStrike" dirty="0" smtClean="0">
                          <a:effectLst/>
                        </a:rPr>
                        <a:t> </a:t>
                      </a:r>
                      <a:r>
                        <a:rPr lang="es-MX" sz="1600" u="none" strike="noStrike" dirty="0">
                          <a:effectLst/>
                        </a:rPr>
                        <a:t>Estudio de visibilidad cuando las condiciones del sitio sean adversas.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5.5.    </a:t>
                      </a:r>
                      <a:r>
                        <a:rPr lang="es-MX" sz="1600" u="none" strike="noStrike" dirty="0" smtClean="0">
                          <a:effectLst/>
                        </a:rPr>
                        <a:t>Estudio </a:t>
                      </a:r>
                      <a:r>
                        <a:rPr lang="es-MX" sz="1600" u="none" strike="noStrike" dirty="0">
                          <a:effectLst/>
                        </a:rPr>
                        <a:t>y diseño del pavimento.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5.6.    </a:t>
                      </a:r>
                      <a:r>
                        <a:rPr lang="es-MX" sz="1600" u="none" strike="noStrike" dirty="0" smtClean="0">
                          <a:effectLst/>
                        </a:rPr>
                        <a:t>Para </a:t>
                      </a:r>
                      <a:r>
                        <a:rPr lang="es-MX" sz="1600" u="none" strike="noStrike" dirty="0">
                          <a:effectLst/>
                        </a:rPr>
                        <a:t>obras adicionales de drenaje, estudio hidrológico e hidráulico para su diseño.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5.7.    </a:t>
                      </a:r>
                      <a:r>
                        <a:rPr lang="es-MX" sz="1600" u="none" strike="noStrike" dirty="0" smtClean="0">
                          <a:effectLst/>
                        </a:rPr>
                        <a:t>Para </a:t>
                      </a:r>
                      <a:r>
                        <a:rPr lang="es-MX" sz="1600" u="none" strike="noStrike" dirty="0">
                          <a:effectLst/>
                        </a:rPr>
                        <a:t>las obras de drenaje que se modifican el diseño estructural incluyendo la memoria de cálculo.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</a:tbl>
          </a:graphicData>
        </a:graphic>
      </p:graphicFrame>
      <p:sp>
        <p:nvSpPr>
          <p:cNvPr id="22" name="21 CuadroTexto"/>
          <p:cNvSpPr txBox="1"/>
          <p:nvPr/>
        </p:nvSpPr>
        <p:spPr>
          <a:xfrm>
            <a:off x="539552" y="623731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5" name="24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3.1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Requisitos para permiso de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. 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Marque con una “X" la documentación que ya tiene y puede entregar.</a:t>
            </a:r>
            <a:endParaRPr lang="es-MX" sz="1200" b="1" i="1" dirty="0" smtClean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26" name="25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1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4 de 6.</a:t>
            </a:r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6077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854077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35287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39552" y="35912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438105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587841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3966"/>
              </p:ext>
            </p:extLst>
          </p:nvPr>
        </p:nvGraphicFramePr>
        <p:xfrm>
          <a:off x="755575" y="1844824"/>
          <a:ext cx="7579725" cy="44726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79725"/>
              </a:tblGrid>
              <a:tr h="55689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5.8.        Estudio del señalamiento considerando el existente el de protección de obra y el adicional por la existencia de la obra de acuerdo a la norma oficial mexicana relativa al señalamiento, al Manual de Dispositivos para el Control del Tránsito en Calles y Carreteras, y a la Normativa para la Infraestructura del Transporte (Normativa SCT).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37126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5.9.        Estudios operativos que tengan como resultado la afectación a la autopista desde el punto de vista de los ingresos (peaje), incluyendo propuestas de solución.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5.10.     Especificaciones generales y particulares.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5.11.     Presupuesto de la obra.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5.12.     Programa de obra.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5.13.     Los siguientes planos: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55689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a)        Planta general indicando la longitud de la tangente de la autopista a cada lado del eje del acceso, y ángulo de dicha tangente en relación con el eje del acceso y la distancia al eje del acceso en proyecto de las obras, instalaciones y vegetación que afecten la operación o la visibilidad.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b)        Perfil de la tangente, indicando su pendiente, considerando 500 m a cada lado del eje del acceso,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8563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c)         Secciones transversales a cada 20 m de los carriles de aceleración y desaceleración, así como del propio acceso.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</a:tbl>
          </a:graphicData>
        </a:graphic>
      </p:graphicFrame>
      <p:sp>
        <p:nvSpPr>
          <p:cNvPr id="22" name="21 CuadroTexto"/>
          <p:cNvSpPr txBox="1"/>
          <p:nvPr/>
        </p:nvSpPr>
        <p:spPr>
          <a:xfrm>
            <a:off x="539552" y="38610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9552" y="5317157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6" name="15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3.1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Requisitos para permiso de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. 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Marque con una “X" la documentación que ya tiene y puede entregar.</a:t>
            </a:r>
            <a:endParaRPr lang="es-MX" sz="1200" b="1" i="1" dirty="0" smtClean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18" name="17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14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5 de 6.</a:t>
            </a:r>
          </a:p>
        </p:txBody>
      </p:sp>
      <p:sp>
        <p:nvSpPr>
          <p:cNvPr id="7" name="6 Flecha derecha">
            <a:hlinkClick r:id="rId3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539552" y="18448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62210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355231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552" y="211804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9552" y="436510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39552" y="384624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87718"/>
              </p:ext>
            </p:extLst>
          </p:nvPr>
        </p:nvGraphicFramePr>
        <p:xfrm>
          <a:off x="755576" y="1844825"/>
          <a:ext cx="7569382" cy="47350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69382"/>
              </a:tblGrid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d)        Del proyecto de señalamiento preventivo de obra.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e)        Del proyecto de señalamiento considerando el señalamiento existente y el propuesto para el acceso.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f)         Del proyecto de drenaje, incluyendo el inventario actual de estructuras y las que se modifican con la propuesta.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 smtClean="0">
                          <a:effectLst/>
                          <a:latin typeface="+mn-lt"/>
                        </a:rPr>
                        <a:t>g</a:t>
                      </a:r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)        Nota: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1.    Las acotaciones en los planos serán en metros y la escala será la necesaria para obtener legibilidad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374913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2.    Los planos en cuatro tantos (1 original y 3 copias) se entregarán en papel bond debidamente doblados tomando en cuenta la modulación de una hoja tamaño carta.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374913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3.    Los planos se firmarán por el proyectista o proyectistas, según sea el caso, debiendo anotar su nombre, número de cédula profesional y, en su caso, el número de registro de perito.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4.    El cuadro de referencia para los planos deberá contener los siguientes datos: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a)    Logotipo de la Secretaría de Comunicaciones y Transportes (será proporcionado por el Centro SCT).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b)   Secretaría de Comunicaciones y Transportes.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1447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c)    Dirección General de Desarrollo Carretero y Centro SCT de la entidad federativa de que se trate.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539552" y="537321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39552" y="5819179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539552" y="609329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7" name="16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3.1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Requisitos para permiso de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. 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Marque con una “X" la documentación que ya tiene y puede entregar.</a:t>
            </a:r>
            <a:endParaRPr lang="es-MX" sz="1200" b="1" i="1" dirty="0" smtClean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18" name="17 Flecha derecha">
            <a:hlinkClick r:id="rId4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7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/>
              <a:t>Página 6 de 6.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39552" y="1844824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103913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39552" y="23488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263691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18354"/>
              </p:ext>
            </p:extLst>
          </p:nvPr>
        </p:nvGraphicFramePr>
        <p:xfrm>
          <a:off x="755576" y="1851064"/>
          <a:ext cx="7855024" cy="47462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5502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d)   Descripción de la obra o instalación.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e)   Descripción del plano (planta general, secciones, etc.).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f)     Escala y acotación.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  <a:latin typeface="+mn-lt"/>
                        </a:rPr>
                        <a:t>g)    Número de plano y/o clave.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282" marR="9282" marT="9282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h)   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Nombre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, tramo, kilómetro y origen de cadenamiento de la autopista correspondiente.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i)    </a:t>
                      </a:r>
                      <a:r>
                        <a:rPr lang="es-MX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 Nombre </a:t>
                      </a:r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del solicitante.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j)     Nombre del proyectista o proyectistas.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k)    Número de cédula profesional y, en su caso, el número de registro de perito del proyectista o proyectistas.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l)      Espacio para el nombre y firma de visto bueno del Jefe de la Unidad General de Servicios Técnicos del Centro SCT de la entidad federativa de que se trate.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m) Espacio para nombre (será proporcionado por el Centro SCT) y firma de visto bueno del Subdirector de Seguimiento de permisos y aprovechamientos Zona Sur de la Dirección General de Desarrollo Carretero.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n)   Espacio para el nombre (será proporcionado por el Centro SCT) y firma de visto bueno del Director de Permisos y Aprovechamientos de la Dirección General de Desarrollo Carretero</a:t>
                      </a:r>
                      <a:r>
                        <a:rPr lang="es-MX" sz="1600" u="none" strike="noStrike" dirty="0" smtClean="0">
                          <a:effectLst/>
                        </a:rPr>
                        <a:t>.</a:t>
                      </a:r>
                    </a:p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effectLst/>
                        </a:rPr>
                        <a:t> (1 original(es) 3 copias de los planos impresos y una copia del archivo informático en formato </a:t>
                      </a:r>
                      <a:r>
                        <a:rPr lang="es-MX" sz="1600" u="none" strike="noStrike" dirty="0" err="1">
                          <a:effectLst/>
                        </a:rPr>
                        <a:t>dwg</a:t>
                      </a:r>
                      <a:r>
                        <a:rPr lang="es-MX" sz="1600" u="none" strike="noStrike" dirty="0">
                          <a:effectLst/>
                        </a:rPr>
                        <a:t> y </a:t>
                      </a:r>
                      <a:r>
                        <a:rPr lang="es-MX" sz="1600" u="none" strike="noStrike" dirty="0" err="1">
                          <a:effectLst/>
                        </a:rPr>
                        <a:t>pdf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0" name="29 CuadroTexto"/>
          <p:cNvSpPr txBox="1"/>
          <p:nvPr/>
        </p:nvSpPr>
        <p:spPr>
          <a:xfrm>
            <a:off x="539552" y="288433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39552" y="3140968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39552" y="3383507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39552" y="3659832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39552" y="4149080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39552" y="465313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39552" y="5373216"/>
            <a:ext cx="216024" cy="2308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900" dirty="0" smtClean="0"/>
              <a:t>x</a:t>
            </a:r>
            <a:endParaRPr lang="es-MX" sz="1050" dirty="0"/>
          </a:p>
        </p:txBody>
      </p:sp>
      <p:sp>
        <p:nvSpPr>
          <p:cNvPr id="19" name="18 Rectángulo"/>
          <p:cNvSpPr/>
          <p:nvPr/>
        </p:nvSpPr>
        <p:spPr>
          <a:xfrm>
            <a:off x="-6503" y="990375"/>
            <a:ext cx="74588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Sección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3.1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Requisitos para permiso de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. 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Marque con una “X" la documentación que ya tiene y puede entregar.</a:t>
            </a:r>
            <a:endParaRPr lang="es-MX" sz="1200" b="1" i="1" dirty="0" smtClean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20" name="19 Flecha derecha">
            <a:hlinkClick r:id="rId3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CuadroTexto"/>
          <p:cNvSpPr txBox="1"/>
          <p:nvPr/>
        </p:nvSpPr>
        <p:spPr>
          <a:xfrm>
            <a:off x="6516216" y="652536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hlinkClick r:id="rId4" action="ppaction://hlinksldjump"/>
              </a:rPr>
              <a:t>Guardar datos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9852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-6503" y="990375"/>
            <a:ext cx="7458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Reporte de documentación que </a:t>
            </a:r>
            <a:r>
              <a:rPr lang="es-MX" sz="1200" b="1" i="1" u="sng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ya puede entregar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 para tramitar el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permiso 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Cuota.</a:t>
            </a:r>
            <a:endParaRPr lang="es-MX" sz="1200" b="1" i="1" dirty="0" smtClean="0">
              <a:solidFill>
                <a:schemeClr val="accent2">
                  <a:lumMod val="75000"/>
                </a:schemeClr>
              </a:solidFill>
              <a:latin typeface="Century Gothic" pitchFamily="34" charset="0"/>
              <a:ea typeface="Times New Roman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endParaRPr lang="es-MX" sz="1200" b="1" i="1" dirty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15" name="14 Flecha derecha">
            <a:hlinkClick r:id="rId3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5" t="46253" r="13015" b="23665"/>
          <a:stretch/>
        </p:blipFill>
        <p:spPr bwMode="auto">
          <a:xfrm>
            <a:off x="539552" y="1636707"/>
            <a:ext cx="6588732" cy="190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6" t="29547" r="19558" b="20283"/>
          <a:stretch/>
        </p:blipFill>
        <p:spPr bwMode="auto">
          <a:xfrm>
            <a:off x="467544" y="3501008"/>
            <a:ext cx="5954371" cy="322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Página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Flecha derecha">
            <a:hlinkClick r:id="rId6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9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0" t="14683" r="15108" b="73611"/>
          <a:stretch/>
        </p:blipFill>
        <p:spPr bwMode="auto">
          <a:xfrm>
            <a:off x="88241" y="116632"/>
            <a:ext cx="9020263" cy="85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-6503" y="990375"/>
            <a:ext cx="7458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Reporte de documentación </a:t>
            </a:r>
            <a:r>
              <a:rPr lang="es-MX" sz="1200" b="1" i="1" dirty="0" smtClean="0">
                <a:solidFill>
                  <a:srgbClr val="FF0000"/>
                </a:solidFill>
                <a:latin typeface="Century Gothic" pitchFamily="34" charset="0"/>
                <a:ea typeface="Times New Roman"/>
                <a:cs typeface="Times New Roman"/>
              </a:rPr>
              <a:t>Faltante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 para tramitar el permiso </a:t>
            </a:r>
            <a:r>
              <a:rPr lang="es-MX" sz="1200" b="1" i="1" dirty="0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de </a:t>
            </a: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construcción de</a:t>
            </a:r>
          </a:p>
          <a:p>
            <a:pPr indent="228600" algn="just">
              <a:spcAft>
                <a:spcPts val="0"/>
              </a:spcAft>
            </a:pPr>
            <a:r>
              <a:rPr lang="es-MX" sz="1200" b="1" i="1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  <a:ea typeface="Times New Roman"/>
                <a:cs typeface="Times New Roman"/>
              </a:rPr>
              <a:t>Accesos en el Derecho de vía de las Carreteras de Cuota.</a:t>
            </a:r>
            <a:endParaRPr lang="es-MX" sz="1200" b="1" i="1" dirty="0">
              <a:solidFill>
                <a:srgbClr val="FF0000"/>
              </a:solidFill>
              <a:latin typeface="Century Gothic" pitchFamily="34" charset="0"/>
              <a:ea typeface="Times New Roman"/>
              <a:cs typeface="Times New Roman"/>
            </a:endParaRPr>
          </a:p>
        </p:txBody>
      </p:sp>
      <p:sp>
        <p:nvSpPr>
          <p:cNvPr id="15" name="14 Flecha derecha">
            <a:hlinkClick r:id="rId3" action="ppaction://hlinksldjump"/>
          </p:cNvPr>
          <p:cNvSpPr/>
          <p:nvPr/>
        </p:nvSpPr>
        <p:spPr>
          <a:xfrm rot="10800000">
            <a:off x="8388424" y="6525344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7380313" y="972976"/>
            <a:ext cx="151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 b="1">
                <a:latin typeface="Century Gothic" pitchFamily="34" charset="0"/>
              </a:defRPr>
            </a:lvl1pPr>
          </a:lstStyle>
          <a:p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Página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</a:t>
            </a:r>
            <a:r>
              <a:rPr lang="es-MX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</a:t>
            </a:r>
            <a:r>
              <a:rPr lang="es-MX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endParaRPr lang="es-MX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17 Flecha derecha">
            <a:hlinkClick r:id="rId4" action="ppaction://hlinksldjump"/>
          </p:cNvPr>
          <p:cNvSpPr/>
          <p:nvPr/>
        </p:nvSpPr>
        <p:spPr>
          <a:xfrm>
            <a:off x="8820472" y="6525363"/>
            <a:ext cx="288032" cy="288032"/>
          </a:xfrm>
          <a:prstGeom prst="rightArrow">
            <a:avLst>
              <a:gd name="adj1" fmla="val 50000"/>
              <a:gd name="adj2" fmla="val 4730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4" t="47931" r="13750" b="9480"/>
          <a:stretch/>
        </p:blipFill>
        <p:spPr bwMode="auto">
          <a:xfrm>
            <a:off x="323528" y="1636706"/>
            <a:ext cx="5940568" cy="246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4" t="34010" r="14801" b="24159"/>
          <a:stretch/>
        </p:blipFill>
        <p:spPr bwMode="auto">
          <a:xfrm>
            <a:off x="323528" y="4164625"/>
            <a:ext cx="6048672" cy="253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0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558</Words>
  <Application>Microsoft Office PowerPoint</Application>
  <PresentationFormat>Presentación en pantalla (4:3)</PresentationFormat>
  <Paragraphs>172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</dc:creator>
  <cp:lastModifiedBy>Manuel</cp:lastModifiedBy>
  <cp:revision>22</cp:revision>
  <dcterms:created xsi:type="dcterms:W3CDTF">2012-10-24T21:58:40Z</dcterms:created>
  <dcterms:modified xsi:type="dcterms:W3CDTF">2012-10-29T17:32:43Z</dcterms:modified>
</cp:coreProperties>
</file>