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76" r:id="rId3"/>
    <p:sldId id="272" r:id="rId4"/>
    <p:sldId id="273" r:id="rId5"/>
    <p:sldId id="274" r:id="rId6"/>
    <p:sldId id="275" r:id="rId7"/>
    <p:sldId id="277" r:id="rId8"/>
    <p:sldId id="278"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876" autoAdjust="0"/>
  </p:normalViewPr>
  <p:slideViewPr>
    <p:cSldViewPr>
      <p:cViewPr>
        <p:scale>
          <a:sx n="100" d="100"/>
          <a:sy n="100" d="100"/>
        </p:scale>
        <p:origin x="-516"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FB4A3-567D-40DF-9E02-CB36F97E93B7}" type="datetimeFigureOut">
              <a:rPr lang="es-MX" smtClean="0"/>
              <a:t>26/10/2012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8B45B-A671-4CBD-9A28-E75AB6BBDE4B}" type="slidenum">
              <a:rPr lang="es-MX" smtClean="0"/>
              <a:t>‹Nº›</a:t>
            </a:fld>
            <a:endParaRPr lang="es-MX"/>
          </a:p>
        </p:txBody>
      </p:sp>
    </p:spTree>
    <p:extLst>
      <p:ext uri="{BB962C8B-B14F-4D97-AF65-F5344CB8AC3E}">
        <p14:creationId xmlns:p14="http://schemas.microsoft.com/office/powerpoint/2010/main" val="426851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09251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83300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82625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10202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68145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40333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83996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285696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53016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6795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84099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40A9C-6053-42FE-B305-9318612A6DA3}" type="datetimeFigureOut">
              <a:rPr lang="es-MX" smtClean="0"/>
              <a:t>26/10/2012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99CB8-1749-429D-9935-28E749FA457F}" type="slidenum">
              <a:rPr lang="es-MX" smtClean="0"/>
              <a:t>‹Nº›</a:t>
            </a:fld>
            <a:endParaRPr lang="es-MX"/>
          </a:p>
        </p:txBody>
      </p:sp>
    </p:spTree>
    <p:extLst>
      <p:ext uri="{BB962C8B-B14F-4D97-AF65-F5344CB8AC3E}">
        <p14:creationId xmlns:p14="http://schemas.microsoft.com/office/powerpoint/2010/main" val="4059804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2" name="1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a:t>
            </a:r>
            <a:r>
              <a:rPr lang="es-MX" sz="1200" b="1" i="1" dirty="0" smtClean="0">
                <a:solidFill>
                  <a:schemeClr val="accent2">
                    <a:lumMod val="75000"/>
                  </a:schemeClr>
                </a:solidFill>
                <a:latin typeface="Century Gothic" pitchFamily="34" charset="0"/>
                <a:ea typeface="Times New Roman"/>
                <a:cs typeface="Times New Roman"/>
              </a:rPr>
              <a:t>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Anuncios en las Zonas Aledañas al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SCT-08-001-C </a:t>
            </a:r>
            <a:endParaRPr lang="es-MX" sz="1200" i="1" dirty="0">
              <a:solidFill>
                <a:schemeClr val="accent2">
                  <a:lumMod val="75000"/>
                </a:schemeClr>
              </a:solidFill>
              <a:ea typeface="Times New Roman"/>
              <a:cs typeface="Times New Roman"/>
            </a:endParaRPr>
          </a:p>
        </p:txBody>
      </p:sp>
      <p:sp>
        <p:nvSpPr>
          <p:cNvPr id="6" name="5 CuadroTexto"/>
          <p:cNvSpPr txBox="1"/>
          <p:nvPr/>
        </p:nvSpPr>
        <p:spPr>
          <a:xfrm>
            <a:off x="7380313" y="972976"/>
            <a:ext cx="1512167" cy="246221"/>
          </a:xfrm>
          <a:prstGeom prst="rect">
            <a:avLst/>
          </a:prstGeom>
          <a:noFill/>
        </p:spPr>
        <p:txBody>
          <a:bodyPr wrap="square" rtlCol="0">
            <a:spAutoFit/>
          </a:bodyPr>
          <a:lstStyle/>
          <a:p>
            <a:r>
              <a:rPr lang="es-MX" sz="1000" b="1" dirty="0" smtClean="0">
                <a:latin typeface="Century Gothic" pitchFamily="34" charset="0"/>
              </a:rPr>
              <a:t>Página </a:t>
            </a:r>
            <a:r>
              <a:rPr lang="es-MX" sz="1000" b="1" dirty="0" smtClean="0">
                <a:latin typeface="Century Gothic" pitchFamily="34" charset="0"/>
              </a:rPr>
              <a:t>1 de 8.</a:t>
            </a:r>
            <a:endParaRPr lang="es-MX" sz="1100" b="1" dirty="0">
              <a:latin typeface="Century Gothic" pitchFamily="34" charset="0"/>
            </a:endParaRPr>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39552" y="2550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2" name="11 CuadroTexto"/>
          <p:cNvSpPr txBox="1"/>
          <p:nvPr/>
        </p:nvSpPr>
        <p:spPr>
          <a:xfrm>
            <a:off x="539552" y="279231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328498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5265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7976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6" name="15 CuadroTexto"/>
          <p:cNvSpPr txBox="1"/>
          <p:nvPr/>
        </p:nvSpPr>
        <p:spPr>
          <a:xfrm>
            <a:off x="539552" y="40346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7" name="16 CuadroTexto"/>
          <p:cNvSpPr txBox="1"/>
          <p:nvPr/>
        </p:nvSpPr>
        <p:spPr>
          <a:xfrm>
            <a:off x="539552" y="4293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11" name="10 Tabla"/>
          <p:cNvGraphicFramePr>
            <a:graphicFrameLocks noGrp="1"/>
          </p:cNvGraphicFramePr>
          <p:nvPr>
            <p:extLst>
              <p:ext uri="{D42A27DB-BD31-4B8C-83A1-F6EECF244321}">
                <p14:modId xmlns:p14="http://schemas.microsoft.com/office/powerpoint/2010/main" val="1629980312"/>
              </p:ext>
            </p:extLst>
          </p:nvPr>
        </p:nvGraphicFramePr>
        <p:xfrm>
          <a:off x="755576" y="2276872"/>
          <a:ext cx="7855024" cy="2270760"/>
        </p:xfrm>
        <a:graphic>
          <a:graphicData uri="http://schemas.openxmlformats.org/drawingml/2006/table">
            <a:tbl>
              <a:tblPr/>
              <a:tblGrid>
                <a:gridCol w="7855024"/>
              </a:tblGrid>
              <a:tr h="190500">
                <a:tc>
                  <a:txBody>
                    <a:bodyPr/>
                    <a:lstStyle/>
                    <a:p>
                      <a:pPr algn="just" fontAlgn="ctr"/>
                      <a:r>
                        <a:rPr lang="es-MX" sz="1600" b="1" i="0" u="none" strike="noStrike" dirty="0">
                          <a:solidFill>
                            <a:srgbClr val="000000"/>
                          </a:solidFill>
                          <a:effectLst/>
                          <a:latin typeface="+mn-lt"/>
                          <a:cs typeface="Calibri"/>
                        </a:rPr>
                        <a:t>Datos de información requeridos:</a:t>
                      </a:r>
                      <a:endParaRPr lang="es-MX" sz="1600" b="1"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1.  </a:t>
                      </a:r>
                      <a:r>
                        <a:rPr lang="es-MX" sz="1600" b="0" i="0" u="none" strike="noStrike" dirty="0" smtClean="0">
                          <a:solidFill>
                            <a:srgbClr val="000000"/>
                          </a:solidFill>
                          <a:effectLst/>
                          <a:latin typeface="+mn-lt"/>
                          <a:cs typeface="Calibri"/>
                        </a:rPr>
                        <a:t>Nombre</a:t>
                      </a:r>
                      <a:r>
                        <a:rPr lang="es-MX" sz="1600" b="0" i="0" u="none" strike="noStrike" dirty="0">
                          <a:solidFill>
                            <a:srgbClr val="000000"/>
                          </a:solidFill>
                          <a:effectLst/>
                          <a:latin typeface="+mn-lt"/>
                          <a:cs typeface="Calibri"/>
                        </a:rPr>
                        <a:t>, denominación o razón social de quien o quiénes promuevan,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2.  </a:t>
                      </a:r>
                      <a:r>
                        <a:rPr lang="es-MX" sz="1600" b="0" i="0" u="none" strike="noStrike" dirty="0" smtClean="0">
                          <a:solidFill>
                            <a:srgbClr val="000000"/>
                          </a:solidFill>
                          <a:effectLst/>
                          <a:latin typeface="+mn-lt"/>
                          <a:cs typeface="Calibri"/>
                        </a:rPr>
                        <a:t>En </a:t>
                      </a:r>
                      <a:r>
                        <a:rPr lang="es-MX" sz="1600" b="0" i="0" u="none" strike="noStrike" dirty="0">
                          <a:solidFill>
                            <a:srgbClr val="000000"/>
                          </a:solidFill>
                          <a:effectLst/>
                          <a:latin typeface="+mn-lt"/>
                          <a:cs typeface="Calibri"/>
                        </a:rPr>
                        <a:t>su caso de su representante legal, domicilio, número telefónico, correo electrónico para recibir notificaciones, así como nombre de la persona o personas autorizadas para recibirlas,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3.  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La petición que se formula,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4.  </a:t>
                      </a:r>
                      <a:r>
                        <a:rPr lang="es-MX" sz="1600" b="0" i="0" u="none" strike="noStrike" dirty="0" smtClean="0">
                          <a:solidFill>
                            <a:srgbClr val="000000"/>
                          </a:solidFill>
                          <a:effectLst/>
                          <a:latin typeface="+mn-lt"/>
                          <a:cs typeface="Calibri"/>
                        </a:rPr>
                        <a:t> Los </a:t>
                      </a:r>
                      <a:r>
                        <a:rPr lang="es-MX" sz="1600" b="0" i="0" u="none" strike="noStrike" dirty="0">
                          <a:solidFill>
                            <a:srgbClr val="000000"/>
                          </a:solidFill>
                          <a:effectLst/>
                          <a:latin typeface="+mn-lt"/>
                          <a:cs typeface="Calibri"/>
                        </a:rPr>
                        <a:t>hechos o razones que dan motivo a la petición,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5.   </a:t>
                      </a:r>
                      <a:r>
                        <a:rPr lang="es-MX" sz="1600" b="0" i="0" u="none" strike="noStrike" dirty="0" smtClean="0">
                          <a:solidFill>
                            <a:srgbClr val="000000"/>
                          </a:solidFill>
                          <a:effectLst/>
                          <a:latin typeface="+mn-lt"/>
                          <a:cs typeface="Calibri"/>
                        </a:rPr>
                        <a:t>El </a:t>
                      </a:r>
                      <a:r>
                        <a:rPr lang="es-MX" sz="1600" b="0" i="0" u="none" strike="noStrike" dirty="0">
                          <a:solidFill>
                            <a:srgbClr val="000000"/>
                          </a:solidFill>
                          <a:effectLst/>
                          <a:latin typeface="+mn-lt"/>
                          <a:cs typeface="Calibri"/>
                        </a:rPr>
                        <a:t>órgano administrativo a que se dirigen y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6.   </a:t>
                      </a:r>
                      <a:r>
                        <a:rPr lang="es-MX" sz="1600" b="0" i="0" u="none" strike="noStrike" dirty="0" smtClean="0">
                          <a:solidFill>
                            <a:srgbClr val="000000"/>
                          </a:solidFill>
                          <a:effectLst/>
                          <a:latin typeface="+mn-lt"/>
                          <a:cs typeface="Calibri"/>
                        </a:rPr>
                        <a:t>Lugar </a:t>
                      </a:r>
                      <a:r>
                        <a:rPr lang="es-MX" sz="1600" b="0" i="0" u="none" strike="noStrike" dirty="0">
                          <a:solidFill>
                            <a:srgbClr val="000000"/>
                          </a:solidFill>
                          <a:effectLst/>
                          <a:latin typeface="+mn-lt"/>
                          <a:cs typeface="Calibri"/>
                        </a:rPr>
                        <a:t>y fecha de su emisión.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7.   </a:t>
                      </a:r>
                      <a:r>
                        <a:rPr lang="es-MX" sz="1600" b="0" i="0" u="none" strike="noStrike" dirty="0" smtClean="0">
                          <a:solidFill>
                            <a:srgbClr val="000000"/>
                          </a:solidFill>
                          <a:effectLst/>
                          <a:latin typeface="+mn-lt"/>
                          <a:cs typeface="Calibri"/>
                        </a:rPr>
                        <a:t>Señalar </a:t>
                      </a:r>
                      <a:r>
                        <a:rPr lang="es-MX" sz="1600" b="0" i="0" u="none" strike="noStrike" dirty="0">
                          <a:solidFill>
                            <a:srgbClr val="000000"/>
                          </a:solidFill>
                          <a:effectLst/>
                          <a:latin typeface="+mn-lt"/>
                          <a:cs typeface="Calibri"/>
                        </a:rPr>
                        <a:t>la carretera, tramo y kilómetro en donde se llevará a cabo la obra.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Tree>
    <p:extLst>
      <p:ext uri="{BB962C8B-B14F-4D97-AF65-F5344CB8AC3E}">
        <p14:creationId xmlns:p14="http://schemas.microsoft.com/office/powerpoint/2010/main" val="2235616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2 de </a:t>
            </a:r>
            <a:r>
              <a:rPr lang="es-MX" dirty="0" smtClean="0"/>
              <a:t>8.</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graphicFrame>
        <p:nvGraphicFramePr>
          <p:cNvPr id="8" name="7 Tabla"/>
          <p:cNvGraphicFramePr>
            <a:graphicFrameLocks noGrp="1"/>
          </p:cNvGraphicFramePr>
          <p:nvPr>
            <p:extLst>
              <p:ext uri="{D42A27DB-BD31-4B8C-83A1-F6EECF244321}">
                <p14:modId xmlns:p14="http://schemas.microsoft.com/office/powerpoint/2010/main" val="4138046980"/>
              </p:ext>
            </p:extLst>
          </p:nvPr>
        </p:nvGraphicFramePr>
        <p:xfrm>
          <a:off x="755576" y="2132856"/>
          <a:ext cx="7931224" cy="3898139"/>
        </p:xfrm>
        <a:graphic>
          <a:graphicData uri="http://schemas.openxmlformats.org/drawingml/2006/table">
            <a:tbl>
              <a:tblPr>
                <a:tableStyleId>{2D5ABB26-0587-4C30-8999-92F81FD0307C}</a:tableStyleId>
              </a:tblPr>
              <a:tblGrid>
                <a:gridCol w="63466"/>
                <a:gridCol w="7867758"/>
              </a:tblGrid>
              <a:tr h="261629">
                <a:tc>
                  <a:txBody>
                    <a:bodyPr/>
                    <a:lstStyle/>
                    <a:p>
                      <a:pPr algn="l"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b="1" u="none" strike="noStrike" dirty="0">
                          <a:effectLst/>
                        </a:rPr>
                        <a:t>Documentos que deben anexarse a la solicitud:</a:t>
                      </a:r>
                      <a:endParaRPr lang="es-MX" sz="1600" b="1"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u="none" strike="noStrike" dirty="0">
                          <a:effectLst/>
                        </a:rPr>
                        <a:t>1.       Documentos que acredite la personalidad jurídica del promovente, tales como: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a.    Personas físicas:</a:t>
                      </a:r>
                      <a:endParaRPr lang="es-MX" sz="1600" b="1" i="0" u="none" strike="noStrike" dirty="0">
                        <a:solidFill>
                          <a:srgbClr val="000000"/>
                        </a:solidFill>
                        <a:effectLst/>
                        <a:latin typeface="Calibri"/>
                      </a:endParaRPr>
                    </a:p>
                  </a:txBody>
                  <a:tcPr marL="9282" marR="9282" marT="9282" marB="0" anchor="b"/>
                </a:tc>
              </a:tr>
              <a:tr h="249628">
                <a:tc>
                  <a:txBody>
                    <a:bodyPr/>
                    <a:lstStyle/>
                    <a:p>
                      <a:pPr algn="ctr"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i.</a:t>
                      </a:r>
                      <a:r>
                        <a:rPr lang="es-MX" sz="1600" u="none" strike="noStrike" dirty="0">
                          <a:effectLst/>
                        </a:rPr>
                        <a:t>     Identificación oficial (credencial de elector, pasaporte, cartilla liberada, o cedula profesional),</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ii</a:t>
                      </a:r>
                      <a:r>
                        <a:rPr lang="es-MX" sz="1600" u="none" strike="noStrike" dirty="0">
                          <a:effectLst/>
                        </a:rPr>
                        <a:t>.     comprobante de domicilio y Registro Federal de Contribuyentes.</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b.    Personas Morales:</a:t>
                      </a:r>
                      <a:endParaRPr lang="es-MX" sz="1600" b="1"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     Copia de la escritura constitutiva o documento equivalente,</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ii.      poder notarial del representante legal o documento equivalente,</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iii.     identificación del representante legal,</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iv.     comprobante de domicilio,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v.      número telefónico,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vi.     correo electrónico y</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vii.     Registro Federal de Contribuyentes.</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b="0" i="0" u="none" strike="noStrike" dirty="0" smtClean="0">
                          <a:solidFill>
                            <a:srgbClr val="000000"/>
                          </a:solidFill>
                          <a:effectLst/>
                          <a:latin typeface="+mn-lt"/>
                        </a:rPr>
                        <a:t>(1 (para cotejo) original(es) 1 copia(s))</a:t>
                      </a:r>
                      <a:endParaRPr lang="es-MX" sz="1600" b="0" i="0" u="none" strike="noStrike" dirty="0">
                        <a:solidFill>
                          <a:srgbClr val="000000"/>
                        </a:solidFill>
                        <a:effectLst/>
                        <a:latin typeface="Calibri"/>
                      </a:endParaRPr>
                    </a:p>
                  </a:txBody>
                  <a:tcPr marL="9282" marR="9282" marT="9282" marB="0" anchor="b"/>
                </a:tc>
              </a:tr>
            </a:tbl>
          </a:graphicData>
        </a:graphic>
      </p:graphicFrame>
      <p:sp>
        <p:nvSpPr>
          <p:cNvPr id="12" name="11 CuadroTexto"/>
          <p:cNvSpPr txBox="1"/>
          <p:nvPr/>
        </p:nvSpPr>
        <p:spPr>
          <a:xfrm>
            <a:off x="539552" y="29249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342900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9330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42062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6" name="15 CuadroTexto"/>
          <p:cNvSpPr txBox="1"/>
          <p:nvPr/>
        </p:nvSpPr>
        <p:spPr>
          <a:xfrm>
            <a:off x="539552" y="444326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7" name="16 CuadroTexto"/>
          <p:cNvSpPr txBox="1"/>
          <p:nvPr/>
        </p:nvSpPr>
        <p:spPr>
          <a:xfrm>
            <a:off x="539552" y="47251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8" name="17 CuadroTexto"/>
          <p:cNvSpPr txBox="1"/>
          <p:nvPr/>
        </p:nvSpPr>
        <p:spPr>
          <a:xfrm>
            <a:off x="539552" y="499943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9" name="18 CuadroTexto"/>
          <p:cNvSpPr txBox="1"/>
          <p:nvPr/>
        </p:nvSpPr>
        <p:spPr>
          <a:xfrm>
            <a:off x="539552" y="524400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0" name="19 CuadroTexto"/>
          <p:cNvSpPr txBox="1"/>
          <p:nvPr/>
        </p:nvSpPr>
        <p:spPr>
          <a:xfrm>
            <a:off x="539552" y="550242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3" name="22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a:t>
            </a:r>
            <a:r>
              <a:rPr lang="es-MX" sz="1200" b="1" i="1" dirty="0" smtClean="0">
                <a:solidFill>
                  <a:schemeClr val="accent2">
                    <a:lumMod val="75000"/>
                  </a:schemeClr>
                </a:solidFill>
                <a:latin typeface="Century Gothic" pitchFamily="34" charset="0"/>
                <a:ea typeface="Times New Roman"/>
                <a:cs typeface="Times New Roman"/>
              </a:rPr>
              <a:t>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Anuncios en las Zonas Aledañas al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SCT-08-001-C </a:t>
            </a:r>
            <a:endParaRPr lang="es-MX" sz="1200" i="1" dirty="0">
              <a:solidFill>
                <a:schemeClr val="accent2">
                  <a:lumMod val="75000"/>
                </a:schemeClr>
              </a:solidFill>
              <a:ea typeface="Times New Roman"/>
              <a:cs typeface="Times New Roman"/>
            </a:endParaRPr>
          </a:p>
        </p:txBody>
      </p:sp>
    </p:spTree>
    <p:extLst>
      <p:ext uri="{BB962C8B-B14F-4D97-AF65-F5344CB8AC3E}">
        <p14:creationId xmlns:p14="http://schemas.microsoft.com/office/powerpoint/2010/main" val="564894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3 de </a:t>
            </a:r>
            <a:r>
              <a:rPr lang="es-MX" dirty="0" smtClean="0"/>
              <a:t>8.</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39552" y="184482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2" name="11 CuadroTexto"/>
          <p:cNvSpPr txBox="1"/>
          <p:nvPr/>
        </p:nvSpPr>
        <p:spPr>
          <a:xfrm>
            <a:off x="539552" y="233407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29249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63021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8" name="17 CuadroTexto"/>
          <p:cNvSpPr txBox="1"/>
          <p:nvPr/>
        </p:nvSpPr>
        <p:spPr>
          <a:xfrm>
            <a:off x="539552" y="436510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5" name="24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a:t>
            </a:r>
            <a:r>
              <a:rPr lang="es-MX" sz="1200" b="1" i="1" dirty="0" smtClean="0">
                <a:solidFill>
                  <a:schemeClr val="accent2">
                    <a:lumMod val="75000"/>
                  </a:schemeClr>
                </a:solidFill>
                <a:latin typeface="Century Gothic" pitchFamily="34" charset="0"/>
                <a:ea typeface="Times New Roman"/>
                <a:cs typeface="Times New Roman"/>
              </a:rPr>
              <a:t>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Anuncios en las Zonas Aledañas al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SCT-08-001-C </a:t>
            </a:r>
            <a:endParaRPr lang="es-MX" sz="1200" i="1" dirty="0">
              <a:solidFill>
                <a:schemeClr val="accent2">
                  <a:lumMod val="75000"/>
                </a:schemeClr>
              </a:solidFill>
              <a:ea typeface="Times New Roman"/>
              <a:cs typeface="Times New Roman"/>
            </a:endParaRPr>
          </a:p>
        </p:txBody>
      </p:sp>
      <p:graphicFrame>
        <p:nvGraphicFramePr>
          <p:cNvPr id="9" name="8 Tabla"/>
          <p:cNvGraphicFramePr>
            <a:graphicFrameLocks noGrp="1"/>
          </p:cNvGraphicFramePr>
          <p:nvPr>
            <p:extLst>
              <p:ext uri="{D42A27DB-BD31-4B8C-83A1-F6EECF244321}">
                <p14:modId xmlns:p14="http://schemas.microsoft.com/office/powerpoint/2010/main" val="539645310"/>
              </p:ext>
            </p:extLst>
          </p:nvPr>
        </p:nvGraphicFramePr>
        <p:xfrm>
          <a:off x="755576" y="1844824"/>
          <a:ext cx="7848674" cy="4223385"/>
        </p:xfrm>
        <a:graphic>
          <a:graphicData uri="http://schemas.openxmlformats.org/drawingml/2006/table">
            <a:tbl>
              <a:tblPr/>
              <a:tblGrid>
                <a:gridCol w="7848674"/>
              </a:tblGrid>
              <a:tr h="381000">
                <a:tc>
                  <a:txBody>
                    <a:bodyPr/>
                    <a:lstStyle/>
                    <a:p>
                      <a:pPr algn="just" fontAlgn="ctr"/>
                      <a:r>
                        <a:rPr lang="es-MX" sz="1600" b="0" i="0" u="none" strike="noStrike" dirty="0">
                          <a:solidFill>
                            <a:srgbClr val="000000"/>
                          </a:solidFill>
                          <a:effectLst/>
                          <a:latin typeface="+mn-lt"/>
                          <a:cs typeface="Calibri"/>
                        </a:rPr>
                        <a:t>2.  </a:t>
                      </a:r>
                      <a:r>
                        <a:rPr lang="es-MX" sz="1600" b="0" i="0" u="none" strike="noStrike" dirty="0" smtClean="0">
                          <a:solidFill>
                            <a:srgbClr val="000000"/>
                          </a:solidFill>
                          <a:effectLst/>
                          <a:latin typeface="+mn-lt"/>
                          <a:cs typeface="Calibri"/>
                        </a:rPr>
                        <a:t>Documento </a:t>
                      </a:r>
                      <a:r>
                        <a:rPr lang="es-MX" sz="1600" b="0" i="0" u="none" strike="noStrike" dirty="0">
                          <a:solidFill>
                            <a:srgbClr val="000000"/>
                          </a:solidFill>
                          <a:effectLst/>
                          <a:latin typeface="+mn-lt"/>
                          <a:cs typeface="Calibri"/>
                        </a:rPr>
                        <a:t>que acredite la propiedad o posesión de la superficie o autorización para su aprovechamiento. (1 ( para cotejo) original(es) 1 copia(s))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3.    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Plano con medidas y colindancias en el que se delimite la ubicación del predio (1 original(es) 0 copia(s))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4.       Comprobante que acredite el pago de derechos (0 original(es) 1 copia(s))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a:solidFill>
                            <a:srgbClr val="000000"/>
                          </a:solidFill>
                          <a:effectLst/>
                          <a:latin typeface="+mn-lt"/>
                          <a:cs typeface="Calibri"/>
                        </a:rPr>
                        <a:t>5.       Proyecto ejecutivo que contendrá:</a:t>
                      </a:r>
                      <a:endParaRPr lang="es-MX" sz="1600" b="0" i="0" u="none" strike="noStrike">
                        <a:solidFill>
                          <a:srgbClr val="000000"/>
                        </a:solidFill>
                        <a:effectLst/>
                        <a:latin typeface="+mn-lt"/>
                      </a:endParaRPr>
                    </a:p>
                  </a:txBody>
                  <a:tcPr marL="9525" marR="9525" marT="9525" marB="0" anchor="ctr">
                    <a:lnL>
                      <a:noFill/>
                    </a:lnL>
                    <a:lnR>
                      <a:noFill/>
                    </a:lnR>
                    <a:lnT>
                      <a:noFill/>
                    </a:lnT>
                    <a:lnB>
                      <a:noFill/>
                    </a:lnB>
                  </a:tcPr>
                </a:tc>
              </a:tr>
              <a:tr h="419100">
                <a:tc>
                  <a:txBody>
                    <a:bodyPr/>
                    <a:lstStyle/>
                    <a:p>
                      <a:pPr algn="just" fontAlgn="ctr"/>
                      <a:r>
                        <a:rPr lang="es-MX" sz="1600" b="0" i="0" u="none" strike="noStrike" dirty="0">
                          <a:solidFill>
                            <a:srgbClr val="000000"/>
                          </a:solidFill>
                          <a:effectLst/>
                          <a:latin typeface="+mn-lt"/>
                          <a:cs typeface="Calibri"/>
                        </a:rPr>
                        <a:t>a)    Memoria descriptiva del proyecto, en la cual se indicará la descripción del anuncio, si existen o no instalaciones de anuncios en el área, asimismo se detallará cada una de las etapas constructivas para lograr la instalación del anuncio publicitario.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a:solidFill>
                            <a:srgbClr val="000000"/>
                          </a:solidFill>
                          <a:effectLst/>
                          <a:latin typeface="+mn-lt"/>
                          <a:cs typeface="Calibri"/>
                        </a:rPr>
                        <a:t>b)   Memoria de cálculo de la estructura que se utilice para el soporte.</a:t>
                      </a:r>
                      <a:endParaRPr lang="es-MX" sz="1600" b="0" i="0" u="none" strike="noStrike">
                        <a:solidFill>
                          <a:srgbClr val="000000"/>
                        </a:solidFill>
                        <a:effectLst/>
                        <a:latin typeface="+mn-lt"/>
                      </a:endParaRPr>
                    </a:p>
                  </a:txBody>
                  <a:tcPr marL="9525" marR="9525" marT="9525" marB="0" anchor="ctr">
                    <a:lnL>
                      <a:noFill/>
                    </a:lnL>
                    <a:lnR>
                      <a:noFill/>
                    </a:lnR>
                    <a:lnT>
                      <a:noFill/>
                    </a:lnT>
                    <a:lnB>
                      <a:noFill/>
                    </a:lnB>
                  </a:tcPr>
                </a:tc>
              </a:tr>
              <a:tr h="762000">
                <a:tc>
                  <a:txBody>
                    <a:bodyPr/>
                    <a:lstStyle/>
                    <a:p>
                      <a:pPr algn="just" fontAlgn="ctr"/>
                      <a:r>
                        <a:rPr lang="es-MX" sz="1600" b="0" i="0" u="none" strike="noStrike" dirty="0">
                          <a:solidFill>
                            <a:srgbClr val="000000"/>
                          </a:solidFill>
                          <a:effectLst/>
                          <a:latin typeface="+mn-lt"/>
                          <a:cs typeface="Calibri"/>
                        </a:rPr>
                        <a:t>c)    Planta general del tramo de la autopista señalando el sitio en donde pretende instalarse el anuncio, indicando claramente la ubicación del anuncio en el predio, los límites del derecho de vía, asimismo deberá contener las diferentes vistas del anuncio y los detalles relevantes del anuncio publicitario (tipo de soporte que se utilizará para la instalación, profundidad de hincado, tipo de cimentación, dimensiones, materiales a utilizar tanto para el anuncio como para su soporte, así como sus características).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
        <p:nvSpPr>
          <p:cNvPr id="26" name="25 CuadroTexto"/>
          <p:cNvSpPr txBox="1"/>
          <p:nvPr/>
        </p:nvSpPr>
        <p:spPr>
          <a:xfrm>
            <a:off x="539552" y="463832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Tree>
    <p:extLst>
      <p:ext uri="{BB962C8B-B14F-4D97-AF65-F5344CB8AC3E}">
        <p14:creationId xmlns:p14="http://schemas.microsoft.com/office/powerpoint/2010/main" val="2725177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4 de </a:t>
            </a:r>
            <a:r>
              <a:rPr lang="es-MX" dirty="0" smtClean="0"/>
              <a:t>8.</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39552" y="186077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211804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9" name="18 CuadroTexto"/>
          <p:cNvSpPr txBox="1"/>
          <p:nvPr/>
        </p:nvSpPr>
        <p:spPr>
          <a:xfrm>
            <a:off x="539552" y="312616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1" name="20 CuadroTexto"/>
          <p:cNvSpPr txBox="1"/>
          <p:nvPr/>
        </p:nvSpPr>
        <p:spPr>
          <a:xfrm>
            <a:off x="539552" y="436510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2" name="21 CuadroTexto"/>
          <p:cNvSpPr txBox="1"/>
          <p:nvPr/>
        </p:nvSpPr>
        <p:spPr>
          <a:xfrm>
            <a:off x="539552" y="262210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3" name="22 CuadroTexto"/>
          <p:cNvSpPr txBox="1"/>
          <p:nvPr/>
        </p:nvSpPr>
        <p:spPr>
          <a:xfrm>
            <a:off x="539552" y="363021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8" name="27 CuadroTexto"/>
          <p:cNvSpPr txBox="1"/>
          <p:nvPr/>
        </p:nvSpPr>
        <p:spPr>
          <a:xfrm>
            <a:off x="539552" y="481196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9" name="28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a:t>
            </a:r>
            <a:r>
              <a:rPr lang="es-MX" sz="1200" b="1" i="1" dirty="0" smtClean="0">
                <a:solidFill>
                  <a:schemeClr val="accent2">
                    <a:lumMod val="75000"/>
                  </a:schemeClr>
                </a:solidFill>
                <a:latin typeface="Century Gothic" pitchFamily="34" charset="0"/>
                <a:ea typeface="Times New Roman"/>
                <a:cs typeface="Times New Roman"/>
              </a:rPr>
              <a:t>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Anuncios en las Zonas Aledañas al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SCT-08-001-C </a:t>
            </a:r>
            <a:endParaRPr lang="es-MX" sz="1200" i="1" dirty="0">
              <a:solidFill>
                <a:schemeClr val="accent2">
                  <a:lumMod val="75000"/>
                </a:schemeClr>
              </a:solidFill>
              <a:ea typeface="Times New Roman"/>
              <a:cs typeface="Times New Roman"/>
            </a:endParaRPr>
          </a:p>
        </p:txBody>
      </p:sp>
      <p:graphicFrame>
        <p:nvGraphicFramePr>
          <p:cNvPr id="11" name="10 Tabla"/>
          <p:cNvGraphicFramePr>
            <a:graphicFrameLocks noGrp="1"/>
          </p:cNvGraphicFramePr>
          <p:nvPr>
            <p:extLst>
              <p:ext uri="{D42A27DB-BD31-4B8C-83A1-F6EECF244321}">
                <p14:modId xmlns:p14="http://schemas.microsoft.com/office/powerpoint/2010/main" val="1869310504"/>
              </p:ext>
            </p:extLst>
          </p:nvPr>
        </p:nvGraphicFramePr>
        <p:xfrm>
          <a:off x="755576" y="1840567"/>
          <a:ext cx="7848674" cy="4512945"/>
        </p:xfrm>
        <a:graphic>
          <a:graphicData uri="http://schemas.openxmlformats.org/drawingml/2006/table">
            <a:tbl>
              <a:tblPr/>
              <a:tblGrid>
                <a:gridCol w="7848674"/>
              </a:tblGrid>
              <a:tr h="0">
                <a:tc>
                  <a:txBody>
                    <a:bodyPr/>
                    <a:lstStyle/>
                    <a:p>
                      <a:pPr algn="just" fontAlgn="ctr"/>
                      <a:r>
                        <a:rPr lang="es-MX" sz="1600" b="0" i="0" u="none" strike="noStrike" dirty="0">
                          <a:solidFill>
                            <a:srgbClr val="000000"/>
                          </a:solidFill>
                          <a:effectLst/>
                          <a:latin typeface="+mj-lt"/>
                          <a:cs typeface="Calibri"/>
                        </a:rPr>
                        <a:t>d)   Presupuesto de </a:t>
                      </a:r>
                      <a:r>
                        <a:rPr lang="es-MX" sz="1600" b="0" i="0" u="none" strike="noStrike" dirty="0" smtClean="0">
                          <a:solidFill>
                            <a:srgbClr val="000000"/>
                          </a:solidFill>
                          <a:effectLst/>
                          <a:latin typeface="+mj-lt"/>
                          <a:cs typeface="Calibri"/>
                        </a:rPr>
                        <a:t>obra.</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39802">
                <a:tc>
                  <a:txBody>
                    <a:bodyPr/>
                    <a:lstStyle/>
                    <a:p>
                      <a:pPr algn="just" fontAlgn="ctr"/>
                      <a:r>
                        <a:rPr lang="es-MX" sz="1600" b="0" i="0" u="none" strike="noStrike" dirty="0">
                          <a:solidFill>
                            <a:srgbClr val="000000"/>
                          </a:solidFill>
                          <a:effectLst/>
                          <a:latin typeface="+mj-lt"/>
                          <a:cs typeface="Calibri"/>
                        </a:rPr>
                        <a:t>e)   Programa de obra.</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j-lt"/>
                          <a:cs typeface="Calibri"/>
                        </a:rPr>
                        <a:t>f)    </a:t>
                      </a:r>
                      <a:r>
                        <a:rPr lang="es-MX" sz="1600" b="0" i="0" u="none" strike="noStrike" dirty="0" smtClean="0">
                          <a:solidFill>
                            <a:srgbClr val="000000"/>
                          </a:solidFill>
                          <a:effectLst/>
                          <a:latin typeface="+mj-lt"/>
                          <a:cs typeface="Calibri"/>
                        </a:rPr>
                        <a:t>Nota</a:t>
                      </a:r>
                      <a:r>
                        <a:rPr lang="es-MX" sz="1600" b="0" i="0" u="none" strike="noStrike" dirty="0">
                          <a:solidFill>
                            <a:srgbClr val="000000"/>
                          </a:solidFill>
                          <a:effectLst/>
                          <a:latin typeface="+mj-lt"/>
                          <a:cs typeface="Calibri"/>
                        </a:rPr>
                        <a:t>:</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j-lt"/>
                          <a:cs typeface="Calibri"/>
                        </a:rPr>
                        <a:t>1.    Las acotaciones en los planos serán en metros y la escala será la necesaria para obtener legibilidad</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j-lt"/>
                          <a:cs typeface="Calibri"/>
                        </a:rPr>
                        <a:t>2.  </a:t>
                      </a:r>
                      <a:r>
                        <a:rPr lang="es-MX" sz="1600" b="0" i="0" u="none" strike="noStrike" dirty="0" smtClean="0">
                          <a:solidFill>
                            <a:srgbClr val="000000"/>
                          </a:solidFill>
                          <a:effectLst/>
                          <a:latin typeface="+mj-lt"/>
                          <a:cs typeface="Calibri"/>
                        </a:rPr>
                        <a:t>Los </a:t>
                      </a:r>
                      <a:r>
                        <a:rPr lang="es-MX" sz="1600" b="0" i="0" u="none" strike="noStrike" dirty="0">
                          <a:solidFill>
                            <a:srgbClr val="000000"/>
                          </a:solidFill>
                          <a:effectLst/>
                          <a:latin typeface="+mj-lt"/>
                          <a:cs typeface="Calibri"/>
                        </a:rPr>
                        <a:t>planos se entregarán en papel bond debidamente doblados tomando en cuenta la modulación de una hoja tamaño carta.</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j-lt"/>
                          <a:cs typeface="Calibri"/>
                        </a:rPr>
                        <a:t>3.  </a:t>
                      </a:r>
                      <a:r>
                        <a:rPr lang="es-MX" sz="1600" b="0" i="0" u="none" strike="noStrike" dirty="0" smtClean="0">
                          <a:solidFill>
                            <a:srgbClr val="000000"/>
                          </a:solidFill>
                          <a:effectLst/>
                          <a:latin typeface="+mj-lt"/>
                          <a:cs typeface="Calibri"/>
                        </a:rPr>
                        <a:t> Los </a:t>
                      </a:r>
                      <a:r>
                        <a:rPr lang="es-MX" sz="1600" b="0" i="0" u="none" strike="noStrike" dirty="0">
                          <a:solidFill>
                            <a:srgbClr val="000000"/>
                          </a:solidFill>
                          <a:effectLst/>
                          <a:latin typeface="+mj-lt"/>
                          <a:cs typeface="Calibri"/>
                        </a:rPr>
                        <a:t>planos se firmarán por el proyectista o proyectistas, según sea el caso, debiendo anotar su nombre, número de cédula profesional y, en su caso, el número de registro de perito.</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j-lt"/>
                          <a:cs typeface="Calibri"/>
                        </a:rPr>
                        <a:t>4.   </a:t>
                      </a:r>
                      <a:r>
                        <a:rPr lang="es-MX" sz="1600" b="0" i="0" u="none" strike="noStrike" dirty="0" smtClean="0">
                          <a:solidFill>
                            <a:srgbClr val="000000"/>
                          </a:solidFill>
                          <a:effectLst/>
                          <a:latin typeface="+mj-lt"/>
                          <a:cs typeface="Calibri"/>
                        </a:rPr>
                        <a:t>El </a:t>
                      </a:r>
                      <a:r>
                        <a:rPr lang="es-MX" sz="1600" b="0" i="0" u="none" strike="noStrike" dirty="0">
                          <a:solidFill>
                            <a:srgbClr val="000000"/>
                          </a:solidFill>
                          <a:effectLst/>
                          <a:latin typeface="+mj-lt"/>
                          <a:cs typeface="Calibri"/>
                        </a:rPr>
                        <a:t>cuadro de referencia para los planos deberá contener los siguientes datos:</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j-lt"/>
                          <a:cs typeface="Calibri"/>
                        </a:rPr>
                        <a:t>a)    Logotipo de la Secretaría de Comunicaciones y Transportes (será proporcionado por el Centro SCT).</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j-lt"/>
                          <a:cs typeface="Calibri"/>
                        </a:rPr>
                        <a:t>b)   Secretaría de Comunicaciones y Transportes.</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j-lt"/>
                          <a:cs typeface="Calibri"/>
                        </a:rPr>
                        <a:t>c)   </a:t>
                      </a:r>
                      <a:r>
                        <a:rPr lang="es-MX" sz="1600" b="0" i="0" u="none" strike="noStrike" dirty="0" smtClean="0">
                          <a:solidFill>
                            <a:srgbClr val="000000"/>
                          </a:solidFill>
                          <a:effectLst/>
                          <a:latin typeface="+mj-lt"/>
                          <a:cs typeface="Calibri"/>
                        </a:rPr>
                        <a:t>Dirección </a:t>
                      </a:r>
                      <a:r>
                        <a:rPr lang="es-MX" sz="1600" b="0" i="0" u="none" strike="noStrike" dirty="0">
                          <a:solidFill>
                            <a:srgbClr val="000000"/>
                          </a:solidFill>
                          <a:effectLst/>
                          <a:latin typeface="+mj-lt"/>
                          <a:cs typeface="Calibri"/>
                        </a:rPr>
                        <a:t>General de Desarrollo Carretero y Centro SCT de la entidad federativa de que se trate.</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j-lt"/>
                          <a:cs typeface="Calibri"/>
                        </a:rPr>
                        <a:t>d)   Descripción de la obra o instalación.</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j-lt"/>
                          <a:cs typeface="Calibri"/>
                        </a:rPr>
                        <a:t>e)   Descripción del plano (planta general, secciones, etc.).</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66035">
                <a:tc>
                  <a:txBody>
                    <a:bodyPr/>
                    <a:lstStyle/>
                    <a:p>
                      <a:pPr algn="just" fontAlgn="ctr"/>
                      <a:r>
                        <a:rPr lang="es-MX" sz="1600" b="0" i="0" u="none" strike="noStrike" dirty="0">
                          <a:solidFill>
                            <a:srgbClr val="000000"/>
                          </a:solidFill>
                          <a:effectLst/>
                          <a:latin typeface="+mj-lt"/>
                          <a:cs typeface="Calibri"/>
                        </a:rPr>
                        <a:t>f)     Escala y acotación.</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bl>
          </a:graphicData>
        </a:graphic>
      </p:graphicFrame>
      <p:sp>
        <p:nvSpPr>
          <p:cNvPr id="30" name="29 CuadroTexto"/>
          <p:cNvSpPr txBox="1"/>
          <p:nvPr/>
        </p:nvSpPr>
        <p:spPr>
          <a:xfrm>
            <a:off x="539552" y="509999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1" name="30 CuadroTexto"/>
          <p:cNvSpPr txBox="1"/>
          <p:nvPr/>
        </p:nvSpPr>
        <p:spPr>
          <a:xfrm>
            <a:off x="539552" y="558924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2" name="31 CuadroTexto"/>
          <p:cNvSpPr txBox="1"/>
          <p:nvPr/>
        </p:nvSpPr>
        <p:spPr>
          <a:xfrm>
            <a:off x="539552" y="5862191"/>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3" name="32 CuadroTexto"/>
          <p:cNvSpPr txBox="1"/>
          <p:nvPr/>
        </p:nvSpPr>
        <p:spPr>
          <a:xfrm>
            <a:off x="539552" y="60932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Tree>
    <p:extLst>
      <p:ext uri="{BB962C8B-B14F-4D97-AF65-F5344CB8AC3E}">
        <p14:creationId xmlns:p14="http://schemas.microsoft.com/office/powerpoint/2010/main" val="3641498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5 de </a:t>
            </a:r>
            <a:r>
              <a:rPr lang="es-MX" dirty="0" smtClean="0"/>
              <a:t>8.</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42082" y="194466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2706389"/>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42900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4" name="23 CuadroTexto"/>
          <p:cNvSpPr txBox="1"/>
          <p:nvPr/>
        </p:nvSpPr>
        <p:spPr>
          <a:xfrm>
            <a:off x="539552" y="443711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7" name="26 CuadroTexto"/>
          <p:cNvSpPr txBox="1"/>
          <p:nvPr/>
        </p:nvSpPr>
        <p:spPr>
          <a:xfrm>
            <a:off x="539552" y="247808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8" name="27 CuadroTexto"/>
          <p:cNvSpPr txBox="1"/>
          <p:nvPr/>
        </p:nvSpPr>
        <p:spPr>
          <a:xfrm>
            <a:off x="542082" y="220486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39330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2" name="31 CuadroTexto"/>
          <p:cNvSpPr txBox="1"/>
          <p:nvPr/>
        </p:nvSpPr>
        <p:spPr>
          <a:xfrm>
            <a:off x="542082" y="29535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5" name="34 CuadroTexto"/>
          <p:cNvSpPr txBox="1"/>
          <p:nvPr/>
        </p:nvSpPr>
        <p:spPr>
          <a:xfrm>
            <a:off x="539552" y="593447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42" name="41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a:t>
            </a:r>
            <a:r>
              <a:rPr lang="es-MX" sz="1200" b="1" i="1" dirty="0" smtClean="0">
                <a:solidFill>
                  <a:schemeClr val="accent2">
                    <a:lumMod val="75000"/>
                  </a:schemeClr>
                </a:solidFill>
                <a:latin typeface="Century Gothic" pitchFamily="34" charset="0"/>
                <a:ea typeface="Times New Roman"/>
                <a:cs typeface="Times New Roman"/>
              </a:rPr>
              <a:t>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Anuncios en las Zonas Aledañas al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SCT-08-001-C </a:t>
            </a:r>
            <a:endParaRPr lang="es-MX" sz="1200" i="1" dirty="0">
              <a:solidFill>
                <a:schemeClr val="accent2">
                  <a:lumMod val="75000"/>
                </a:schemeClr>
              </a:solidFill>
              <a:ea typeface="Times New Roman"/>
              <a:cs typeface="Times New Roman"/>
            </a:endParaRPr>
          </a:p>
        </p:txBody>
      </p:sp>
      <p:graphicFrame>
        <p:nvGraphicFramePr>
          <p:cNvPr id="9" name="8 Tabla"/>
          <p:cNvGraphicFramePr>
            <a:graphicFrameLocks noGrp="1"/>
          </p:cNvGraphicFramePr>
          <p:nvPr>
            <p:extLst>
              <p:ext uri="{D42A27DB-BD31-4B8C-83A1-F6EECF244321}">
                <p14:modId xmlns:p14="http://schemas.microsoft.com/office/powerpoint/2010/main" val="2361624856"/>
              </p:ext>
            </p:extLst>
          </p:nvPr>
        </p:nvGraphicFramePr>
        <p:xfrm>
          <a:off x="755576" y="1925156"/>
          <a:ext cx="7848674" cy="4991100"/>
        </p:xfrm>
        <a:graphic>
          <a:graphicData uri="http://schemas.openxmlformats.org/drawingml/2006/table">
            <a:tbl>
              <a:tblPr/>
              <a:tblGrid>
                <a:gridCol w="7848674"/>
              </a:tblGrid>
              <a:tr h="190500">
                <a:tc>
                  <a:txBody>
                    <a:bodyPr/>
                    <a:lstStyle/>
                    <a:p>
                      <a:pPr algn="just" fontAlgn="ctr"/>
                      <a:r>
                        <a:rPr lang="es-MX" sz="1600" b="0" i="0" u="none" strike="noStrike" dirty="0">
                          <a:solidFill>
                            <a:srgbClr val="000000"/>
                          </a:solidFill>
                          <a:effectLst/>
                          <a:latin typeface="+mn-lt"/>
                          <a:cs typeface="Calibri"/>
                        </a:rPr>
                        <a:t>g)    Número de plano y/o clave.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h)   Nombre, tramo, kilómetro y origen de cadenamiento de la autopista correspondiente.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i)     Nombre del solicitante.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j)     Nombre del proyectista o proyectistas.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k)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Número de cédula profesional y, en su caso, el número de registro de perito del proyectista o proyectistas.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l)    </a:t>
                      </a:r>
                      <a:r>
                        <a:rPr lang="es-MX" sz="1600" b="0" i="0" u="none" strike="noStrike" dirty="0" smtClean="0">
                          <a:solidFill>
                            <a:srgbClr val="000000"/>
                          </a:solidFill>
                          <a:effectLst/>
                          <a:latin typeface="+mn-lt"/>
                          <a:cs typeface="Calibri"/>
                        </a:rPr>
                        <a:t>Espacio </a:t>
                      </a:r>
                      <a:r>
                        <a:rPr lang="es-MX" sz="1600" b="0" i="0" u="none" strike="noStrike" dirty="0">
                          <a:solidFill>
                            <a:srgbClr val="000000"/>
                          </a:solidFill>
                          <a:effectLst/>
                          <a:latin typeface="+mn-lt"/>
                          <a:cs typeface="Calibri"/>
                        </a:rPr>
                        <a:t>para el nombre y firma de visto bueno del Jefe de la Unidad General de Servicios Técnicos del Centro SCT de la entidad federativa de que se trate.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m) Espacio para nombre (será proporcionado por el Centro SCT) y firma de visto bueno del Subdirector de Atención del derecho de Vía de la Dirección General de Desarrollo Carretero.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n)   Espacio para el nombre (será proporcionado por el Centro SCT) y firma de visto bueno del Director de Atención del derecho de Vía de la Dirección General de Desarrollo Carretero.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l" fontAlgn="b"/>
                      <a:r>
                        <a:rPr lang="es-MX" sz="1600" b="0" i="0" u="none" strike="noStrike" dirty="0">
                          <a:solidFill>
                            <a:srgbClr val="000000"/>
                          </a:solidFill>
                          <a:effectLst/>
                          <a:latin typeface="+mn-lt"/>
                        </a:rPr>
                        <a:t> </a:t>
                      </a:r>
                      <a:r>
                        <a:rPr lang="es-MX" sz="1600" b="0" i="0" u="none" strike="noStrike" dirty="0" smtClean="0">
                          <a:solidFill>
                            <a:srgbClr val="000000"/>
                          </a:solidFill>
                          <a:effectLst/>
                          <a:latin typeface="+mn-lt"/>
                        </a:rPr>
                        <a:t>o)   La </a:t>
                      </a:r>
                      <a:r>
                        <a:rPr lang="es-MX" sz="1600" b="0" i="0" u="none" strike="noStrike" dirty="0">
                          <a:solidFill>
                            <a:srgbClr val="000000"/>
                          </a:solidFill>
                          <a:effectLst/>
                          <a:latin typeface="+mn-lt"/>
                        </a:rPr>
                        <a:t>instalación de anuncios con fines de publicidad se sujetará a lo siguiente:</a:t>
                      </a:r>
                    </a:p>
                  </a:txBody>
                  <a:tcPr marL="9525" marR="9525" marT="9525" marB="0" anchor="b">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I</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Sólo </a:t>
                      </a:r>
                      <a:r>
                        <a:rPr lang="es-MX" sz="1600" b="0" i="0" u="none" strike="noStrike" dirty="0">
                          <a:solidFill>
                            <a:srgbClr val="000000"/>
                          </a:solidFill>
                          <a:effectLst/>
                          <a:latin typeface="+mn-lt"/>
                          <a:cs typeface="Calibri"/>
                        </a:rPr>
                        <a:t>se autorizará dicha instalación en las zonas fijadas por la Secretaría y preservando una franja de diez metros a partir del límite del derecho de vía. Las zonas se determinarán conforme a los siguientes criterios: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smtClean="0">
                          <a:solidFill>
                            <a:srgbClr val="000000"/>
                          </a:solidFill>
                          <a:effectLst/>
                          <a:latin typeface="+mn-lt"/>
                          <a:cs typeface="Calibri"/>
                        </a:rPr>
                        <a:t>a</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A </a:t>
                      </a:r>
                      <a:r>
                        <a:rPr lang="es-MX" sz="1600" b="0" i="0" u="none" strike="noStrike" dirty="0">
                          <a:solidFill>
                            <a:srgbClr val="000000"/>
                          </a:solidFill>
                          <a:effectLst/>
                          <a:latin typeface="+mn-lt"/>
                          <a:cs typeface="Calibri"/>
                        </a:rPr>
                        <a:t>partir de tres kilómetros contados del límite urbanizado de las poblaciones o de aquellas áreas consideradas como suburbanas, siempre y cuando existan en ellas tangentes de un kilómetro como mínimo;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Tree>
    <p:extLst>
      <p:ext uri="{BB962C8B-B14F-4D97-AF65-F5344CB8AC3E}">
        <p14:creationId xmlns:p14="http://schemas.microsoft.com/office/powerpoint/2010/main" val="232973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6 de </a:t>
            </a:r>
            <a:r>
              <a:rPr lang="es-MX" dirty="0" smtClean="0"/>
              <a:t>8.</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39552" y="183001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2107779"/>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283812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2" name="31 CuadroTexto"/>
          <p:cNvSpPr txBox="1"/>
          <p:nvPr/>
        </p:nvSpPr>
        <p:spPr>
          <a:xfrm>
            <a:off x="539552" y="306896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3" name="32 CuadroTexto"/>
          <p:cNvSpPr txBox="1"/>
          <p:nvPr/>
        </p:nvSpPr>
        <p:spPr>
          <a:xfrm>
            <a:off x="539552" y="357301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9" name="38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a:t>
            </a:r>
            <a:r>
              <a:rPr lang="es-MX" sz="1200" b="1" i="1" dirty="0" smtClean="0">
                <a:solidFill>
                  <a:schemeClr val="accent2">
                    <a:lumMod val="75000"/>
                  </a:schemeClr>
                </a:solidFill>
                <a:latin typeface="Century Gothic" pitchFamily="34" charset="0"/>
                <a:ea typeface="Times New Roman"/>
                <a:cs typeface="Times New Roman"/>
              </a:rPr>
              <a:t>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Anuncios en las Zonas Aledañas al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SCT-08-001-C </a:t>
            </a:r>
            <a:endParaRPr lang="es-MX" sz="1200" i="1" dirty="0">
              <a:solidFill>
                <a:schemeClr val="accent2">
                  <a:lumMod val="75000"/>
                </a:schemeClr>
              </a:solidFill>
              <a:ea typeface="Times New Roman"/>
              <a:cs typeface="Times New Roman"/>
            </a:endParaRPr>
          </a:p>
        </p:txBody>
      </p:sp>
      <p:graphicFrame>
        <p:nvGraphicFramePr>
          <p:cNvPr id="9" name="8 Tabla"/>
          <p:cNvGraphicFramePr>
            <a:graphicFrameLocks noGrp="1"/>
          </p:cNvGraphicFramePr>
          <p:nvPr>
            <p:extLst>
              <p:ext uri="{D42A27DB-BD31-4B8C-83A1-F6EECF244321}">
                <p14:modId xmlns:p14="http://schemas.microsoft.com/office/powerpoint/2010/main" val="386588528"/>
              </p:ext>
            </p:extLst>
          </p:nvPr>
        </p:nvGraphicFramePr>
        <p:xfrm>
          <a:off x="755576" y="1799808"/>
          <a:ext cx="7848674" cy="3996690"/>
        </p:xfrm>
        <a:graphic>
          <a:graphicData uri="http://schemas.openxmlformats.org/drawingml/2006/table">
            <a:tbl>
              <a:tblPr/>
              <a:tblGrid>
                <a:gridCol w="7848674"/>
              </a:tblGrid>
              <a:tr h="45016">
                <a:tc>
                  <a:txBody>
                    <a:bodyPr/>
                    <a:lstStyle/>
                    <a:p>
                      <a:pPr algn="just" fontAlgn="ctr"/>
                      <a:r>
                        <a:rPr lang="es-MX" sz="1600" b="0" i="0" u="none" strike="noStrike" dirty="0" smtClean="0">
                          <a:solidFill>
                            <a:srgbClr val="000000"/>
                          </a:solidFill>
                          <a:effectLst/>
                          <a:latin typeface="+mn-lt"/>
                          <a:cs typeface="Calibri"/>
                        </a:rPr>
                        <a:t>b)  Cada diez kilómetros en caminos rectos cuya longitud lo permita;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c)  </a:t>
                      </a:r>
                      <a:r>
                        <a:rPr lang="es-MX" sz="1600" b="0" i="0" u="none" strike="noStrike" dirty="0" smtClean="0">
                          <a:solidFill>
                            <a:srgbClr val="000000"/>
                          </a:solidFill>
                          <a:effectLst/>
                          <a:latin typeface="+mn-lt"/>
                          <a:cs typeface="Calibri"/>
                        </a:rPr>
                        <a:t>En </a:t>
                      </a:r>
                      <a:r>
                        <a:rPr lang="es-MX" sz="1600" b="0" i="0" u="none" strike="noStrike" dirty="0">
                          <a:solidFill>
                            <a:srgbClr val="000000"/>
                          </a:solidFill>
                          <a:effectLst/>
                          <a:latin typeface="+mn-lt"/>
                          <a:cs typeface="Calibri"/>
                        </a:rPr>
                        <a:t>cruceros, entronques de caminos, pasos superiores y pasos inferiores, las zonas de anuncios se establecerán fuera de un radio de 100 metros y en zonas de curvas y cambios de alineamiento horizontal o vertical, de 150 metros.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II</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La </a:t>
                      </a:r>
                      <a:r>
                        <a:rPr lang="es-MX" sz="1600" b="0" i="0" u="none" strike="noStrike" dirty="0">
                          <a:solidFill>
                            <a:srgbClr val="000000"/>
                          </a:solidFill>
                          <a:effectLst/>
                          <a:latin typeface="+mn-lt"/>
                          <a:cs typeface="Calibri"/>
                        </a:rPr>
                        <a:t>separación mínima entre anuncios deberá ser de 300 metros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III</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El </a:t>
                      </a:r>
                      <a:r>
                        <a:rPr lang="es-MX" sz="1600" b="0" i="0" u="none" strike="noStrike" dirty="0">
                          <a:solidFill>
                            <a:srgbClr val="000000"/>
                          </a:solidFill>
                          <a:effectLst/>
                          <a:latin typeface="+mn-lt"/>
                          <a:cs typeface="Calibri"/>
                        </a:rPr>
                        <a:t>ángulo en el que se colocarán los anuncios dentro de las zonas señaladas será de 0 a 20 grados con respecto a la normal del eje de la carretera. También se deberá presentar:</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IV</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Descripción </a:t>
                      </a:r>
                      <a:r>
                        <a:rPr lang="es-MX" sz="1600" b="0" i="0" u="none" strike="noStrike" dirty="0">
                          <a:solidFill>
                            <a:srgbClr val="000000"/>
                          </a:solidFill>
                          <a:effectLst/>
                          <a:latin typeface="+mn-lt"/>
                          <a:cs typeface="Calibri"/>
                        </a:rPr>
                        <a:t>del anuncio;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V</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Croquis </a:t>
                      </a:r>
                      <a:r>
                        <a:rPr lang="es-MX" sz="1600" b="0" i="0" u="none" strike="noStrike" dirty="0">
                          <a:solidFill>
                            <a:srgbClr val="000000"/>
                          </a:solidFill>
                          <a:effectLst/>
                          <a:latin typeface="+mn-lt"/>
                          <a:cs typeface="Calibri"/>
                        </a:rPr>
                        <a:t>de ubicación del anuncio en el predio; y</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VI</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Señalar si existen o no instalaciones de anuncios en el área.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smtClean="0">
                          <a:solidFill>
                            <a:srgbClr val="000000"/>
                          </a:solidFill>
                          <a:effectLst/>
                          <a:latin typeface="+mn-lt"/>
                          <a:cs typeface="Calibri"/>
                        </a:rPr>
                        <a:t>VII</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No </a:t>
                      </a:r>
                      <a:r>
                        <a:rPr lang="es-MX" sz="1600" b="0" i="0" u="none" strike="noStrike" dirty="0">
                          <a:solidFill>
                            <a:srgbClr val="000000"/>
                          </a:solidFill>
                          <a:effectLst/>
                          <a:latin typeface="+mn-lt"/>
                          <a:cs typeface="Calibri"/>
                        </a:rPr>
                        <a:t>requerirán permiso los rótulos o letreros que se fijen en los frontispicios de los comercios colindantes al derecho de vía en las carreteras para identificación de los mismos.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smtClean="0">
                          <a:solidFill>
                            <a:srgbClr val="000000"/>
                          </a:solidFill>
                          <a:effectLst/>
                          <a:latin typeface="+mn-lt"/>
                          <a:cs typeface="Calibri"/>
                        </a:rPr>
                        <a:t>VIII</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Por </a:t>
                      </a:r>
                      <a:r>
                        <a:rPr lang="es-MX" sz="1600" b="0" i="0" u="none" strike="noStrike" dirty="0">
                          <a:solidFill>
                            <a:srgbClr val="000000"/>
                          </a:solidFill>
                          <a:effectLst/>
                          <a:latin typeface="+mn-lt"/>
                          <a:cs typeface="Calibri"/>
                        </a:rPr>
                        <a:t>la instalación de anuncios, se pagarán anualmente los derechos que fije la Ley Federal de Derechos, debiendo el permisionario acreditar ante la Secretaría dicho pago.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smtClean="0">
                          <a:solidFill>
                            <a:srgbClr val="000000"/>
                          </a:solidFill>
                          <a:effectLst/>
                          <a:latin typeface="+mn-lt"/>
                        </a:rPr>
                        <a:t> IX.  Por cada cambio de leyenda o figura en un anuncio, se cubrirán los derechos correspondientes.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
        <p:nvSpPr>
          <p:cNvPr id="40" name="39 CuadroTexto"/>
          <p:cNvSpPr txBox="1"/>
          <p:nvPr/>
        </p:nvSpPr>
        <p:spPr>
          <a:xfrm>
            <a:off x="539552" y="3800227"/>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41" name="40 CuadroTexto"/>
          <p:cNvSpPr txBox="1"/>
          <p:nvPr/>
        </p:nvSpPr>
        <p:spPr>
          <a:xfrm>
            <a:off x="539701" y="405787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42" name="41 CuadroTexto"/>
          <p:cNvSpPr txBox="1"/>
          <p:nvPr/>
        </p:nvSpPr>
        <p:spPr>
          <a:xfrm>
            <a:off x="539701" y="4293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43" name="42 CuadroTexto"/>
          <p:cNvSpPr txBox="1"/>
          <p:nvPr/>
        </p:nvSpPr>
        <p:spPr>
          <a:xfrm>
            <a:off x="539552" y="479715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44" name="43 CuadroTexto"/>
          <p:cNvSpPr txBox="1"/>
          <p:nvPr/>
        </p:nvSpPr>
        <p:spPr>
          <a:xfrm>
            <a:off x="539552" y="528640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Tree>
    <p:extLst>
      <p:ext uri="{BB962C8B-B14F-4D97-AF65-F5344CB8AC3E}">
        <p14:creationId xmlns:p14="http://schemas.microsoft.com/office/powerpoint/2010/main" val="1985267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a:t>
            </a:r>
            <a:r>
              <a:rPr lang="es-MX" dirty="0" smtClean="0"/>
              <a:t>7 </a:t>
            </a:r>
            <a:r>
              <a:rPr lang="es-MX" dirty="0"/>
              <a:t>de </a:t>
            </a:r>
            <a:r>
              <a:rPr lang="es-MX" dirty="0" smtClean="0"/>
              <a:t>8.</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39552" y="183001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701" y="242088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270892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3" name="32 CuadroTexto"/>
          <p:cNvSpPr txBox="1"/>
          <p:nvPr/>
        </p:nvSpPr>
        <p:spPr>
          <a:xfrm>
            <a:off x="539552" y="350100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9" name="38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a:t>
            </a:r>
            <a:r>
              <a:rPr lang="es-MX" sz="1200" b="1" i="1" dirty="0" smtClean="0">
                <a:solidFill>
                  <a:schemeClr val="accent2">
                    <a:lumMod val="75000"/>
                  </a:schemeClr>
                </a:solidFill>
                <a:latin typeface="Century Gothic" pitchFamily="34" charset="0"/>
                <a:ea typeface="Times New Roman"/>
                <a:cs typeface="Times New Roman"/>
              </a:rPr>
              <a:t>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Anuncios en las Zonas Aledañas al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SCT-08-001-C </a:t>
            </a:r>
            <a:endParaRPr lang="es-MX" sz="1200" i="1" dirty="0">
              <a:solidFill>
                <a:schemeClr val="accent2">
                  <a:lumMod val="75000"/>
                </a:schemeClr>
              </a:solidFill>
              <a:ea typeface="Times New Roman"/>
              <a:cs typeface="Times New Roman"/>
            </a:endParaRPr>
          </a:p>
        </p:txBody>
      </p:sp>
      <p:sp>
        <p:nvSpPr>
          <p:cNvPr id="41" name="40 CuadroTexto"/>
          <p:cNvSpPr txBox="1"/>
          <p:nvPr/>
        </p:nvSpPr>
        <p:spPr>
          <a:xfrm>
            <a:off x="539701" y="405787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42" name="41 CuadroTexto"/>
          <p:cNvSpPr txBox="1"/>
          <p:nvPr/>
        </p:nvSpPr>
        <p:spPr>
          <a:xfrm>
            <a:off x="539701" y="449431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43" name="42 CuadroTexto"/>
          <p:cNvSpPr txBox="1"/>
          <p:nvPr/>
        </p:nvSpPr>
        <p:spPr>
          <a:xfrm>
            <a:off x="539552" y="494116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2" name="1 Tabla"/>
          <p:cNvGraphicFramePr>
            <a:graphicFrameLocks noGrp="1"/>
          </p:cNvGraphicFramePr>
          <p:nvPr>
            <p:extLst>
              <p:ext uri="{D42A27DB-BD31-4B8C-83A1-F6EECF244321}">
                <p14:modId xmlns:p14="http://schemas.microsoft.com/office/powerpoint/2010/main" val="3896707211"/>
              </p:ext>
            </p:extLst>
          </p:nvPr>
        </p:nvGraphicFramePr>
        <p:xfrm>
          <a:off x="755576" y="1844824"/>
          <a:ext cx="7848674" cy="3989070"/>
        </p:xfrm>
        <a:graphic>
          <a:graphicData uri="http://schemas.openxmlformats.org/drawingml/2006/table">
            <a:tbl>
              <a:tblPr/>
              <a:tblGrid>
                <a:gridCol w="7848674"/>
              </a:tblGrid>
              <a:tr h="381000">
                <a:tc>
                  <a:txBody>
                    <a:bodyPr/>
                    <a:lstStyle/>
                    <a:p>
                      <a:pPr algn="just" fontAlgn="ctr"/>
                      <a:r>
                        <a:rPr lang="es-MX" sz="1600" b="0" i="0" u="none" strike="noStrike" dirty="0" smtClean="0">
                          <a:solidFill>
                            <a:srgbClr val="000000"/>
                          </a:solidFill>
                          <a:effectLst/>
                          <a:latin typeface="+mn-lt"/>
                          <a:cs typeface="Calibri"/>
                        </a:rPr>
                        <a:t>X</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Los </a:t>
                      </a:r>
                      <a:r>
                        <a:rPr lang="es-MX" sz="1600" b="0" i="0" u="none" strike="noStrike" dirty="0">
                          <a:solidFill>
                            <a:srgbClr val="000000"/>
                          </a:solidFill>
                          <a:effectLst/>
                          <a:latin typeface="+mn-lt"/>
                          <a:cs typeface="Calibri"/>
                        </a:rPr>
                        <a:t>anuncios y obras publicitarias, además de lo requerido por las disposiciones legales de la materia deberán cumplir con lo siguiente: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a:solidFill>
                            <a:srgbClr val="000000"/>
                          </a:solidFill>
                          <a:effectLst/>
                          <a:latin typeface="+mn-lt"/>
                          <a:cs typeface="Calibri"/>
                        </a:rPr>
                        <a:t>a.    Presentar un aspecto estético y contener mensajes de seguridad vial;</a:t>
                      </a:r>
                      <a:endParaRPr lang="es-MX" sz="1600" b="0" i="0" u="none" strike="noStrike">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b.    Estar redactado en lenguaje claro y accesible en idioma español, sólo se autorizará el uso de dialectos o de nombres de productos, marcas o establecimientos en lengua extranjera, cuando se justifique su uso;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a:solidFill>
                            <a:srgbClr val="000000"/>
                          </a:solidFill>
                          <a:effectLst/>
                          <a:latin typeface="+mn-lt"/>
                          <a:cs typeface="Calibri"/>
                        </a:rPr>
                        <a:t>c.     En las zonas de alto índice turístico o fronterizas podrá incluirse la traducción del texto en español a otros idiomas;</a:t>
                      </a:r>
                      <a:endParaRPr lang="es-MX" sz="1600" b="0" i="0" u="none" strike="noStrike">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d.    Estar exento de expresiones o imágenes obscenas, y su contenido no deberá ser mayor de diez palabras, sin contar el mensaje vial que no excederá de cinco palabras;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a:solidFill>
                            <a:srgbClr val="000000"/>
                          </a:solidFill>
                          <a:effectLst/>
                          <a:latin typeface="+mn-lt"/>
                          <a:cs typeface="Calibri"/>
                        </a:rPr>
                        <a:t>e.    Tener como máximo cincuenta metros cuadrados de superficie destinada al anuncio y no más de setenta y cinco metros cuadrados de superficie total;</a:t>
                      </a:r>
                      <a:endParaRPr lang="es-MX" sz="1600" b="0" i="0" u="none" strike="noStrike">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f.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Ostentar en el ángulo inferior izquierdo el número del permiso que haya otorgado la Secretaría, así como la fecha de expedición; y</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smtClean="0">
                          <a:solidFill>
                            <a:srgbClr val="000000"/>
                          </a:solidFill>
                          <a:effectLst/>
                          <a:latin typeface="+mn-lt"/>
                        </a:rPr>
                        <a:t>g.    Las demás disposiciones que se establezcan en el permiso.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
        <p:nvSpPr>
          <p:cNvPr id="18" name="17 CuadroTexto"/>
          <p:cNvSpPr txBox="1"/>
          <p:nvPr/>
        </p:nvSpPr>
        <p:spPr>
          <a:xfrm>
            <a:off x="539552" y="551723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Tree>
    <p:extLst>
      <p:ext uri="{BB962C8B-B14F-4D97-AF65-F5344CB8AC3E}">
        <p14:creationId xmlns:p14="http://schemas.microsoft.com/office/powerpoint/2010/main" val="2213883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a:t>
            </a:r>
            <a:r>
              <a:rPr lang="es-MX" dirty="0" smtClean="0"/>
              <a:t>8 </a:t>
            </a:r>
            <a:r>
              <a:rPr lang="es-MX" dirty="0"/>
              <a:t>de </a:t>
            </a:r>
            <a:r>
              <a:rPr lang="es-MX" dirty="0" smtClean="0"/>
              <a:t>8.</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4" name="13 CuadroTexto"/>
          <p:cNvSpPr txBox="1"/>
          <p:nvPr/>
        </p:nvSpPr>
        <p:spPr>
          <a:xfrm>
            <a:off x="539701" y="206084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256490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3" name="32 CuadroTexto"/>
          <p:cNvSpPr txBox="1"/>
          <p:nvPr/>
        </p:nvSpPr>
        <p:spPr>
          <a:xfrm>
            <a:off x="539552" y="283812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9" name="38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a:t>
            </a:r>
            <a:r>
              <a:rPr lang="es-MX" sz="1200" b="1" i="1" dirty="0" smtClean="0">
                <a:solidFill>
                  <a:schemeClr val="accent2">
                    <a:lumMod val="75000"/>
                  </a:schemeClr>
                </a:solidFill>
                <a:latin typeface="Century Gothic" pitchFamily="34" charset="0"/>
                <a:ea typeface="Times New Roman"/>
                <a:cs typeface="Times New Roman"/>
              </a:rPr>
              <a:t>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Anuncios en las Zonas Aledañas al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SCT-08-001-C </a:t>
            </a:r>
            <a:endParaRPr lang="es-MX" sz="1200" i="1" dirty="0">
              <a:solidFill>
                <a:schemeClr val="accent2">
                  <a:lumMod val="75000"/>
                </a:schemeClr>
              </a:solidFill>
              <a:ea typeface="Times New Roman"/>
              <a:cs typeface="Times New Roman"/>
            </a:endParaRPr>
          </a:p>
        </p:txBody>
      </p:sp>
      <p:sp>
        <p:nvSpPr>
          <p:cNvPr id="41" name="40 CuadroTexto"/>
          <p:cNvSpPr txBox="1"/>
          <p:nvPr/>
        </p:nvSpPr>
        <p:spPr>
          <a:xfrm>
            <a:off x="539701" y="328498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5" name="4 Tabla"/>
          <p:cNvGraphicFramePr>
            <a:graphicFrameLocks noGrp="1"/>
          </p:cNvGraphicFramePr>
          <p:nvPr>
            <p:extLst>
              <p:ext uri="{D42A27DB-BD31-4B8C-83A1-F6EECF244321}">
                <p14:modId xmlns:p14="http://schemas.microsoft.com/office/powerpoint/2010/main" val="4281250677"/>
              </p:ext>
            </p:extLst>
          </p:nvPr>
        </p:nvGraphicFramePr>
        <p:xfrm>
          <a:off x="755576" y="1797546"/>
          <a:ext cx="7848674" cy="2739390"/>
        </p:xfrm>
        <a:graphic>
          <a:graphicData uri="http://schemas.openxmlformats.org/drawingml/2006/table">
            <a:tbl>
              <a:tblPr>
                <a:tableStyleId>{2D5ABB26-0587-4C30-8999-92F81FD0307C}</a:tableStyleId>
              </a:tblPr>
              <a:tblGrid>
                <a:gridCol w="7848674"/>
              </a:tblGrid>
              <a:tr h="190500">
                <a:tc>
                  <a:txBody>
                    <a:bodyPr/>
                    <a:lstStyle/>
                    <a:p>
                      <a:pPr algn="just" fontAlgn="ctr"/>
                      <a:r>
                        <a:rPr lang="es-MX" sz="1600" u="none" strike="noStrike" dirty="0" smtClean="0">
                          <a:effectLst/>
                        </a:rPr>
                        <a:t>XI</a:t>
                      </a:r>
                      <a:r>
                        <a:rPr lang="es-MX" sz="1600" u="none" strike="noStrike" dirty="0">
                          <a:effectLst/>
                        </a:rPr>
                        <a:t>.     </a:t>
                      </a:r>
                      <a:r>
                        <a:rPr lang="es-MX" sz="1600" u="none" strike="noStrike" dirty="0" smtClean="0">
                          <a:effectLst/>
                        </a:rPr>
                        <a:t>Los </a:t>
                      </a:r>
                      <a:r>
                        <a:rPr lang="es-MX" sz="1600" u="none" strike="noStrike" dirty="0">
                          <a:effectLst/>
                        </a:rPr>
                        <a:t>permisionarios no podrán:</a:t>
                      </a:r>
                      <a:endParaRPr lang="es-MX" sz="1600" b="0" i="0" u="none" strike="noStrike" dirty="0">
                        <a:solidFill>
                          <a:srgbClr val="000000"/>
                        </a:solidFill>
                        <a:effectLst/>
                        <a:latin typeface="Times New Roman"/>
                      </a:endParaRPr>
                    </a:p>
                  </a:txBody>
                  <a:tcPr marL="9525" marR="9525" marT="9525" marB="0" anchor="ctr"/>
                </a:tc>
              </a:tr>
              <a:tr h="381000">
                <a:tc>
                  <a:txBody>
                    <a:bodyPr/>
                    <a:lstStyle/>
                    <a:p>
                      <a:pPr algn="just" fontAlgn="ctr"/>
                      <a:r>
                        <a:rPr lang="es-MX" sz="1600" u="none" strike="noStrike" dirty="0">
                          <a:effectLst/>
                        </a:rPr>
                        <a:t>a.  </a:t>
                      </a:r>
                      <a:r>
                        <a:rPr lang="es-MX" sz="1600" u="none" strike="noStrike" dirty="0" smtClean="0">
                          <a:effectLst/>
                        </a:rPr>
                        <a:t>Colocar </a:t>
                      </a:r>
                      <a:r>
                        <a:rPr lang="es-MX" sz="1600" u="none" strike="noStrike" dirty="0">
                          <a:effectLst/>
                        </a:rPr>
                        <a:t>anuncios o realizar obras con fines de publicidad, en forma que pueda confundirse con cualquier clase de señal colocada a lo largo de las carreteras de jurisdicción federal;</a:t>
                      </a:r>
                      <a:endParaRPr lang="es-MX" sz="1600" b="0" i="0" u="none" strike="noStrike" dirty="0">
                        <a:solidFill>
                          <a:srgbClr val="000000"/>
                        </a:solidFill>
                        <a:effectLst/>
                        <a:latin typeface="Calibri"/>
                      </a:endParaRPr>
                    </a:p>
                  </a:txBody>
                  <a:tcPr marL="9525" marR="9525" marT="9525" marB="0" anchor="ctr"/>
                </a:tc>
              </a:tr>
              <a:tr h="190500">
                <a:tc>
                  <a:txBody>
                    <a:bodyPr/>
                    <a:lstStyle/>
                    <a:p>
                      <a:pPr algn="just" fontAlgn="ctr"/>
                      <a:r>
                        <a:rPr lang="es-MX" sz="1600" u="none" strike="noStrike" dirty="0">
                          <a:effectLst/>
                        </a:rPr>
                        <a:t>b.  </a:t>
                      </a:r>
                      <a:r>
                        <a:rPr lang="es-MX" sz="1600" u="none" strike="noStrike" dirty="0" smtClean="0">
                          <a:effectLst/>
                        </a:rPr>
                        <a:t>Fijar </a:t>
                      </a:r>
                      <a:r>
                        <a:rPr lang="es-MX" sz="1600" u="none" strike="noStrike" dirty="0">
                          <a:effectLst/>
                        </a:rPr>
                        <a:t>o usar anuncios, fuera de las zonas autorizadas por la Secretaría;</a:t>
                      </a:r>
                      <a:endParaRPr lang="es-MX" sz="1600" b="0" i="0" u="none" strike="noStrike" dirty="0">
                        <a:solidFill>
                          <a:srgbClr val="000000"/>
                        </a:solidFill>
                        <a:effectLst/>
                        <a:latin typeface="Calibri"/>
                      </a:endParaRPr>
                    </a:p>
                  </a:txBody>
                  <a:tcPr marL="9525" marR="9525" marT="9525" marB="0" anchor="ctr"/>
                </a:tc>
              </a:tr>
              <a:tr h="381000">
                <a:tc>
                  <a:txBody>
                    <a:bodyPr/>
                    <a:lstStyle/>
                    <a:p>
                      <a:pPr algn="just" fontAlgn="ctr"/>
                      <a:r>
                        <a:rPr lang="es-MX" sz="1600" u="none" strike="noStrike" dirty="0">
                          <a:effectLst/>
                        </a:rPr>
                        <a:t>c.  </a:t>
                      </a:r>
                      <a:r>
                        <a:rPr lang="es-MX" sz="1600" u="none" strike="noStrike" dirty="0" smtClean="0">
                          <a:effectLst/>
                        </a:rPr>
                        <a:t> Emplear </a:t>
                      </a:r>
                      <a:r>
                        <a:rPr lang="es-MX" sz="1600" u="none" strike="noStrike" dirty="0">
                          <a:effectLst/>
                        </a:rPr>
                        <a:t>en los textos de los anuncios las palabras "alto", "siga", "peligro", "pare", "crucero" y otras análogas que pudieran provocar confusión en los conductores de vehículos;</a:t>
                      </a:r>
                      <a:endParaRPr lang="es-MX" sz="1600" b="0" i="0" u="none" strike="noStrike" dirty="0">
                        <a:solidFill>
                          <a:srgbClr val="000000"/>
                        </a:solidFill>
                        <a:effectLst/>
                        <a:latin typeface="Calibri"/>
                      </a:endParaRPr>
                    </a:p>
                  </a:txBody>
                  <a:tcPr marL="9525" marR="9525" marT="9525" marB="0" anchor="ctr"/>
                </a:tc>
              </a:tr>
              <a:tr h="381000">
                <a:tc>
                  <a:txBody>
                    <a:bodyPr/>
                    <a:lstStyle/>
                    <a:p>
                      <a:pPr algn="just" fontAlgn="ctr"/>
                      <a:r>
                        <a:rPr lang="es-MX" sz="1600" u="none" strike="noStrike" dirty="0">
                          <a:effectLst/>
                        </a:rPr>
                        <a:t>d.  </a:t>
                      </a:r>
                      <a:r>
                        <a:rPr lang="es-MX" sz="1600" u="none" strike="noStrike" dirty="0" smtClean="0">
                          <a:effectLst/>
                        </a:rPr>
                        <a:t>Utilizar </a:t>
                      </a:r>
                      <a:r>
                        <a:rPr lang="es-MX" sz="1600" u="none" strike="noStrike" dirty="0">
                          <a:effectLst/>
                        </a:rPr>
                        <a:t>anuncios luminosos o con luces en las superficies de los mismos, así como emplear cualquier procedimiento que tenga por objeto reflejar la luz sobre ellos;</a:t>
                      </a:r>
                      <a:endParaRPr lang="es-MX" sz="1600" b="0" i="0" u="none" strike="noStrike" dirty="0">
                        <a:solidFill>
                          <a:srgbClr val="000000"/>
                        </a:solidFill>
                        <a:effectLst/>
                        <a:latin typeface="Calibri"/>
                      </a:endParaRPr>
                    </a:p>
                  </a:txBody>
                  <a:tcPr marL="9525" marR="9525" marT="9525" marB="0" anchor="ctr"/>
                </a:tc>
              </a:tr>
              <a:tr h="381000">
                <a:tc>
                  <a:txBody>
                    <a:bodyPr/>
                    <a:lstStyle/>
                    <a:p>
                      <a:pPr algn="just" fontAlgn="ctr"/>
                      <a:r>
                        <a:rPr lang="es-MX" sz="1600" u="none" strike="noStrike" dirty="0">
                          <a:effectLst/>
                        </a:rPr>
                        <a:t>e.  </a:t>
                      </a:r>
                      <a:r>
                        <a:rPr lang="es-MX" sz="1600" u="none" strike="noStrike" dirty="0" smtClean="0">
                          <a:effectLst/>
                        </a:rPr>
                        <a:t>Usar </a:t>
                      </a:r>
                      <a:r>
                        <a:rPr lang="es-MX" sz="1600" u="none" strike="noStrike" dirty="0">
                          <a:effectLst/>
                        </a:rPr>
                        <a:t>como colores </a:t>
                      </a:r>
                      <a:r>
                        <a:rPr lang="es-MX" sz="1600" u="none" strike="noStrike" dirty="0" smtClean="0">
                          <a:effectLst/>
                        </a:rPr>
                        <a:t>predominantes rojo, ámbar, violeta o azul. </a:t>
                      </a:r>
                      <a:r>
                        <a:rPr lang="es-MX" sz="1600" u="none" strike="noStrike" dirty="0">
                          <a:effectLst/>
                        </a:rPr>
                        <a:t>(1 original(es) 3 copias de los planos del proyecto incluyendo una copia del archivo informático en formato </a:t>
                      </a:r>
                      <a:r>
                        <a:rPr lang="es-MX" sz="1600" u="none" strike="noStrike" dirty="0" err="1">
                          <a:effectLst/>
                        </a:rPr>
                        <a:t>dwg</a:t>
                      </a:r>
                      <a:r>
                        <a:rPr lang="es-MX" sz="1600" u="none" strike="noStrike" dirty="0">
                          <a:effectLst/>
                        </a:rPr>
                        <a:t> y </a:t>
                      </a:r>
                      <a:r>
                        <a:rPr lang="es-MX" sz="1600" u="none" strike="noStrike" dirty="0" err="1">
                          <a:effectLst/>
                        </a:rPr>
                        <a:t>pdf</a:t>
                      </a:r>
                      <a:r>
                        <a:rPr lang="es-MX" sz="1600" u="none" strike="noStrike" dirty="0">
                          <a:effectLst/>
                        </a:rPr>
                        <a:t>. </a:t>
                      </a:r>
                      <a:r>
                        <a:rPr lang="es-MX" sz="1600" u="none" strike="noStrike" dirty="0" smtClean="0">
                          <a:effectLst/>
                        </a:rPr>
                        <a:t>copia(s))</a:t>
                      </a:r>
                      <a:endParaRPr lang="es-MX" sz="1600" b="0" i="0" u="none" strike="noStrike" dirty="0">
                        <a:solidFill>
                          <a:srgbClr val="000000"/>
                        </a:solidFill>
                        <a:effectLst/>
                        <a:latin typeface="Calibri"/>
                      </a:endParaRPr>
                    </a:p>
                  </a:txBody>
                  <a:tcPr marL="9525" marR="9525" marT="9525" marB="0" anchor="ctr"/>
                </a:tc>
              </a:tr>
            </a:tbl>
          </a:graphicData>
        </a:graphic>
      </p:graphicFrame>
      <p:sp>
        <p:nvSpPr>
          <p:cNvPr id="19" name="18 CuadroTexto"/>
          <p:cNvSpPr txBox="1"/>
          <p:nvPr/>
        </p:nvSpPr>
        <p:spPr>
          <a:xfrm>
            <a:off x="539552" y="384624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Tree>
    <p:extLst>
      <p:ext uri="{BB962C8B-B14F-4D97-AF65-F5344CB8AC3E}">
        <p14:creationId xmlns:p14="http://schemas.microsoft.com/office/powerpoint/2010/main" val="1974024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546</Words>
  <Application>Microsoft Office PowerPoint</Application>
  <PresentationFormat>Presentación en pantalla (4:3)</PresentationFormat>
  <Paragraphs>204</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dc:creator>
  <cp:lastModifiedBy>Manuel</cp:lastModifiedBy>
  <cp:revision>30</cp:revision>
  <dcterms:created xsi:type="dcterms:W3CDTF">2012-10-24T21:58:40Z</dcterms:created>
  <dcterms:modified xsi:type="dcterms:W3CDTF">2012-10-26T20:22:15Z</dcterms:modified>
</cp:coreProperties>
</file>