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76" r:id="rId3"/>
    <p:sldId id="272" r:id="rId4"/>
    <p:sldId id="273" r:id="rId5"/>
    <p:sldId id="274" r:id="rId6"/>
    <p:sldId id="275" r:id="rId7"/>
    <p:sldId id="277" r:id="rId8"/>
    <p:sldId id="278" r:id="rId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3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DFB4A3-567D-40DF-9E02-CB36F97E93B7}" type="datetimeFigureOut">
              <a:rPr lang="es-MX" smtClean="0"/>
              <a:t>29/10/2012</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C8B45B-A671-4CBD-9A28-E75AB6BBDE4B}" type="slidenum">
              <a:rPr lang="es-MX" smtClean="0"/>
              <a:t>‹Nº›</a:t>
            </a:fld>
            <a:endParaRPr lang="es-MX"/>
          </a:p>
        </p:txBody>
      </p:sp>
    </p:spTree>
    <p:extLst>
      <p:ext uri="{BB962C8B-B14F-4D97-AF65-F5344CB8AC3E}">
        <p14:creationId xmlns:p14="http://schemas.microsoft.com/office/powerpoint/2010/main" val="4268513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29640A9C-6053-42FE-B305-9318612A6DA3}" type="datetimeFigureOut">
              <a:rPr lang="es-MX" smtClean="0"/>
              <a:t>29/10/2012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1092513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29640A9C-6053-42FE-B305-9318612A6DA3}" type="datetimeFigureOut">
              <a:rPr lang="es-MX" smtClean="0"/>
              <a:t>29/10/2012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383300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29640A9C-6053-42FE-B305-9318612A6DA3}" type="datetimeFigureOut">
              <a:rPr lang="es-MX" smtClean="0"/>
              <a:t>29/10/2012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1826253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29640A9C-6053-42FE-B305-9318612A6DA3}" type="datetimeFigureOut">
              <a:rPr lang="es-MX" smtClean="0"/>
              <a:t>29/10/2012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310202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29640A9C-6053-42FE-B305-9318612A6DA3}" type="datetimeFigureOut">
              <a:rPr lang="es-MX" smtClean="0"/>
              <a:t>29/10/2012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3681452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29640A9C-6053-42FE-B305-9318612A6DA3}" type="datetimeFigureOut">
              <a:rPr lang="es-MX" smtClean="0"/>
              <a:t>29/10/2012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340333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29640A9C-6053-42FE-B305-9318612A6DA3}" type="datetimeFigureOut">
              <a:rPr lang="es-MX" smtClean="0"/>
              <a:t>29/10/2012</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1839960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29640A9C-6053-42FE-B305-9318612A6DA3}" type="datetimeFigureOut">
              <a:rPr lang="es-MX" smtClean="0"/>
              <a:t>29/10/2012</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2856961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9640A9C-6053-42FE-B305-9318612A6DA3}" type="datetimeFigureOut">
              <a:rPr lang="es-MX" smtClean="0"/>
              <a:t>29/10/2012</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530167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9640A9C-6053-42FE-B305-9318612A6DA3}" type="datetimeFigureOut">
              <a:rPr lang="es-MX" smtClean="0"/>
              <a:t>29/10/2012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679588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9640A9C-6053-42FE-B305-9318612A6DA3}" type="datetimeFigureOut">
              <a:rPr lang="es-MX" smtClean="0"/>
              <a:t>29/10/2012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3840999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640A9C-6053-42FE-B305-9318612A6DA3}" type="datetimeFigureOut">
              <a:rPr lang="es-MX" smtClean="0"/>
              <a:t>29/10/2012</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B99CB8-1749-429D-9935-28E749FA457F}" type="slidenum">
              <a:rPr lang="es-MX" smtClean="0"/>
              <a:t>‹Nº›</a:t>
            </a:fld>
            <a:endParaRPr lang="es-MX"/>
          </a:p>
        </p:txBody>
      </p:sp>
    </p:spTree>
    <p:extLst>
      <p:ext uri="{BB962C8B-B14F-4D97-AF65-F5344CB8AC3E}">
        <p14:creationId xmlns:p14="http://schemas.microsoft.com/office/powerpoint/2010/main" val="4059804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pantalla%20instructivo%20ver%202.pptx"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slide" Target="slide4.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slide" Target="slide1.xml"/><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8.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6503" y="990375"/>
            <a:ext cx="7458823" cy="1015663"/>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Sección </a:t>
            </a:r>
            <a:r>
              <a:rPr lang="es-MX" sz="1200" b="1" i="1" dirty="0" smtClean="0">
                <a:solidFill>
                  <a:schemeClr val="accent2">
                    <a:lumMod val="75000"/>
                  </a:schemeClr>
                </a:solidFill>
                <a:latin typeface="Century Gothic" pitchFamily="34" charset="0"/>
                <a:ea typeface="Times New Roman"/>
                <a:cs typeface="Times New Roman"/>
              </a:rPr>
              <a:t>3.2 </a:t>
            </a:r>
            <a:r>
              <a:rPr lang="es-MX" sz="1200" b="1" i="1" dirty="0" smtClean="0">
                <a:solidFill>
                  <a:schemeClr val="accent2">
                    <a:lumMod val="75000"/>
                  </a:schemeClr>
                </a:solidFill>
                <a:latin typeface="Century Gothic" pitchFamily="34" charset="0"/>
                <a:ea typeface="Times New Roman"/>
                <a:cs typeface="Times New Roman"/>
              </a:rPr>
              <a:t>Requisitos para permiso de construcción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Cruzamientos en el Derecho de vía de las Carreteras de Cuota.</a:t>
            </a:r>
          </a:p>
          <a:p>
            <a:pPr indent="228600" algn="just"/>
            <a:r>
              <a:rPr lang="es-MX" sz="1200" b="1" i="1" dirty="0">
                <a:solidFill>
                  <a:srgbClr val="FF0000"/>
                </a:solidFill>
                <a:latin typeface="Century Gothic" pitchFamily="34" charset="0"/>
                <a:ea typeface="Times New Roman"/>
                <a:cs typeface="Times New Roman"/>
              </a:rPr>
              <a:t>Marque con una “X" la documentación que ya tiene y puede entregar.</a:t>
            </a:r>
          </a:p>
          <a:p>
            <a:pPr indent="228600" algn="just">
              <a:spcAft>
                <a:spcPts val="0"/>
              </a:spcAft>
            </a:pPr>
            <a:endParaRPr lang="es-MX" sz="1200" b="1" i="1" dirty="0" smtClean="0">
              <a:solidFill>
                <a:schemeClr val="accent2">
                  <a:lumMod val="75000"/>
                </a:schemeClr>
              </a:solidFill>
              <a:latin typeface="Century Gothic" pitchFamily="34" charset="0"/>
              <a:ea typeface="Times New Roman"/>
              <a:cs typeface="Times New Roman"/>
            </a:endParaRP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Homoclave</a:t>
            </a:r>
            <a:r>
              <a:rPr lang="es-MX" sz="1200" b="1" i="1" dirty="0">
                <a:solidFill>
                  <a:schemeClr val="accent2">
                    <a:lumMod val="75000"/>
                  </a:schemeClr>
                </a:solidFill>
                <a:latin typeface="Century Gothic" pitchFamily="34" charset="0"/>
                <a:ea typeface="Times New Roman"/>
                <a:cs typeface="Times New Roman"/>
              </a:rPr>
              <a:t>: </a:t>
            </a:r>
            <a:r>
              <a:rPr lang="es-MX" sz="1200" b="1" i="1" dirty="0" smtClean="0">
                <a:solidFill>
                  <a:schemeClr val="accent2">
                    <a:lumMod val="75000"/>
                  </a:schemeClr>
                </a:solidFill>
                <a:latin typeface="Century Gothic" pitchFamily="34" charset="0"/>
                <a:ea typeface="Times New Roman"/>
                <a:cs typeface="Times New Roman"/>
              </a:rPr>
              <a:t>SCT-08-001-B </a:t>
            </a:r>
            <a:endParaRPr lang="es-MX" sz="1200" i="1" dirty="0">
              <a:solidFill>
                <a:schemeClr val="accent2">
                  <a:lumMod val="75000"/>
                </a:schemeClr>
              </a:solidFill>
              <a:ea typeface="Times New Roman"/>
              <a:cs typeface="Times New Roman"/>
            </a:endParaRPr>
          </a:p>
        </p:txBody>
      </p:sp>
      <p:sp>
        <p:nvSpPr>
          <p:cNvPr id="6" name="5 CuadroTexto"/>
          <p:cNvSpPr txBox="1"/>
          <p:nvPr/>
        </p:nvSpPr>
        <p:spPr>
          <a:xfrm>
            <a:off x="7380313" y="972976"/>
            <a:ext cx="1512167" cy="246221"/>
          </a:xfrm>
          <a:prstGeom prst="rect">
            <a:avLst/>
          </a:prstGeom>
          <a:noFill/>
        </p:spPr>
        <p:txBody>
          <a:bodyPr wrap="square" rtlCol="0">
            <a:spAutoFit/>
          </a:bodyPr>
          <a:lstStyle/>
          <a:p>
            <a:r>
              <a:rPr lang="es-MX" sz="1000" b="1" dirty="0" smtClean="0">
                <a:latin typeface="Century Gothic" pitchFamily="34" charset="0"/>
              </a:rPr>
              <a:t>Página 1 de 6.</a:t>
            </a:r>
            <a:endParaRPr lang="es-MX" sz="1100" b="1" dirty="0">
              <a:latin typeface="Century Gothic" pitchFamily="34" charset="0"/>
            </a:endParaRPr>
          </a:p>
        </p:txBody>
      </p:sp>
      <p:sp>
        <p:nvSpPr>
          <p:cNvPr id="10" name="9 CuadroTexto"/>
          <p:cNvSpPr txBox="1"/>
          <p:nvPr/>
        </p:nvSpPr>
        <p:spPr>
          <a:xfrm>
            <a:off x="539552" y="255009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2" name="11 CuadroTexto"/>
          <p:cNvSpPr txBox="1"/>
          <p:nvPr/>
        </p:nvSpPr>
        <p:spPr>
          <a:xfrm>
            <a:off x="539552" y="2792313"/>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3" name="12 CuadroTexto"/>
          <p:cNvSpPr txBox="1"/>
          <p:nvPr/>
        </p:nvSpPr>
        <p:spPr>
          <a:xfrm>
            <a:off x="539552" y="328498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4" name="13 CuadroTexto"/>
          <p:cNvSpPr txBox="1"/>
          <p:nvPr/>
        </p:nvSpPr>
        <p:spPr>
          <a:xfrm>
            <a:off x="539552" y="352655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5" name="14 CuadroTexto"/>
          <p:cNvSpPr txBox="1"/>
          <p:nvPr/>
        </p:nvSpPr>
        <p:spPr>
          <a:xfrm>
            <a:off x="539552" y="379769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6" name="15 CuadroTexto"/>
          <p:cNvSpPr txBox="1"/>
          <p:nvPr/>
        </p:nvSpPr>
        <p:spPr>
          <a:xfrm>
            <a:off x="539552" y="403468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7" name="16 CuadroTexto"/>
          <p:cNvSpPr txBox="1"/>
          <p:nvPr/>
        </p:nvSpPr>
        <p:spPr>
          <a:xfrm>
            <a:off x="539552" y="429309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graphicFrame>
        <p:nvGraphicFramePr>
          <p:cNvPr id="11" name="10 Tabla"/>
          <p:cNvGraphicFramePr>
            <a:graphicFrameLocks noGrp="1"/>
          </p:cNvGraphicFramePr>
          <p:nvPr>
            <p:extLst>
              <p:ext uri="{D42A27DB-BD31-4B8C-83A1-F6EECF244321}">
                <p14:modId xmlns:p14="http://schemas.microsoft.com/office/powerpoint/2010/main" val="1629980312"/>
              </p:ext>
            </p:extLst>
          </p:nvPr>
        </p:nvGraphicFramePr>
        <p:xfrm>
          <a:off x="755576" y="2276872"/>
          <a:ext cx="7855024" cy="2270760"/>
        </p:xfrm>
        <a:graphic>
          <a:graphicData uri="http://schemas.openxmlformats.org/drawingml/2006/table">
            <a:tbl>
              <a:tblPr/>
              <a:tblGrid>
                <a:gridCol w="7855024"/>
              </a:tblGrid>
              <a:tr h="190500">
                <a:tc>
                  <a:txBody>
                    <a:bodyPr/>
                    <a:lstStyle/>
                    <a:p>
                      <a:pPr algn="just" fontAlgn="ctr"/>
                      <a:r>
                        <a:rPr lang="es-MX" sz="1600" b="1" i="0" u="none" strike="noStrike" dirty="0">
                          <a:solidFill>
                            <a:srgbClr val="000000"/>
                          </a:solidFill>
                          <a:effectLst/>
                          <a:latin typeface="+mn-lt"/>
                          <a:cs typeface="Calibri"/>
                        </a:rPr>
                        <a:t>Datos de información requeridos:</a:t>
                      </a:r>
                      <a:endParaRPr lang="es-MX" sz="1600" b="1"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1.  </a:t>
                      </a:r>
                      <a:r>
                        <a:rPr lang="es-MX" sz="1600" b="0" i="0" u="none" strike="noStrike" dirty="0" smtClean="0">
                          <a:solidFill>
                            <a:srgbClr val="000000"/>
                          </a:solidFill>
                          <a:effectLst/>
                          <a:latin typeface="+mn-lt"/>
                          <a:cs typeface="Calibri"/>
                        </a:rPr>
                        <a:t>Nombre</a:t>
                      </a:r>
                      <a:r>
                        <a:rPr lang="es-MX" sz="1600" b="0" i="0" u="none" strike="noStrike" dirty="0">
                          <a:solidFill>
                            <a:srgbClr val="000000"/>
                          </a:solidFill>
                          <a:effectLst/>
                          <a:latin typeface="+mn-lt"/>
                          <a:cs typeface="Calibri"/>
                        </a:rPr>
                        <a:t>, denominación o razón social de quien o quiénes promuevan,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dirty="0">
                          <a:solidFill>
                            <a:srgbClr val="000000"/>
                          </a:solidFill>
                          <a:effectLst/>
                          <a:latin typeface="+mn-lt"/>
                          <a:cs typeface="Calibri"/>
                        </a:rPr>
                        <a:t>2.  </a:t>
                      </a:r>
                      <a:r>
                        <a:rPr lang="es-MX" sz="1600" b="0" i="0" u="none" strike="noStrike" dirty="0" smtClean="0">
                          <a:solidFill>
                            <a:srgbClr val="000000"/>
                          </a:solidFill>
                          <a:effectLst/>
                          <a:latin typeface="+mn-lt"/>
                          <a:cs typeface="Calibri"/>
                        </a:rPr>
                        <a:t>En </a:t>
                      </a:r>
                      <a:r>
                        <a:rPr lang="es-MX" sz="1600" b="0" i="0" u="none" strike="noStrike" dirty="0">
                          <a:solidFill>
                            <a:srgbClr val="000000"/>
                          </a:solidFill>
                          <a:effectLst/>
                          <a:latin typeface="+mn-lt"/>
                          <a:cs typeface="Calibri"/>
                        </a:rPr>
                        <a:t>su caso de su representante legal, domicilio, número telefónico, correo electrónico para recibir notificaciones, así como nombre de la persona o personas autorizadas para recibirlas,</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3.  </a:t>
                      </a:r>
                      <a:r>
                        <a:rPr lang="es-MX" sz="1600" b="0" i="0" u="none" strike="noStrike" dirty="0" smtClean="0">
                          <a:solidFill>
                            <a:srgbClr val="000000"/>
                          </a:solidFill>
                          <a:effectLst/>
                          <a:latin typeface="+mn-lt"/>
                          <a:cs typeface="Calibri"/>
                        </a:rPr>
                        <a:t> </a:t>
                      </a:r>
                      <a:r>
                        <a:rPr lang="es-MX" sz="1600" b="0" i="0" u="none" strike="noStrike" dirty="0">
                          <a:solidFill>
                            <a:srgbClr val="000000"/>
                          </a:solidFill>
                          <a:effectLst/>
                          <a:latin typeface="+mn-lt"/>
                          <a:cs typeface="Calibri"/>
                        </a:rPr>
                        <a:t>La petición que se formula,</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4.  </a:t>
                      </a:r>
                      <a:r>
                        <a:rPr lang="es-MX" sz="1600" b="0" i="0" u="none" strike="noStrike" dirty="0" smtClean="0">
                          <a:solidFill>
                            <a:srgbClr val="000000"/>
                          </a:solidFill>
                          <a:effectLst/>
                          <a:latin typeface="+mn-lt"/>
                          <a:cs typeface="Calibri"/>
                        </a:rPr>
                        <a:t> Los </a:t>
                      </a:r>
                      <a:r>
                        <a:rPr lang="es-MX" sz="1600" b="0" i="0" u="none" strike="noStrike" dirty="0">
                          <a:solidFill>
                            <a:srgbClr val="000000"/>
                          </a:solidFill>
                          <a:effectLst/>
                          <a:latin typeface="+mn-lt"/>
                          <a:cs typeface="Calibri"/>
                        </a:rPr>
                        <a:t>hechos o razones que dan motivo a la petición,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5.   </a:t>
                      </a:r>
                      <a:r>
                        <a:rPr lang="es-MX" sz="1600" b="0" i="0" u="none" strike="noStrike" dirty="0" smtClean="0">
                          <a:solidFill>
                            <a:srgbClr val="000000"/>
                          </a:solidFill>
                          <a:effectLst/>
                          <a:latin typeface="+mn-lt"/>
                          <a:cs typeface="Calibri"/>
                        </a:rPr>
                        <a:t>El </a:t>
                      </a:r>
                      <a:r>
                        <a:rPr lang="es-MX" sz="1600" b="0" i="0" u="none" strike="noStrike" dirty="0">
                          <a:solidFill>
                            <a:srgbClr val="000000"/>
                          </a:solidFill>
                          <a:effectLst/>
                          <a:latin typeface="+mn-lt"/>
                          <a:cs typeface="Calibri"/>
                        </a:rPr>
                        <a:t>órgano administrativo a que se dirigen y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6.   </a:t>
                      </a:r>
                      <a:r>
                        <a:rPr lang="es-MX" sz="1600" b="0" i="0" u="none" strike="noStrike" dirty="0" smtClean="0">
                          <a:solidFill>
                            <a:srgbClr val="000000"/>
                          </a:solidFill>
                          <a:effectLst/>
                          <a:latin typeface="+mn-lt"/>
                          <a:cs typeface="Calibri"/>
                        </a:rPr>
                        <a:t>Lugar </a:t>
                      </a:r>
                      <a:r>
                        <a:rPr lang="es-MX" sz="1600" b="0" i="0" u="none" strike="noStrike" dirty="0">
                          <a:solidFill>
                            <a:srgbClr val="000000"/>
                          </a:solidFill>
                          <a:effectLst/>
                          <a:latin typeface="+mn-lt"/>
                          <a:cs typeface="Calibri"/>
                        </a:rPr>
                        <a:t>y fecha de su emisión.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7.   </a:t>
                      </a:r>
                      <a:r>
                        <a:rPr lang="es-MX" sz="1600" b="0" i="0" u="none" strike="noStrike" dirty="0" smtClean="0">
                          <a:solidFill>
                            <a:srgbClr val="000000"/>
                          </a:solidFill>
                          <a:effectLst/>
                          <a:latin typeface="+mn-lt"/>
                          <a:cs typeface="Calibri"/>
                        </a:rPr>
                        <a:t>Señalar </a:t>
                      </a:r>
                      <a:r>
                        <a:rPr lang="es-MX" sz="1600" b="0" i="0" u="none" strike="noStrike" dirty="0">
                          <a:solidFill>
                            <a:srgbClr val="000000"/>
                          </a:solidFill>
                          <a:effectLst/>
                          <a:latin typeface="+mn-lt"/>
                          <a:cs typeface="Calibri"/>
                        </a:rPr>
                        <a:t>la carretera, tramo y kilómetro en donde se llevará a cabo la obra.</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bl>
          </a:graphicData>
        </a:graphic>
      </p:graphicFrame>
      <p:sp>
        <p:nvSpPr>
          <p:cNvPr id="18" name="17 Flecha derecha">
            <a:hlinkClick r:id="rId3" action="ppaction://hlinksldjump"/>
          </p:cNvPr>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grpSp>
        <p:nvGrpSpPr>
          <p:cNvPr id="19" name="18 Grupo"/>
          <p:cNvGrpSpPr/>
          <p:nvPr/>
        </p:nvGrpSpPr>
        <p:grpSpPr>
          <a:xfrm>
            <a:off x="6948264" y="6505839"/>
            <a:ext cx="1053935" cy="327042"/>
            <a:chOff x="5364088" y="6165304"/>
            <a:chExt cx="1053935" cy="327042"/>
          </a:xfrm>
        </p:grpSpPr>
        <p:sp>
          <p:nvSpPr>
            <p:cNvPr id="20" name="19 Flecha izquierda"/>
            <p:cNvSpPr/>
            <p:nvPr/>
          </p:nvSpPr>
          <p:spPr>
            <a:xfrm>
              <a:off x="5364088" y="6165304"/>
              <a:ext cx="936104" cy="327042"/>
            </a:xfrm>
            <a:prstGeom prst="leftArrow">
              <a:avLst/>
            </a:prstGeom>
            <a:solidFill>
              <a:schemeClr val="bg2">
                <a:lumMod val="50000"/>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20 CuadroTexto"/>
            <p:cNvSpPr txBox="1"/>
            <p:nvPr/>
          </p:nvSpPr>
          <p:spPr>
            <a:xfrm>
              <a:off x="5364088" y="6213409"/>
              <a:ext cx="1053935" cy="230832"/>
            </a:xfrm>
            <a:prstGeom prst="rect">
              <a:avLst/>
            </a:prstGeom>
            <a:noFill/>
          </p:spPr>
          <p:txBody>
            <a:bodyPr wrap="square" rtlCol="0">
              <a:spAutoFit/>
            </a:bodyPr>
            <a:lstStyle/>
            <a:p>
              <a:pPr algn="ctr"/>
              <a:r>
                <a:rPr lang="es-MX" sz="900" b="1" dirty="0" smtClean="0">
                  <a:hlinkClick r:id="rId4" action="ppaction://hlinkpres?slideindex=10&amp;slidetitle=Presentación de PowerPoint"/>
                </a:rPr>
                <a:t>Menú principal</a:t>
              </a:r>
              <a:endParaRPr lang="es-MX" sz="900" b="1" dirty="0"/>
            </a:p>
          </p:txBody>
        </p:sp>
      </p:grpSp>
    </p:spTree>
    <p:extLst>
      <p:ext uri="{BB962C8B-B14F-4D97-AF65-F5344CB8AC3E}">
        <p14:creationId xmlns:p14="http://schemas.microsoft.com/office/powerpoint/2010/main" val="2235616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7380313" y="972976"/>
            <a:ext cx="1512167" cy="246221"/>
          </a:xfrm>
          <a:prstGeom prst="rect">
            <a:avLst/>
          </a:prstGeom>
          <a:noFill/>
        </p:spPr>
        <p:txBody>
          <a:bodyPr wrap="square" rtlCol="0">
            <a:spAutoFit/>
          </a:bodyPr>
          <a:lstStyle>
            <a:defPPr>
              <a:defRPr lang="es-MX"/>
            </a:defPPr>
            <a:lvl1pPr>
              <a:defRPr sz="1000" b="1">
                <a:latin typeface="Century Gothic" pitchFamily="34" charset="0"/>
              </a:defRPr>
            </a:lvl1pPr>
          </a:lstStyle>
          <a:p>
            <a:r>
              <a:rPr lang="es-MX" dirty="0"/>
              <a:t>Página 2 de 6.</a:t>
            </a:r>
          </a:p>
        </p:txBody>
      </p:sp>
      <p:graphicFrame>
        <p:nvGraphicFramePr>
          <p:cNvPr id="8" name="7 Tabla"/>
          <p:cNvGraphicFramePr>
            <a:graphicFrameLocks noGrp="1"/>
          </p:cNvGraphicFramePr>
          <p:nvPr>
            <p:extLst>
              <p:ext uri="{D42A27DB-BD31-4B8C-83A1-F6EECF244321}">
                <p14:modId xmlns:p14="http://schemas.microsoft.com/office/powerpoint/2010/main" val="4138046980"/>
              </p:ext>
            </p:extLst>
          </p:nvPr>
        </p:nvGraphicFramePr>
        <p:xfrm>
          <a:off x="755576" y="2132856"/>
          <a:ext cx="7931224" cy="3898139"/>
        </p:xfrm>
        <a:graphic>
          <a:graphicData uri="http://schemas.openxmlformats.org/drawingml/2006/table">
            <a:tbl>
              <a:tblPr>
                <a:tableStyleId>{2D5ABB26-0587-4C30-8999-92F81FD0307C}</a:tableStyleId>
              </a:tblPr>
              <a:tblGrid>
                <a:gridCol w="63466"/>
                <a:gridCol w="7867758"/>
              </a:tblGrid>
              <a:tr h="261629">
                <a:tc>
                  <a:txBody>
                    <a:bodyPr/>
                    <a:lstStyle/>
                    <a:p>
                      <a:pPr algn="l" fontAlgn="b"/>
                      <a:r>
                        <a:rPr lang="es-MX" sz="1600" u="none" strike="noStrike" dirty="0">
                          <a:effectLst/>
                        </a:rPr>
                        <a:t> </a:t>
                      </a:r>
                      <a:endParaRPr lang="es-MX" sz="1600" b="0" i="0" u="none" strike="noStrike" dirty="0">
                        <a:solidFill>
                          <a:srgbClr val="000000"/>
                        </a:solidFill>
                        <a:effectLst/>
                        <a:latin typeface="Calibri"/>
                      </a:endParaRPr>
                    </a:p>
                  </a:txBody>
                  <a:tcPr marL="9282" marR="9282" marT="9282" marB="0" anchor="b"/>
                </a:tc>
                <a:tc>
                  <a:txBody>
                    <a:bodyPr/>
                    <a:lstStyle/>
                    <a:p>
                      <a:pPr algn="l" fontAlgn="b"/>
                      <a:r>
                        <a:rPr lang="es-MX" sz="1600" b="1" u="none" strike="noStrike" dirty="0">
                          <a:effectLst/>
                        </a:rPr>
                        <a:t>Documentos que deben anexarse a la solicitud:</a:t>
                      </a:r>
                      <a:endParaRPr lang="es-MX" sz="1600" b="1"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dirty="0">
                          <a:effectLst/>
                        </a:rPr>
                        <a:t> </a:t>
                      </a:r>
                      <a:endParaRPr lang="es-MX" sz="1600" b="0" i="0" u="none" strike="noStrike" dirty="0">
                        <a:solidFill>
                          <a:srgbClr val="000000"/>
                        </a:solidFill>
                        <a:effectLst/>
                        <a:latin typeface="Calibri"/>
                      </a:endParaRPr>
                    </a:p>
                  </a:txBody>
                  <a:tcPr marL="9282" marR="9282" marT="9282" marB="0" anchor="b"/>
                </a:tc>
                <a:tc>
                  <a:txBody>
                    <a:bodyPr/>
                    <a:lstStyle/>
                    <a:p>
                      <a:pPr algn="l" fontAlgn="b"/>
                      <a:r>
                        <a:rPr lang="es-MX" sz="1600" u="none" strike="noStrike" dirty="0">
                          <a:effectLst/>
                        </a:rPr>
                        <a:t>1.       Documentos que acredite la personalidad jurídica del promovente, tales como:</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a.    Personas físicas:</a:t>
                      </a:r>
                      <a:endParaRPr lang="es-MX" sz="1600" b="1" i="0" u="none" strike="noStrike" dirty="0">
                        <a:solidFill>
                          <a:srgbClr val="000000"/>
                        </a:solidFill>
                        <a:effectLst/>
                        <a:latin typeface="Calibri"/>
                      </a:endParaRPr>
                    </a:p>
                  </a:txBody>
                  <a:tcPr marL="9282" marR="9282" marT="9282" marB="0" anchor="b"/>
                </a:tc>
              </a:tr>
              <a:tr h="249628">
                <a:tc>
                  <a:txBody>
                    <a:bodyPr/>
                    <a:lstStyle/>
                    <a:p>
                      <a:pPr algn="ctr" fontAlgn="b"/>
                      <a:r>
                        <a:rPr lang="es-MX" sz="1600" u="none" strike="noStrike" dirty="0">
                          <a:effectLst/>
                        </a:rPr>
                        <a:t> </a:t>
                      </a:r>
                      <a:endParaRPr lang="es-MX" sz="1600" b="0" i="0" u="none" strike="noStrike" dirty="0">
                        <a:solidFill>
                          <a:srgbClr val="000000"/>
                        </a:solidFill>
                        <a:effectLst/>
                        <a:latin typeface="Calibri"/>
                      </a:endParaRPr>
                    </a:p>
                  </a:txBody>
                  <a:tcPr marL="9282" marR="9282" marT="9282" marB="0" anchor="b"/>
                </a:tc>
                <a:tc>
                  <a:txBody>
                    <a:bodyPr/>
                    <a:lstStyle/>
                    <a:p>
                      <a:pPr algn="l" fontAlgn="b"/>
                      <a:r>
                        <a:rPr lang="es-MX" sz="1600" u="none" strike="noStrike" dirty="0" smtClean="0">
                          <a:effectLst/>
                        </a:rPr>
                        <a:t>i.</a:t>
                      </a:r>
                      <a:r>
                        <a:rPr lang="es-MX" sz="1600" u="none" strike="noStrike" dirty="0">
                          <a:effectLst/>
                        </a:rPr>
                        <a:t>     Identificación oficial (credencial de elector, pasaporte, cartilla liberada, o cedula profesional),</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smtClean="0">
                          <a:effectLst/>
                        </a:rPr>
                        <a:t>ii</a:t>
                      </a:r>
                      <a:r>
                        <a:rPr lang="es-MX" sz="1600" u="none" strike="noStrike" dirty="0">
                          <a:effectLst/>
                        </a:rPr>
                        <a:t>.     comprobante de domicilio y Registro Federal de Contribuyentes.</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b.    Personas Morales:</a:t>
                      </a:r>
                      <a:endParaRPr lang="es-MX" sz="1600" b="1"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i.     Copia de la escritura constitutiva o documento equivalente,</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ii.      poder notarial del representante legal o documento equivalente,</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iii.     identificación del representante legal,</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iv.     comprobante de domicilio,</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v.      número telefónico,</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vi.     correo electrónico y</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smtClean="0">
                          <a:effectLst/>
                        </a:rPr>
                        <a:t>vii.     Registro Federal de Contribuyentes.</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b="0" i="0" u="none" strike="noStrike" dirty="0" smtClean="0">
                          <a:solidFill>
                            <a:srgbClr val="000000"/>
                          </a:solidFill>
                          <a:effectLst/>
                          <a:latin typeface="+mn-lt"/>
                        </a:rPr>
                        <a:t>(1 (para cotejo) original(es) 1 copia(s))</a:t>
                      </a:r>
                      <a:endParaRPr lang="es-MX" sz="1600" b="0" i="0" u="none" strike="noStrike" dirty="0">
                        <a:solidFill>
                          <a:srgbClr val="000000"/>
                        </a:solidFill>
                        <a:effectLst/>
                        <a:latin typeface="Calibri"/>
                      </a:endParaRPr>
                    </a:p>
                  </a:txBody>
                  <a:tcPr marL="9282" marR="9282" marT="9282" marB="0" anchor="b"/>
                </a:tc>
              </a:tr>
            </a:tbl>
          </a:graphicData>
        </a:graphic>
      </p:graphicFrame>
      <p:sp>
        <p:nvSpPr>
          <p:cNvPr id="12" name="11 CuadroTexto"/>
          <p:cNvSpPr txBox="1"/>
          <p:nvPr/>
        </p:nvSpPr>
        <p:spPr>
          <a:xfrm>
            <a:off x="539552" y="292494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3" name="12 CuadroTexto"/>
          <p:cNvSpPr txBox="1"/>
          <p:nvPr/>
        </p:nvSpPr>
        <p:spPr>
          <a:xfrm>
            <a:off x="539552" y="342900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4" name="13 CuadroTexto"/>
          <p:cNvSpPr txBox="1"/>
          <p:nvPr/>
        </p:nvSpPr>
        <p:spPr>
          <a:xfrm>
            <a:off x="539552" y="393305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5" name="14 CuadroTexto"/>
          <p:cNvSpPr txBox="1"/>
          <p:nvPr/>
        </p:nvSpPr>
        <p:spPr>
          <a:xfrm>
            <a:off x="539552" y="420628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6" name="15 CuadroTexto"/>
          <p:cNvSpPr txBox="1"/>
          <p:nvPr/>
        </p:nvSpPr>
        <p:spPr>
          <a:xfrm>
            <a:off x="539552" y="4443263"/>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7" name="16 CuadroTexto"/>
          <p:cNvSpPr txBox="1"/>
          <p:nvPr/>
        </p:nvSpPr>
        <p:spPr>
          <a:xfrm>
            <a:off x="539552" y="472514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8" name="17 CuadroTexto"/>
          <p:cNvSpPr txBox="1"/>
          <p:nvPr/>
        </p:nvSpPr>
        <p:spPr>
          <a:xfrm>
            <a:off x="539552" y="499943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9" name="18 CuadroTexto"/>
          <p:cNvSpPr txBox="1"/>
          <p:nvPr/>
        </p:nvSpPr>
        <p:spPr>
          <a:xfrm>
            <a:off x="539552" y="524400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0" name="19 CuadroTexto"/>
          <p:cNvSpPr txBox="1"/>
          <p:nvPr/>
        </p:nvSpPr>
        <p:spPr>
          <a:xfrm>
            <a:off x="539552" y="550242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2" name="21 Rectángulo"/>
          <p:cNvSpPr/>
          <p:nvPr/>
        </p:nvSpPr>
        <p:spPr>
          <a:xfrm>
            <a:off x="-6503" y="990375"/>
            <a:ext cx="7458823" cy="646331"/>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Sección </a:t>
            </a:r>
            <a:r>
              <a:rPr lang="es-MX" sz="1200" b="1" i="1" dirty="0" smtClean="0">
                <a:solidFill>
                  <a:schemeClr val="accent2">
                    <a:lumMod val="75000"/>
                  </a:schemeClr>
                </a:solidFill>
                <a:latin typeface="Century Gothic" pitchFamily="34" charset="0"/>
                <a:ea typeface="Times New Roman"/>
                <a:cs typeface="Times New Roman"/>
              </a:rPr>
              <a:t>3.2 </a:t>
            </a:r>
            <a:r>
              <a:rPr lang="es-MX" sz="1200" b="1" i="1" dirty="0" smtClean="0">
                <a:solidFill>
                  <a:schemeClr val="accent2">
                    <a:lumMod val="75000"/>
                  </a:schemeClr>
                </a:solidFill>
                <a:latin typeface="Century Gothic" pitchFamily="34" charset="0"/>
                <a:ea typeface="Times New Roman"/>
                <a:cs typeface="Times New Roman"/>
              </a:rPr>
              <a:t>Requisitos para permiso de construcción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Cruzamientos en el Derecho de vía de las Carreteras de Cuota.</a:t>
            </a:r>
          </a:p>
          <a:p>
            <a:pPr indent="228600" algn="just"/>
            <a:r>
              <a:rPr lang="es-MX" sz="1200" b="1" i="1" dirty="0">
                <a:solidFill>
                  <a:srgbClr val="FF0000"/>
                </a:solidFill>
                <a:latin typeface="Century Gothic" pitchFamily="34" charset="0"/>
                <a:ea typeface="Times New Roman"/>
                <a:cs typeface="Times New Roman"/>
              </a:rPr>
              <a:t>Marque con una “X" la documentación que ya tiene y puede entregar</a:t>
            </a:r>
            <a:r>
              <a:rPr lang="es-MX" sz="1200" b="1" i="1" dirty="0" smtClean="0">
                <a:solidFill>
                  <a:srgbClr val="FF0000"/>
                </a:solidFill>
                <a:latin typeface="Century Gothic" pitchFamily="34" charset="0"/>
                <a:ea typeface="Times New Roman"/>
                <a:cs typeface="Times New Roman"/>
              </a:rPr>
              <a:t>.</a:t>
            </a:r>
            <a:endParaRPr lang="es-MX" sz="1200" b="1" i="1" dirty="0">
              <a:solidFill>
                <a:srgbClr val="FF0000"/>
              </a:solidFill>
              <a:latin typeface="Century Gothic" pitchFamily="34" charset="0"/>
              <a:ea typeface="Times New Roman"/>
              <a:cs typeface="Times New Roman"/>
            </a:endParaRPr>
          </a:p>
        </p:txBody>
      </p:sp>
      <p:sp>
        <p:nvSpPr>
          <p:cNvPr id="21" name="20 Flecha derecha">
            <a:hlinkClick r:id="rId3" action="ppaction://hlinksldjump"/>
          </p:cNvPr>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26" name="25 Flecha derecha">
            <a:hlinkClick r:id="rId4" action="ppaction://hlinksldjump"/>
          </p:cNvPr>
          <p:cNvSpPr/>
          <p:nvPr/>
        </p:nvSpPr>
        <p:spPr>
          <a:xfrm rot="10800000">
            <a:off x="8388424" y="6525344"/>
            <a:ext cx="288032" cy="288032"/>
          </a:xfrm>
          <a:prstGeom prst="rightArrow">
            <a:avLst>
              <a:gd name="adj1" fmla="val 50000"/>
              <a:gd name="adj2" fmla="val 473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564894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7380313" y="972976"/>
            <a:ext cx="1512167" cy="246221"/>
          </a:xfrm>
          <a:prstGeom prst="rect">
            <a:avLst/>
          </a:prstGeom>
          <a:noFill/>
        </p:spPr>
        <p:txBody>
          <a:bodyPr wrap="square" rtlCol="0">
            <a:spAutoFit/>
          </a:bodyPr>
          <a:lstStyle>
            <a:defPPr>
              <a:defRPr lang="es-MX"/>
            </a:defPPr>
            <a:lvl1pPr>
              <a:defRPr sz="1000" b="1">
                <a:latin typeface="Century Gothic" pitchFamily="34" charset="0"/>
              </a:defRPr>
            </a:lvl1pPr>
          </a:lstStyle>
          <a:p>
            <a:r>
              <a:rPr lang="es-MX" dirty="0"/>
              <a:t>Página 3 de 6.</a:t>
            </a:r>
          </a:p>
        </p:txBody>
      </p:sp>
      <p:sp>
        <p:nvSpPr>
          <p:cNvPr id="10" name="9 CuadroTexto"/>
          <p:cNvSpPr txBox="1"/>
          <p:nvPr/>
        </p:nvSpPr>
        <p:spPr>
          <a:xfrm>
            <a:off x="539552" y="180949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2" name="11 CuadroTexto"/>
          <p:cNvSpPr txBox="1"/>
          <p:nvPr/>
        </p:nvSpPr>
        <p:spPr>
          <a:xfrm>
            <a:off x="539552" y="231355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4" name="13 CuadroTexto"/>
          <p:cNvSpPr txBox="1"/>
          <p:nvPr/>
        </p:nvSpPr>
        <p:spPr>
          <a:xfrm>
            <a:off x="539552" y="3054152"/>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5" name="14 CuadroTexto"/>
          <p:cNvSpPr txBox="1"/>
          <p:nvPr/>
        </p:nvSpPr>
        <p:spPr>
          <a:xfrm>
            <a:off x="539552" y="353768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8" name="17 CuadroTexto"/>
          <p:cNvSpPr txBox="1"/>
          <p:nvPr/>
        </p:nvSpPr>
        <p:spPr>
          <a:xfrm>
            <a:off x="539552" y="478234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graphicFrame>
        <p:nvGraphicFramePr>
          <p:cNvPr id="3" name="2 Tabla"/>
          <p:cNvGraphicFramePr>
            <a:graphicFrameLocks noGrp="1"/>
          </p:cNvGraphicFramePr>
          <p:nvPr>
            <p:extLst>
              <p:ext uri="{D42A27DB-BD31-4B8C-83A1-F6EECF244321}">
                <p14:modId xmlns:p14="http://schemas.microsoft.com/office/powerpoint/2010/main" val="1580618584"/>
              </p:ext>
            </p:extLst>
          </p:nvPr>
        </p:nvGraphicFramePr>
        <p:xfrm>
          <a:off x="755575" y="1772816"/>
          <a:ext cx="7512182" cy="3967386"/>
        </p:xfrm>
        <a:graphic>
          <a:graphicData uri="http://schemas.openxmlformats.org/drawingml/2006/table">
            <a:tbl>
              <a:tblPr>
                <a:tableStyleId>{2D5ABB26-0587-4C30-8999-92F81FD0307C}</a:tableStyleId>
              </a:tblPr>
              <a:tblGrid>
                <a:gridCol w="7512182"/>
              </a:tblGrid>
              <a:tr h="185630">
                <a:tc>
                  <a:txBody>
                    <a:bodyPr/>
                    <a:lstStyle/>
                    <a:p>
                      <a:pPr algn="l" fontAlgn="b"/>
                      <a:r>
                        <a:rPr lang="es-MX" sz="1600" u="none" strike="noStrike" dirty="0" smtClean="0">
                          <a:effectLst/>
                        </a:rPr>
                        <a:t>2.</a:t>
                      </a:r>
                      <a:r>
                        <a:rPr lang="es-MX" sz="1600" u="none" strike="noStrike" dirty="0">
                          <a:effectLst/>
                        </a:rPr>
                        <a:t>       Comprobante que acredite el pago de derechos (0 original(es) 1 copia(s)), una vez que se resuelva favorablemente la solicitud.</a:t>
                      </a:r>
                      <a:endParaRPr lang="es-MX" sz="1600" b="0" i="0" u="none" strike="noStrike" dirty="0">
                        <a:solidFill>
                          <a:srgbClr val="000000"/>
                        </a:solidFill>
                        <a:effectLst/>
                        <a:latin typeface="Calibri"/>
                      </a:endParaRPr>
                    </a:p>
                  </a:txBody>
                  <a:tcPr marL="9282" marR="9282" marT="9282" marB="0" anchor="b"/>
                </a:tc>
              </a:tr>
              <a:tr h="232038">
                <a:tc>
                  <a:txBody>
                    <a:bodyPr/>
                    <a:lstStyle/>
                    <a:p>
                      <a:pPr algn="l" fontAlgn="b"/>
                      <a:r>
                        <a:rPr lang="es-MX" sz="1600" u="none" strike="noStrike" dirty="0" smtClean="0">
                          <a:effectLst/>
                        </a:rPr>
                        <a:t>3.</a:t>
                      </a:r>
                      <a:r>
                        <a:rPr lang="es-MX" sz="1600" u="none" strike="noStrike" dirty="0">
                          <a:effectLst/>
                        </a:rPr>
                        <a:t>       Constancia de no afectación a terceros o a instalaciones y obras establecidas, emitida por el Centro SCT, y (1 original(es) 0 copia(s))</a:t>
                      </a:r>
                      <a:endParaRPr lang="es-MX" sz="1600" b="0" i="0" u="none" strike="noStrike" dirty="0">
                        <a:solidFill>
                          <a:srgbClr val="000000"/>
                        </a:solidFill>
                        <a:effectLst/>
                        <a:latin typeface="Calibri"/>
                      </a:endParaRPr>
                    </a:p>
                  </a:txBody>
                  <a:tcPr marL="9282" marR="9282" marT="9282" marB="0" anchor="b"/>
                </a:tc>
              </a:tr>
              <a:tr h="185630">
                <a:tc>
                  <a:txBody>
                    <a:bodyPr/>
                    <a:lstStyle/>
                    <a:p>
                      <a:pPr algn="l" fontAlgn="b"/>
                      <a:r>
                        <a:rPr lang="es-MX" sz="1600" u="none" strike="noStrike" dirty="0" smtClean="0">
                          <a:effectLst/>
                        </a:rPr>
                        <a:t>4.</a:t>
                      </a:r>
                      <a:r>
                        <a:rPr lang="es-MX" sz="1600" u="none" strike="noStrike" dirty="0">
                          <a:effectLst/>
                        </a:rPr>
                        <a:t>       Proyecto ejecutivo que contendrá:</a:t>
                      </a:r>
                      <a:endParaRPr lang="es-MX" sz="1600" b="1" i="0" u="none" strike="noStrike" dirty="0">
                        <a:solidFill>
                          <a:srgbClr val="000000"/>
                        </a:solidFill>
                        <a:effectLst/>
                        <a:latin typeface="Calibri"/>
                      </a:endParaRPr>
                    </a:p>
                  </a:txBody>
                  <a:tcPr marL="9282" marR="9282" marT="9282" marB="0" anchor="b"/>
                </a:tc>
              </a:tr>
              <a:tr h="185630">
                <a:tc>
                  <a:txBody>
                    <a:bodyPr/>
                    <a:lstStyle/>
                    <a:p>
                      <a:pPr algn="just" fontAlgn="ctr"/>
                      <a:r>
                        <a:rPr lang="es-MX" sz="1600" b="0" i="0" u="none" strike="noStrike" dirty="0">
                          <a:solidFill>
                            <a:srgbClr val="000000"/>
                          </a:solidFill>
                          <a:effectLst/>
                          <a:latin typeface="+mn-lt"/>
                          <a:cs typeface="Calibri"/>
                        </a:rPr>
                        <a:t>a.    Memoria descriptiva del proyecto, en la cual se detallará cada una de las etapas constructivas para lograr la instalación del cruzamiento. </a:t>
                      </a:r>
                      <a:endParaRPr lang="es-MX" sz="1600" b="0" i="0" u="none" strike="noStrike" dirty="0">
                        <a:solidFill>
                          <a:srgbClr val="000000"/>
                        </a:solidFill>
                        <a:effectLst/>
                        <a:latin typeface="+mn-lt"/>
                      </a:endParaRPr>
                    </a:p>
                  </a:txBody>
                  <a:tcPr marL="9525" marR="9525" marT="9525" marB="0" anchor="ctr"/>
                </a:tc>
              </a:tr>
              <a:tr h="185630">
                <a:tc>
                  <a:txBody>
                    <a:bodyPr/>
                    <a:lstStyle/>
                    <a:p>
                      <a:pPr algn="just" fontAlgn="ctr"/>
                      <a:r>
                        <a:rPr lang="es-MX" sz="1600" b="0" i="0" u="none" strike="noStrike" dirty="0">
                          <a:solidFill>
                            <a:srgbClr val="000000"/>
                          </a:solidFill>
                          <a:effectLst/>
                          <a:latin typeface="+mn-lt"/>
                          <a:cs typeface="Calibri"/>
                        </a:rPr>
                        <a:t>b.    Planta General del tramo de la autopista señalando el sitio en donde pretende instalarse el cruzamiento, indicando claramente los límites del derecho de vía, asimismo deberá contener los detalles relevantes del cruzamiento. </a:t>
                      </a:r>
                      <a:endParaRPr lang="es-MX" sz="1600" b="0" i="0" u="none" strike="noStrike" dirty="0">
                        <a:solidFill>
                          <a:srgbClr val="000000"/>
                        </a:solidFill>
                        <a:effectLst/>
                        <a:latin typeface="+mn-lt"/>
                      </a:endParaRPr>
                    </a:p>
                  </a:txBody>
                  <a:tcPr marL="9525" marR="9525" marT="9525" marB="0" anchor="ctr"/>
                </a:tc>
              </a:tr>
              <a:tr h="300032">
                <a:tc>
                  <a:txBody>
                    <a:bodyPr/>
                    <a:lstStyle/>
                    <a:p>
                      <a:pPr algn="just" fontAlgn="ctr"/>
                      <a:r>
                        <a:rPr lang="es-MX" sz="1600" b="0" i="0" u="none" strike="noStrike" dirty="0">
                          <a:solidFill>
                            <a:srgbClr val="000000"/>
                          </a:solidFill>
                          <a:effectLst/>
                          <a:latin typeface="+mn-lt"/>
                          <a:cs typeface="Calibri"/>
                        </a:rPr>
                        <a:t>c.     Sección transversal del derecho de vía, indicando si el cruzamiento es subterráneo o aéreo, o bien adosado a una estructura. </a:t>
                      </a:r>
                      <a:endParaRPr lang="es-MX" sz="1600" b="0" i="0" u="none" strike="noStrike" dirty="0">
                        <a:solidFill>
                          <a:srgbClr val="000000"/>
                        </a:solidFill>
                        <a:effectLst/>
                        <a:latin typeface="+mn-lt"/>
                      </a:endParaRPr>
                    </a:p>
                  </a:txBody>
                  <a:tcPr marL="9525" marR="9525" marT="9525" marB="0" anchor="ctr"/>
                </a:tc>
              </a:tr>
              <a:tr h="185630">
                <a:tc>
                  <a:txBody>
                    <a:bodyPr/>
                    <a:lstStyle/>
                    <a:p>
                      <a:pPr algn="just" fontAlgn="ctr"/>
                      <a:r>
                        <a:rPr lang="es-MX" sz="1600" b="0" i="0" u="none" strike="noStrike" dirty="0">
                          <a:solidFill>
                            <a:srgbClr val="000000"/>
                          </a:solidFill>
                          <a:effectLst/>
                          <a:latin typeface="+mn-lt"/>
                          <a:cs typeface="Calibri"/>
                        </a:rPr>
                        <a:t>d.    Si es cruzamiento subterráneo, se expresarán en forma detallada las características del cruzamiento, (profundidades y dimensiones de las obras auxiliares para alojar el cruzamiento, la dimensión de la sección del conductor y su profundidad, el tipo de material y sus características. </a:t>
                      </a:r>
                      <a:endParaRPr lang="es-MX" sz="1600" b="0" i="0" u="none" strike="noStrike" dirty="0">
                        <a:solidFill>
                          <a:srgbClr val="000000"/>
                        </a:solidFill>
                        <a:effectLst/>
                        <a:latin typeface="+mn-lt"/>
                      </a:endParaRPr>
                    </a:p>
                  </a:txBody>
                  <a:tcPr marL="9525" marR="9525" marT="9525" marB="0" anchor="ctr"/>
                </a:tc>
              </a:tr>
            </a:tbl>
          </a:graphicData>
        </a:graphic>
      </p:graphicFrame>
      <p:sp>
        <p:nvSpPr>
          <p:cNvPr id="13" name="12 Rectángulo"/>
          <p:cNvSpPr/>
          <p:nvPr/>
        </p:nvSpPr>
        <p:spPr>
          <a:xfrm>
            <a:off x="-6503" y="990375"/>
            <a:ext cx="7458823" cy="646331"/>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Sección </a:t>
            </a:r>
            <a:r>
              <a:rPr lang="es-MX" sz="1200" b="1" i="1" dirty="0" smtClean="0">
                <a:solidFill>
                  <a:schemeClr val="accent2">
                    <a:lumMod val="75000"/>
                  </a:schemeClr>
                </a:solidFill>
                <a:latin typeface="Century Gothic" pitchFamily="34" charset="0"/>
                <a:ea typeface="Times New Roman"/>
                <a:cs typeface="Times New Roman"/>
              </a:rPr>
              <a:t>3.2 </a:t>
            </a:r>
            <a:r>
              <a:rPr lang="es-MX" sz="1200" b="1" i="1" dirty="0" smtClean="0">
                <a:solidFill>
                  <a:schemeClr val="accent2">
                    <a:lumMod val="75000"/>
                  </a:schemeClr>
                </a:solidFill>
                <a:latin typeface="Century Gothic" pitchFamily="34" charset="0"/>
                <a:ea typeface="Times New Roman"/>
                <a:cs typeface="Times New Roman"/>
              </a:rPr>
              <a:t>Requisitos para permiso de construcción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Cruzamientos en el Derecho de vía de las Carreteras de Cuota.</a:t>
            </a:r>
          </a:p>
          <a:p>
            <a:pPr indent="228600" algn="just"/>
            <a:r>
              <a:rPr lang="es-MX" sz="1200" b="1" i="1" dirty="0">
                <a:solidFill>
                  <a:srgbClr val="FF0000"/>
                </a:solidFill>
                <a:latin typeface="Century Gothic" pitchFamily="34" charset="0"/>
                <a:ea typeface="Times New Roman"/>
                <a:cs typeface="Times New Roman"/>
              </a:rPr>
              <a:t>Marque con una “X" la documentación que ya tiene y puede entregar</a:t>
            </a:r>
            <a:r>
              <a:rPr lang="es-MX" sz="1200" b="1" i="1" dirty="0" smtClean="0">
                <a:solidFill>
                  <a:srgbClr val="FF0000"/>
                </a:solidFill>
                <a:latin typeface="Century Gothic" pitchFamily="34" charset="0"/>
                <a:ea typeface="Times New Roman"/>
                <a:cs typeface="Times New Roman"/>
              </a:rPr>
              <a:t>.</a:t>
            </a:r>
            <a:endParaRPr lang="es-MX" sz="1200" b="1" i="1" dirty="0">
              <a:solidFill>
                <a:srgbClr val="FF0000"/>
              </a:solidFill>
              <a:latin typeface="Century Gothic" pitchFamily="34" charset="0"/>
              <a:ea typeface="Times New Roman"/>
              <a:cs typeface="Times New Roman"/>
            </a:endParaRPr>
          </a:p>
        </p:txBody>
      </p:sp>
      <p:sp>
        <p:nvSpPr>
          <p:cNvPr id="16" name="15 Flecha derecha">
            <a:hlinkClick r:id="rId3" action="ppaction://hlinksldjump"/>
          </p:cNvPr>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17" name="16 Flecha derecha">
            <a:hlinkClick r:id="rId4" action="ppaction://hlinksldjump"/>
          </p:cNvPr>
          <p:cNvSpPr/>
          <p:nvPr/>
        </p:nvSpPr>
        <p:spPr>
          <a:xfrm rot="10800000">
            <a:off x="8388424" y="6525344"/>
            <a:ext cx="288032" cy="288032"/>
          </a:xfrm>
          <a:prstGeom prst="rightArrow">
            <a:avLst>
              <a:gd name="adj1" fmla="val 50000"/>
              <a:gd name="adj2" fmla="val 473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725177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7380313" y="972976"/>
            <a:ext cx="1512167" cy="246221"/>
          </a:xfrm>
          <a:prstGeom prst="rect">
            <a:avLst/>
          </a:prstGeom>
          <a:noFill/>
        </p:spPr>
        <p:txBody>
          <a:bodyPr wrap="square" rtlCol="0">
            <a:spAutoFit/>
          </a:bodyPr>
          <a:lstStyle>
            <a:defPPr>
              <a:defRPr lang="es-MX"/>
            </a:defPPr>
            <a:lvl1pPr>
              <a:defRPr sz="1000" b="1">
                <a:latin typeface="Century Gothic" pitchFamily="34" charset="0"/>
              </a:defRPr>
            </a:lvl1pPr>
          </a:lstStyle>
          <a:p>
            <a:r>
              <a:rPr lang="es-MX" dirty="0"/>
              <a:t>Página 4 de 6.</a:t>
            </a:r>
          </a:p>
        </p:txBody>
      </p:sp>
      <p:sp>
        <p:nvSpPr>
          <p:cNvPr id="10" name="9 CuadroTexto"/>
          <p:cNvSpPr txBox="1"/>
          <p:nvPr/>
        </p:nvSpPr>
        <p:spPr>
          <a:xfrm>
            <a:off x="539552" y="1860773"/>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3" name="12 CuadroTexto"/>
          <p:cNvSpPr txBox="1"/>
          <p:nvPr/>
        </p:nvSpPr>
        <p:spPr>
          <a:xfrm>
            <a:off x="539552" y="2854077"/>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9" name="18 CuadroTexto"/>
          <p:cNvSpPr txBox="1"/>
          <p:nvPr/>
        </p:nvSpPr>
        <p:spPr>
          <a:xfrm>
            <a:off x="539552" y="458112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1" name="20 CuadroTexto"/>
          <p:cNvSpPr txBox="1"/>
          <p:nvPr/>
        </p:nvSpPr>
        <p:spPr>
          <a:xfrm>
            <a:off x="539552" y="537321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2" name="21 CuadroTexto"/>
          <p:cNvSpPr txBox="1"/>
          <p:nvPr/>
        </p:nvSpPr>
        <p:spPr>
          <a:xfrm>
            <a:off x="539552" y="386104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3" name="22 CuadroTexto"/>
          <p:cNvSpPr txBox="1"/>
          <p:nvPr/>
        </p:nvSpPr>
        <p:spPr>
          <a:xfrm>
            <a:off x="539552" y="4854352"/>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graphicFrame>
        <p:nvGraphicFramePr>
          <p:cNvPr id="9" name="8 Tabla"/>
          <p:cNvGraphicFramePr>
            <a:graphicFrameLocks noGrp="1"/>
          </p:cNvGraphicFramePr>
          <p:nvPr>
            <p:extLst>
              <p:ext uri="{D42A27DB-BD31-4B8C-83A1-F6EECF244321}">
                <p14:modId xmlns:p14="http://schemas.microsoft.com/office/powerpoint/2010/main" val="1610618430"/>
              </p:ext>
            </p:extLst>
          </p:nvPr>
        </p:nvGraphicFramePr>
        <p:xfrm>
          <a:off x="755576" y="1844824"/>
          <a:ext cx="7855024" cy="4522802"/>
        </p:xfrm>
        <a:graphic>
          <a:graphicData uri="http://schemas.openxmlformats.org/drawingml/2006/table">
            <a:tbl>
              <a:tblPr/>
              <a:tblGrid>
                <a:gridCol w="7855024"/>
              </a:tblGrid>
              <a:tr h="571500">
                <a:tc>
                  <a:txBody>
                    <a:bodyPr/>
                    <a:lstStyle/>
                    <a:p>
                      <a:pPr algn="just" fontAlgn="ctr"/>
                      <a:r>
                        <a:rPr lang="es-MX" sz="1600" b="0" i="0" u="none" strike="noStrike" dirty="0">
                          <a:solidFill>
                            <a:srgbClr val="000000"/>
                          </a:solidFill>
                          <a:effectLst/>
                          <a:latin typeface="+mn-lt"/>
                          <a:cs typeface="Calibri"/>
                        </a:rPr>
                        <a:t>d.    Si es cruzamiento subterráneo, se expresarán en forma detallada las características del cruzamiento, (profundidades y dimensiones de las obras auxiliares para alojar el cruzamiento, la dimensión de la sección del conductor y su profundidad, el tipo de material y sus características.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571500">
                <a:tc>
                  <a:txBody>
                    <a:bodyPr/>
                    <a:lstStyle/>
                    <a:p>
                      <a:pPr algn="just" fontAlgn="ctr"/>
                      <a:r>
                        <a:rPr lang="es-MX" sz="1600" b="0" i="0" u="none" strike="noStrike">
                          <a:solidFill>
                            <a:srgbClr val="000000"/>
                          </a:solidFill>
                          <a:effectLst/>
                          <a:latin typeface="+mn-lt"/>
                          <a:cs typeface="Calibri"/>
                        </a:rPr>
                        <a:t>e.    Cuando sea instalación aérea, se indicará en la planta la ubicación de sus apoyos, en la sección transversal, las características estructurales de los postes, su altura, la profundidad de hincado y sus características anexando el sustento técnico (especificaciones) y la altura mínima entre la línea conductora y el nivel de la rasante del pavimento, siendo esta de 7.25 metros. </a:t>
                      </a:r>
                      <a:endParaRPr lang="es-MX" sz="1600" b="0" i="0" u="none" strike="noStrike">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dirty="0">
                          <a:solidFill>
                            <a:srgbClr val="000000"/>
                          </a:solidFill>
                          <a:effectLst/>
                          <a:latin typeface="+mn-lt"/>
                          <a:cs typeface="Calibri"/>
                        </a:rPr>
                        <a:t>f.     Cuando se trate de un cruzamiento adosado a una estructura señalar a través de sección transversal y longitudinal todos los detalles, procedimientos y materiales </a:t>
                      </a:r>
                      <a:r>
                        <a:rPr lang="es-MX" sz="1600" b="0" i="0" u="none" strike="noStrike" dirty="0" smtClean="0">
                          <a:solidFill>
                            <a:srgbClr val="000000"/>
                          </a:solidFill>
                          <a:effectLst/>
                          <a:latin typeface="+mn-lt"/>
                          <a:cs typeface="Calibri"/>
                        </a:rPr>
                        <a:t>propuestos </a:t>
                      </a:r>
                      <a:r>
                        <a:rPr lang="es-MX" sz="1600" b="0" i="0" u="none" strike="noStrike" dirty="0">
                          <a:solidFill>
                            <a:srgbClr val="000000"/>
                          </a:solidFill>
                          <a:effectLst/>
                          <a:latin typeface="+mn-lt"/>
                          <a:cs typeface="Calibri"/>
                        </a:rPr>
                        <a:t>a utilizar para el adosamiento del cruzamiento.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g.    Presupuesto de obra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a:solidFill>
                            <a:srgbClr val="000000"/>
                          </a:solidFill>
                          <a:effectLst/>
                          <a:latin typeface="+mn-lt"/>
                          <a:cs typeface="Calibri"/>
                        </a:rPr>
                        <a:t>h.    Programa de obra. </a:t>
                      </a:r>
                      <a:endParaRPr lang="es-MX" sz="1600" b="0" i="0" u="none" strike="noStrike">
                        <a:solidFill>
                          <a:srgbClr val="000000"/>
                        </a:solidFill>
                        <a:effectLst/>
                        <a:latin typeface="+mn-lt"/>
                      </a:endParaRPr>
                    </a:p>
                  </a:txBody>
                  <a:tcPr marL="9525" marR="9525" marT="9525" marB="0" anchor="ctr">
                    <a:lnL>
                      <a:noFill/>
                    </a:lnL>
                    <a:lnR>
                      <a:noFill/>
                    </a:lnR>
                    <a:lnT>
                      <a:noFill/>
                    </a:lnT>
                    <a:lnB>
                      <a:noFill/>
                    </a:lnB>
                  </a:tcPr>
                </a:tc>
              </a:tr>
              <a:tr h="310847">
                <a:tc>
                  <a:txBody>
                    <a:bodyPr/>
                    <a:lstStyle/>
                    <a:p>
                      <a:pPr algn="just" fontAlgn="ctr"/>
                      <a:r>
                        <a:rPr lang="es-MX" sz="1600" b="0" i="0" u="none" strike="noStrike" dirty="0">
                          <a:solidFill>
                            <a:srgbClr val="000000"/>
                          </a:solidFill>
                          <a:effectLst/>
                          <a:latin typeface="+mn-lt"/>
                          <a:cs typeface="Calibri"/>
                        </a:rPr>
                        <a:t>i.      Nota: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dirty="0">
                          <a:solidFill>
                            <a:srgbClr val="000000"/>
                          </a:solidFill>
                          <a:effectLst/>
                          <a:latin typeface="+mn-lt"/>
                          <a:cs typeface="Calibri"/>
                        </a:rPr>
                        <a:t>1.    Las acotaciones en los planos serán en metros y la escala será la necesaria para obtener legibilidad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2.    Los planos se entregarán en papel bond debidamente doblados tomando en cuenta la modulación de una hoja tamaño carta.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bl>
          </a:graphicData>
        </a:graphic>
      </p:graphicFrame>
      <p:sp>
        <p:nvSpPr>
          <p:cNvPr id="28" name="27 CuadroTexto"/>
          <p:cNvSpPr txBox="1"/>
          <p:nvPr/>
        </p:nvSpPr>
        <p:spPr>
          <a:xfrm>
            <a:off x="539552" y="586246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5" name="14 Rectángulo"/>
          <p:cNvSpPr/>
          <p:nvPr/>
        </p:nvSpPr>
        <p:spPr>
          <a:xfrm>
            <a:off x="-6503" y="990375"/>
            <a:ext cx="7458823" cy="646331"/>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Sección </a:t>
            </a:r>
            <a:r>
              <a:rPr lang="es-MX" sz="1200" b="1" i="1" dirty="0" smtClean="0">
                <a:solidFill>
                  <a:schemeClr val="accent2">
                    <a:lumMod val="75000"/>
                  </a:schemeClr>
                </a:solidFill>
                <a:latin typeface="Century Gothic" pitchFamily="34" charset="0"/>
                <a:ea typeface="Times New Roman"/>
                <a:cs typeface="Times New Roman"/>
              </a:rPr>
              <a:t>3.2 </a:t>
            </a:r>
            <a:r>
              <a:rPr lang="es-MX" sz="1200" b="1" i="1" dirty="0" smtClean="0">
                <a:solidFill>
                  <a:schemeClr val="accent2">
                    <a:lumMod val="75000"/>
                  </a:schemeClr>
                </a:solidFill>
                <a:latin typeface="Century Gothic" pitchFamily="34" charset="0"/>
                <a:ea typeface="Times New Roman"/>
                <a:cs typeface="Times New Roman"/>
              </a:rPr>
              <a:t>Requisitos para permiso de construcción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Cruzamientos en el Derecho de vía de las Carreteras de Cuota.</a:t>
            </a:r>
          </a:p>
          <a:p>
            <a:pPr indent="228600" algn="just"/>
            <a:r>
              <a:rPr lang="es-MX" sz="1200" b="1" i="1" dirty="0">
                <a:solidFill>
                  <a:srgbClr val="FF0000"/>
                </a:solidFill>
                <a:latin typeface="Century Gothic" pitchFamily="34" charset="0"/>
                <a:ea typeface="Times New Roman"/>
                <a:cs typeface="Times New Roman"/>
              </a:rPr>
              <a:t>Marque con una “X" la documentación que ya tiene y puede entregar</a:t>
            </a:r>
            <a:r>
              <a:rPr lang="es-MX" sz="1200" b="1" i="1" dirty="0" smtClean="0">
                <a:solidFill>
                  <a:srgbClr val="FF0000"/>
                </a:solidFill>
                <a:latin typeface="Century Gothic" pitchFamily="34" charset="0"/>
                <a:ea typeface="Times New Roman"/>
                <a:cs typeface="Times New Roman"/>
              </a:rPr>
              <a:t>.</a:t>
            </a:r>
            <a:endParaRPr lang="es-MX" sz="1200" b="1" i="1" dirty="0">
              <a:solidFill>
                <a:srgbClr val="FF0000"/>
              </a:solidFill>
              <a:latin typeface="Century Gothic" pitchFamily="34" charset="0"/>
              <a:ea typeface="Times New Roman"/>
              <a:cs typeface="Times New Roman"/>
            </a:endParaRPr>
          </a:p>
        </p:txBody>
      </p:sp>
      <p:sp>
        <p:nvSpPr>
          <p:cNvPr id="16" name="15 Flecha derecha">
            <a:hlinkClick r:id="rId3" action="ppaction://hlinksldjump"/>
          </p:cNvPr>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17" name="16 Flecha derecha">
            <a:hlinkClick r:id="rId4" action="ppaction://hlinksldjump"/>
          </p:cNvPr>
          <p:cNvSpPr/>
          <p:nvPr/>
        </p:nvSpPr>
        <p:spPr>
          <a:xfrm rot="10800000">
            <a:off x="8388424" y="6525344"/>
            <a:ext cx="288032" cy="288032"/>
          </a:xfrm>
          <a:prstGeom prst="rightArrow">
            <a:avLst>
              <a:gd name="adj1" fmla="val 50000"/>
              <a:gd name="adj2" fmla="val 473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641498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7380313" y="972976"/>
            <a:ext cx="1512167" cy="246221"/>
          </a:xfrm>
          <a:prstGeom prst="rect">
            <a:avLst/>
          </a:prstGeom>
          <a:noFill/>
        </p:spPr>
        <p:txBody>
          <a:bodyPr wrap="square" rtlCol="0">
            <a:spAutoFit/>
          </a:bodyPr>
          <a:lstStyle>
            <a:defPPr>
              <a:defRPr lang="es-MX"/>
            </a:defPPr>
            <a:lvl1pPr>
              <a:defRPr sz="1000" b="1">
                <a:latin typeface="Century Gothic" pitchFamily="34" charset="0"/>
              </a:defRPr>
            </a:lvl1pPr>
          </a:lstStyle>
          <a:p>
            <a:r>
              <a:rPr lang="es-MX" dirty="0"/>
              <a:t>Página 5 de 6.</a:t>
            </a:r>
          </a:p>
        </p:txBody>
      </p:sp>
      <p:sp>
        <p:nvSpPr>
          <p:cNvPr id="10" name="9 CuadroTexto"/>
          <p:cNvSpPr txBox="1"/>
          <p:nvPr/>
        </p:nvSpPr>
        <p:spPr>
          <a:xfrm>
            <a:off x="539552" y="1916832"/>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3" name="12 CuadroTexto"/>
          <p:cNvSpPr txBox="1"/>
          <p:nvPr/>
        </p:nvSpPr>
        <p:spPr>
          <a:xfrm>
            <a:off x="539552" y="270892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5" name="14 CuadroTexto"/>
          <p:cNvSpPr txBox="1"/>
          <p:nvPr/>
        </p:nvSpPr>
        <p:spPr>
          <a:xfrm>
            <a:off x="539552" y="325536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4" name="23 CuadroTexto"/>
          <p:cNvSpPr txBox="1"/>
          <p:nvPr/>
        </p:nvSpPr>
        <p:spPr>
          <a:xfrm>
            <a:off x="539552" y="355820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7" name="26 CuadroTexto"/>
          <p:cNvSpPr txBox="1"/>
          <p:nvPr/>
        </p:nvSpPr>
        <p:spPr>
          <a:xfrm>
            <a:off x="539552" y="615049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8" name="27 CuadroTexto"/>
          <p:cNvSpPr txBox="1"/>
          <p:nvPr/>
        </p:nvSpPr>
        <p:spPr>
          <a:xfrm>
            <a:off x="539552" y="586246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0" name="29 CuadroTexto"/>
          <p:cNvSpPr txBox="1"/>
          <p:nvPr/>
        </p:nvSpPr>
        <p:spPr>
          <a:xfrm>
            <a:off x="539552" y="4077072"/>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graphicFrame>
        <p:nvGraphicFramePr>
          <p:cNvPr id="8" name="7 Tabla"/>
          <p:cNvGraphicFramePr>
            <a:graphicFrameLocks noGrp="1"/>
          </p:cNvGraphicFramePr>
          <p:nvPr>
            <p:extLst>
              <p:ext uri="{D42A27DB-BD31-4B8C-83A1-F6EECF244321}">
                <p14:modId xmlns:p14="http://schemas.microsoft.com/office/powerpoint/2010/main" val="3200470576"/>
              </p:ext>
            </p:extLst>
          </p:nvPr>
        </p:nvGraphicFramePr>
        <p:xfrm>
          <a:off x="755576" y="1916832"/>
          <a:ext cx="7855024" cy="4680133"/>
        </p:xfrm>
        <a:graphic>
          <a:graphicData uri="http://schemas.openxmlformats.org/drawingml/2006/table">
            <a:tbl>
              <a:tblPr/>
              <a:tblGrid>
                <a:gridCol w="7855024"/>
              </a:tblGrid>
              <a:tr h="415412">
                <a:tc>
                  <a:txBody>
                    <a:bodyPr/>
                    <a:lstStyle/>
                    <a:p>
                      <a:pPr algn="just" fontAlgn="ctr"/>
                      <a:r>
                        <a:rPr lang="es-MX" sz="1600" b="0" i="0" u="none" strike="noStrike" dirty="0">
                          <a:solidFill>
                            <a:srgbClr val="000000"/>
                          </a:solidFill>
                          <a:effectLst/>
                          <a:latin typeface="+mn-lt"/>
                          <a:cs typeface="Calibri"/>
                        </a:rPr>
                        <a:t>3.    Los planos se firmarán por el proyectista o proyectistas, según sea el caso, debiendo anotar su nombre, número de cédula profesional y, en su caso, el número de registro de perito.</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283835">
                <a:tc>
                  <a:txBody>
                    <a:bodyPr/>
                    <a:lstStyle/>
                    <a:p>
                      <a:pPr algn="just" fontAlgn="ctr"/>
                      <a:r>
                        <a:rPr lang="es-MX" sz="1600" b="0" i="0" u="none" strike="noStrike">
                          <a:solidFill>
                            <a:srgbClr val="000000"/>
                          </a:solidFill>
                          <a:effectLst/>
                          <a:latin typeface="+mn-lt"/>
                          <a:cs typeface="Calibri"/>
                        </a:rPr>
                        <a:t>4.    El cuadro de referencia para los planos deberá contener los siguientes datos: </a:t>
                      </a:r>
                      <a:endParaRPr lang="es-MX" sz="1600" b="0" i="0" u="none" strike="noStrike">
                        <a:solidFill>
                          <a:srgbClr val="000000"/>
                        </a:solidFill>
                        <a:effectLst/>
                        <a:latin typeface="+mn-lt"/>
                      </a:endParaRPr>
                    </a:p>
                  </a:txBody>
                  <a:tcPr marL="9525" marR="9525" marT="9525" marB="0" anchor="ctr">
                    <a:lnL>
                      <a:noFill/>
                    </a:lnL>
                    <a:lnR>
                      <a:noFill/>
                    </a:lnR>
                    <a:lnT>
                      <a:noFill/>
                    </a:lnT>
                    <a:lnB>
                      <a:noFill/>
                    </a:lnB>
                  </a:tcPr>
                </a:tc>
              </a:tr>
              <a:tr h="276974">
                <a:tc>
                  <a:txBody>
                    <a:bodyPr/>
                    <a:lstStyle/>
                    <a:p>
                      <a:pPr algn="just" fontAlgn="ctr"/>
                      <a:r>
                        <a:rPr lang="es-MX" sz="1600" b="0" i="0" u="none" strike="noStrike" dirty="0">
                          <a:solidFill>
                            <a:srgbClr val="000000"/>
                          </a:solidFill>
                          <a:effectLst/>
                          <a:latin typeface="+mn-lt"/>
                          <a:cs typeface="Calibri"/>
                        </a:rPr>
                        <a:t>a)    Logotipo de la Secretaría de Comunicaciones y Transportes (será proporcionado por el Centro SCT).</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42121">
                <a:tc>
                  <a:txBody>
                    <a:bodyPr/>
                    <a:lstStyle/>
                    <a:p>
                      <a:pPr algn="just" fontAlgn="ctr"/>
                      <a:r>
                        <a:rPr lang="es-MX" sz="1600" b="0" i="0" u="none" strike="noStrike" dirty="0">
                          <a:solidFill>
                            <a:srgbClr val="000000"/>
                          </a:solidFill>
                          <a:effectLst/>
                          <a:latin typeface="+mn-lt"/>
                          <a:cs typeface="Calibri"/>
                        </a:rPr>
                        <a:t>b)   Secretaría de Comunicaciones y Transportes.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212241">
                <a:tc>
                  <a:txBody>
                    <a:bodyPr/>
                    <a:lstStyle/>
                    <a:p>
                      <a:pPr algn="just" fontAlgn="ctr"/>
                      <a:r>
                        <a:rPr lang="es-MX" sz="1600" b="0" i="0" u="none" strike="noStrike" dirty="0">
                          <a:solidFill>
                            <a:srgbClr val="000000"/>
                          </a:solidFill>
                          <a:effectLst/>
                          <a:latin typeface="+mn-lt"/>
                          <a:cs typeface="Calibri"/>
                        </a:rPr>
                        <a:t>c)    Dirección General de Desarrollo Carretero y Centro SCT de la entidad federativa de que se trate.</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53179">
                <a:tc>
                  <a:txBody>
                    <a:bodyPr/>
                    <a:lstStyle/>
                    <a:p>
                      <a:pPr algn="just" fontAlgn="ctr"/>
                      <a:r>
                        <a:rPr lang="es-MX" sz="1600" b="0" i="0" u="none" strike="noStrike" dirty="0">
                          <a:solidFill>
                            <a:srgbClr val="000000"/>
                          </a:solidFill>
                          <a:effectLst/>
                          <a:latin typeface="+mn-lt"/>
                          <a:cs typeface="Calibri"/>
                        </a:rPr>
                        <a:t>d)   Descripción de la obra o instalación.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274310">
                <a:tc>
                  <a:txBody>
                    <a:bodyPr/>
                    <a:lstStyle/>
                    <a:p>
                      <a:pPr algn="just" fontAlgn="ctr"/>
                      <a:r>
                        <a:rPr lang="es-MX" sz="1600" b="0" i="0" u="none" strike="noStrike" dirty="0">
                          <a:solidFill>
                            <a:srgbClr val="000000"/>
                          </a:solidFill>
                          <a:effectLst/>
                          <a:latin typeface="+mn-lt"/>
                          <a:cs typeface="Calibri"/>
                        </a:rPr>
                        <a:t>e)   Descripción del plano (planta general, secciones, etc.).</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39457">
                <a:tc>
                  <a:txBody>
                    <a:bodyPr/>
                    <a:lstStyle/>
                    <a:p>
                      <a:pPr algn="just" fontAlgn="ctr"/>
                      <a:r>
                        <a:rPr lang="es-MX" sz="1600" b="0" i="0" u="none" strike="noStrike" dirty="0">
                          <a:solidFill>
                            <a:srgbClr val="000000"/>
                          </a:solidFill>
                          <a:effectLst/>
                          <a:latin typeface="+mn-lt"/>
                          <a:cs typeface="Calibri"/>
                        </a:rPr>
                        <a:t>f)   </a:t>
                      </a:r>
                      <a:r>
                        <a:rPr lang="es-MX" sz="1600" b="0" i="0" u="none" strike="noStrike" dirty="0" smtClean="0">
                          <a:solidFill>
                            <a:srgbClr val="000000"/>
                          </a:solidFill>
                          <a:effectLst/>
                          <a:latin typeface="+mn-lt"/>
                          <a:cs typeface="Calibri"/>
                        </a:rPr>
                        <a:t> </a:t>
                      </a:r>
                      <a:r>
                        <a:rPr lang="es-MX" sz="1600" b="0" i="0" u="none" strike="noStrike" dirty="0">
                          <a:solidFill>
                            <a:srgbClr val="000000"/>
                          </a:solidFill>
                          <a:effectLst/>
                          <a:latin typeface="+mn-lt"/>
                          <a:cs typeface="Calibri"/>
                        </a:rPr>
                        <a:t>Escala y acotación.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279306">
                <a:tc>
                  <a:txBody>
                    <a:bodyPr/>
                    <a:lstStyle/>
                    <a:p>
                      <a:pPr algn="just" fontAlgn="ctr"/>
                      <a:r>
                        <a:rPr lang="es-MX" sz="1600" b="0" i="0" u="none" strike="noStrike" dirty="0">
                          <a:solidFill>
                            <a:srgbClr val="000000"/>
                          </a:solidFill>
                          <a:effectLst/>
                          <a:latin typeface="+mn-lt"/>
                          <a:cs typeface="Calibri"/>
                        </a:rPr>
                        <a:t>g)  </a:t>
                      </a:r>
                      <a:r>
                        <a:rPr lang="es-MX" sz="1600" b="0" i="0" u="none" strike="noStrike" dirty="0" smtClean="0">
                          <a:solidFill>
                            <a:srgbClr val="000000"/>
                          </a:solidFill>
                          <a:effectLst/>
                          <a:latin typeface="+mn-lt"/>
                          <a:cs typeface="Calibri"/>
                        </a:rPr>
                        <a:t> </a:t>
                      </a:r>
                      <a:r>
                        <a:rPr lang="es-MX" sz="1600" b="0" i="0" u="none" strike="noStrike" dirty="0">
                          <a:solidFill>
                            <a:srgbClr val="000000"/>
                          </a:solidFill>
                          <a:effectLst/>
                          <a:latin typeface="+mn-lt"/>
                          <a:cs typeface="Calibri"/>
                        </a:rPr>
                        <a:t>Número de plano y/o clave.</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253727">
                <a:tc>
                  <a:txBody>
                    <a:bodyPr/>
                    <a:lstStyle/>
                    <a:p>
                      <a:pPr algn="just" fontAlgn="ctr"/>
                      <a:r>
                        <a:rPr lang="es-MX" sz="1600" b="0" i="0" u="none" strike="noStrike" dirty="0">
                          <a:solidFill>
                            <a:srgbClr val="000000"/>
                          </a:solidFill>
                          <a:effectLst/>
                          <a:latin typeface="+mn-lt"/>
                          <a:cs typeface="Calibri"/>
                        </a:rPr>
                        <a:t>h)  </a:t>
                      </a:r>
                      <a:r>
                        <a:rPr lang="es-MX" sz="1600" b="0" i="0" u="none" strike="noStrike" dirty="0" smtClean="0">
                          <a:solidFill>
                            <a:srgbClr val="000000"/>
                          </a:solidFill>
                          <a:effectLst/>
                          <a:latin typeface="+mn-lt"/>
                          <a:cs typeface="Calibri"/>
                        </a:rPr>
                        <a:t> Nombre</a:t>
                      </a:r>
                      <a:r>
                        <a:rPr lang="es-MX" sz="1600" b="0" i="0" u="none" strike="noStrike" dirty="0">
                          <a:solidFill>
                            <a:srgbClr val="000000"/>
                          </a:solidFill>
                          <a:effectLst/>
                          <a:latin typeface="+mn-lt"/>
                          <a:cs typeface="Calibri"/>
                        </a:rPr>
                        <a:t>, tramo, kilómetro y origen de cadenamiento de la autopista correspondiente.</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250329">
                <a:tc>
                  <a:txBody>
                    <a:bodyPr/>
                    <a:lstStyle/>
                    <a:p>
                      <a:pPr algn="just" fontAlgn="ctr"/>
                      <a:r>
                        <a:rPr lang="es-MX" sz="1600" b="0" i="0" u="none" strike="noStrike" dirty="0">
                          <a:solidFill>
                            <a:srgbClr val="000000"/>
                          </a:solidFill>
                          <a:effectLst/>
                          <a:latin typeface="+mn-lt"/>
                          <a:cs typeface="Calibri"/>
                        </a:rPr>
                        <a:t>i)    </a:t>
                      </a:r>
                      <a:r>
                        <a:rPr lang="es-MX" sz="1600" b="0" i="0" u="none" strike="noStrike" dirty="0" smtClean="0">
                          <a:solidFill>
                            <a:srgbClr val="000000"/>
                          </a:solidFill>
                          <a:effectLst/>
                          <a:latin typeface="+mn-lt"/>
                          <a:cs typeface="Calibri"/>
                        </a:rPr>
                        <a:t>Nombre </a:t>
                      </a:r>
                      <a:r>
                        <a:rPr lang="es-MX" sz="1600" b="0" i="0" u="none" strike="noStrike" dirty="0">
                          <a:solidFill>
                            <a:srgbClr val="000000"/>
                          </a:solidFill>
                          <a:effectLst/>
                          <a:latin typeface="+mn-lt"/>
                          <a:cs typeface="Calibri"/>
                        </a:rPr>
                        <a:t>del solicitante.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12013">
                <a:tc>
                  <a:txBody>
                    <a:bodyPr/>
                    <a:lstStyle/>
                    <a:p>
                      <a:pPr algn="just" fontAlgn="ctr"/>
                      <a:r>
                        <a:rPr lang="es-MX" sz="1600" b="0" i="0" u="none" strike="noStrike" dirty="0">
                          <a:solidFill>
                            <a:srgbClr val="000000"/>
                          </a:solidFill>
                          <a:effectLst/>
                          <a:latin typeface="+mn-lt"/>
                          <a:cs typeface="Calibri"/>
                        </a:rPr>
                        <a:t>j</a:t>
                      </a:r>
                      <a:r>
                        <a:rPr lang="es-MX" sz="1600" b="0" i="0" u="none" strike="noStrike" dirty="0" smtClean="0">
                          <a:solidFill>
                            <a:srgbClr val="000000"/>
                          </a:solidFill>
                          <a:effectLst/>
                          <a:latin typeface="+mn-lt"/>
                          <a:cs typeface="Calibri"/>
                        </a:rPr>
                        <a:t>)</a:t>
                      </a:r>
                      <a:r>
                        <a:rPr lang="es-MX" sz="1600" b="0" i="0" u="none" strike="noStrike" dirty="0">
                          <a:solidFill>
                            <a:srgbClr val="000000"/>
                          </a:solidFill>
                          <a:effectLst/>
                          <a:latin typeface="+mn-lt"/>
                          <a:cs typeface="Calibri"/>
                        </a:rPr>
                        <a:t>    Nombre del proyectista o proyectistas.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480075">
                <a:tc>
                  <a:txBody>
                    <a:bodyPr/>
                    <a:lstStyle/>
                    <a:p>
                      <a:pPr algn="just" fontAlgn="ctr"/>
                      <a:r>
                        <a:rPr lang="es-MX" sz="1600" b="0" i="0" u="none" strike="noStrike" dirty="0" smtClean="0">
                          <a:solidFill>
                            <a:srgbClr val="000000"/>
                          </a:solidFill>
                          <a:effectLst/>
                          <a:latin typeface="+mn-lt"/>
                        </a:rPr>
                        <a:t>k)  Número de cédula profesional y, en su caso, el número de registro de perito del proyectista o proyectistas.</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bl>
          </a:graphicData>
        </a:graphic>
      </p:graphicFrame>
      <p:sp>
        <p:nvSpPr>
          <p:cNvPr id="32" name="31 CuadroTexto"/>
          <p:cNvSpPr txBox="1"/>
          <p:nvPr/>
        </p:nvSpPr>
        <p:spPr>
          <a:xfrm>
            <a:off x="539552" y="4437112"/>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3" name="32 CuadroTexto"/>
          <p:cNvSpPr txBox="1"/>
          <p:nvPr/>
        </p:nvSpPr>
        <p:spPr>
          <a:xfrm>
            <a:off x="539552" y="472514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4" name="33 CuadroTexto"/>
          <p:cNvSpPr txBox="1"/>
          <p:nvPr/>
        </p:nvSpPr>
        <p:spPr>
          <a:xfrm>
            <a:off x="539552" y="499836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5" name="34 CuadroTexto"/>
          <p:cNvSpPr txBox="1"/>
          <p:nvPr/>
        </p:nvSpPr>
        <p:spPr>
          <a:xfrm>
            <a:off x="539552" y="5296719"/>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6" name="35 CuadroTexto"/>
          <p:cNvSpPr txBox="1"/>
          <p:nvPr/>
        </p:nvSpPr>
        <p:spPr>
          <a:xfrm>
            <a:off x="539552" y="5574432"/>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0" name="19 Rectángulo"/>
          <p:cNvSpPr/>
          <p:nvPr/>
        </p:nvSpPr>
        <p:spPr>
          <a:xfrm>
            <a:off x="-6503" y="990375"/>
            <a:ext cx="7458823" cy="646331"/>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Sección </a:t>
            </a:r>
            <a:r>
              <a:rPr lang="es-MX" sz="1200" b="1" i="1" dirty="0" smtClean="0">
                <a:solidFill>
                  <a:schemeClr val="accent2">
                    <a:lumMod val="75000"/>
                  </a:schemeClr>
                </a:solidFill>
                <a:latin typeface="Century Gothic" pitchFamily="34" charset="0"/>
                <a:ea typeface="Times New Roman"/>
                <a:cs typeface="Times New Roman"/>
              </a:rPr>
              <a:t>3.2 </a:t>
            </a:r>
            <a:r>
              <a:rPr lang="es-MX" sz="1200" b="1" i="1" dirty="0" smtClean="0">
                <a:solidFill>
                  <a:schemeClr val="accent2">
                    <a:lumMod val="75000"/>
                  </a:schemeClr>
                </a:solidFill>
                <a:latin typeface="Century Gothic" pitchFamily="34" charset="0"/>
                <a:ea typeface="Times New Roman"/>
                <a:cs typeface="Times New Roman"/>
              </a:rPr>
              <a:t>Requisitos para permiso de construcción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Cruzamientos en el Derecho de vía de las Carreteras de Cuota.</a:t>
            </a:r>
          </a:p>
          <a:p>
            <a:pPr indent="228600" algn="just"/>
            <a:r>
              <a:rPr lang="es-MX" sz="1200" b="1" i="1" dirty="0">
                <a:solidFill>
                  <a:srgbClr val="FF0000"/>
                </a:solidFill>
                <a:latin typeface="Century Gothic" pitchFamily="34" charset="0"/>
                <a:ea typeface="Times New Roman"/>
                <a:cs typeface="Times New Roman"/>
              </a:rPr>
              <a:t>Marque con una “X" la documentación que ya tiene y puede entregar</a:t>
            </a:r>
            <a:r>
              <a:rPr lang="es-MX" sz="1200" b="1" i="1" dirty="0" smtClean="0">
                <a:solidFill>
                  <a:srgbClr val="FF0000"/>
                </a:solidFill>
                <a:latin typeface="Century Gothic" pitchFamily="34" charset="0"/>
                <a:ea typeface="Times New Roman"/>
                <a:cs typeface="Times New Roman"/>
              </a:rPr>
              <a:t>.</a:t>
            </a:r>
            <a:endParaRPr lang="es-MX" sz="1200" b="1" i="1" dirty="0">
              <a:solidFill>
                <a:srgbClr val="FF0000"/>
              </a:solidFill>
              <a:latin typeface="Century Gothic" pitchFamily="34" charset="0"/>
              <a:ea typeface="Times New Roman"/>
              <a:cs typeface="Times New Roman"/>
            </a:endParaRPr>
          </a:p>
        </p:txBody>
      </p:sp>
      <p:sp>
        <p:nvSpPr>
          <p:cNvPr id="21" name="20 Flecha derecha">
            <a:hlinkClick r:id="rId3" action="ppaction://hlinksldjump"/>
          </p:cNvPr>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22" name="21 Flecha derecha">
            <a:hlinkClick r:id="rId4" action="ppaction://hlinksldjump"/>
          </p:cNvPr>
          <p:cNvSpPr/>
          <p:nvPr/>
        </p:nvSpPr>
        <p:spPr>
          <a:xfrm rot="10800000">
            <a:off x="8388424" y="6525344"/>
            <a:ext cx="288032" cy="288032"/>
          </a:xfrm>
          <a:prstGeom prst="rightArrow">
            <a:avLst>
              <a:gd name="adj1" fmla="val 50000"/>
              <a:gd name="adj2" fmla="val 473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329734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7380313" y="972976"/>
            <a:ext cx="1512167" cy="246221"/>
          </a:xfrm>
          <a:prstGeom prst="rect">
            <a:avLst/>
          </a:prstGeom>
          <a:noFill/>
        </p:spPr>
        <p:txBody>
          <a:bodyPr wrap="square" rtlCol="0">
            <a:spAutoFit/>
          </a:bodyPr>
          <a:lstStyle>
            <a:defPPr>
              <a:defRPr lang="es-MX"/>
            </a:defPPr>
            <a:lvl1pPr>
              <a:defRPr sz="1000" b="1">
                <a:latin typeface="Century Gothic" pitchFamily="34" charset="0"/>
              </a:defRPr>
            </a:lvl1pPr>
          </a:lstStyle>
          <a:p>
            <a:r>
              <a:rPr lang="es-MX" dirty="0"/>
              <a:t>Página 6 de 6.</a:t>
            </a:r>
          </a:p>
        </p:txBody>
      </p:sp>
      <p:sp>
        <p:nvSpPr>
          <p:cNvPr id="10" name="9 CuadroTexto"/>
          <p:cNvSpPr txBox="1"/>
          <p:nvPr/>
        </p:nvSpPr>
        <p:spPr>
          <a:xfrm>
            <a:off x="539552" y="184482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4" name="13 CuadroTexto"/>
          <p:cNvSpPr txBox="1"/>
          <p:nvPr/>
        </p:nvSpPr>
        <p:spPr>
          <a:xfrm>
            <a:off x="539552" y="234888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0" name="29 CuadroTexto"/>
          <p:cNvSpPr txBox="1"/>
          <p:nvPr/>
        </p:nvSpPr>
        <p:spPr>
          <a:xfrm>
            <a:off x="539552" y="288433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2" name="31 CuadroTexto"/>
          <p:cNvSpPr txBox="1"/>
          <p:nvPr/>
        </p:nvSpPr>
        <p:spPr>
          <a:xfrm>
            <a:off x="539552" y="357301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3" name="32 CuadroTexto"/>
          <p:cNvSpPr txBox="1"/>
          <p:nvPr/>
        </p:nvSpPr>
        <p:spPr>
          <a:xfrm>
            <a:off x="539552" y="384624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graphicFrame>
        <p:nvGraphicFramePr>
          <p:cNvPr id="8" name="7 Tabla"/>
          <p:cNvGraphicFramePr>
            <a:graphicFrameLocks noGrp="1"/>
          </p:cNvGraphicFramePr>
          <p:nvPr>
            <p:extLst>
              <p:ext uri="{D42A27DB-BD31-4B8C-83A1-F6EECF244321}">
                <p14:modId xmlns:p14="http://schemas.microsoft.com/office/powerpoint/2010/main" val="1435727645"/>
              </p:ext>
            </p:extLst>
          </p:nvPr>
        </p:nvGraphicFramePr>
        <p:xfrm>
          <a:off x="755576" y="1844824"/>
          <a:ext cx="7855024" cy="2739390"/>
        </p:xfrm>
        <a:graphic>
          <a:graphicData uri="http://schemas.openxmlformats.org/drawingml/2006/table">
            <a:tbl>
              <a:tblPr/>
              <a:tblGrid>
                <a:gridCol w="7855024"/>
              </a:tblGrid>
              <a:tr h="381000">
                <a:tc>
                  <a:txBody>
                    <a:bodyPr/>
                    <a:lstStyle/>
                    <a:p>
                      <a:pPr algn="just" fontAlgn="ctr"/>
                      <a:r>
                        <a:rPr lang="es-MX" sz="1600" b="0" i="0" u="none" strike="noStrike" dirty="0">
                          <a:solidFill>
                            <a:srgbClr val="000000"/>
                          </a:solidFill>
                          <a:effectLst/>
                          <a:latin typeface="+mn-lt"/>
                          <a:cs typeface="Calibri"/>
                        </a:rPr>
                        <a:t>l)      Espacio para el nombre y firma de visto bueno del Jefe de la Unidad General de Servicios Técnicos del Centro SCT de la entidad federativa de que se trate.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dirty="0">
                          <a:solidFill>
                            <a:srgbClr val="000000"/>
                          </a:solidFill>
                          <a:effectLst/>
                          <a:latin typeface="+mn-lt"/>
                          <a:cs typeface="Calibri"/>
                        </a:rPr>
                        <a:t>m) Espacio para nombre (será proporcionado por el Centro SCT) y firma de visto bueno del Subdirector de Atención del derecho de Vía de la Dirección General de Desarrollo Carretero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dirty="0">
                          <a:solidFill>
                            <a:srgbClr val="000000"/>
                          </a:solidFill>
                          <a:effectLst/>
                          <a:latin typeface="+mn-lt"/>
                          <a:cs typeface="Calibri"/>
                        </a:rPr>
                        <a:t>n)   Espacio para el nombre (será proporcionado por el Centro SCT) y firma de visto bueno del Director de Atención del derecho de Vía de la Dirección General de Desarrollo Carretero</a:t>
                      </a:r>
                      <a:r>
                        <a:rPr lang="es-MX" sz="1600" b="0" i="0" u="none" strike="noStrike" dirty="0" smtClean="0">
                          <a:solidFill>
                            <a:srgbClr val="000000"/>
                          </a:solidFill>
                          <a:effectLst/>
                          <a:latin typeface="+mn-lt"/>
                          <a:cs typeface="Calibri"/>
                        </a:rPr>
                        <a:t>.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smtClean="0">
                          <a:solidFill>
                            <a:srgbClr val="000000"/>
                          </a:solidFill>
                          <a:effectLst/>
                          <a:latin typeface="+mn-lt"/>
                          <a:cs typeface="Calibri"/>
                        </a:rPr>
                        <a:t>o)    En el proyecto se deberá considerar:</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smtClean="0">
                          <a:solidFill>
                            <a:srgbClr val="000000"/>
                          </a:solidFill>
                          <a:effectLst/>
                          <a:latin typeface="+mn-lt"/>
                          <a:cs typeface="Calibri"/>
                        </a:rPr>
                        <a:t>1)</a:t>
                      </a:r>
                      <a:r>
                        <a:rPr lang="es-MX" sz="1600" b="0" i="0" u="none" strike="noStrike" dirty="0">
                          <a:solidFill>
                            <a:srgbClr val="000000"/>
                          </a:solidFill>
                          <a:effectLst/>
                          <a:latin typeface="+mn-lt"/>
                          <a:cs typeface="Calibri"/>
                        </a:rPr>
                        <a:t>    No obstaculizar la visibilidad,</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dirty="0" smtClean="0">
                          <a:solidFill>
                            <a:srgbClr val="000000"/>
                          </a:solidFill>
                          <a:effectLst/>
                          <a:latin typeface="+mn-lt"/>
                          <a:cs typeface="Calibri"/>
                        </a:rPr>
                        <a:t>2)</a:t>
                      </a:r>
                      <a:r>
                        <a:rPr lang="es-MX" sz="1600" b="0" i="0" u="none" strike="noStrike" dirty="0">
                          <a:solidFill>
                            <a:srgbClr val="000000"/>
                          </a:solidFill>
                          <a:effectLst/>
                          <a:latin typeface="+mn-lt"/>
                          <a:cs typeface="Calibri"/>
                        </a:rPr>
                        <a:t>   No afectar ningún elemento de la infraestructura de la autopista (1 original(es) 3 copias de los planos del proyecto incluyendo copia de los archivos informáticos en formato </a:t>
                      </a:r>
                      <a:r>
                        <a:rPr lang="es-MX" sz="1600" b="0" i="0" u="none" strike="noStrike" dirty="0" err="1">
                          <a:solidFill>
                            <a:srgbClr val="000000"/>
                          </a:solidFill>
                          <a:effectLst/>
                          <a:latin typeface="+mn-lt"/>
                          <a:cs typeface="Calibri"/>
                        </a:rPr>
                        <a:t>dwg</a:t>
                      </a:r>
                      <a:r>
                        <a:rPr lang="es-MX" sz="1600" b="0" i="0" u="none" strike="noStrike" dirty="0">
                          <a:solidFill>
                            <a:srgbClr val="000000"/>
                          </a:solidFill>
                          <a:effectLst/>
                          <a:latin typeface="+mn-lt"/>
                          <a:cs typeface="Calibri"/>
                        </a:rPr>
                        <a:t> y </a:t>
                      </a:r>
                      <a:r>
                        <a:rPr lang="es-MX" sz="1600" b="0" i="0" u="none" strike="noStrike" dirty="0" err="1">
                          <a:solidFill>
                            <a:srgbClr val="000000"/>
                          </a:solidFill>
                          <a:effectLst/>
                          <a:latin typeface="+mn-lt"/>
                          <a:cs typeface="Calibri"/>
                        </a:rPr>
                        <a:t>pdf</a:t>
                      </a:r>
                      <a:r>
                        <a:rPr lang="es-MX" sz="1600" b="0" i="0" u="none" strike="noStrike" dirty="0">
                          <a:solidFill>
                            <a:srgbClr val="000000"/>
                          </a:solidFill>
                          <a:effectLst/>
                          <a:latin typeface="+mn-lt"/>
                          <a:cs typeface="Calibri"/>
                        </a:rPr>
                        <a:t>. copia(s))</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bl>
          </a:graphicData>
        </a:graphic>
      </p:graphicFrame>
      <p:sp>
        <p:nvSpPr>
          <p:cNvPr id="13" name="12 Rectángulo"/>
          <p:cNvSpPr/>
          <p:nvPr/>
        </p:nvSpPr>
        <p:spPr>
          <a:xfrm>
            <a:off x="-6503" y="990375"/>
            <a:ext cx="7458823" cy="646331"/>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Sección </a:t>
            </a:r>
            <a:r>
              <a:rPr lang="es-MX" sz="1200" b="1" i="1" dirty="0" smtClean="0">
                <a:solidFill>
                  <a:schemeClr val="accent2">
                    <a:lumMod val="75000"/>
                  </a:schemeClr>
                </a:solidFill>
                <a:latin typeface="Century Gothic" pitchFamily="34" charset="0"/>
                <a:ea typeface="Times New Roman"/>
                <a:cs typeface="Times New Roman"/>
              </a:rPr>
              <a:t>3.2 </a:t>
            </a:r>
            <a:r>
              <a:rPr lang="es-MX" sz="1200" b="1" i="1" dirty="0" smtClean="0">
                <a:solidFill>
                  <a:schemeClr val="accent2">
                    <a:lumMod val="75000"/>
                  </a:schemeClr>
                </a:solidFill>
                <a:latin typeface="Century Gothic" pitchFamily="34" charset="0"/>
                <a:ea typeface="Times New Roman"/>
                <a:cs typeface="Times New Roman"/>
              </a:rPr>
              <a:t>Requisitos para permiso de construcción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Cruzamientos en el Derecho de vía de las Carreteras de Cuota.</a:t>
            </a:r>
          </a:p>
          <a:p>
            <a:pPr indent="228600" algn="just"/>
            <a:r>
              <a:rPr lang="es-MX" sz="1200" b="1" i="1" dirty="0">
                <a:solidFill>
                  <a:srgbClr val="FF0000"/>
                </a:solidFill>
                <a:latin typeface="Century Gothic" pitchFamily="34" charset="0"/>
                <a:ea typeface="Times New Roman"/>
                <a:cs typeface="Times New Roman"/>
              </a:rPr>
              <a:t>Marque con una “X" la documentación que ya tiene y puede entregar</a:t>
            </a:r>
            <a:r>
              <a:rPr lang="es-MX" sz="1200" b="1" i="1" dirty="0" smtClean="0">
                <a:solidFill>
                  <a:srgbClr val="FF0000"/>
                </a:solidFill>
                <a:latin typeface="Century Gothic" pitchFamily="34" charset="0"/>
                <a:ea typeface="Times New Roman"/>
                <a:cs typeface="Times New Roman"/>
              </a:rPr>
              <a:t>.</a:t>
            </a:r>
            <a:endParaRPr lang="es-MX" sz="1200" b="1" i="1" dirty="0">
              <a:solidFill>
                <a:srgbClr val="FF0000"/>
              </a:solidFill>
              <a:latin typeface="Century Gothic" pitchFamily="34" charset="0"/>
              <a:ea typeface="Times New Roman"/>
              <a:cs typeface="Times New Roman"/>
            </a:endParaRPr>
          </a:p>
        </p:txBody>
      </p:sp>
      <p:sp>
        <p:nvSpPr>
          <p:cNvPr id="15" name="14 Flecha derecha">
            <a:hlinkClick r:id="rId3" action="ppaction://hlinksldjump"/>
          </p:cNvPr>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16" name="15 Flecha derecha">
            <a:hlinkClick r:id="rId4" action="ppaction://hlinksldjump"/>
          </p:cNvPr>
          <p:cNvSpPr/>
          <p:nvPr/>
        </p:nvSpPr>
        <p:spPr>
          <a:xfrm rot="10800000">
            <a:off x="8388424" y="6525344"/>
            <a:ext cx="288032" cy="288032"/>
          </a:xfrm>
          <a:prstGeom prst="rightArrow">
            <a:avLst>
              <a:gd name="adj1" fmla="val 50000"/>
              <a:gd name="adj2" fmla="val 473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
        <p:nvSpPr>
          <p:cNvPr id="17" name="16 CuadroTexto"/>
          <p:cNvSpPr txBox="1"/>
          <p:nvPr/>
        </p:nvSpPr>
        <p:spPr>
          <a:xfrm>
            <a:off x="6516216" y="6525363"/>
            <a:ext cx="1224136" cy="307777"/>
          </a:xfrm>
          <a:prstGeom prst="rect">
            <a:avLst/>
          </a:prstGeom>
          <a:noFill/>
        </p:spPr>
        <p:txBody>
          <a:bodyPr wrap="square" rtlCol="0">
            <a:spAutoFit/>
          </a:bodyPr>
          <a:lstStyle/>
          <a:p>
            <a:r>
              <a:rPr lang="es-MX" sz="1400" dirty="0" smtClean="0">
                <a:hlinkClick r:id="rId5" action="ppaction://hlinksldjump"/>
              </a:rPr>
              <a:t>Guardar datos</a:t>
            </a:r>
            <a:endParaRPr lang="es-MX" sz="1400" dirty="0"/>
          </a:p>
        </p:txBody>
      </p:sp>
    </p:spTree>
    <p:extLst>
      <p:ext uri="{BB962C8B-B14F-4D97-AF65-F5344CB8AC3E}">
        <p14:creationId xmlns:p14="http://schemas.microsoft.com/office/powerpoint/2010/main" val="1985267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12 Rectángulo"/>
          <p:cNvSpPr/>
          <p:nvPr/>
        </p:nvSpPr>
        <p:spPr>
          <a:xfrm>
            <a:off x="-6503" y="990375"/>
            <a:ext cx="7458823" cy="646331"/>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Reporte de documentación que </a:t>
            </a:r>
            <a:r>
              <a:rPr lang="es-MX" sz="1200" b="1" i="1" u="sng" dirty="0" smtClean="0">
                <a:solidFill>
                  <a:schemeClr val="accent3">
                    <a:lumMod val="50000"/>
                  </a:schemeClr>
                </a:solidFill>
                <a:latin typeface="Century Gothic" pitchFamily="34" charset="0"/>
                <a:ea typeface="Times New Roman"/>
                <a:cs typeface="Times New Roman"/>
              </a:rPr>
              <a:t>ya puede entregar</a:t>
            </a:r>
            <a:r>
              <a:rPr lang="es-MX" sz="1200" b="1" i="1" dirty="0" smtClean="0">
                <a:solidFill>
                  <a:schemeClr val="accent2">
                    <a:lumMod val="75000"/>
                  </a:schemeClr>
                </a:solidFill>
                <a:latin typeface="Century Gothic" pitchFamily="34" charset="0"/>
                <a:ea typeface="Times New Roman"/>
                <a:cs typeface="Times New Roman"/>
              </a:rPr>
              <a:t> para tramitar el </a:t>
            </a:r>
            <a:r>
              <a:rPr lang="es-MX" sz="1200" b="1" i="1" dirty="0">
                <a:solidFill>
                  <a:schemeClr val="accent2">
                    <a:lumMod val="75000"/>
                  </a:schemeClr>
                </a:solidFill>
                <a:latin typeface="Century Gothic" pitchFamily="34" charset="0"/>
                <a:ea typeface="Times New Roman"/>
                <a:cs typeface="Times New Roman"/>
              </a:rPr>
              <a:t>permiso construcción de</a:t>
            </a:r>
          </a:p>
          <a:p>
            <a:pPr indent="228600" algn="just">
              <a:spcAft>
                <a:spcPts val="0"/>
              </a:spcAft>
            </a:pPr>
            <a:r>
              <a:rPr lang="es-MX" sz="1200" b="1" i="1" dirty="0">
                <a:solidFill>
                  <a:schemeClr val="accent2">
                    <a:lumMod val="75000"/>
                  </a:schemeClr>
                </a:solidFill>
                <a:latin typeface="Century Gothic" pitchFamily="34" charset="0"/>
                <a:ea typeface="Times New Roman"/>
                <a:cs typeface="Times New Roman"/>
              </a:rPr>
              <a:t>Accesos en el Derecho de vía de las Carreteras de Cuota.</a:t>
            </a:r>
            <a:endParaRPr lang="es-MX" sz="1200" b="1" i="1" dirty="0" smtClean="0">
              <a:solidFill>
                <a:schemeClr val="accent2">
                  <a:lumMod val="75000"/>
                </a:schemeClr>
              </a:solidFill>
              <a:latin typeface="Century Gothic" pitchFamily="34" charset="0"/>
              <a:ea typeface="Times New Roman"/>
              <a:cs typeface="Times New Roman"/>
            </a:endParaRPr>
          </a:p>
          <a:p>
            <a:pPr indent="228600" algn="just">
              <a:spcAft>
                <a:spcPts val="0"/>
              </a:spcAft>
            </a:pPr>
            <a:endParaRPr lang="es-MX" sz="1200" b="1" i="1" dirty="0">
              <a:solidFill>
                <a:srgbClr val="FF0000"/>
              </a:solidFill>
              <a:latin typeface="Century Gothic" pitchFamily="34" charset="0"/>
              <a:ea typeface="Times New Roman"/>
              <a:cs typeface="Times New Roman"/>
            </a:endParaRPr>
          </a:p>
        </p:txBody>
      </p:sp>
      <p:sp>
        <p:nvSpPr>
          <p:cNvPr id="15" name="14 Flecha derecha">
            <a:hlinkClick r:id="rId3" action="ppaction://hlinksldjump"/>
          </p:cNvPr>
          <p:cNvSpPr/>
          <p:nvPr/>
        </p:nvSpPr>
        <p:spPr>
          <a:xfrm rot="10800000">
            <a:off x="8388424" y="6525344"/>
            <a:ext cx="288032" cy="288032"/>
          </a:xfrm>
          <a:prstGeom prst="rightArrow">
            <a:avLst>
              <a:gd name="adj1" fmla="val 50000"/>
              <a:gd name="adj2" fmla="val 473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pic>
        <p:nvPicPr>
          <p:cNvPr id="3"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8475" t="46253" r="13015" b="23665"/>
          <a:stretch/>
        </p:blipFill>
        <p:spPr bwMode="auto">
          <a:xfrm>
            <a:off x="539552" y="1636707"/>
            <a:ext cx="6588732" cy="190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28326" t="29547" r="19558" b="20283"/>
          <a:stretch/>
        </p:blipFill>
        <p:spPr bwMode="auto">
          <a:xfrm>
            <a:off x="467544" y="3501008"/>
            <a:ext cx="5954371" cy="322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16 CuadroTexto"/>
          <p:cNvSpPr txBox="1"/>
          <p:nvPr/>
        </p:nvSpPr>
        <p:spPr>
          <a:xfrm>
            <a:off x="7380313" y="972976"/>
            <a:ext cx="1512167" cy="246221"/>
          </a:xfrm>
          <a:prstGeom prst="rect">
            <a:avLst/>
          </a:prstGeom>
          <a:noFill/>
        </p:spPr>
        <p:txBody>
          <a:bodyPr wrap="square" rtlCol="0">
            <a:spAutoFit/>
          </a:bodyPr>
          <a:lstStyle>
            <a:defPPr>
              <a:defRPr lang="es-MX"/>
            </a:defPPr>
            <a:lvl1pPr>
              <a:defRPr sz="1000" b="1">
                <a:latin typeface="Century Gothic" pitchFamily="34" charset="0"/>
              </a:defRPr>
            </a:lvl1pPr>
          </a:lstStyle>
          <a:p>
            <a:r>
              <a:rPr lang="es-MX" dirty="0">
                <a:solidFill>
                  <a:schemeClr val="tx2">
                    <a:lumMod val="60000"/>
                    <a:lumOff val="40000"/>
                  </a:schemeClr>
                </a:solidFill>
              </a:rPr>
              <a:t>Página </a:t>
            </a:r>
            <a:r>
              <a:rPr lang="es-MX" dirty="0" smtClean="0">
                <a:solidFill>
                  <a:schemeClr val="tx2">
                    <a:lumMod val="60000"/>
                    <a:lumOff val="40000"/>
                  </a:schemeClr>
                </a:solidFill>
              </a:rPr>
              <a:t>1 </a:t>
            </a:r>
            <a:r>
              <a:rPr lang="es-MX" dirty="0">
                <a:solidFill>
                  <a:schemeClr val="tx2">
                    <a:lumMod val="60000"/>
                    <a:lumOff val="40000"/>
                  </a:schemeClr>
                </a:solidFill>
              </a:rPr>
              <a:t>de </a:t>
            </a:r>
            <a:r>
              <a:rPr lang="es-MX" dirty="0" smtClean="0">
                <a:solidFill>
                  <a:schemeClr val="tx2">
                    <a:lumMod val="60000"/>
                    <a:lumOff val="40000"/>
                  </a:schemeClr>
                </a:solidFill>
              </a:rPr>
              <a:t>2.</a:t>
            </a:r>
            <a:endParaRPr lang="es-MX" dirty="0">
              <a:solidFill>
                <a:schemeClr val="tx2">
                  <a:lumMod val="60000"/>
                  <a:lumOff val="40000"/>
                </a:schemeClr>
              </a:solidFill>
            </a:endParaRPr>
          </a:p>
        </p:txBody>
      </p:sp>
      <p:sp>
        <p:nvSpPr>
          <p:cNvPr id="18" name="17 Flecha derecha">
            <a:hlinkClick r:id="rId6" action="ppaction://hlinksldjump"/>
          </p:cNvPr>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148046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12 Rectángulo"/>
          <p:cNvSpPr/>
          <p:nvPr/>
        </p:nvSpPr>
        <p:spPr>
          <a:xfrm>
            <a:off x="-6503" y="990375"/>
            <a:ext cx="7458823" cy="461665"/>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Reporte de documentación </a:t>
            </a:r>
            <a:r>
              <a:rPr lang="es-MX" sz="1200" b="1" i="1" dirty="0" smtClean="0">
                <a:solidFill>
                  <a:srgbClr val="FF0000"/>
                </a:solidFill>
                <a:latin typeface="Century Gothic" pitchFamily="34" charset="0"/>
                <a:ea typeface="Times New Roman"/>
                <a:cs typeface="Times New Roman"/>
              </a:rPr>
              <a:t>Faltante</a:t>
            </a:r>
            <a:r>
              <a:rPr lang="es-MX" sz="1200" b="1" i="1" dirty="0" smtClean="0">
                <a:solidFill>
                  <a:schemeClr val="accent2">
                    <a:lumMod val="75000"/>
                  </a:schemeClr>
                </a:solidFill>
                <a:latin typeface="Century Gothic" pitchFamily="34" charset="0"/>
                <a:ea typeface="Times New Roman"/>
                <a:cs typeface="Times New Roman"/>
              </a:rPr>
              <a:t> para tramitar el permiso </a:t>
            </a:r>
            <a:r>
              <a:rPr lang="es-MX" sz="1200" b="1" i="1" dirty="0" smtClean="0">
                <a:solidFill>
                  <a:schemeClr val="accent2">
                    <a:lumMod val="75000"/>
                  </a:schemeClr>
                </a:solidFill>
                <a:latin typeface="Century Gothic" pitchFamily="34" charset="0"/>
                <a:ea typeface="Times New Roman"/>
                <a:cs typeface="Times New Roman"/>
              </a:rPr>
              <a:t>de </a:t>
            </a:r>
            <a:r>
              <a:rPr lang="es-MX" sz="1200" b="1" i="1" dirty="0">
                <a:solidFill>
                  <a:schemeClr val="accent2">
                    <a:lumMod val="75000"/>
                  </a:schemeClr>
                </a:solidFill>
                <a:latin typeface="Century Gothic" pitchFamily="34" charset="0"/>
                <a:ea typeface="Times New Roman"/>
                <a:cs typeface="Times New Roman"/>
              </a:rPr>
              <a:t>construcción de</a:t>
            </a:r>
          </a:p>
          <a:p>
            <a:pPr indent="228600" algn="just">
              <a:spcAft>
                <a:spcPts val="0"/>
              </a:spcAft>
            </a:pPr>
            <a:r>
              <a:rPr lang="es-MX" sz="1200" b="1" i="1" dirty="0">
                <a:solidFill>
                  <a:schemeClr val="accent2">
                    <a:lumMod val="75000"/>
                  </a:schemeClr>
                </a:solidFill>
                <a:latin typeface="Century Gothic" pitchFamily="34" charset="0"/>
                <a:ea typeface="Times New Roman"/>
                <a:cs typeface="Times New Roman"/>
              </a:rPr>
              <a:t>Accesos en el Derecho de vía de las Carreteras de Cuota.</a:t>
            </a:r>
            <a:endParaRPr lang="es-MX" sz="1200" b="1" i="1" dirty="0">
              <a:solidFill>
                <a:srgbClr val="FF0000"/>
              </a:solidFill>
              <a:latin typeface="Century Gothic" pitchFamily="34" charset="0"/>
              <a:ea typeface="Times New Roman"/>
              <a:cs typeface="Times New Roman"/>
            </a:endParaRPr>
          </a:p>
        </p:txBody>
      </p:sp>
      <p:sp>
        <p:nvSpPr>
          <p:cNvPr id="15" name="14 Flecha derecha">
            <a:hlinkClick r:id="rId3" action="ppaction://hlinksldjump"/>
          </p:cNvPr>
          <p:cNvSpPr/>
          <p:nvPr/>
        </p:nvSpPr>
        <p:spPr>
          <a:xfrm rot="10800000">
            <a:off x="8388424" y="6525344"/>
            <a:ext cx="288032" cy="288032"/>
          </a:xfrm>
          <a:prstGeom prst="rightArrow">
            <a:avLst>
              <a:gd name="adj1" fmla="val 50000"/>
              <a:gd name="adj2" fmla="val 473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
        <p:nvSpPr>
          <p:cNvPr id="17" name="16 CuadroTexto"/>
          <p:cNvSpPr txBox="1"/>
          <p:nvPr/>
        </p:nvSpPr>
        <p:spPr>
          <a:xfrm>
            <a:off x="7380313" y="972976"/>
            <a:ext cx="1512167" cy="246221"/>
          </a:xfrm>
          <a:prstGeom prst="rect">
            <a:avLst/>
          </a:prstGeom>
          <a:noFill/>
        </p:spPr>
        <p:txBody>
          <a:bodyPr wrap="square" rtlCol="0">
            <a:spAutoFit/>
          </a:bodyPr>
          <a:lstStyle>
            <a:defPPr>
              <a:defRPr lang="es-MX"/>
            </a:defPPr>
            <a:lvl1pPr>
              <a:defRPr sz="1000" b="1">
                <a:latin typeface="Century Gothic" pitchFamily="34" charset="0"/>
              </a:defRPr>
            </a:lvl1pPr>
          </a:lstStyle>
          <a:p>
            <a:r>
              <a:rPr lang="es-MX" dirty="0">
                <a:solidFill>
                  <a:schemeClr val="tx2">
                    <a:lumMod val="60000"/>
                    <a:lumOff val="40000"/>
                  </a:schemeClr>
                </a:solidFill>
              </a:rPr>
              <a:t>Página </a:t>
            </a:r>
            <a:r>
              <a:rPr lang="es-MX" dirty="0" smtClean="0">
                <a:solidFill>
                  <a:schemeClr val="tx2">
                    <a:lumMod val="60000"/>
                    <a:lumOff val="40000"/>
                  </a:schemeClr>
                </a:solidFill>
              </a:rPr>
              <a:t>2 </a:t>
            </a:r>
            <a:r>
              <a:rPr lang="es-MX" dirty="0">
                <a:solidFill>
                  <a:schemeClr val="tx2">
                    <a:lumMod val="60000"/>
                    <a:lumOff val="40000"/>
                  </a:schemeClr>
                </a:solidFill>
              </a:rPr>
              <a:t>de </a:t>
            </a:r>
            <a:r>
              <a:rPr lang="es-MX" dirty="0" smtClean="0">
                <a:solidFill>
                  <a:schemeClr val="tx2">
                    <a:lumMod val="60000"/>
                    <a:lumOff val="40000"/>
                  </a:schemeClr>
                </a:solidFill>
              </a:rPr>
              <a:t>2.</a:t>
            </a:r>
            <a:endParaRPr lang="es-MX" dirty="0">
              <a:solidFill>
                <a:schemeClr val="tx2">
                  <a:lumMod val="60000"/>
                  <a:lumOff val="40000"/>
                </a:schemeClr>
              </a:solidFill>
            </a:endParaRPr>
          </a:p>
        </p:txBody>
      </p:sp>
      <p:sp>
        <p:nvSpPr>
          <p:cNvPr id="18" name="17 Flecha derecha">
            <a:hlinkClick r:id="rId4" action="ppaction://hlinksldjump"/>
          </p:cNvPr>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pic>
        <p:nvPicPr>
          <p:cNvPr id="2050"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28624" t="47931" r="13750" b="9480"/>
          <a:stretch/>
        </p:blipFill>
        <p:spPr bwMode="auto">
          <a:xfrm>
            <a:off x="323528" y="1636706"/>
            <a:ext cx="5940568" cy="2468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29054" t="34010" r="14801" b="24159"/>
          <a:stretch/>
        </p:blipFill>
        <p:spPr bwMode="auto">
          <a:xfrm>
            <a:off x="323528" y="4164625"/>
            <a:ext cx="6048672" cy="2533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964455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644</TotalTime>
  <Words>518</Words>
  <Application>Microsoft Office PowerPoint</Application>
  <PresentationFormat>Presentación en pantalla (4:3)</PresentationFormat>
  <Paragraphs>149</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Manuel</dc:creator>
  <cp:lastModifiedBy>Manuel</cp:lastModifiedBy>
  <cp:revision>26</cp:revision>
  <dcterms:created xsi:type="dcterms:W3CDTF">2012-10-24T21:58:40Z</dcterms:created>
  <dcterms:modified xsi:type="dcterms:W3CDTF">2012-10-29T17:32:31Z</dcterms:modified>
</cp:coreProperties>
</file>