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6" r:id="rId3"/>
    <p:sldId id="272" r:id="rId4"/>
    <p:sldId id="273" r:id="rId5"/>
    <p:sldId id="274" r:id="rId6"/>
    <p:sldId id="275" r:id="rId7"/>
    <p:sldId id="277" r:id="rId8"/>
    <p:sldId id="278"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876" autoAdjust="0"/>
  </p:normalViewPr>
  <p:slideViewPr>
    <p:cSldViewPr>
      <p:cViewPr>
        <p:scale>
          <a:sx n="90" d="100"/>
          <a:sy n="90" d="100"/>
        </p:scale>
        <p:origin x="-816" y="5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FB4A3-567D-40DF-9E02-CB36F97E93B7}" type="datetimeFigureOut">
              <a:rPr lang="es-MX" smtClean="0"/>
              <a:t>29/10/2012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8B45B-A671-4CBD-9A28-E75AB6BBDE4B}" type="slidenum">
              <a:rPr lang="es-MX" smtClean="0"/>
              <a:t>‹Nº›</a:t>
            </a:fld>
            <a:endParaRPr lang="es-MX"/>
          </a:p>
        </p:txBody>
      </p:sp>
    </p:spTree>
    <p:extLst>
      <p:ext uri="{BB962C8B-B14F-4D97-AF65-F5344CB8AC3E}">
        <p14:creationId xmlns:p14="http://schemas.microsoft.com/office/powerpoint/2010/main" val="426851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0925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3300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2625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10202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6814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40333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3996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285696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5301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6795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29/10/2012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4099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40A9C-6053-42FE-B305-9318612A6DA3}" type="datetimeFigureOut">
              <a:rPr lang="es-MX" smtClean="0"/>
              <a:t>29/10/2012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99CB8-1749-429D-9935-28E749FA457F}" type="slidenum">
              <a:rPr lang="es-MX" smtClean="0"/>
              <a:t>‹Nº›</a:t>
            </a:fld>
            <a:endParaRPr lang="es-MX"/>
          </a:p>
        </p:txBody>
      </p:sp>
    </p:spTree>
    <p:extLst>
      <p:ext uri="{BB962C8B-B14F-4D97-AF65-F5344CB8AC3E}">
        <p14:creationId xmlns:p14="http://schemas.microsoft.com/office/powerpoint/2010/main" val="405980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pantalla%20instructivo%20ver%202.pptx"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503" y="990375"/>
            <a:ext cx="7458823" cy="1015663"/>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r>
              <a:rPr lang="es-MX" sz="1200" b="1" i="1" dirty="0">
                <a:solidFill>
                  <a:srgbClr val="FF0000"/>
                </a:solidFill>
                <a:latin typeface="Century Gothic" pitchFamily="34" charset="0"/>
                <a:ea typeface="Times New Roman"/>
                <a:cs typeface="Times New Roman"/>
              </a:rPr>
              <a:t>Marque con una “X" la documentación que ya tiene y puede entregar.</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SCT-08-001-E </a:t>
            </a:r>
            <a:endParaRPr lang="es-MX" sz="1200" i="1" dirty="0">
              <a:solidFill>
                <a:schemeClr val="accent2">
                  <a:lumMod val="75000"/>
                </a:schemeClr>
              </a:solidFill>
              <a:ea typeface="Times New Roman"/>
              <a:cs typeface="Times New Roman"/>
            </a:endParaRPr>
          </a:p>
        </p:txBody>
      </p:sp>
      <p:sp>
        <p:nvSpPr>
          <p:cNvPr id="6" name="5 CuadroTexto"/>
          <p:cNvSpPr txBox="1"/>
          <p:nvPr/>
        </p:nvSpPr>
        <p:spPr>
          <a:xfrm>
            <a:off x="7380313" y="972976"/>
            <a:ext cx="1512167" cy="246221"/>
          </a:xfrm>
          <a:prstGeom prst="rect">
            <a:avLst/>
          </a:prstGeom>
          <a:noFill/>
        </p:spPr>
        <p:txBody>
          <a:bodyPr wrap="square" rtlCol="0">
            <a:spAutoFit/>
          </a:bodyPr>
          <a:lstStyle/>
          <a:p>
            <a:r>
              <a:rPr lang="es-MX" sz="1000" b="1" dirty="0" smtClean="0">
                <a:latin typeface="Century Gothic" pitchFamily="34" charset="0"/>
              </a:rPr>
              <a:t>Página 1 de 6.</a:t>
            </a:r>
            <a:endParaRPr lang="es-MX" sz="1100" b="1" dirty="0">
              <a:latin typeface="Century Gothic" pitchFamily="34" charset="0"/>
            </a:endParaRPr>
          </a:p>
        </p:txBody>
      </p:sp>
      <p:sp>
        <p:nvSpPr>
          <p:cNvPr id="7" name="6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2550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79231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5265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7976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0346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11" name="10 Tabla"/>
          <p:cNvGraphicFramePr>
            <a:graphicFrameLocks noGrp="1"/>
          </p:cNvGraphicFramePr>
          <p:nvPr>
            <p:extLst>
              <p:ext uri="{D42A27DB-BD31-4B8C-83A1-F6EECF244321}">
                <p14:modId xmlns:p14="http://schemas.microsoft.com/office/powerpoint/2010/main" val="1629980312"/>
              </p:ext>
            </p:extLst>
          </p:nvPr>
        </p:nvGraphicFramePr>
        <p:xfrm>
          <a:off x="755576" y="2276872"/>
          <a:ext cx="7855024" cy="2270760"/>
        </p:xfrm>
        <a:graphic>
          <a:graphicData uri="http://schemas.openxmlformats.org/drawingml/2006/table">
            <a:tbl>
              <a:tblPr/>
              <a:tblGrid>
                <a:gridCol w="7855024"/>
              </a:tblGrid>
              <a:tr h="190500">
                <a:tc>
                  <a:txBody>
                    <a:bodyPr/>
                    <a:lstStyle/>
                    <a:p>
                      <a:pPr algn="just" fontAlgn="ctr"/>
                      <a:r>
                        <a:rPr lang="es-MX" sz="1600" b="1" i="0" u="none" strike="noStrike" dirty="0">
                          <a:solidFill>
                            <a:srgbClr val="000000"/>
                          </a:solidFill>
                          <a:effectLst/>
                          <a:latin typeface="+mn-lt"/>
                          <a:cs typeface="Calibri"/>
                        </a:rPr>
                        <a:t>Datos de información requeridos:</a:t>
                      </a:r>
                      <a:endParaRPr lang="es-MX" sz="1600" b="1"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1.  </a:t>
                      </a:r>
                      <a:r>
                        <a:rPr lang="es-MX" sz="1600" b="0" i="0" u="none" strike="noStrike" dirty="0" smtClean="0">
                          <a:solidFill>
                            <a:srgbClr val="000000"/>
                          </a:solidFill>
                          <a:effectLst/>
                          <a:latin typeface="+mn-lt"/>
                          <a:cs typeface="Calibri"/>
                        </a:rPr>
                        <a:t>Nombre</a:t>
                      </a:r>
                      <a:r>
                        <a:rPr lang="es-MX" sz="1600" b="0" i="0" u="none" strike="noStrike" dirty="0">
                          <a:solidFill>
                            <a:srgbClr val="000000"/>
                          </a:solidFill>
                          <a:effectLst/>
                          <a:latin typeface="+mn-lt"/>
                          <a:cs typeface="Calibri"/>
                        </a:rPr>
                        <a:t>, denominación o razón social de quien o quiénes promuevan,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En </a:t>
                      </a:r>
                      <a:r>
                        <a:rPr lang="es-MX" sz="1600" b="0" i="0" u="none" strike="noStrike" dirty="0">
                          <a:solidFill>
                            <a:srgbClr val="000000"/>
                          </a:solidFill>
                          <a:effectLst/>
                          <a:latin typeface="+mn-lt"/>
                          <a:cs typeface="Calibri"/>
                        </a:rPr>
                        <a:t>su caso de su representante legal, domicilio, número telefónico, correo electrónico para recibir notificaciones, así como nombre de la persona o personas autorizadas para recibirlas,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La petición que se formula,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4.  </a:t>
                      </a:r>
                      <a:r>
                        <a:rPr lang="es-MX" sz="1600" b="0" i="0" u="none" strike="noStrike" dirty="0" smtClean="0">
                          <a:solidFill>
                            <a:srgbClr val="000000"/>
                          </a:solidFill>
                          <a:effectLst/>
                          <a:latin typeface="+mn-lt"/>
                          <a:cs typeface="Calibri"/>
                        </a:rPr>
                        <a:t> Los </a:t>
                      </a:r>
                      <a:r>
                        <a:rPr lang="es-MX" sz="1600" b="0" i="0" u="none" strike="noStrike" dirty="0">
                          <a:solidFill>
                            <a:srgbClr val="000000"/>
                          </a:solidFill>
                          <a:effectLst/>
                          <a:latin typeface="+mn-lt"/>
                          <a:cs typeface="Calibri"/>
                        </a:rPr>
                        <a:t>hechos o razones que dan motivo a la petición,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5.   </a:t>
                      </a:r>
                      <a:r>
                        <a:rPr lang="es-MX" sz="1600" b="0" i="0" u="none" strike="noStrike" dirty="0" smtClean="0">
                          <a:solidFill>
                            <a:srgbClr val="000000"/>
                          </a:solidFill>
                          <a:effectLst/>
                          <a:latin typeface="+mn-lt"/>
                          <a:cs typeface="Calibri"/>
                        </a:rPr>
                        <a:t>El </a:t>
                      </a:r>
                      <a:r>
                        <a:rPr lang="es-MX" sz="1600" b="0" i="0" u="none" strike="noStrike" dirty="0">
                          <a:solidFill>
                            <a:srgbClr val="000000"/>
                          </a:solidFill>
                          <a:effectLst/>
                          <a:latin typeface="+mn-lt"/>
                          <a:cs typeface="Calibri"/>
                        </a:rPr>
                        <a:t>órgano administrativo a que se dirigen y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6.   </a:t>
                      </a:r>
                      <a:r>
                        <a:rPr lang="es-MX" sz="1600" b="0" i="0" u="none" strike="noStrike" dirty="0" smtClean="0">
                          <a:solidFill>
                            <a:srgbClr val="000000"/>
                          </a:solidFill>
                          <a:effectLst/>
                          <a:latin typeface="+mn-lt"/>
                          <a:cs typeface="Calibri"/>
                        </a:rPr>
                        <a:t>Lugar </a:t>
                      </a:r>
                      <a:r>
                        <a:rPr lang="es-MX" sz="1600" b="0" i="0" u="none" strike="noStrike" dirty="0">
                          <a:solidFill>
                            <a:srgbClr val="000000"/>
                          </a:solidFill>
                          <a:effectLst/>
                          <a:latin typeface="+mn-lt"/>
                          <a:cs typeface="Calibri"/>
                        </a:rPr>
                        <a:t>y fecha de su emisión.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7.   </a:t>
                      </a:r>
                      <a:r>
                        <a:rPr lang="es-MX" sz="1600" b="0" i="0" u="none" strike="noStrike" dirty="0" smtClean="0">
                          <a:solidFill>
                            <a:srgbClr val="000000"/>
                          </a:solidFill>
                          <a:effectLst/>
                          <a:latin typeface="+mn-lt"/>
                          <a:cs typeface="Calibri"/>
                        </a:rPr>
                        <a:t>Señalar </a:t>
                      </a:r>
                      <a:r>
                        <a:rPr lang="es-MX" sz="1600" b="0" i="0" u="none" strike="noStrike" dirty="0">
                          <a:solidFill>
                            <a:srgbClr val="000000"/>
                          </a:solidFill>
                          <a:effectLst/>
                          <a:latin typeface="+mn-lt"/>
                          <a:cs typeface="Calibri"/>
                        </a:rPr>
                        <a:t>la carretera, tramo y kilómetro en donde se llevará a cabo la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grpSp>
        <p:nvGrpSpPr>
          <p:cNvPr id="18" name="17 Grupo"/>
          <p:cNvGrpSpPr/>
          <p:nvPr/>
        </p:nvGrpSpPr>
        <p:grpSpPr>
          <a:xfrm>
            <a:off x="6948264" y="6505839"/>
            <a:ext cx="1053935" cy="327042"/>
            <a:chOff x="5364088" y="6165304"/>
            <a:chExt cx="1053935" cy="327042"/>
          </a:xfrm>
        </p:grpSpPr>
        <p:sp>
          <p:nvSpPr>
            <p:cNvPr id="19" name="18 Flecha izquierda"/>
            <p:cNvSpPr/>
            <p:nvPr/>
          </p:nvSpPr>
          <p:spPr>
            <a:xfrm>
              <a:off x="5364088" y="6165304"/>
              <a:ext cx="936104" cy="327042"/>
            </a:xfrm>
            <a:prstGeom prst="leftArrow">
              <a:avLst/>
            </a:prstGeom>
            <a:solidFill>
              <a:schemeClr val="bg2">
                <a:lumMod val="5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CuadroTexto"/>
            <p:cNvSpPr txBox="1"/>
            <p:nvPr/>
          </p:nvSpPr>
          <p:spPr>
            <a:xfrm>
              <a:off x="5364088" y="6213409"/>
              <a:ext cx="1053935" cy="230832"/>
            </a:xfrm>
            <a:prstGeom prst="rect">
              <a:avLst/>
            </a:prstGeom>
            <a:noFill/>
          </p:spPr>
          <p:txBody>
            <a:bodyPr wrap="square" rtlCol="0">
              <a:spAutoFit/>
            </a:bodyPr>
            <a:lstStyle/>
            <a:p>
              <a:pPr algn="ctr"/>
              <a:r>
                <a:rPr lang="es-MX" sz="900" b="1" dirty="0" smtClean="0">
                  <a:hlinkClick r:id="rId4" action="ppaction://hlinkpres?slideindex=10&amp;slidetitle=Presentación de PowerPoint"/>
                </a:rPr>
                <a:t>Menú principal</a:t>
              </a:r>
              <a:endParaRPr lang="es-MX" sz="900" b="1" dirty="0"/>
            </a:p>
          </p:txBody>
        </p:sp>
      </p:grpSp>
    </p:spTree>
    <p:extLst>
      <p:ext uri="{BB962C8B-B14F-4D97-AF65-F5344CB8AC3E}">
        <p14:creationId xmlns:p14="http://schemas.microsoft.com/office/powerpoint/2010/main" val="223561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2 de </a:t>
            </a:r>
            <a:r>
              <a:rPr lang="es-MX" dirty="0" smtClean="0"/>
              <a:t>6.</a:t>
            </a:r>
            <a:endParaRPr lang="es-MX" dirty="0"/>
          </a:p>
        </p:txBody>
      </p:sp>
      <p:sp>
        <p:nvSpPr>
          <p:cNvPr id="7" name="6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graphicFrame>
        <p:nvGraphicFramePr>
          <p:cNvPr id="8" name="7 Tabla"/>
          <p:cNvGraphicFramePr>
            <a:graphicFrameLocks noGrp="1"/>
          </p:cNvGraphicFramePr>
          <p:nvPr>
            <p:extLst>
              <p:ext uri="{D42A27DB-BD31-4B8C-83A1-F6EECF244321}">
                <p14:modId xmlns:p14="http://schemas.microsoft.com/office/powerpoint/2010/main" val="4138046980"/>
              </p:ext>
            </p:extLst>
          </p:nvPr>
        </p:nvGraphicFramePr>
        <p:xfrm>
          <a:off x="755576" y="2132856"/>
          <a:ext cx="7931224" cy="3898139"/>
        </p:xfrm>
        <a:graphic>
          <a:graphicData uri="http://schemas.openxmlformats.org/drawingml/2006/table">
            <a:tbl>
              <a:tblPr>
                <a:tableStyleId>{2D5ABB26-0587-4C30-8999-92F81FD0307C}</a:tableStyleId>
              </a:tblPr>
              <a:tblGrid>
                <a:gridCol w="63466"/>
                <a:gridCol w="7867758"/>
              </a:tblGrid>
              <a:tr h="261629">
                <a:tc>
                  <a:txBody>
                    <a:bodyPr/>
                    <a:lstStyle/>
                    <a:p>
                      <a:pPr algn="l"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b="1" u="none" strike="noStrike" dirty="0">
                          <a:effectLst/>
                        </a:rPr>
                        <a:t>Documentos que deben anexarse a la solicitud:</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a:effectLst/>
                        </a:rPr>
                        <a:t>1.       Documentos que acredite la personalidad jurídica del promovente, tales como: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a.    Personas físicas:</a:t>
                      </a:r>
                      <a:endParaRPr lang="es-MX" sz="1600" b="1" i="0" u="none" strike="noStrike" dirty="0">
                        <a:solidFill>
                          <a:srgbClr val="000000"/>
                        </a:solidFill>
                        <a:effectLst/>
                        <a:latin typeface="Calibri"/>
                      </a:endParaRPr>
                    </a:p>
                  </a:txBody>
                  <a:tcPr marL="9282" marR="9282" marT="9282" marB="0" anchor="b"/>
                </a:tc>
              </a:tr>
              <a:tr h="249628">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a:t>
                      </a:r>
                      <a:r>
                        <a:rPr lang="es-MX" sz="1600" u="none" strike="noStrike" dirty="0">
                          <a:effectLst/>
                        </a:rPr>
                        <a:t>     Identificación oficial (credencial de elector, pasaporte, cartilla liberada, o cedula profesional),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ii</a:t>
                      </a:r>
                      <a:r>
                        <a:rPr lang="es-MX" sz="1600" u="none" strike="noStrike" dirty="0">
                          <a:effectLst/>
                        </a:rPr>
                        <a:t>.     comprobante de domicilio y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b.    Personas Morales:</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     Copia de la escritura constitutiva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      poder notarial del representante legal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iii.     identificación del representante legal,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iv.     comprobante de domicilio,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      número telefónico,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vi.     correo electrónico y</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vii.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b="0" i="0" u="none" strike="noStrike" dirty="0" smtClean="0">
                          <a:solidFill>
                            <a:srgbClr val="000000"/>
                          </a:solidFill>
                          <a:effectLst/>
                          <a:latin typeface="+mn-lt"/>
                        </a:rPr>
                        <a:t>(1 (para cotejo) original(es) 1 copia(s))</a:t>
                      </a:r>
                      <a:endParaRPr lang="es-MX" sz="1600" b="0" i="0" u="none" strike="noStrike" dirty="0">
                        <a:solidFill>
                          <a:srgbClr val="000000"/>
                        </a:solidFill>
                        <a:effectLst/>
                        <a:latin typeface="Calibri"/>
                      </a:endParaRPr>
                    </a:p>
                  </a:txBody>
                  <a:tcPr marL="9282" marR="9282" marT="9282" marB="0" anchor="b"/>
                </a:tc>
              </a:tr>
            </a:tbl>
          </a:graphicData>
        </a:graphic>
      </p:graphicFrame>
      <p:sp>
        <p:nvSpPr>
          <p:cNvPr id="12" name="11 CuadroTexto"/>
          <p:cNvSpPr txBox="1"/>
          <p:nvPr/>
        </p:nvSpPr>
        <p:spPr>
          <a:xfrm>
            <a:off x="539552" y="29249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42062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4432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725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99943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52440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CuadroTexto"/>
          <p:cNvSpPr txBox="1"/>
          <p:nvPr/>
        </p:nvSpPr>
        <p:spPr>
          <a:xfrm>
            <a:off x="539552" y="55024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r>
              <a:rPr lang="es-MX" sz="1200" b="1" i="1" dirty="0">
                <a:solidFill>
                  <a:srgbClr val="FF0000"/>
                </a:solidFill>
                <a:latin typeface="Century Gothic" pitchFamily="34" charset="0"/>
                <a:ea typeface="Times New Roman"/>
                <a:cs typeface="Times New Roman"/>
              </a:rPr>
              <a:t>Marque con una “X" la documentación que ya tiene y puede entregar.</a:t>
            </a:r>
          </a:p>
        </p:txBody>
      </p:sp>
      <p:sp>
        <p:nvSpPr>
          <p:cNvPr id="21" name="20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6489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3 de </a:t>
            </a:r>
            <a:r>
              <a:rPr lang="es-MX" dirty="0" smtClean="0"/>
              <a:t>6.</a:t>
            </a:r>
            <a:endParaRPr lang="es-MX" dirty="0"/>
          </a:p>
        </p:txBody>
      </p:sp>
      <p:sp>
        <p:nvSpPr>
          <p:cNvPr id="7" name="6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448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11804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285293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35699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53012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6" name="25 CuadroTexto"/>
          <p:cNvSpPr txBox="1"/>
          <p:nvPr/>
        </p:nvSpPr>
        <p:spPr>
          <a:xfrm>
            <a:off x="539552" y="43502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3" name="2 Tabla"/>
          <p:cNvGraphicFramePr>
            <a:graphicFrameLocks noGrp="1"/>
          </p:cNvGraphicFramePr>
          <p:nvPr>
            <p:extLst>
              <p:ext uri="{D42A27DB-BD31-4B8C-83A1-F6EECF244321}">
                <p14:modId xmlns:p14="http://schemas.microsoft.com/office/powerpoint/2010/main" val="849629031"/>
              </p:ext>
            </p:extLst>
          </p:nvPr>
        </p:nvGraphicFramePr>
        <p:xfrm>
          <a:off x="755576" y="1844824"/>
          <a:ext cx="7776864" cy="4193430"/>
        </p:xfrm>
        <a:graphic>
          <a:graphicData uri="http://schemas.openxmlformats.org/drawingml/2006/table">
            <a:tbl>
              <a:tblPr/>
              <a:tblGrid>
                <a:gridCol w="7776864"/>
              </a:tblGrid>
              <a:tr h="160495">
                <a:tc>
                  <a:txBody>
                    <a:bodyPr/>
                    <a:lstStyle/>
                    <a:p>
                      <a:pPr algn="just" fontAlgn="ctr"/>
                      <a:r>
                        <a:rPr lang="es-MX" sz="1600" b="0" i="0" u="none" strike="noStrike" dirty="0">
                          <a:solidFill>
                            <a:srgbClr val="000000"/>
                          </a:solidFill>
                          <a:effectLst/>
                          <a:latin typeface="+mn-lt"/>
                          <a:cs typeface="Calibri"/>
                        </a:rPr>
                        <a:t>2.       Comprobante que acredite el pago de derechos (0 original(es) 1 copia(s))</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160495">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Constancia </a:t>
                      </a:r>
                      <a:r>
                        <a:rPr lang="es-MX" sz="1600" b="0" i="0" u="none" strike="noStrike" dirty="0">
                          <a:solidFill>
                            <a:srgbClr val="000000"/>
                          </a:solidFill>
                          <a:effectLst/>
                          <a:latin typeface="+mn-lt"/>
                          <a:cs typeface="Calibri"/>
                        </a:rPr>
                        <a:t>de no afectación a terceros o a instalaciones y obras establecidas. (1 original(es) 0 copia(s))</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67650">
                <a:tc>
                  <a:txBody>
                    <a:bodyPr/>
                    <a:lstStyle/>
                    <a:p>
                      <a:pPr algn="just" fontAlgn="ctr"/>
                      <a:r>
                        <a:rPr lang="es-MX" sz="1600" b="0" i="0" u="none" strike="noStrike">
                          <a:solidFill>
                            <a:srgbClr val="000000"/>
                          </a:solidFill>
                          <a:effectLst/>
                          <a:latin typeface="+mn-lt"/>
                          <a:cs typeface="Calibri"/>
                        </a:rPr>
                        <a:t>4.       Proyecto ejecutivo que contendrá:</a:t>
                      </a:r>
                      <a:endParaRPr lang="es-MX" sz="1600" b="0" i="0" u="none" strike="noStrike">
                        <a:solidFill>
                          <a:srgbClr val="000000"/>
                        </a:solidFill>
                        <a:effectLst/>
                        <a:latin typeface="+mn-lt"/>
                      </a:endParaRPr>
                    </a:p>
                  </a:txBody>
                  <a:tcPr marL="8025" marR="8025" marT="8025" marB="0" anchor="ctr">
                    <a:lnL>
                      <a:noFill/>
                    </a:lnL>
                    <a:lnR>
                      <a:noFill/>
                    </a:lnR>
                    <a:lnT>
                      <a:noFill/>
                    </a:lnT>
                    <a:lnB>
                      <a:noFill/>
                    </a:lnB>
                  </a:tcPr>
                </a:tc>
              </a:tr>
              <a:tr h="641981">
                <a:tc>
                  <a:txBody>
                    <a:bodyPr/>
                    <a:lstStyle/>
                    <a:p>
                      <a:pPr algn="just" fontAlgn="ctr"/>
                      <a:r>
                        <a:rPr lang="es-MX" sz="1600" b="0" i="0" u="none" strike="noStrike" dirty="0">
                          <a:solidFill>
                            <a:srgbClr val="000000"/>
                          </a:solidFill>
                          <a:effectLst/>
                          <a:latin typeface="+mn-lt"/>
                          <a:cs typeface="Calibri"/>
                        </a:rPr>
                        <a:t>a) </a:t>
                      </a:r>
                      <a:r>
                        <a:rPr lang="es-MX" sz="1600" b="0" i="0" u="none" strike="noStrike" dirty="0" smtClean="0">
                          <a:solidFill>
                            <a:srgbClr val="000000"/>
                          </a:solidFill>
                          <a:effectLst/>
                          <a:latin typeface="+mn-lt"/>
                          <a:cs typeface="Calibri"/>
                        </a:rPr>
                        <a:t>Memoria </a:t>
                      </a:r>
                      <a:r>
                        <a:rPr lang="es-MX" sz="1600" b="0" i="0" u="none" strike="noStrike" dirty="0">
                          <a:solidFill>
                            <a:srgbClr val="000000"/>
                          </a:solidFill>
                          <a:effectLst/>
                          <a:latin typeface="+mn-lt"/>
                          <a:cs typeface="Calibri"/>
                        </a:rPr>
                        <a:t>descriptiva del proyecto, en la cual se detallará cada una de las etapas constructivas para lograr el alojamiento de la instalación marginal. </a:t>
                      </a:r>
                      <a:endParaRPr lang="es-MX" sz="1600" b="0" i="0" u="none" strike="noStrike" dirty="0" smtClean="0">
                        <a:solidFill>
                          <a:srgbClr val="000000"/>
                        </a:solidFill>
                        <a:effectLst/>
                        <a:latin typeface="+mn-lt"/>
                        <a:cs typeface="Calibri"/>
                      </a:endParaRPr>
                    </a:p>
                    <a:p>
                      <a:pPr algn="just" fontAlgn="ctr"/>
                      <a:r>
                        <a:rPr lang="es-MX" sz="1600" b="0" i="0" u="none" strike="noStrike" dirty="0" smtClean="0">
                          <a:solidFill>
                            <a:srgbClr val="000000"/>
                          </a:solidFill>
                          <a:effectLst/>
                          <a:latin typeface="+mn-lt"/>
                          <a:cs typeface="Calibri"/>
                        </a:rPr>
                        <a:t>b</a:t>
                      </a:r>
                      <a:r>
                        <a:rPr lang="es-MX" sz="1600" b="0" i="0" u="none" strike="noStrike" dirty="0">
                          <a:solidFill>
                            <a:srgbClr val="000000"/>
                          </a:solidFill>
                          <a:effectLst/>
                          <a:latin typeface="+mn-lt"/>
                          <a:cs typeface="Calibri"/>
                        </a:rPr>
                        <a:t>) Planta General del tramo de la autopista señalando el sitio en donde pretende alojarse la instalación marginal, indicando claramente los límites del derecho de vía, así como la franja de los 2.50 metros contigua al mismo destinada para este tipo de instalaciones, asimismo deberá contener los detalles relevantes de la instalación.</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0">
                <a:tc>
                  <a:txBody>
                    <a:bodyPr/>
                    <a:lstStyle/>
                    <a:p>
                      <a:pPr algn="just" fontAlgn="ctr"/>
                      <a:r>
                        <a:rPr lang="es-MX" sz="1600" b="0" i="0" u="none" strike="noStrike" dirty="0" smtClean="0">
                          <a:solidFill>
                            <a:srgbClr val="000000"/>
                          </a:solidFill>
                          <a:effectLst/>
                          <a:latin typeface="+mn-lt"/>
                          <a:cs typeface="Calibri"/>
                        </a:rPr>
                        <a:t>c)</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Sección </a:t>
                      </a:r>
                      <a:r>
                        <a:rPr lang="es-MX" sz="1600" b="0" i="0" u="none" strike="noStrike" dirty="0">
                          <a:solidFill>
                            <a:srgbClr val="000000"/>
                          </a:solidFill>
                          <a:effectLst/>
                          <a:latin typeface="+mn-lt"/>
                          <a:cs typeface="Calibri"/>
                        </a:rPr>
                        <a:t>transversal del derecho de vía, indicando si la colocación de la instalación marginal es subterránea o aérea, se indicarán las secciones longitudinales en los tramos que se juzgue conveniente, por condiciones que impongan las estructuras existentes, obras de drenaje u otras.</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0">
                <a:tc>
                  <a:txBody>
                    <a:bodyPr/>
                    <a:lstStyle/>
                    <a:p>
                      <a:pPr algn="just" fontAlgn="ctr"/>
                      <a:r>
                        <a:rPr lang="es-MX" sz="1600" b="0" i="0" u="none" strike="noStrike" dirty="0" smtClean="0">
                          <a:solidFill>
                            <a:srgbClr val="000000"/>
                          </a:solidFill>
                          <a:effectLst/>
                          <a:latin typeface="+mn-lt"/>
                          <a:cs typeface="Calibri"/>
                        </a:rPr>
                        <a:t>d)</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Si </a:t>
                      </a:r>
                      <a:r>
                        <a:rPr lang="es-MX" sz="1600" b="0" i="0" u="none" strike="noStrike" dirty="0">
                          <a:solidFill>
                            <a:srgbClr val="000000"/>
                          </a:solidFill>
                          <a:effectLst/>
                          <a:latin typeface="+mn-lt"/>
                          <a:cs typeface="Calibri"/>
                        </a:rPr>
                        <a:t>es instalación subterránea, se expresará en la sección transversal y, en su caso en la longitudinal, la profundidad y dimensión de la cepa, la profundidad a la que se instalará el conductor, la dimensión de la sección del conductor, el tipo de material y sus características.</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bl>
          </a:graphicData>
        </a:graphic>
      </p:graphicFrame>
      <p:sp>
        <p:nvSpPr>
          <p:cNvPr id="16" name="15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r>
              <a:rPr lang="es-MX" sz="1200" b="1" i="1" dirty="0">
                <a:solidFill>
                  <a:srgbClr val="FF0000"/>
                </a:solidFill>
                <a:latin typeface="Century Gothic" pitchFamily="34" charset="0"/>
                <a:ea typeface="Times New Roman"/>
                <a:cs typeface="Times New Roman"/>
              </a:rPr>
              <a:t>Marque con una “X" la documentación que ya tiene y puede entregar.</a:t>
            </a:r>
          </a:p>
        </p:txBody>
      </p:sp>
      <p:sp>
        <p:nvSpPr>
          <p:cNvPr id="19" name="18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2517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4 de </a:t>
            </a:r>
            <a:r>
              <a:rPr lang="es-MX" dirty="0" smtClean="0"/>
              <a:t>6.</a:t>
            </a:r>
            <a:endParaRPr lang="es-MX" dirty="0"/>
          </a:p>
        </p:txBody>
      </p:sp>
      <p:sp>
        <p:nvSpPr>
          <p:cNvPr id="7" name="6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3" name="12 CuadroTexto"/>
          <p:cNvSpPr txBox="1"/>
          <p:nvPr/>
        </p:nvSpPr>
        <p:spPr>
          <a:xfrm>
            <a:off x="539552" y="22048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41512" y="322612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CuadroTexto"/>
          <p:cNvSpPr txBox="1"/>
          <p:nvPr/>
        </p:nvSpPr>
        <p:spPr>
          <a:xfrm>
            <a:off x="541512" y="3462857"/>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CuadroTexto"/>
          <p:cNvSpPr txBox="1"/>
          <p:nvPr/>
        </p:nvSpPr>
        <p:spPr>
          <a:xfrm>
            <a:off x="539552" y="2982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41512" y="39902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44943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1" name="30 CuadroTexto"/>
          <p:cNvSpPr txBox="1"/>
          <p:nvPr/>
        </p:nvSpPr>
        <p:spPr>
          <a:xfrm>
            <a:off x="539552" y="4969517"/>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3" name="2 Tabla"/>
          <p:cNvGraphicFramePr>
            <a:graphicFrameLocks noGrp="1"/>
          </p:cNvGraphicFramePr>
          <p:nvPr>
            <p:extLst>
              <p:ext uri="{D42A27DB-BD31-4B8C-83A1-F6EECF244321}">
                <p14:modId xmlns:p14="http://schemas.microsoft.com/office/powerpoint/2010/main" val="3587900269"/>
              </p:ext>
            </p:extLst>
          </p:nvPr>
        </p:nvGraphicFramePr>
        <p:xfrm>
          <a:off x="755576" y="2204864"/>
          <a:ext cx="7776864" cy="3240120"/>
        </p:xfrm>
        <a:graphic>
          <a:graphicData uri="http://schemas.openxmlformats.org/drawingml/2006/table">
            <a:tbl>
              <a:tblPr/>
              <a:tblGrid>
                <a:gridCol w="7776864"/>
              </a:tblGrid>
              <a:tr h="0">
                <a:tc>
                  <a:txBody>
                    <a:bodyPr/>
                    <a:lstStyle/>
                    <a:p>
                      <a:pPr algn="just" fontAlgn="ctr"/>
                      <a:r>
                        <a:rPr lang="es-MX" sz="1600" b="0" i="0" u="none" strike="noStrike" dirty="0">
                          <a:solidFill>
                            <a:srgbClr val="000000"/>
                          </a:solidFill>
                          <a:effectLst/>
                          <a:latin typeface="+mn-lt"/>
                          <a:cs typeface="Calibri"/>
                        </a:rPr>
                        <a:t>e</a:t>
                      </a:r>
                      <a:r>
                        <a:rPr lang="es-MX" sz="1600" b="0" i="0" u="none" strike="noStrike" dirty="0" smtClean="0">
                          <a:solidFill>
                            <a:srgbClr val="000000"/>
                          </a:solidFill>
                          <a:effectLst/>
                          <a:latin typeface="+mn-lt"/>
                          <a:cs typeface="Calibri"/>
                        </a:rPr>
                        <a:t>)</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Cuando sea instalación aérea, se indicará en la planta la ubicación de sus apoyos, en la sección transversal y, en su caso en la longitudinal, las características estructurales de los postes, su altura, la profundidad de hincado y sus características anexando el sustento técnico</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160495">
                <a:tc>
                  <a:txBody>
                    <a:bodyPr/>
                    <a:lstStyle/>
                    <a:p>
                      <a:pPr algn="just" fontAlgn="ctr"/>
                      <a:r>
                        <a:rPr lang="es-MX" sz="1600" b="0" i="0" u="none" strike="noStrike" dirty="0">
                          <a:solidFill>
                            <a:srgbClr val="000000"/>
                          </a:solidFill>
                          <a:effectLst/>
                          <a:latin typeface="+mn-lt"/>
                          <a:cs typeface="Calibri"/>
                        </a:rPr>
                        <a:t>f</a:t>
                      </a:r>
                      <a:r>
                        <a:rPr lang="es-MX" sz="1600" b="0" i="0" u="none" strike="noStrike" dirty="0" smtClean="0">
                          <a:solidFill>
                            <a:srgbClr val="000000"/>
                          </a:solidFill>
                          <a:effectLst/>
                          <a:latin typeface="+mn-lt"/>
                          <a:cs typeface="Calibri"/>
                        </a:rPr>
                        <a:t>)</a:t>
                      </a:r>
                      <a:r>
                        <a:rPr lang="es-MX" sz="1600" b="0" i="0" u="none" strike="noStrike" dirty="0">
                          <a:solidFill>
                            <a:srgbClr val="000000"/>
                          </a:solidFill>
                          <a:effectLst/>
                          <a:latin typeface="+mn-lt"/>
                          <a:cs typeface="Calibri"/>
                        </a:rPr>
                        <a:t>     Especificaciones generales y particulares.</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g</a:t>
                      </a:r>
                      <a:r>
                        <a:rPr lang="es-MX" sz="1600" b="0" i="0" u="none" strike="noStrike" dirty="0" smtClean="0">
                          <a:solidFill>
                            <a:srgbClr val="000000"/>
                          </a:solidFill>
                          <a:effectLst/>
                          <a:latin typeface="+mn-lt"/>
                          <a:cs typeface="Calibri"/>
                        </a:rPr>
                        <a:t>)</a:t>
                      </a:r>
                      <a:r>
                        <a:rPr lang="es-MX" sz="1600" b="0" i="0" u="none" strike="noStrike" dirty="0">
                          <a:solidFill>
                            <a:srgbClr val="000000"/>
                          </a:solidFill>
                          <a:effectLst/>
                          <a:latin typeface="+mn-lt"/>
                          <a:cs typeface="Calibri"/>
                        </a:rPr>
                        <a:t>    Presupuesto de obra.</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h</a:t>
                      </a:r>
                      <a:r>
                        <a:rPr lang="es-MX" sz="1600" b="0" i="0" u="none" strike="noStrike" dirty="0" smtClean="0">
                          <a:solidFill>
                            <a:srgbClr val="000000"/>
                          </a:solidFill>
                          <a:effectLst/>
                          <a:latin typeface="+mn-lt"/>
                          <a:cs typeface="Calibri"/>
                        </a:rPr>
                        <a:t>)</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Programa de obra.</a:t>
                      </a:r>
                      <a:endParaRPr lang="es-MX" sz="1600" b="0" i="0" u="none" strike="noStrike" dirty="0">
                        <a:solidFill>
                          <a:srgbClr val="000000"/>
                        </a:solidFill>
                        <a:effectLst/>
                        <a:latin typeface="+mn-lt"/>
                      </a:endParaRPr>
                    </a:p>
                  </a:txBody>
                  <a:tcPr marL="8025" marR="8025" marT="8025" marB="0" anchor="ctr">
                    <a:lnL>
                      <a:noFill/>
                    </a:lnL>
                    <a:lnR>
                      <a:noFill/>
                    </a:lnR>
                    <a:lnT>
                      <a:noFill/>
                    </a:lnT>
                    <a:lnB>
                      <a:noFill/>
                    </a:lnB>
                  </a:tcPr>
                </a:tc>
              </a:tr>
              <a:tr h="0">
                <a:tc>
                  <a:txBody>
                    <a:bodyPr/>
                    <a:lstStyle/>
                    <a:p>
                      <a:pPr algn="just" fontAlgn="ctr"/>
                      <a:r>
                        <a:rPr lang="es-MX" sz="1600" b="0" i="0" u="none" strike="noStrike" dirty="0" smtClean="0">
                          <a:solidFill>
                            <a:srgbClr val="000000"/>
                          </a:solidFill>
                          <a:effectLst/>
                          <a:latin typeface="+mn-lt"/>
                          <a:cs typeface="Calibri"/>
                        </a:rPr>
                        <a:t>i)</a:t>
                      </a:r>
                      <a:r>
                        <a:rPr lang="es-MX" sz="1600" b="0" i="0" u="none" strike="noStrike" dirty="0">
                          <a:solidFill>
                            <a:srgbClr val="000000"/>
                          </a:solidFill>
                          <a:effectLst/>
                          <a:latin typeface="+mn-lt"/>
                          <a:cs typeface="Calibri"/>
                        </a:rPr>
                        <a:t>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Nota: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1.  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Las acotaciones en los planos serán en metros y la escala será la necesaria para obtener legibilidad</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Los planos se entregarán en papel bond debidamente doblados tomando en cuenta la modulación de una hoja tamaño carta.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Los </a:t>
                      </a:r>
                      <a:r>
                        <a:rPr lang="es-MX" sz="1600" b="0" i="0" u="none" strike="noStrike" dirty="0">
                          <a:solidFill>
                            <a:srgbClr val="000000"/>
                          </a:solidFill>
                          <a:effectLst/>
                          <a:latin typeface="+mn-lt"/>
                          <a:cs typeface="Calibri"/>
                        </a:rPr>
                        <a:t>planos se firmarán por el proyectista o proyectistas, según sea el caso, debiendo anotar su nombre, número de cédula profesional y, en su caso, el número de registro de perito.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
        <p:nvSpPr>
          <p:cNvPr id="15" name="14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r>
              <a:rPr lang="es-MX" sz="1200" b="1" i="1" dirty="0">
                <a:solidFill>
                  <a:srgbClr val="FF0000"/>
                </a:solidFill>
                <a:latin typeface="Century Gothic" pitchFamily="34" charset="0"/>
                <a:ea typeface="Times New Roman"/>
                <a:cs typeface="Times New Roman"/>
              </a:rPr>
              <a:t>Marque con una “X" la documentación que ya tiene y puede entregar.</a:t>
            </a:r>
          </a:p>
        </p:txBody>
      </p:sp>
      <p:sp>
        <p:nvSpPr>
          <p:cNvPr id="16" name="15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4149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5 de </a:t>
            </a:r>
            <a:r>
              <a:rPr lang="es-MX" dirty="0" smtClean="0"/>
              <a:t>6.</a:t>
            </a:r>
            <a:endParaRPr lang="es-MX" dirty="0"/>
          </a:p>
        </p:txBody>
      </p:sp>
      <p:sp>
        <p:nvSpPr>
          <p:cNvPr id="7" name="6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3" name="12 CuadroTexto"/>
          <p:cNvSpPr txBox="1"/>
          <p:nvPr/>
        </p:nvSpPr>
        <p:spPr>
          <a:xfrm>
            <a:off x="539552" y="2706389"/>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4862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4" name="23 CuadroTexto"/>
          <p:cNvSpPr txBox="1"/>
          <p:nvPr/>
        </p:nvSpPr>
        <p:spPr>
          <a:xfrm>
            <a:off x="539552" y="44371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7" name="26 CuadroTexto"/>
          <p:cNvSpPr txBox="1"/>
          <p:nvPr/>
        </p:nvSpPr>
        <p:spPr>
          <a:xfrm>
            <a:off x="539552" y="57332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42082" y="22048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42082" y="29535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3" name="2 Tabla"/>
          <p:cNvGraphicFramePr>
            <a:graphicFrameLocks noGrp="1"/>
          </p:cNvGraphicFramePr>
          <p:nvPr>
            <p:extLst>
              <p:ext uri="{D42A27DB-BD31-4B8C-83A1-F6EECF244321}">
                <p14:modId xmlns:p14="http://schemas.microsoft.com/office/powerpoint/2010/main" val="3517754489"/>
              </p:ext>
            </p:extLst>
          </p:nvPr>
        </p:nvGraphicFramePr>
        <p:xfrm>
          <a:off x="755576" y="1959853"/>
          <a:ext cx="7776864" cy="4269105"/>
        </p:xfrm>
        <a:graphic>
          <a:graphicData uri="http://schemas.openxmlformats.org/drawingml/2006/table">
            <a:tbl>
              <a:tblPr/>
              <a:tblGrid>
                <a:gridCol w="7776864"/>
              </a:tblGrid>
              <a:tr h="0">
                <a:tc>
                  <a:txBody>
                    <a:bodyPr/>
                    <a:lstStyle/>
                    <a:p>
                      <a:pPr algn="just" fontAlgn="ctr"/>
                      <a:r>
                        <a:rPr lang="es-MX" sz="1600" b="0" i="0" u="none" strike="noStrike" dirty="0">
                          <a:solidFill>
                            <a:srgbClr val="000000"/>
                          </a:solidFill>
                          <a:effectLst/>
                          <a:latin typeface="+mn-lt"/>
                          <a:cs typeface="Calibri"/>
                        </a:rPr>
                        <a:t>4.    El cuadro de referencia para los planos deberá contener los siguientes </a:t>
                      </a:r>
                      <a:r>
                        <a:rPr lang="es-MX" sz="1600" b="0" i="0" u="none" strike="noStrike" dirty="0" smtClean="0">
                          <a:solidFill>
                            <a:srgbClr val="000000"/>
                          </a:solidFill>
                          <a:effectLst/>
                          <a:latin typeface="+mn-lt"/>
                          <a:cs typeface="Calibri"/>
                        </a:rPr>
                        <a:t>datos: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a)   Logotipo de la Secretaría de Comunicaciones y Transportes (será proporcionado por el Centro SCT).</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b)   Secretaría de Comunicaciones y Transportes.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c)    Dirección General de Desarrollo Carretero y Centro SCT de la entidad federativa de que se trate.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d)   Descripción de la obra o instalación.</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e)   Descripción del plano (planta general, secciones, etc.).</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f)    Escala y acotación.</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g)   Número de plano y/o clave.</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h)   Nombre, tramo, kilómetro y origen de cadenamiento de la autopista correspondiente.</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i)     Nombre del solicitante.</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j)     Nombre del proyectista o proyectistas.</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k)   Número de cédula profesional y, en su caso, el número de registro de perito del proyectista o proyectistas.</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j-lt"/>
                          <a:cs typeface="Calibri"/>
                        </a:rPr>
                        <a:t>l)     Espacio para el nombre y firma de visto bueno del Jefe de la Unidad General de Servicios Técnicos del Centro SCT de la entidad federativa de que se trate.</a:t>
                      </a:r>
                      <a:endParaRPr lang="es-MX" sz="1600" b="0" i="0" u="none" strike="noStrike" dirty="0">
                        <a:solidFill>
                          <a:srgbClr val="000000"/>
                        </a:solidFill>
                        <a:effectLst/>
                        <a:latin typeface="+mj-lt"/>
                      </a:endParaRPr>
                    </a:p>
                  </a:txBody>
                  <a:tcPr marL="9525" marR="9525" marT="9525" marB="0" anchor="ctr">
                    <a:lnL>
                      <a:noFill/>
                    </a:lnL>
                    <a:lnR>
                      <a:noFill/>
                    </a:lnR>
                    <a:lnT>
                      <a:noFill/>
                    </a:lnT>
                    <a:lnB>
                      <a:noFill/>
                    </a:lnB>
                  </a:tcPr>
                </a:tc>
              </a:tr>
            </a:tbl>
          </a:graphicData>
        </a:graphic>
      </p:graphicFrame>
      <p:sp>
        <p:nvSpPr>
          <p:cNvPr id="18" name="17 CuadroTexto"/>
          <p:cNvSpPr txBox="1"/>
          <p:nvPr/>
        </p:nvSpPr>
        <p:spPr>
          <a:xfrm>
            <a:off x="539552" y="37170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42062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CuadroTexto"/>
          <p:cNvSpPr txBox="1"/>
          <p:nvPr/>
        </p:nvSpPr>
        <p:spPr>
          <a:xfrm>
            <a:off x="539552" y="471033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CuadroTexto"/>
          <p:cNvSpPr txBox="1"/>
          <p:nvPr/>
        </p:nvSpPr>
        <p:spPr>
          <a:xfrm>
            <a:off x="539552" y="499836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CuadroTexto"/>
          <p:cNvSpPr txBox="1"/>
          <p:nvPr/>
        </p:nvSpPr>
        <p:spPr>
          <a:xfrm>
            <a:off x="539552" y="52292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3" name="2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r>
              <a:rPr lang="es-MX" sz="1200" b="1" i="1" dirty="0">
                <a:solidFill>
                  <a:srgbClr val="FF0000"/>
                </a:solidFill>
                <a:latin typeface="Century Gothic" pitchFamily="34" charset="0"/>
                <a:ea typeface="Times New Roman"/>
                <a:cs typeface="Times New Roman"/>
              </a:rPr>
              <a:t>Marque con una “X" la documentación que ya tiene y puede entregar.</a:t>
            </a:r>
          </a:p>
        </p:txBody>
      </p:sp>
      <p:sp>
        <p:nvSpPr>
          <p:cNvPr id="25" name="24 Flecha derecha">
            <a:hlinkClick r:id="rId4"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973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6 de 6</a:t>
            </a:r>
            <a:r>
              <a:rPr lang="es-MX" dirty="0" smtClean="0"/>
              <a:t>.</a:t>
            </a:r>
            <a:endParaRPr lang="es-MX" dirty="0"/>
          </a:p>
        </p:txBody>
      </p:sp>
      <p:sp>
        <p:nvSpPr>
          <p:cNvPr id="10" name="9 CuadroTexto"/>
          <p:cNvSpPr txBox="1"/>
          <p:nvPr/>
        </p:nvSpPr>
        <p:spPr>
          <a:xfrm>
            <a:off x="539552" y="183001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227687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39552" y="306896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0" name="39 CuadroTexto"/>
          <p:cNvSpPr txBox="1"/>
          <p:nvPr/>
        </p:nvSpPr>
        <p:spPr>
          <a:xfrm>
            <a:off x="539552" y="3800227"/>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42" name="41 CuadroTexto"/>
          <p:cNvSpPr txBox="1"/>
          <p:nvPr/>
        </p:nvSpPr>
        <p:spPr>
          <a:xfrm>
            <a:off x="539701"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2" name="1 Tabla"/>
          <p:cNvGraphicFramePr>
            <a:graphicFrameLocks noGrp="1"/>
          </p:cNvGraphicFramePr>
          <p:nvPr>
            <p:extLst>
              <p:ext uri="{D42A27DB-BD31-4B8C-83A1-F6EECF244321}">
                <p14:modId xmlns:p14="http://schemas.microsoft.com/office/powerpoint/2010/main" val="3273938805"/>
              </p:ext>
            </p:extLst>
          </p:nvPr>
        </p:nvGraphicFramePr>
        <p:xfrm>
          <a:off x="755576" y="1772816"/>
          <a:ext cx="7776864" cy="3227070"/>
        </p:xfrm>
        <a:graphic>
          <a:graphicData uri="http://schemas.openxmlformats.org/drawingml/2006/table">
            <a:tbl>
              <a:tblPr/>
              <a:tblGrid>
                <a:gridCol w="7776864"/>
              </a:tblGrid>
              <a:tr h="0">
                <a:tc>
                  <a:txBody>
                    <a:bodyPr/>
                    <a:lstStyle/>
                    <a:p>
                      <a:pPr algn="just" fontAlgn="ctr"/>
                      <a:r>
                        <a:rPr lang="es-MX" sz="1600" b="0" i="0" u="none" strike="noStrike" dirty="0">
                          <a:solidFill>
                            <a:srgbClr val="000000"/>
                          </a:solidFill>
                          <a:effectLst/>
                          <a:latin typeface="Calibri"/>
                          <a:cs typeface="Calibri"/>
                        </a:rPr>
                        <a:t>m)</a:t>
                      </a:r>
                      <a:r>
                        <a:rPr lang="es-MX" sz="1600" b="0" i="0" u="none" strike="noStrike" dirty="0">
                          <a:solidFill>
                            <a:srgbClr val="000000"/>
                          </a:solidFill>
                          <a:effectLst/>
                          <a:latin typeface="Times New Roman"/>
                          <a:cs typeface="Calibri"/>
                        </a:rPr>
                        <a:t> </a:t>
                      </a:r>
                      <a:r>
                        <a:rPr lang="es-MX" sz="1600" b="0" i="0" u="none" strike="noStrike" dirty="0">
                          <a:solidFill>
                            <a:srgbClr val="000000"/>
                          </a:solidFill>
                          <a:effectLst/>
                          <a:latin typeface="Calibri"/>
                          <a:cs typeface="Calibri"/>
                        </a:rPr>
                        <a:t>Espacio para nombre (será proporcionado por el Centro SCT)y firma de visto bueno del Subdirector de Atención del derecho de Vía de la Dirección General de Desarrollo Carretero.</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Calibri"/>
                          <a:cs typeface="Calibri"/>
                        </a:rPr>
                        <a:t>n)</a:t>
                      </a:r>
                      <a:r>
                        <a:rPr lang="es-MX" sz="1600" b="0" i="0" u="none" strike="noStrike" dirty="0">
                          <a:solidFill>
                            <a:srgbClr val="000000"/>
                          </a:solidFill>
                          <a:effectLst/>
                          <a:latin typeface="Times New Roman"/>
                          <a:cs typeface="Calibri"/>
                        </a:rPr>
                        <a:t>   </a:t>
                      </a:r>
                      <a:r>
                        <a:rPr lang="es-MX" sz="1600" b="0" i="0" u="none" strike="noStrike" dirty="0">
                          <a:solidFill>
                            <a:srgbClr val="000000"/>
                          </a:solidFill>
                          <a:effectLst/>
                          <a:latin typeface="Calibri"/>
                          <a:cs typeface="Calibri"/>
                        </a:rPr>
                        <a:t>Espacio para el nombre (será proporcionado por el Centro SCT) y firma de visto bueno del Director de Atención del derecho de Vía de la Dirección General de Desarrollo Carretero.</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Calibri"/>
                          <a:cs typeface="Calibri"/>
                        </a:rPr>
                        <a:t>5.</a:t>
                      </a:r>
                      <a:r>
                        <a:rPr lang="es-MX" sz="1600" b="0" i="0" u="none" strike="noStrike" dirty="0">
                          <a:solidFill>
                            <a:srgbClr val="000000"/>
                          </a:solidFill>
                          <a:effectLst/>
                          <a:latin typeface="Times New Roman"/>
                          <a:cs typeface="Calibri"/>
                        </a:rPr>
                        <a:t>   </a:t>
                      </a:r>
                      <a:r>
                        <a:rPr lang="es-MX" sz="1600" b="0" i="0" u="none" strike="noStrike" dirty="0" smtClean="0">
                          <a:solidFill>
                            <a:srgbClr val="000000"/>
                          </a:solidFill>
                          <a:effectLst/>
                          <a:latin typeface="Calibri"/>
                          <a:cs typeface="Calibri"/>
                        </a:rPr>
                        <a:t>En </a:t>
                      </a:r>
                      <a:r>
                        <a:rPr lang="es-MX" sz="1600" b="0" i="0" u="none" strike="noStrike" dirty="0">
                          <a:solidFill>
                            <a:srgbClr val="000000"/>
                          </a:solidFill>
                          <a:effectLst/>
                          <a:latin typeface="Calibri"/>
                          <a:cs typeface="Calibri"/>
                        </a:rPr>
                        <a:t>el proyecto se deberá considerar lo siguiente:</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Calibri"/>
                          <a:cs typeface="Calibri"/>
                        </a:rPr>
                        <a:t>a)</a:t>
                      </a:r>
                      <a:r>
                        <a:rPr lang="es-MX" sz="1600" b="0" i="0" u="none" strike="noStrike" dirty="0">
                          <a:solidFill>
                            <a:srgbClr val="000000"/>
                          </a:solidFill>
                          <a:effectLst/>
                          <a:latin typeface="Times New Roman"/>
                          <a:cs typeface="Calibri"/>
                        </a:rPr>
                        <a:t>   </a:t>
                      </a:r>
                      <a:r>
                        <a:rPr lang="es-MX" sz="1600" b="0" i="0" u="none" strike="noStrike" dirty="0">
                          <a:solidFill>
                            <a:srgbClr val="000000"/>
                          </a:solidFill>
                          <a:effectLst/>
                          <a:latin typeface="Calibri"/>
                          <a:cs typeface="Calibri"/>
                        </a:rPr>
                        <a:t>La instalación o tendido de ductos, cableados o similares deberá ubicarse en una franja de terreno que no excederá los 2.50 m de ancho a partir de cualquiera de los límites de derecho de vía de la autopista.</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Calibri"/>
                          <a:cs typeface="Calibri"/>
                        </a:rPr>
                        <a:t>b)</a:t>
                      </a:r>
                      <a:r>
                        <a:rPr lang="es-MX" sz="1600" b="0" i="0" u="none" strike="noStrike" dirty="0">
                          <a:solidFill>
                            <a:srgbClr val="000000"/>
                          </a:solidFill>
                          <a:effectLst/>
                          <a:latin typeface="Times New Roman"/>
                          <a:cs typeface="Calibri"/>
                        </a:rPr>
                        <a:t>   </a:t>
                      </a:r>
                      <a:r>
                        <a:rPr lang="es-MX" sz="1600" b="0" i="0" u="none" strike="noStrike" dirty="0">
                          <a:solidFill>
                            <a:srgbClr val="000000"/>
                          </a:solidFill>
                          <a:effectLst/>
                          <a:latin typeface="Calibri"/>
                          <a:cs typeface="Calibri"/>
                        </a:rPr>
                        <a:t>La instalación marginal, no deberá interrumpir el escurrimiento de las aguas en el derecho de vía o en obras de drenaje.</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Calibri"/>
                          <a:cs typeface="Calibri"/>
                        </a:rPr>
                        <a:t>c)</a:t>
                      </a:r>
                      <a:r>
                        <a:rPr lang="es-MX" sz="1600" b="0" i="0" u="none" strike="noStrike" dirty="0">
                          <a:solidFill>
                            <a:srgbClr val="000000"/>
                          </a:solidFill>
                          <a:effectLst/>
                          <a:latin typeface="Times New Roman"/>
                          <a:cs typeface="Calibri"/>
                        </a:rPr>
                        <a:t>  </a:t>
                      </a:r>
                      <a:r>
                        <a:rPr lang="es-MX" sz="1600" b="0" i="0" u="none" strike="noStrike" dirty="0" smtClean="0">
                          <a:solidFill>
                            <a:srgbClr val="000000"/>
                          </a:solidFill>
                          <a:effectLst/>
                          <a:latin typeface="Calibri"/>
                          <a:cs typeface="Calibri"/>
                        </a:rPr>
                        <a:t>La </a:t>
                      </a:r>
                      <a:r>
                        <a:rPr lang="es-MX" sz="1600" b="0" i="0" u="none" strike="noStrike" dirty="0">
                          <a:solidFill>
                            <a:srgbClr val="000000"/>
                          </a:solidFill>
                          <a:effectLst/>
                          <a:latin typeface="Calibri"/>
                          <a:cs typeface="Calibri"/>
                        </a:rPr>
                        <a:t>instalación marginal no deberá afectar ningún elemento de la infraestructura de la autopista. (1 original(es) 3 copias de los planos impresos y una copia del archivo informático en formato </a:t>
                      </a:r>
                      <a:r>
                        <a:rPr lang="es-MX" sz="1600" b="0" i="0" u="none" strike="noStrike" dirty="0" err="1">
                          <a:solidFill>
                            <a:srgbClr val="000000"/>
                          </a:solidFill>
                          <a:effectLst/>
                          <a:latin typeface="Calibri"/>
                          <a:cs typeface="Calibri"/>
                        </a:rPr>
                        <a:t>dwg</a:t>
                      </a:r>
                      <a:r>
                        <a:rPr lang="es-MX" sz="1600" b="0" i="0" u="none" strike="noStrike" dirty="0">
                          <a:solidFill>
                            <a:srgbClr val="000000"/>
                          </a:solidFill>
                          <a:effectLst/>
                          <a:latin typeface="Calibri"/>
                          <a:cs typeface="Calibri"/>
                        </a:rPr>
                        <a:t> y </a:t>
                      </a:r>
                      <a:r>
                        <a:rPr lang="es-MX" sz="1600" b="0" i="0" u="none" strike="noStrike" dirty="0" err="1">
                          <a:solidFill>
                            <a:srgbClr val="000000"/>
                          </a:solidFill>
                          <a:effectLst/>
                          <a:latin typeface="Calibri"/>
                          <a:cs typeface="Calibri"/>
                        </a:rPr>
                        <a:t>pdf</a:t>
                      </a:r>
                      <a:r>
                        <a:rPr lang="es-MX" sz="1600" b="0" i="0" u="none" strike="noStrike" dirty="0">
                          <a:solidFill>
                            <a:srgbClr val="000000"/>
                          </a:solidFill>
                          <a:effectLst/>
                          <a:latin typeface="Calibri"/>
                          <a:cs typeface="Calibri"/>
                        </a:rPr>
                        <a:t>. copia(s))</a:t>
                      </a:r>
                      <a:endParaRPr lang="es-MX" sz="1600" b="0" i="0" u="none" strike="noStrike" dirty="0">
                        <a:solidFill>
                          <a:srgbClr val="000000"/>
                        </a:solidFill>
                        <a:effectLst/>
                        <a:latin typeface="Calibri"/>
                      </a:endParaRPr>
                    </a:p>
                  </a:txBody>
                  <a:tcPr marL="9525" marR="9525" marT="9525" marB="0" anchor="ctr">
                    <a:lnL>
                      <a:noFill/>
                    </a:lnL>
                    <a:lnR>
                      <a:noFill/>
                    </a:lnR>
                    <a:lnT>
                      <a:noFill/>
                    </a:lnT>
                    <a:lnB>
                      <a:noFill/>
                    </a:lnB>
                  </a:tcPr>
                </a:tc>
              </a:tr>
            </a:tbl>
          </a:graphicData>
        </a:graphic>
      </p:graphicFrame>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r>
              <a:rPr lang="es-MX" sz="1200" b="1" i="1" dirty="0">
                <a:solidFill>
                  <a:srgbClr val="FF0000"/>
                </a:solidFill>
                <a:latin typeface="Century Gothic" pitchFamily="34" charset="0"/>
                <a:ea typeface="Times New Roman"/>
                <a:cs typeface="Times New Roman"/>
              </a:rPr>
              <a:t>Marque con una “X" la documentación que ya tiene y puede entregar.</a:t>
            </a:r>
          </a:p>
        </p:txBody>
      </p:sp>
      <p:sp>
        <p:nvSpPr>
          <p:cNvPr id="15" name="14 Flecha derecha">
            <a:hlinkClick r:id="rId3"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6" name="15 CuadroTexto"/>
          <p:cNvSpPr txBox="1"/>
          <p:nvPr/>
        </p:nvSpPr>
        <p:spPr>
          <a:xfrm>
            <a:off x="6516216" y="6525363"/>
            <a:ext cx="1224136" cy="307777"/>
          </a:xfrm>
          <a:prstGeom prst="rect">
            <a:avLst/>
          </a:prstGeom>
          <a:noFill/>
        </p:spPr>
        <p:txBody>
          <a:bodyPr wrap="square" rtlCol="0">
            <a:spAutoFit/>
          </a:bodyPr>
          <a:lstStyle/>
          <a:p>
            <a:r>
              <a:rPr lang="es-MX" sz="1400" dirty="0" smtClean="0">
                <a:hlinkClick r:id="rId4" action="ppaction://hlinksldjump"/>
              </a:rPr>
              <a:t>Guardar datos</a:t>
            </a:r>
            <a:endParaRPr lang="es-MX" sz="1400" dirty="0"/>
          </a:p>
        </p:txBody>
      </p:sp>
    </p:spTree>
    <p:extLst>
      <p:ext uri="{BB962C8B-B14F-4D97-AF65-F5344CB8AC3E}">
        <p14:creationId xmlns:p14="http://schemas.microsoft.com/office/powerpoint/2010/main" val="198526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Reporte de documentación que </a:t>
            </a:r>
            <a:r>
              <a:rPr lang="es-MX" sz="1200" b="1" i="1" u="sng" dirty="0" smtClean="0">
                <a:solidFill>
                  <a:schemeClr val="accent3">
                    <a:lumMod val="50000"/>
                  </a:schemeClr>
                </a:solidFill>
                <a:latin typeface="Century Gothic" pitchFamily="34" charset="0"/>
                <a:ea typeface="Times New Roman"/>
                <a:cs typeface="Times New Roman"/>
              </a:rPr>
              <a:t>ya puede entregar</a:t>
            </a:r>
            <a:r>
              <a:rPr lang="es-MX" sz="1200" b="1" i="1" dirty="0" smtClean="0">
                <a:solidFill>
                  <a:schemeClr val="accent2">
                    <a:lumMod val="75000"/>
                  </a:schemeClr>
                </a:solidFill>
                <a:latin typeface="Century Gothic" pitchFamily="34" charset="0"/>
                <a:ea typeface="Times New Roman"/>
                <a:cs typeface="Times New Roman"/>
              </a:rPr>
              <a:t> para tramitar el permiso </a:t>
            </a:r>
            <a:r>
              <a:rPr lang="es-MX" sz="1200" b="1" i="1" dirty="0" smtClean="0">
                <a:solidFill>
                  <a:schemeClr val="accent2">
                    <a:lumMod val="75000"/>
                  </a:schemeClr>
                </a:solidFill>
                <a:latin typeface="Century Gothic" pitchFamily="34" charset="0"/>
                <a:ea typeface="Times New Roman"/>
                <a:cs typeface="Times New Roman"/>
              </a:rPr>
              <a:t>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endParaRPr lang="es-MX" sz="1200" b="1" i="1" dirty="0">
              <a:solidFill>
                <a:srgbClr val="FF0000"/>
              </a:solidFill>
              <a:latin typeface="Century Gothic" pitchFamily="34" charset="0"/>
              <a:ea typeface="Times New Roman"/>
              <a:cs typeface="Times New Roman"/>
            </a:endParaRPr>
          </a:p>
        </p:txBody>
      </p:sp>
      <p:sp>
        <p:nvSpPr>
          <p:cNvPr id="15" name="14 Flecha derecha">
            <a:hlinkClick r:id="rId3"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475" t="46253" r="13015" b="23665"/>
          <a:stretch/>
        </p:blipFill>
        <p:spPr bwMode="auto">
          <a:xfrm>
            <a:off x="539552" y="1636707"/>
            <a:ext cx="6588732" cy="190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8326" t="29547" r="19558" b="20283"/>
          <a:stretch/>
        </p:blipFill>
        <p:spPr bwMode="auto">
          <a:xfrm>
            <a:off x="467544" y="3501008"/>
            <a:ext cx="5954371" cy="32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solidFill>
                  <a:schemeClr val="tx2">
                    <a:lumMod val="60000"/>
                    <a:lumOff val="40000"/>
                  </a:schemeClr>
                </a:solidFill>
              </a:rPr>
              <a:t>Página </a:t>
            </a:r>
            <a:r>
              <a:rPr lang="es-MX" dirty="0" smtClean="0">
                <a:solidFill>
                  <a:schemeClr val="tx2">
                    <a:lumMod val="60000"/>
                    <a:lumOff val="40000"/>
                  </a:schemeClr>
                </a:solidFill>
              </a:rPr>
              <a:t>1 </a:t>
            </a:r>
            <a:r>
              <a:rPr lang="es-MX" dirty="0">
                <a:solidFill>
                  <a:schemeClr val="tx2">
                    <a:lumMod val="60000"/>
                    <a:lumOff val="40000"/>
                  </a:schemeClr>
                </a:solidFill>
              </a:rPr>
              <a:t>de </a:t>
            </a:r>
            <a:r>
              <a:rPr lang="es-MX" dirty="0" smtClean="0">
                <a:solidFill>
                  <a:schemeClr val="tx2">
                    <a:lumMod val="60000"/>
                    <a:lumOff val="40000"/>
                  </a:schemeClr>
                </a:solidFill>
              </a:rPr>
              <a:t>2.</a:t>
            </a:r>
            <a:endParaRPr lang="es-MX" dirty="0">
              <a:solidFill>
                <a:schemeClr val="tx2">
                  <a:lumMod val="60000"/>
                  <a:lumOff val="40000"/>
                </a:schemeClr>
              </a:solidFill>
            </a:endParaRPr>
          </a:p>
        </p:txBody>
      </p:sp>
      <p:sp>
        <p:nvSpPr>
          <p:cNvPr id="18" name="17 Flecha derecha">
            <a:hlinkClick r:id="rId6"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95443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6503" y="990375"/>
            <a:ext cx="7458823" cy="646331"/>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Reporte de documentación </a:t>
            </a:r>
            <a:r>
              <a:rPr lang="es-MX" sz="1200" b="1" i="1" dirty="0" smtClean="0">
                <a:solidFill>
                  <a:srgbClr val="FF0000"/>
                </a:solidFill>
                <a:latin typeface="Century Gothic" pitchFamily="34" charset="0"/>
                <a:ea typeface="Times New Roman"/>
                <a:cs typeface="Times New Roman"/>
              </a:rPr>
              <a:t>Faltante</a:t>
            </a:r>
            <a:r>
              <a:rPr lang="es-MX" sz="1200" b="1" i="1" dirty="0" smtClean="0">
                <a:solidFill>
                  <a:schemeClr val="accent2">
                    <a:lumMod val="75000"/>
                  </a:schemeClr>
                </a:solidFill>
                <a:latin typeface="Century Gothic" pitchFamily="34" charset="0"/>
                <a:ea typeface="Times New Roman"/>
                <a:cs typeface="Times New Roman"/>
              </a:rPr>
              <a:t> para tramitar el permiso </a:t>
            </a:r>
            <a:r>
              <a:rPr lang="es-MX" sz="1200" b="1" i="1" dirty="0" smtClean="0">
                <a:solidFill>
                  <a:schemeClr val="accent2">
                    <a:lumMod val="75000"/>
                  </a:schemeClr>
                </a:solidFill>
                <a:latin typeface="Century Gothic" pitchFamily="34" charset="0"/>
                <a:ea typeface="Times New Roman"/>
                <a:cs typeface="Times New Roman"/>
              </a:rPr>
              <a:t>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Instalaciones Marginales en el Derecho de vía de las Carreteras de Cuota.</a:t>
            </a:r>
          </a:p>
          <a:p>
            <a:pPr indent="228600" algn="just">
              <a:spcAft>
                <a:spcPts val="0"/>
              </a:spcAft>
            </a:pPr>
            <a:endParaRPr lang="es-MX" sz="1200" b="1" i="1" dirty="0">
              <a:solidFill>
                <a:srgbClr val="FF0000"/>
              </a:solidFill>
              <a:latin typeface="Century Gothic" pitchFamily="34" charset="0"/>
              <a:ea typeface="Times New Roman"/>
              <a:cs typeface="Times New Roman"/>
            </a:endParaRPr>
          </a:p>
        </p:txBody>
      </p:sp>
      <p:sp>
        <p:nvSpPr>
          <p:cNvPr id="15" name="14 Flecha derecha">
            <a:hlinkClick r:id="rId3" action="ppaction://hlinksldjump"/>
          </p:cNvPr>
          <p:cNvSpPr/>
          <p:nvPr/>
        </p:nvSpPr>
        <p:spPr>
          <a:xfrm rot="10800000">
            <a:off x="8388424"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7" name="16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solidFill>
                  <a:schemeClr val="tx2">
                    <a:lumMod val="60000"/>
                    <a:lumOff val="40000"/>
                  </a:schemeClr>
                </a:solidFill>
              </a:rPr>
              <a:t>Página </a:t>
            </a:r>
            <a:r>
              <a:rPr lang="es-MX" dirty="0" smtClean="0">
                <a:solidFill>
                  <a:schemeClr val="tx2">
                    <a:lumMod val="60000"/>
                    <a:lumOff val="40000"/>
                  </a:schemeClr>
                </a:solidFill>
              </a:rPr>
              <a:t>2 </a:t>
            </a:r>
            <a:r>
              <a:rPr lang="es-MX" dirty="0">
                <a:solidFill>
                  <a:schemeClr val="tx2">
                    <a:lumMod val="60000"/>
                    <a:lumOff val="40000"/>
                  </a:schemeClr>
                </a:solidFill>
              </a:rPr>
              <a:t>de </a:t>
            </a:r>
            <a:r>
              <a:rPr lang="es-MX" dirty="0" smtClean="0">
                <a:solidFill>
                  <a:schemeClr val="tx2">
                    <a:lumMod val="60000"/>
                    <a:lumOff val="40000"/>
                  </a:schemeClr>
                </a:solidFill>
              </a:rPr>
              <a:t>2.</a:t>
            </a:r>
            <a:endParaRPr lang="es-MX" dirty="0">
              <a:solidFill>
                <a:schemeClr val="tx2">
                  <a:lumMod val="60000"/>
                  <a:lumOff val="40000"/>
                </a:schemeClr>
              </a:solidFill>
            </a:endParaRPr>
          </a:p>
        </p:txBody>
      </p:sp>
      <p:sp>
        <p:nvSpPr>
          <p:cNvPr id="18" name="17 Flecha derecha">
            <a:hlinkClick r:id="rId4"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8624" t="47931" r="13750" b="9480"/>
          <a:stretch/>
        </p:blipFill>
        <p:spPr bwMode="auto">
          <a:xfrm>
            <a:off x="323528" y="1636706"/>
            <a:ext cx="5940568" cy="246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9054" t="34010" r="14801" b="24159"/>
          <a:stretch/>
        </p:blipFill>
        <p:spPr bwMode="auto">
          <a:xfrm>
            <a:off x="323528" y="4164625"/>
            <a:ext cx="6048672" cy="253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99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518</Words>
  <Application>Microsoft Office PowerPoint</Application>
  <PresentationFormat>Presentación en pantalla (4:3)</PresentationFormat>
  <Paragraphs>150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dc:creator>
  <cp:lastModifiedBy>Manuel</cp:lastModifiedBy>
  <cp:revision>43</cp:revision>
  <dcterms:created xsi:type="dcterms:W3CDTF">2012-10-24T21:58:40Z</dcterms:created>
  <dcterms:modified xsi:type="dcterms:W3CDTF">2012-10-29T16:55:46Z</dcterms:modified>
</cp:coreProperties>
</file>