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6" r:id="rId3"/>
    <p:sldId id="272" r:id="rId4"/>
    <p:sldId id="273" r:id="rId5"/>
    <p:sldId id="274" r:id="rId6"/>
    <p:sldId id="275" r:id="rId7"/>
    <p:sldId id="277" r:id="rId8"/>
    <p:sldId id="278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513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B4A3-567D-40DF-9E02-CB36F97E93B7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8B45B-A671-4CBD-9A28-E75AB6BBDE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51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5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00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25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0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4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33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96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96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1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5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099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80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pantalla%20instructivo%20ver%202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Century Gothic" pitchFamily="34" charset="0"/>
              </a:rPr>
              <a:t>Página 1 de 8.</a:t>
            </a:r>
            <a:endParaRPr lang="es-MX" sz="1100" b="1" dirty="0">
              <a:latin typeface="Century Gothic" pitchFamily="34" charset="0"/>
            </a:endParaRPr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255009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39552" y="2792313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328498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352655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379769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9552" y="403468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9552" y="429309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80312"/>
              </p:ext>
            </p:extLst>
          </p:nvPr>
        </p:nvGraphicFramePr>
        <p:xfrm>
          <a:off x="755576" y="2276872"/>
          <a:ext cx="7855024" cy="2270760"/>
        </p:xfrm>
        <a:graphic>
          <a:graphicData uri="http://schemas.openxmlformats.org/drawingml/2006/table">
            <a:tbl>
              <a:tblPr/>
              <a:tblGrid>
                <a:gridCol w="7855024"/>
              </a:tblGrid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Datos de información requeridos: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1.  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Nombre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, denominación o razón social de quien o quiénes promuevan,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2.  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En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su caso de su representante legal, domicilio, número telefónico, correo electrónico para recibir notificaciones, así como nombre de la persona o personas autorizadas para recibirlas,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3.  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La petición que se formula,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4.  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Los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hechos o razones que dan motivo a la petición,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5.   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El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órgano administrativo a que se dirigen y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6.   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Lugar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y fecha de su emisión.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7.   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Señalar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la carretera, tramo y kilómetro en donde se llevará a cabo la obra.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17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3.3 Requisitos para permiso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realizar </a:t>
            </a: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Modificaciones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al Proyecto Original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de las Carreteras de Cuota.</a:t>
            </a: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Homoclave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: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SCT-08-001-F</a:t>
            </a:r>
            <a:endParaRPr lang="es-MX" sz="1200" i="1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6948264" y="6505839"/>
            <a:ext cx="1053935" cy="327042"/>
            <a:chOff x="5364088" y="6165304"/>
            <a:chExt cx="1053935" cy="327042"/>
          </a:xfrm>
        </p:grpSpPr>
        <p:sp>
          <p:nvSpPr>
            <p:cNvPr id="2" name="1 Flecha izquierda"/>
            <p:cNvSpPr/>
            <p:nvPr/>
          </p:nvSpPr>
          <p:spPr>
            <a:xfrm>
              <a:off x="5364088" y="6165304"/>
              <a:ext cx="936104" cy="327042"/>
            </a:xfrm>
            <a:prstGeom prst="leftArrow">
              <a:avLst/>
            </a:prstGeom>
            <a:solidFill>
              <a:schemeClr val="bg2">
                <a:lumMod val="5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5364088" y="6213409"/>
              <a:ext cx="10539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 smtClean="0">
                  <a:hlinkClick r:id="rId4" action="ppaction://hlinkpres?slideindex=1&amp;slidetitle="/>
                </a:rPr>
                <a:t>Menú principal</a:t>
              </a:r>
              <a:endParaRPr lang="es-MX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6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3.3 Requisitos para permiso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realizar </a:t>
            </a: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Modificaciones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al Proyecto Original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de las Carreteras de Cuota.</a:t>
            </a: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Homoclave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: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SCT-08-001-F</a:t>
            </a:r>
            <a:endParaRPr lang="es-MX" sz="1200" i="1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2 de </a:t>
            </a:r>
            <a:r>
              <a:rPr lang="es-MX" dirty="0" smtClean="0"/>
              <a:t>8.</a:t>
            </a:r>
            <a:endParaRPr lang="es-MX" dirty="0"/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11818"/>
              </p:ext>
            </p:extLst>
          </p:nvPr>
        </p:nvGraphicFramePr>
        <p:xfrm>
          <a:off x="755576" y="2132856"/>
          <a:ext cx="7931224" cy="41597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466"/>
                <a:gridCol w="7867758"/>
              </a:tblGrid>
              <a:tr h="261629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u="none" strike="noStrike" dirty="0">
                          <a:effectLst/>
                        </a:rPr>
                        <a:t>Documentos que deben anexarse a la solicitud: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1.       Documentos que acredite la personalidad jurídica del promovente, tales como: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a.    Personas físicas: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i.     Acta de nacimiento,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4962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ii.     Identificación oficial (credencial de elector, pasaporte, cartilla liberada, o cedula profesional),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iii.     comprobante de domicilio y Registro Federal de Contribuyentes.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b.    Personas Morales: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i.     Copia de la escritura constitutiva o documento equivalente,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ii.      poder notarial del representante legal o documento equivalente,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iii.     identificación del representante legal,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iv.     comprobante de domicilio,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v.      número telefónico,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vi.     correo electrónico y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vii.     Registro Federal de Contribuyentes.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   (1 (para cotejo) original(es) 1 copia(s)).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39552" y="295136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39552" y="321297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371703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422108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449431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9552" y="4731295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9552" y="501317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39552" y="528746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553204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9552" y="579045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2" name="21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8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3 de </a:t>
            </a:r>
            <a:r>
              <a:rPr lang="es-MX" dirty="0" smtClean="0"/>
              <a:t>8.</a:t>
            </a:r>
            <a:endParaRPr lang="es-MX" dirty="0"/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180949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39552" y="231355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299695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350100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9552" y="377423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39552" y="427828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450912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9552" y="577564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552" y="600648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9552" y="400506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4" name="23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3.3 Requisitos para permiso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realizar </a:t>
            </a: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Modificaciones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al Proyecto Original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de las Carreteras de Cuota.</a:t>
            </a: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Homoclave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: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SCT-08-001-F</a:t>
            </a:r>
            <a:endParaRPr lang="es-MX" sz="1200" i="1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67719"/>
              </p:ext>
            </p:extLst>
          </p:nvPr>
        </p:nvGraphicFramePr>
        <p:xfrm>
          <a:off x="755576" y="1789965"/>
          <a:ext cx="7992888" cy="4469942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100607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2.  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Comprobante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que acredite el pago de derechos (0 original(es) 1 copia(s)), una vez que se resuelva favorablemente la solicitud.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16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3.   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Constancia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no afectación a terceros o a instalaciones y obras establecidas, emitida por el Centro SCT, y (1 original(es) 0 copia(s))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53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4.   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Se entregará el proyecto ejecutivo que incluya: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1.   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Justificación técnica para su realización.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2.   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Los estudios de apoyo técnico necesarios, tales como: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a)    Estudio y diseño de pavimentos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84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b)   Estudios topográficos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c)    Estudios geológicos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d)   Estudios geotécnicos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e)   Estudios hidrológicos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916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f)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Estudios de ingeniería de tránsito anexando el diagrama direccional de volúmenes de tránsito actual y el proyectado, y las características del vehículo de proyecto.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g)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Estudio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velocidad de punto para el caso en que la velocidad de operación sea menor a la de proyecto.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h)   Estudio de visibilidad cuando las condiciones del sitio sean adversas.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744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i) 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Estudios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origen y destino.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539552" y="478234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39552" y="528640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7" name="26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1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11131"/>
              </p:ext>
            </p:extLst>
          </p:nvPr>
        </p:nvGraphicFramePr>
        <p:xfrm>
          <a:off x="755576" y="1893846"/>
          <a:ext cx="7992888" cy="4711181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j)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Estudios operativos que tengan como resultado la afectación a la autopista desde el punto de vista de los ingresos (peaje), incluyendo propuestas de solución,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k)    Otros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3" marR="5773" marT="5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3.   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Según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sea el caso que corresponda, el proyecto o proyectos que a continuación se señalan, los cuales incluirán sus respectivas memorias de cálculo: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a.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Proyecto geométrico, el cual deberá analizarse y diseñarse con base en el Manual de Proyecto Geométrico de Carreteras.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b.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Proyecto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señalamiento considerando el existente, el propuesto y el de protección de obra.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c.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Para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la instalación de señalamientos y dispositivos para el control del tránsito, se entregará proyecto geométrico original del tramo, indicando el inventario actual 1,000 m antes y 1,000 m después; propuesta del proyecto de señalamiento y dispositivos, indicando las distancias; tabla de características del señalamiento; y especificaciones.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d.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Los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proyectos que modifiquen o amplíen el proyecto de señalamiento y dispositivos de control de tránsito deberán analizarse y diseñarse con base en la norma oficial mexicana relativa al señalamiento, en el Manual de Dispositivos para el Control del Tránsito en Calles y Carreteras, y con la Normativa para la Infraestructura del Transporte (Normativa SCT)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e.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Proyecto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obras hidráulicas; incluyendo el inventario actual de estructuras y las que se modifican con la propuesta;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5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f.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Proyecto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estructuras;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4 de </a:t>
            </a:r>
            <a:r>
              <a:rPr lang="es-MX" dirty="0" smtClean="0"/>
              <a:t>8.</a:t>
            </a:r>
            <a:endParaRPr lang="es-MX" dirty="0"/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190202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240608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319816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9552" y="359129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486916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552" y="5878413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9552" y="386104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39552" y="630932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6" name="15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3.3 Requisitos para permiso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realizar </a:t>
            </a: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Modificaciones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al Proyecto Original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de las Carreteras de Cuota.</a:t>
            </a: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Homoclave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: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SCT-08-001-F</a:t>
            </a:r>
            <a:endParaRPr lang="es-MX" sz="1200" i="1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sp>
        <p:nvSpPr>
          <p:cNvPr id="18" name="17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4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5 de </a:t>
            </a:r>
            <a:r>
              <a:rPr lang="es-MX" dirty="0" smtClean="0"/>
              <a:t>8.</a:t>
            </a:r>
            <a:endParaRPr lang="es-MX" dirty="0"/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184482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234888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314096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552" y="211804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39552" y="436510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39552" y="364502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39552" y="537321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39552" y="5819179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39552" y="263691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3.3 Requisitos para permiso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realizar </a:t>
            </a: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Modificaciones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al Proyecto Original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de las Carreteras de Cuota.</a:t>
            </a: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Homoclave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: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SCT-08-001-F</a:t>
            </a:r>
            <a:endParaRPr lang="es-MX" sz="1200" i="1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76490"/>
              </p:ext>
            </p:extLst>
          </p:nvPr>
        </p:nvGraphicFramePr>
        <p:xfrm>
          <a:off x="755972" y="1874510"/>
          <a:ext cx="8064500" cy="4240530"/>
        </p:xfrm>
        <a:graphic>
          <a:graphicData uri="http://schemas.openxmlformats.org/drawingml/2006/table">
            <a:tbl>
              <a:tblPr/>
              <a:tblGrid>
                <a:gridCol w="8064500"/>
              </a:tblGrid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g.    Proyecto de forestación. Se entregará el levantamiento planimétrico del tramo, indicando: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51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i.     obras; instalaciones;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69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ii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.     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Tipo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vegetación existente;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iii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Características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del alineamiento vertical y horizontal (indicando pendientes, longitud de tangentes y grados de curvatura); y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079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iv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.     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Proyecto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forestación, que constará de la propuesta de especies de vegetación, distancias, altura y ubicación.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v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Para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proyectos de forestación, el proyecto de plantación debe estar ligado al proyecto geométrico, de acuerdo con el Manual de Forestación y el manual de proyecto Geométrico de Carreteras, en su capítulo relativo al paisaje.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h.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Proyecto arquitectónico Para el caso de estaciones de casetas, edificios administrativos y casetas de telefonía celular, se entregará el proyecto ejecutivo arquitectónico, que constará de diseño arquitectónico; diseño estructural; estudios geológicos y geotécnicos; diseño de instalaciones hidráulicas, sanitarias y especiales, según sea el caso que corresponda.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i.     Proyecto de Iluminación.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63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j.  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Proyecto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Instalaciones Especiales y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k.    Otros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>
            <a:off x="539552" y="558924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0" name="19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7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6 de </a:t>
            </a:r>
            <a:r>
              <a:rPr lang="es-MX" dirty="0" smtClean="0"/>
              <a:t>8.</a:t>
            </a:r>
            <a:endParaRPr lang="es-MX" dirty="0"/>
          </a:p>
        </p:txBody>
      </p:sp>
      <p:sp>
        <p:nvSpPr>
          <p:cNvPr id="7" name="6 Flecha derecha"/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184482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230267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259070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39552" y="283812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39552" y="312616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39552" y="422108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39552" y="472514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39552" y="522920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3.3 Requisitos para permiso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realizar </a:t>
            </a: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Modificaciones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al Proyecto Original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de las Carreteras de Cuota.</a:t>
            </a: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Homoclave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: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SCT-08-001-F</a:t>
            </a:r>
            <a:endParaRPr lang="es-MX" sz="1200" i="1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31365"/>
              </p:ext>
            </p:extLst>
          </p:nvPr>
        </p:nvGraphicFramePr>
        <p:xfrm>
          <a:off x="755972" y="1844824"/>
          <a:ext cx="8064500" cy="3870960"/>
        </p:xfrm>
        <a:graphic>
          <a:graphicData uri="http://schemas.openxmlformats.org/drawingml/2006/table">
            <a:tbl>
              <a:tblPr/>
              <a:tblGrid>
                <a:gridCol w="8064500"/>
              </a:tblGrid>
              <a:tr h="3810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4.    Memoria descriptiva del proyecto en la que además se describa el procedimiento constructivo a emplear.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5.     Especificaciones generales y particulares.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6.    Presupuesto de la obra.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7.    Programa de obra.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8.    Los planos según sea el caso (Planta general, perfiles, secciones transversales, señalamiento preventivo de obra, señalamiento existente y el propuesto, del proyecto de obras hidráulicas, estructural, de iluminación, de instalaciones especiales, etc.) copia(s)).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l.      Nota: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1.    Las acotaciones en los planos serán en metros y la escala será la necesaria para obtener legibilidad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2.    Los planos en cuatro tantos (1 original y 3 copias) se entregarán en papel bond debidamente doblados tomando en cuenta la modulación de una hoja tamaño carta.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3.    Los planos se firmarán por el proyectista o proyectistas, según sea el caso, debiendo anotar su nombre, número de cédula profesional y, en su caso, el número de registro de perito.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1" name="20 Flecha derecha">
            <a:hlinkClick r:id="rId3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2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</a:t>
            </a:r>
            <a:r>
              <a:rPr lang="es-MX" dirty="0" smtClean="0"/>
              <a:t>7 </a:t>
            </a:r>
            <a:r>
              <a:rPr lang="es-MX" dirty="0"/>
              <a:t>de </a:t>
            </a:r>
            <a:r>
              <a:rPr lang="es-MX" dirty="0" smtClean="0"/>
              <a:t>8.</a:t>
            </a:r>
            <a:endParaRPr lang="es-MX" dirty="0"/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184482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211804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259070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39552" y="283812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39552" y="335699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39552" y="363021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39552" y="386104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39552" y="413427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3.3 Requisitos para permiso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realizar </a:t>
            </a: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Modificaciones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al Proyecto Original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de las Carreteras de Cuota.</a:t>
            </a: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Homoclave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: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SCT-08-001-F</a:t>
            </a:r>
            <a:endParaRPr lang="es-MX" sz="1200" i="1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80025"/>
              </p:ext>
            </p:extLst>
          </p:nvPr>
        </p:nvGraphicFramePr>
        <p:xfrm>
          <a:off x="755576" y="1772816"/>
          <a:ext cx="7848872" cy="3841207"/>
        </p:xfrm>
        <a:graphic>
          <a:graphicData uri="http://schemas.openxmlformats.org/drawingml/2006/table">
            <a:tbl>
              <a:tblPr/>
              <a:tblGrid>
                <a:gridCol w="7848872"/>
              </a:tblGrid>
              <a:tr h="335256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4.    El cuadro de referencia para los planos deberá contener los siguientes datos: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a)    Logotipo de la Secretaría de Comunicaciones y Transportes (será proporcionado por el Centro SCT).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777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b)   Secretaría de Comunicaciones y Transportes.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01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c)    Dirección General de Desarrollo Carretero y Centro SCT de la entidad federativa de que se trate.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247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d)   Descripción de la obra o instalación.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e)   Descripción del plano (planta general, secciones, etc.).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f) 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Escala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y acotación.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66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g)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Número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 plano y/o clave.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h)   Nombre, tramo, kilómetro y origen de cadenamiento de la autopista correspondiente.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89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i) 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Nombre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del solicitante.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j) 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Nombre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del proyectista o proyectistas.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k)   Número de cédula profesional y, en su caso, el número de registro de perito del proyectista o proyectistas.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539552" y="436510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39552" y="458112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9552" y="485435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552" y="508518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2" name="21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7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</a:t>
            </a:r>
            <a:r>
              <a:rPr lang="es-MX" dirty="0" smtClean="0"/>
              <a:t>8 </a:t>
            </a:r>
            <a:r>
              <a:rPr lang="es-MX" dirty="0"/>
              <a:t>de </a:t>
            </a:r>
            <a:r>
              <a:rPr lang="es-MX" dirty="0" smtClean="0"/>
              <a:t>8.</a:t>
            </a:r>
            <a:endParaRPr lang="es-MX" dirty="0"/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184482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234888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39552" y="312616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3.3 Requisitos para permiso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realizar </a:t>
            </a: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Modificaciones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al Proyecto Original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de las Carreteras de Cuota.</a:t>
            </a: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Homoclave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: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SCT-08-001-F</a:t>
            </a:r>
            <a:endParaRPr lang="es-MX" sz="1200" i="1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29524"/>
              </p:ext>
            </p:extLst>
          </p:nvPr>
        </p:nvGraphicFramePr>
        <p:xfrm>
          <a:off x="755576" y="1857369"/>
          <a:ext cx="7848872" cy="2219703"/>
        </p:xfrm>
        <a:graphic>
          <a:graphicData uri="http://schemas.openxmlformats.org/drawingml/2006/table">
            <a:tbl>
              <a:tblPr/>
              <a:tblGrid>
                <a:gridCol w="7848872"/>
              </a:tblGrid>
              <a:tr h="5760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l)      Espacio para el nombre y firma de visto bueno del Jefe de la Unidad General de Servicios Técnicos del Centro SCT de la entidad federativa de que se trate.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m) Espacio para nombre (será proporcionado por el Centro SCT) y firma de visto bueno del Subdirector de Seguimiento de permisos y aprovechamientos Zona Sur de la Dirección General de Desarrollo Carretero.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81" marR="8381" marT="83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312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o) Espacio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 el nombre (será proporcionado por el Centro SCT) y firma de visto bueno del Director de Permisos y Aprovechamientos de la Dirección General de Desarrollo Carretero. (1 original y 3 copias de los planos impresos y una copia del archivo informático en formato </a:t>
                      </a:r>
                      <a:r>
                        <a:rPr lang="es-MX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dwg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 </a:t>
                      </a:r>
                      <a:r>
                        <a:rPr lang="es-MX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pdf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</a:txBody>
                  <a:tcPr marL="8381" marR="8381" marT="83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7" name="16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6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517</Words>
  <Application>Microsoft Office PowerPoint</Application>
  <PresentationFormat>Presentación en pantalla (4:3)</PresentationFormat>
  <Paragraphs>206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</dc:creator>
  <cp:lastModifiedBy>Manuel</cp:lastModifiedBy>
  <cp:revision>26</cp:revision>
  <dcterms:created xsi:type="dcterms:W3CDTF">2012-10-24T21:58:40Z</dcterms:created>
  <dcterms:modified xsi:type="dcterms:W3CDTF">2012-10-29T15:29:09Z</dcterms:modified>
</cp:coreProperties>
</file>