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76" r:id="rId3"/>
    <p:sldId id="272" r:id="rId4"/>
    <p:sldId id="273" r:id="rId5"/>
    <p:sldId id="274" r:id="rId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876" autoAdjust="0"/>
  </p:normalViewPr>
  <p:slideViewPr>
    <p:cSldViewPr>
      <p:cViewPr>
        <p:scale>
          <a:sx n="100" d="100"/>
          <a:sy n="100" d="100"/>
        </p:scale>
        <p:origin x="-5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FB4A3-567D-40DF-9E02-CB36F97E93B7}" type="datetimeFigureOut">
              <a:rPr lang="es-MX" smtClean="0"/>
              <a:t>26/10/2012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C8B45B-A671-4CBD-9A28-E75AB6BBDE4B}" type="slidenum">
              <a:rPr lang="es-MX" smtClean="0"/>
              <a:t>‹Nº›</a:t>
            </a:fld>
            <a:endParaRPr lang="es-MX"/>
          </a:p>
        </p:txBody>
      </p:sp>
    </p:spTree>
    <p:extLst>
      <p:ext uri="{BB962C8B-B14F-4D97-AF65-F5344CB8AC3E}">
        <p14:creationId xmlns:p14="http://schemas.microsoft.com/office/powerpoint/2010/main" val="4268513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092513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3300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2625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102020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68145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40333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1839960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285696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53016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679588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9640A9C-6053-42FE-B305-9318612A6DA3}" type="datetimeFigureOut">
              <a:rPr lang="es-MX" smtClean="0"/>
              <a:t>26/10/2012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60B99CB8-1749-429D-9935-28E749FA457F}" type="slidenum">
              <a:rPr lang="es-MX" smtClean="0"/>
              <a:t>‹Nº›</a:t>
            </a:fld>
            <a:endParaRPr lang="es-MX"/>
          </a:p>
        </p:txBody>
      </p:sp>
    </p:spTree>
    <p:extLst>
      <p:ext uri="{BB962C8B-B14F-4D97-AF65-F5344CB8AC3E}">
        <p14:creationId xmlns:p14="http://schemas.microsoft.com/office/powerpoint/2010/main" val="384099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40A9C-6053-42FE-B305-9318612A6DA3}" type="datetimeFigureOut">
              <a:rPr lang="es-MX" smtClean="0"/>
              <a:t>26/10/2012</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99CB8-1749-429D-9935-28E749FA457F}" type="slidenum">
              <a:rPr lang="es-MX" smtClean="0"/>
              <a:t>‹Nº›</a:t>
            </a:fld>
            <a:endParaRPr lang="es-MX"/>
          </a:p>
        </p:txBody>
      </p:sp>
    </p:spTree>
    <p:extLst>
      <p:ext uri="{BB962C8B-B14F-4D97-AF65-F5344CB8AC3E}">
        <p14:creationId xmlns:p14="http://schemas.microsoft.com/office/powerpoint/2010/main" val="405980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2" name="1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Señales en el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SCT-08-001-D </a:t>
            </a:r>
            <a:endParaRPr lang="es-MX" sz="1200" i="1" dirty="0">
              <a:solidFill>
                <a:schemeClr val="accent2">
                  <a:lumMod val="75000"/>
                </a:schemeClr>
              </a:solidFill>
              <a:ea typeface="Times New Roman"/>
              <a:cs typeface="Times New Roman"/>
            </a:endParaRPr>
          </a:p>
        </p:txBody>
      </p:sp>
      <p:sp>
        <p:nvSpPr>
          <p:cNvPr id="6" name="5 CuadroTexto"/>
          <p:cNvSpPr txBox="1"/>
          <p:nvPr/>
        </p:nvSpPr>
        <p:spPr>
          <a:xfrm>
            <a:off x="7380313" y="972976"/>
            <a:ext cx="1512167" cy="246221"/>
          </a:xfrm>
          <a:prstGeom prst="rect">
            <a:avLst/>
          </a:prstGeom>
          <a:noFill/>
        </p:spPr>
        <p:txBody>
          <a:bodyPr wrap="square" rtlCol="0">
            <a:spAutoFit/>
          </a:bodyPr>
          <a:lstStyle/>
          <a:p>
            <a:r>
              <a:rPr lang="es-MX" sz="1000" b="1" dirty="0" smtClean="0">
                <a:latin typeface="Century Gothic" pitchFamily="34" charset="0"/>
              </a:rPr>
              <a:t>Página 1 de </a:t>
            </a:r>
            <a:r>
              <a:rPr lang="es-MX" sz="1000" b="1" dirty="0" smtClean="0">
                <a:latin typeface="Century Gothic" pitchFamily="34" charset="0"/>
              </a:rPr>
              <a:t>5.</a:t>
            </a:r>
            <a:endParaRPr lang="es-MX" sz="1100" b="1" dirty="0">
              <a:latin typeface="Century Gothic" pitchFamily="34" charset="0"/>
            </a:endParaRPr>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2550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79231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5265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7976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0346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graphicFrame>
        <p:nvGraphicFramePr>
          <p:cNvPr id="11" name="10 Tabla"/>
          <p:cNvGraphicFramePr>
            <a:graphicFrameLocks noGrp="1"/>
          </p:cNvGraphicFramePr>
          <p:nvPr>
            <p:extLst>
              <p:ext uri="{D42A27DB-BD31-4B8C-83A1-F6EECF244321}">
                <p14:modId xmlns:p14="http://schemas.microsoft.com/office/powerpoint/2010/main" val="1629980312"/>
              </p:ext>
            </p:extLst>
          </p:nvPr>
        </p:nvGraphicFramePr>
        <p:xfrm>
          <a:off x="755576" y="2276872"/>
          <a:ext cx="7855024" cy="2270760"/>
        </p:xfrm>
        <a:graphic>
          <a:graphicData uri="http://schemas.openxmlformats.org/drawingml/2006/table">
            <a:tbl>
              <a:tblPr/>
              <a:tblGrid>
                <a:gridCol w="7855024"/>
              </a:tblGrid>
              <a:tr h="190500">
                <a:tc>
                  <a:txBody>
                    <a:bodyPr/>
                    <a:lstStyle/>
                    <a:p>
                      <a:pPr algn="just" fontAlgn="ctr"/>
                      <a:r>
                        <a:rPr lang="es-MX" sz="1600" b="1" i="0" u="none" strike="noStrike" dirty="0">
                          <a:solidFill>
                            <a:srgbClr val="000000"/>
                          </a:solidFill>
                          <a:effectLst/>
                          <a:latin typeface="+mn-lt"/>
                          <a:cs typeface="Calibri"/>
                        </a:rPr>
                        <a:t>Datos de información requeridos:</a:t>
                      </a:r>
                      <a:endParaRPr lang="es-MX" sz="1600" b="1"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1.  </a:t>
                      </a:r>
                      <a:r>
                        <a:rPr lang="es-MX" sz="1600" b="0" i="0" u="none" strike="noStrike" dirty="0" smtClean="0">
                          <a:solidFill>
                            <a:srgbClr val="000000"/>
                          </a:solidFill>
                          <a:effectLst/>
                          <a:latin typeface="+mn-lt"/>
                          <a:cs typeface="Calibri"/>
                        </a:rPr>
                        <a:t>Nombre</a:t>
                      </a:r>
                      <a:r>
                        <a:rPr lang="es-MX" sz="1600" b="0" i="0" u="none" strike="noStrike" dirty="0">
                          <a:solidFill>
                            <a:srgbClr val="000000"/>
                          </a:solidFill>
                          <a:effectLst/>
                          <a:latin typeface="+mn-lt"/>
                          <a:cs typeface="Calibri"/>
                        </a:rPr>
                        <a:t>, denominación o razón social de quien o quiénes promuevan,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En </a:t>
                      </a:r>
                      <a:r>
                        <a:rPr lang="es-MX" sz="1600" b="0" i="0" u="none" strike="noStrike" dirty="0">
                          <a:solidFill>
                            <a:srgbClr val="000000"/>
                          </a:solidFill>
                          <a:effectLst/>
                          <a:latin typeface="+mn-lt"/>
                          <a:cs typeface="Calibri"/>
                        </a:rPr>
                        <a:t>su caso de su representante legal, domicilio, número telefónico, correo electrónico para recibir notificaciones, así como nombre de la persona o personas autorizadas para recibirlas,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La petición que se formula,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4.  </a:t>
                      </a:r>
                      <a:r>
                        <a:rPr lang="es-MX" sz="1600" b="0" i="0" u="none" strike="noStrike" dirty="0" smtClean="0">
                          <a:solidFill>
                            <a:srgbClr val="000000"/>
                          </a:solidFill>
                          <a:effectLst/>
                          <a:latin typeface="+mn-lt"/>
                          <a:cs typeface="Calibri"/>
                        </a:rPr>
                        <a:t> Los </a:t>
                      </a:r>
                      <a:r>
                        <a:rPr lang="es-MX" sz="1600" b="0" i="0" u="none" strike="noStrike" dirty="0">
                          <a:solidFill>
                            <a:srgbClr val="000000"/>
                          </a:solidFill>
                          <a:effectLst/>
                          <a:latin typeface="+mn-lt"/>
                          <a:cs typeface="Calibri"/>
                        </a:rPr>
                        <a:t>hechos o razones que dan motivo a la petición,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5.   </a:t>
                      </a:r>
                      <a:r>
                        <a:rPr lang="es-MX" sz="1600" b="0" i="0" u="none" strike="noStrike" dirty="0" smtClean="0">
                          <a:solidFill>
                            <a:srgbClr val="000000"/>
                          </a:solidFill>
                          <a:effectLst/>
                          <a:latin typeface="+mn-lt"/>
                          <a:cs typeface="Calibri"/>
                        </a:rPr>
                        <a:t>El </a:t>
                      </a:r>
                      <a:r>
                        <a:rPr lang="es-MX" sz="1600" b="0" i="0" u="none" strike="noStrike" dirty="0">
                          <a:solidFill>
                            <a:srgbClr val="000000"/>
                          </a:solidFill>
                          <a:effectLst/>
                          <a:latin typeface="+mn-lt"/>
                          <a:cs typeface="Calibri"/>
                        </a:rPr>
                        <a:t>órgano administrativo a que se dirigen y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6.   </a:t>
                      </a:r>
                      <a:r>
                        <a:rPr lang="es-MX" sz="1600" b="0" i="0" u="none" strike="noStrike" dirty="0" smtClean="0">
                          <a:solidFill>
                            <a:srgbClr val="000000"/>
                          </a:solidFill>
                          <a:effectLst/>
                          <a:latin typeface="+mn-lt"/>
                          <a:cs typeface="Calibri"/>
                        </a:rPr>
                        <a:t>Lugar </a:t>
                      </a:r>
                      <a:r>
                        <a:rPr lang="es-MX" sz="1600" b="0" i="0" u="none" strike="noStrike" dirty="0">
                          <a:solidFill>
                            <a:srgbClr val="000000"/>
                          </a:solidFill>
                          <a:effectLst/>
                          <a:latin typeface="+mn-lt"/>
                          <a:cs typeface="Calibri"/>
                        </a:rPr>
                        <a:t>y fecha de su emisión. </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7.   </a:t>
                      </a:r>
                      <a:r>
                        <a:rPr lang="es-MX" sz="1600" b="0" i="0" u="none" strike="noStrike" dirty="0" smtClean="0">
                          <a:solidFill>
                            <a:srgbClr val="000000"/>
                          </a:solidFill>
                          <a:effectLst/>
                          <a:latin typeface="+mn-lt"/>
                          <a:cs typeface="Calibri"/>
                        </a:rPr>
                        <a:t>Señalar </a:t>
                      </a:r>
                      <a:r>
                        <a:rPr lang="es-MX" sz="1600" b="0" i="0" u="none" strike="noStrike" dirty="0">
                          <a:solidFill>
                            <a:srgbClr val="000000"/>
                          </a:solidFill>
                          <a:effectLst/>
                          <a:latin typeface="+mn-lt"/>
                          <a:cs typeface="Calibri"/>
                        </a:rPr>
                        <a:t>la carretera, tramo y kilómetro en donde se llevará a cabo la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2235616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2 de </a:t>
            </a:r>
            <a:r>
              <a:rPr lang="es-MX" dirty="0" smtClean="0"/>
              <a:t>5.</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graphicFrame>
        <p:nvGraphicFramePr>
          <p:cNvPr id="8" name="7 Tabla"/>
          <p:cNvGraphicFramePr>
            <a:graphicFrameLocks noGrp="1"/>
          </p:cNvGraphicFramePr>
          <p:nvPr>
            <p:extLst>
              <p:ext uri="{D42A27DB-BD31-4B8C-83A1-F6EECF244321}">
                <p14:modId xmlns:p14="http://schemas.microsoft.com/office/powerpoint/2010/main" val="4138046980"/>
              </p:ext>
            </p:extLst>
          </p:nvPr>
        </p:nvGraphicFramePr>
        <p:xfrm>
          <a:off x="755576" y="2132856"/>
          <a:ext cx="7931224" cy="3898139"/>
        </p:xfrm>
        <a:graphic>
          <a:graphicData uri="http://schemas.openxmlformats.org/drawingml/2006/table">
            <a:tbl>
              <a:tblPr>
                <a:tableStyleId>{2D5ABB26-0587-4C30-8999-92F81FD0307C}</a:tableStyleId>
              </a:tblPr>
              <a:tblGrid>
                <a:gridCol w="63466"/>
                <a:gridCol w="7867758"/>
              </a:tblGrid>
              <a:tr h="261629">
                <a:tc>
                  <a:txBody>
                    <a:bodyPr/>
                    <a:lstStyle/>
                    <a:p>
                      <a:pPr algn="l"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b="1" u="none" strike="noStrike" dirty="0">
                          <a:effectLst/>
                        </a:rPr>
                        <a:t>Documentos que deben anexarse a la solicitud:</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a:effectLst/>
                        </a:rPr>
                        <a:t>1.       Documentos que acredite la personalidad jurídica del promovente, tales como: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a.    Personas físicas:</a:t>
                      </a:r>
                      <a:endParaRPr lang="es-MX" sz="1600" b="1" i="0" u="none" strike="noStrike" dirty="0">
                        <a:solidFill>
                          <a:srgbClr val="000000"/>
                        </a:solidFill>
                        <a:effectLst/>
                        <a:latin typeface="Calibri"/>
                      </a:endParaRPr>
                    </a:p>
                  </a:txBody>
                  <a:tcPr marL="9282" marR="9282" marT="9282" marB="0" anchor="b"/>
                </a:tc>
              </a:tr>
              <a:tr h="249628">
                <a:tc>
                  <a:txBody>
                    <a:bodyPr/>
                    <a:lstStyle/>
                    <a:p>
                      <a:pPr algn="ctr" fontAlgn="b"/>
                      <a:r>
                        <a:rPr lang="es-MX" sz="1600" u="none" strike="noStrike" dirty="0">
                          <a:effectLst/>
                        </a:rPr>
                        <a:t> </a:t>
                      </a:r>
                      <a:endParaRPr lang="es-MX" sz="1600" b="0" i="0" u="none" strike="noStrike" dirty="0">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a:t>
                      </a:r>
                      <a:r>
                        <a:rPr lang="es-MX" sz="1600" u="none" strike="noStrike" dirty="0">
                          <a:effectLst/>
                        </a:rPr>
                        <a:t>     Identificación oficial (credencial de elector, pasaporte, cartilla liberada, o cedula profesional),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ii</a:t>
                      </a:r>
                      <a:r>
                        <a:rPr lang="es-MX" sz="1600" u="none" strike="noStrike" dirty="0">
                          <a:effectLst/>
                        </a:rPr>
                        <a:t>.     comprobante de domicilio y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b.    Personas Morales:</a:t>
                      </a:r>
                      <a:endParaRPr lang="es-MX" sz="1600" b="1"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     Copia de la escritura constitutiva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      poder notarial del representante legal o documento equivalente,</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iii.     identificación del representante legal,</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iv.     comprobante de domicilio,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      número telefónico,</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a:effectLst/>
                        </a:rPr>
                        <a:t>vi.     correo electrónico y</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u="none" strike="noStrike" dirty="0" smtClean="0">
                          <a:effectLst/>
                        </a:rPr>
                        <a:t>vii.     Registro Federal de Contribuyentes.</a:t>
                      </a:r>
                      <a:endParaRPr lang="es-MX" sz="1600" b="0" i="0" u="none" strike="noStrike" dirty="0">
                        <a:solidFill>
                          <a:srgbClr val="000000"/>
                        </a:solidFill>
                        <a:effectLst/>
                        <a:latin typeface="Calibri"/>
                      </a:endParaRPr>
                    </a:p>
                  </a:txBody>
                  <a:tcPr marL="9282" marR="9282" marT="9282" marB="0" anchor="b"/>
                </a:tc>
              </a:tr>
              <a:tr h="261629">
                <a:tc>
                  <a:txBody>
                    <a:bodyPr/>
                    <a:lstStyle/>
                    <a:p>
                      <a:pPr algn="ctr" fontAlgn="b"/>
                      <a:r>
                        <a:rPr lang="es-MX" sz="1600" u="none" strike="noStrike">
                          <a:effectLst/>
                        </a:rPr>
                        <a:t> </a:t>
                      </a:r>
                      <a:endParaRPr lang="es-MX" sz="1600" b="0" i="0" u="none" strike="noStrike">
                        <a:solidFill>
                          <a:srgbClr val="000000"/>
                        </a:solidFill>
                        <a:effectLst/>
                        <a:latin typeface="Calibri"/>
                      </a:endParaRPr>
                    </a:p>
                  </a:txBody>
                  <a:tcPr marL="9282" marR="9282" marT="9282" marB="0" anchor="b"/>
                </a:tc>
                <a:tc>
                  <a:txBody>
                    <a:bodyPr/>
                    <a:lstStyle/>
                    <a:p>
                      <a:pPr algn="l" fontAlgn="b"/>
                      <a:r>
                        <a:rPr lang="es-MX" sz="1600" b="0" i="0" u="none" strike="noStrike" dirty="0" smtClean="0">
                          <a:solidFill>
                            <a:srgbClr val="000000"/>
                          </a:solidFill>
                          <a:effectLst/>
                          <a:latin typeface="+mn-lt"/>
                        </a:rPr>
                        <a:t>(1 (para cotejo) original(es) 1 copia(s))</a:t>
                      </a:r>
                      <a:endParaRPr lang="es-MX" sz="1600" b="0" i="0" u="none" strike="noStrike" dirty="0">
                        <a:solidFill>
                          <a:srgbClr val="000000"/>
                        </a:solidFill>
                        <a:effectLst/>
                        <a:latin typeface="Calibri"/>
                      </a:endParaRPr>
                    </a:p>
                  </a:txBody>
                  <a:tcPr marL="9282" marR="9282" marT="9282" marB="0" anchor="b"/>
                </a:tc>
              </a:tr>
            </a:tbl>
          </a:graphicData>
        </a:graphic>
      </p:graphicFrame>
      <p:sp>
        <p:nvSpPr>
          <p:cNvPr id="12" name="11 CuadroTexto"/>
          <p:cNvSpPr txBox="1"/>
          <p:nvPr/>
        </p:nvSpPr>
        <p:spPr>
          <a:xfrm>
            <a:off x="539552" y="29249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42062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CuadroTexto"/>
          <p:cNvSpPr txBox="1"/>
          <p:nvPr/>
        </p:nvSpPr>
        <p:spPr>
          <a:xfrm>
            <a:off x="539552" y="44432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CuadroTexto"/>
          <p:cNvSpPr txBox="1"/>
          <p:nvPr/>
        </p:nvSpPr>
        <p:spPr>
          <a:xfrm>
            <a:off x="539552" y="47251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499943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52440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CuadroTexto"/>
          <p:cNvSpPr txBox="1"/>
          <p:nvPr/>
        </p:nvSpPr>
        <p:spPr>
          <a:xfrm>
            <a:off x="539552" y="55024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Señales en el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SCT-08-001-D </a:t>
            </a:r>
            <a:endParaRPr lang="es-MX" sz="1200" i="1" dirty="0">
              <a:solidFill>
                <a:schemeClr val="accent2">
                  <a:lumMod val="75000"/>
                </a:schemeClr>
              </a:solidFill>
              <a:ea typeface="Times New Roman"/>
              <a:cs typeface="Times New Roman"/>
            </a:endParaRPr>
          </a:p>
        </p:txBody>
      </p:sp>
    </p:spTree>
    <p:extLst>
      <p:ext uri="{BB962C8B-B14F-4D97-AF65-F5344CB8AC3E}">
        <p14:creationId xmlns:p14="http://schemas.microsoft.com/office/powerpoint/2010/main" val="564894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3 de </a:t>
            </a:r>
            <a:r>
              <a:rPr lang="es-MX" dirty="0" smtClean="0"/>
              <a:t>5.</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39552" y="184482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2" name="11 CuadroTexto"/>
          <p:cNvSpPr txBox="1"/>
          <p:nvPr/>
        </p:nvSpPr>
        <p:spPr>
          <a:xfrm>
            <a:off x="539552" y="234888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4" name="13 CuadroTexto"/>
          <p:cNvSpPr txBox="1"/>
          <p:nvPr/>
        </p:nvSpPr>
        <p:spPr>
          <a:xfrm>
            <a:off x="539552" y="33421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86104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8" name="17 CuadroTexto"/>
          <p:cNvSpPr txBox="1"/>
          <p:nvPr/>
        </p:nvSpPr>
        <p:spPr>
          <a:xfrm>
            <a:off x="539552" y="55744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6" name="25 CuadroTexto"/>
          <p:cNvSpPr txBox="1"/>
          <p:nvPr/>
        </p:nvSpPr>
        <p:spPr>
          <a:xfrm>
            <a:off x="539552" y="530120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6" name="15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Señales en el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SCT-08-001-D </a:t>
            </a:r>
            <a:endParaRPr lang="es-MX" sz="1200" i="1" dirty="0">
              <a:solidFill>
                <a:schemeClr val="accent2">
                  <a:lumMod val="75000"/>
                </a:schemeClr>
              </a:solidFill>
              <a:ea typeface="Times New Roman"/>
              <a:cs typeface="Times New Roman"/>
            </a:endParaRPr>
          </a:p>
        </p:txBody>
      </p:sp>
      <p:graphicFrame>
        <p:nvGraphicFramePr>
          <p:cNvPr id="2" name="1 Tabla"/>
          <p:cNvGraphicFramePr>
            <a:graphicFrameLocks noGrp="1"/>
          </p:cNvGraphicFramePr>
          <p:nvPr>
            <p:extLst>
              <p:ext uri="{D42A27DB-BD31-4B8C-83A1-F6EECF244321}">
                <p14:modId xmlns:p14="http://schemas.microsoft.com/office/powerpoint/2010/main" val="2918923787"/>
              </p:ext>
            </p:extLst>
          </p:nvPr>
        </p:nvGraphicFramePr>
        <p:xfrm>
          <a:off x="755576" y="1837149"/>
          <a:ext cx="7867724" cy="3968115"/>
        </p:xfrm>
        <a:graphic>
          <a:graphicData uri="http://schemas.openxmlformats.org/drawingml/2006/table">
            <a:tbl>
              <a:tblPr/>
              <a:tblGrid>
                <a:gridCol w="7867724"/>
              </a:tblGrid>
              <a:tr h="190500">
                <a:tc>
                  <a:txBody>
                    <a:bodyPr/>
                    <a:lstStyle/>
                    <a:p>
                      <a:pPr algn="just" fontAlgn="ctr"/>
                      <a:r>
                        <a:rPr lang="es-MX" sz="1600" b="0" i="0" u="none" strike="noStrike" dirty="0">
                          <a:solidFill>
                            <a:srgbClr val="000000"/>
                          </a:solidFill>
                          <a:effectLst/>
                          <a:latin typeface="+mn-lt"/>
                          <a:cs typeface="Calibri"/>
                        </a:rPr>
                        <a:t>2.   </a:t>
                      </a:r>
                      <a:r>
                        <a:rPr lang="es-MX" sz="1600" b="0" i="0" u="none" strike="noStrike" dirty="0" smtClean="0">
                          <a:solidFill>
                            <a:srgbClr val="000000"/>
                          </a:solidFill>
                          <a:effectLst/>
                          <a:latin typeface="+mn-lt"/>
                          <a:cs typeface="Calibri"/>
                        </a:rPr>
                        <a:t>Comprobante </a:t>
                      </a:r>
                      <a:r>
                        <a:rPr lang="es-MX" sz="1600" b="0" i="0" u="none" strike="noStrike" dirty="0">
                          <a:solidFill>
                            <a:srgbClr val="000000"/>
                          </a:solidFill>
                          <a:effectLst/>
                          <a:latin typeface="+mn-lt"/>
                          <a:cs typeface="Calibri"/>
                        </a:rPr>
                        <a:t>que acredite el pago de derechos (0 original(es) 1 copia(s))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190500">
                <a:tc>
                  <a:txBody>
                    <a:bodyPr/>
                    <a:lstStyle/>
                    <a:p>
                      <a:pPr algn="just" fontAlgn="ctr"/>
                      <a:r>
                        <a:rPr lang="es-MX" sz="1600" b="0" i="0" u="none" strike="noStrike" dirty="0">
                          <a:solidFill>
                            <a:srgbClr val="000000"/>
                          </a:solidFill>
                          <a:effectLst/>
                          <a:latin typeface="+mn-lt"/>
                          <a:cs typeface="Calibri"/>
                        </a:rPr>
                        <a:t>3.   </a:t>
                      </a:r>
                      <a:r>
                        <a:rPr lang="es-MX" sz="1600" b="0" i="0" u="none" strike="noStrike" dirty="0" smtClean="0">
                          <a:solidFill>
                            <a:srgbClr val="000000"/>
                          </a:solidFill>
                          <a:effectLst/>
                          <a:latin typeface="+mn-lt"/>
                          <a:cs typeface="Calibri"/>
                        </a:rPr>
                        <a:t>Proyecto </a:t>
                      </a:r>
                      <a:r>
                        <a:rPr lang="es-MX" sz="1600" b="0" i="0" u="none" strike="noStrike" dirty="0">
                          <a:solidFill>
                            <a:srgbClr val="000000"/>
                          </a:solidFill>
                          <a:effectLst/>
                          <a:latin typeface="+mn-lt"/>
                          <a:cs typeface="Calibri"/>
                        </a:rPr>
                        <a:t>ejecutivo que contendrá:</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571500">
                <a:tc>
                  <a:txBody>
                    <a:bodyPr/>
                    <a:lstStyle/>
                    <a:p>
                      <a:pPr algn="just" fontAlgn="ctr"/>
                      <a:r>
                        <a:rPr lang="es-MX" sz="1600" b="0" i="0" u="none" strike="noStrike" dirty="0">
                          <a:solidFill>
                            <a:srgbClr val="000000"/>
                          </a:solidFill>
                          <a:effectLst/>
                          <a:latin typeface="+mn-lt"/>
                          <a:cs typeface="Calibri"/>
                        </a:rPr>
                        <a:t>a) </a:t>
                      </a:r>
                      <a:r>
                        <a:rPr lang="es-MX" sz="1600" b="0" i="0" u="none" strike="noStrike" dirty="0" smtClean="0">
                          <a:solidFill>
                            <a:srgbClr val="000000"/>
                          </a:solidFill>
                          <a:effectLst/>
                          <a:latin typeface="+mn-lt"/>
                          <a:cs typeface="Calibri"/>
                        </a:rPr>
                        <a:t>Memoria </a:t>
                      </a:r>
                      <a:r>
                        <a:rPr lang="es-MX" sz="1600" b="0" i="0" u="none" strike="noStrike" dirty="0">
                          <a:solidFill>
                            <a:srgbClr val="000000"/>
                          </a:solidFill>
                          <a:effectLst/>
                          <a:latin typeface="+mn-lt"/>
                          <a:cs typeface="Calibri"/>
                        </a:rPr>
                        <a:t>descriptiva del proyecto, en la cual se indicará la descripción de las señales informativas, si existen o no instalaciones de señales informativas en el área, asimismo se detallará cada una de las etapas constructivas para lograr la instalación de las señales informativas.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381000">
                <a:tc>
                  <a:txBody>
                    <a:bodyPr/>
                    <a:lstStyle/>
                    <a:p>
                      <a:pPr algn="just" fontAlgn="ctr"/>
                      <a:r>
                        <a:rPr lang="es-MX" sz="1600" b="0" i="0" u="none" strike="noStrike" dirty="0">
                          <a:solidFill>
                            <a:srgbClr val="000000"/>
                          </a:solidFill>
                          <a:effectLst/>
                          <a:latin typeface="+mn-lt"/>
                          <a:cs typeface="Calibri"/>
                        </a:rPr>
                        <a:t>b) </a:t>
                      </a:r>
                      <a:r>
                        <a:rPr lang="es-MX" sz="1600" b="0" i="0" u="none" strike="noStrike" dirty="0" smtClean="0">
                          <a:solidFill>
                            <a:srgbClr val="000000"/>
                          </a:solidFill>
                          <a:effectLst/>
                          <a:latin typeface="+mn-lt"/>
                          <a:cs typeface="Calibri"/>
                        </a:rPr>
                        <a:t>Planta </a:t>
                      </a:r>
                      <a:r>
                        <a:rPr lang="es-MX" sz="1600" b="0" i="0" u="none" strike="noStrike" dirty="0">
                          <a:solidFill>
                            <a:srgbClr val="000000"/>
                          </a:solidFill>
                          <a:effectLst/>
                          <a:latin typeface="+mn-lt"/>
                          <a:cs typeface="Calibri"/>
                        </a:rPr>
                        <a:t>del proyecto geométrico del tramo un kilómetro antes y un kilómetro después del sitio, en la que se indicará el inventario de señalamiento y anuncios en su caso.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952500">
                <a:tc>
                  <a:txBody>
                    <a:bodyPr/>
                    <a:lstStyle/>
                    <a:p>
                      <a:pPr algn="just" fontAlgn="ctr"/>
                      <a:r>
                        <a:rPr lang="es-MX" sz="1600" b="0" i="0" u="none" strike="noStrike" dirty="0">
                          <a:solidFill>
                            <a:srgbClr val="000000"/>
                          </a:solidFill>
                          <a:effectLst/>
                          <a:latin typeface="+mn-lt"/>
                          <a:cs typeface="Calibri"/>
                        </a:rPr>
                        <a:t>c)  </a:t>
                      </a:r>
                      <a:r>
                        <a:rPr lang="es-MX" sz="1600" b="0" i="0" u="none" strike="noStrike" dirty="0" smtClean="0">
                          <a:solidFill>
                            <a:srgbClr val="000000"/>
                          </a:solidFill>
                          <a:effectLst/>
                          <a:latin typeface="+mn-lt"/>
                          <a:cs typeface="Calibri"/>
                        </a:rPr>
                        <a:t>Planta </a:t>
                      </a:r>
                      <a:r>
                        <a:rPr lang="es-MX" sz="1600" b="0" i="0" u="none" strike="noStrike" dirty="0">
                          <a:solidFill>
                            <a:srgbClr val="000000"/>
                          </a:solidFill>
                          <a:effectLst/>
                          <a:latin typeface="+mn-lt"/>
                          <a:cs typeface="Calibri"/>
                        </a:rPr>
                        <a:t>general del tramo de la autopista señalando el sitio en donde pretenden instalarse las señales informativas, indicando claramente la ubicación de las señales informativas, los límites del derecho de vía, asimismo deberá contener las diferentes vistas de las señales informativas, corte transversal, alzados y los detalles relevantes (tipo de soporte que se utilizará para la instalación, profundidad de hincado, tipo de cimentación, dimensiones, materiales a utilizar tanto para las señales como para su soporte, así como sus características),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67007">
                <a:tc>
                  <a:txBody>
                    <a:bodyPr/>
                    <a:lstStyle/>
                    <a:p>
                      <a:pPr algn="just" fontAlgn="ctr"/>
                      <a:r>
                        <a:rPr lang="es-MX" sz="1600" b="0" i="0" u="none" strike="noStrike" dirty="0">
                          <a:solidFill>
                            <a:srgbClr val="000000"/>
                          </a:solidFill>
                          <a:effectLst/>
                          <a:latin typeface="+mn-lt"/>
                          <a:cs typeface="Calibri"/>
                        </a:rPr>
                        <a:t>d)  </a:t>
                      </a:r>
                      <a:r>
                        <a:rPr lang="es-MX" sz="1600" b="0" i="0" u="none" strike="noStrike" dirty="0" smtClean="0">
                          <a:solidFill>
                            <a:srgbClr val="000000"/>
                          </a:solidFill>
                          <a:effectLst/>
                          <a:latin typeface="+mn-lt"/>
                          <a:cs typeface="Calibri"/>
                        </a:rPr>
                        <a:t>Presupuesto </a:t>
                      </a:r>
                      <a:r>
                        <a:rPr lang="es-MX" sz="1600" b="0" i="0" u="none" strike="noStrike" dirty="0">
                          <a:solidFill>
                            <a:srgbClr val="000000"/>
                          </a:solidFill>
                          <a:effectLst/>
                          <a:latin typeface="+mn-lt"/>
                          <a:cs typeface="Calibri"/>
                        </a:rPr>
                        <a:t>de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e)  </a:t>
                      </a:r>
                      <a:r>
                        <a:rPr lang="es-MX" sz="1600" b="0" i="0" u="none" strike="noStrike" dirty="0" smtClean="0">
                          <a:solidFill>
                            <a:srgbClr val="000000"/>
                          </a:solidFill>
                          <a:effectLst/>
                          <a:latin typeface="+mn-lt"/>
                          <a:cs typeface="Calibri"/>
                        </a:rPr>
                        <a:t>Programa </a:t>
                      </a:r>
                      <a:r>
                        <a:rPr lang="es-MX" sz="1600" b="0" i="0" u="none" strike="noStrike" dirty="0">
                          <a:solidFill>
                            <a:srgbClr val="000000"/>
                          </a:solidFill>
                          <a:effectLst/>
                          <a:latin typeface="+mn-lt"/>
                          <a:cs typeface="Calibri"/>
                        </a:rPr>
                        <a:t>de obra.</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bl>
          </a:graphicData>
        </a:graphic>
      </p:graphicFrame>
    </p:spTree>
    <p:extLst>
      <p:ext uri="{BB962C8B-B14F-4D97-AF65-F5344CB8AC3E}">
        <p14:creationId xmlns:p14="http://schemas.microsoft.com/office/powerpoint/2010/main" val="2725177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4 de </a:t>
            </a:r>
            <a:r>
              <a:rPr lang="es-MX" dirty="0" smtClean="0"/>
              <a:t>5.</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3" name="12 CuadroTexto"/>
          <p:cNvSpPr txBox="1"/>
          <p:nvPr/>
        </p:nvSpPr>
        <p:spPr>
          <a:xfrm>
            <a:off x="539552" y="22048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9" name="18 CuadroTexto"/>
          <p:cNvSpPr txBox="1"/>
          <p:nvPr/>
        </p:nvSpPr>
        <p:spPr>
          <a:xfrm>
            <a:off x="539552" y="32849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1" name="20 CuadroTexto"/>
          <p:cNvSpPr txBox="1"/>
          <p:nvPr/>
        </p:nvSpPr>
        <p:spPr>
          <a:xfrm>
            <a:off x="539552" y="429309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2" name="21 CuadroTexto"/>
          <p:cNvSpPr txBox="1"/>
          <p:nvPr/>
        </p:nvSpPr>
        <p:spPr>
          <a:xfrm>
            <a:off x="539552" y="278092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39552" y="479715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508518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1" name="30 CuadroTexto"/>
          <p:cNvSpPr txBox="1"/>
          <p:nvPr/>
        </p:nvSpPr>
        <p:spPr>
          <a:xfrm>
            <a:off x="539552" y="551723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39552" y="57904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3" name="32 CuadroTexto"/>
          <p:cNvSpPr txBox="1"/>
          <p:nvPr/>
        </p:nvSpPr>
        <p:spPr>
          <a:xfrm>
            <a:off x="539552" y="602128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0" name="19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Señales en el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SCT-08-001-D </a:t>
            </a:r>
            <a:endParaRPr lang="es-MX" sz="1200" i="1" dirty="0">
              <a:solidFill>
                <a:schemeClr val="accent2">
                  <a:lumMod val="75000"/>
                </a:schemeClr>
              </a:solidFill>
              <a:ea typeface="Times New Roman"/>
              <a:cs typeface="Times New Roman"/>
            </a:endParaRPr>
          </a:p>
        </p:txBody>
      </p:sp>
      <p:graphicFrame>
        <p:nvGraphicFramePr>
          <p:cNvPr id="2" name="1 Tabla"/>
          <p:cNvGraphicFramePr>
            <a:graphicFrameLocks noGrp="1"/>
          </p:cNvGraphicFramePr>
          <p:nvPr>
            <p:extLst>
              <p:ext uri="{D42A27DB-BD31-4B8C-83A1-F6EECF244321}">
                <p14:modId xmlns:p14="http://schemas.microsoft.com/office/powerpoint/2010/main" val="3586967053"/>
              </p:ext>
            </p:extLst>
          </p:nvPr>
        </p:nvGraphicFramePr>
        <p:xfrm>
          <a:off x="755576" y="1861985"/>
          <a:ext cx="7776864" cy="4418747"/>
        </p:xfrm>
        <a:graphic>
          <a:graphicData uri="http://schemas.openxmlformats.org/drawingml/2006/table">
            <a:tbl>
              <a:tblPr/>
              <a:tblGrid>
                <a:gridCol w="7776864"/>
              </a:tblGrid>
              <a:tr h="167628">
                <a:tc>
                  <a:txBody>
                    <a:bodyPr/>
                    <a:lstStyle/>
                    <a:p>
                      <a:pPr algn="just" fontAlgn="ctr"/>
                      <a:r>
                        <a:rPr lang="es-MX" sz="1600" b="0" i="0" u="none" strike="noStrike" dirty="0">
                          <a:solidFill>
                            <a:srgbClr val="000000"/>
                          </a:solidFill>
                          <a:effectLst/>
                          <a:latin typeface="+mn-lt"/>
                          <a:cs typeface="Calibri"/>
                        </a:rPr>
                        <a:t>f)     Nota:</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670513">
                <a:tc>
                  <a:txBody>
                    <a:bodyPr/>
                    <a:lstStyle/>
                    <a:p>
                      <a:pPr algn="just" fontAlgn="ctr"/>
                      <a:r>
                        <a:rPr lang="es-MX" sz="1600" b="0" i="0" u="none" strike="noStrike" dirty="0">
                          <a:solidFill>
                            <a:srgbClr val="000000"/>
                          </a:solidFill>
                          <a:effectLst/>
                          <a:latin typeface="+mn-lt"/>
                          <a:cs typeface="Calibri"/>
                        </a:rPr>
                        <a:t>1.     Las acotaciones en los planos serán en metros y la escala será la necesaria para obtener </a:t>
                      </a:r>
                      <a:r>
                        <a:rPr lang="es-MX" sz="1600" b="0" i="0" u="none" strike="noStrike" dirty="0" smtClean="0">
                          <a:solidFill>
                            <a:srgbClr val="000000"/>
                          </a:solidFill>
                          <a:effectLst/>
                          <a:latin typeface="+mn-lt"/>
                          <a:cs typeface="Calibri"/>
                        </a:rPr>
                        <a:t>legibilidad;</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502885">
                <a:tc>
                  <a:txBody>
                    <a:bodyPr/>
                    <a:lstStyle/>
                    <a:p>
                      <a:pPr algn="just" fontAlgn="ctr"/>
                      <a:r>
                        <a:rPr lang="es-MX" sz="1600" b="0" i="0" u="none" strike="noStrike">
                          <a:solidFill>
                            <a:srgbClr val="000000"/>
                          </a:solidFill>
                          <a:effectLst/>
                          <a:latin typeface="+mn-lt"/>
                          <a:cs typeface="Calibri"/>
                        </a:rPr>
                        <a:t>2.     Los planos se entregarán en papel bond debidamente doblados tomando en cuenta la modulación de una hoja tamaño carta.</a:t>
                      </a:r>
                      <a:endParaRPr lang="es-MX" sz="1600" b="0" i="0" u="none" strike="noStrike">
                        <a:solidFill>
                          <a:srgbClr val="000000"/>
                        </a:solidFill>
                        <a:effectLst/>
                        <a:latin typeface="+mn-lt"/>
                      </a:endParaRPr>
                    </a:p>
                  </a:txBody>
                  <a:tcPr marL="8381" marR="8381" marT="8381" marB="0" anchor="ctr">
                    <a:lnL>
                      <a:noFill/>
                    </a:lnL>
                    <a:lnR>
                      <a:noFill/>
                    </a:lnR>
                    <a:lnT>
                      <a:noFill/>
                    </a:lnT>
                    <a:lnB>
                      <a:noFill/>
                    </a:lnB>
                  </a:tcPr>
                </a:tc>
              </a:tr>
              <a:tr h="335256">
                <a:tc>
                  <a:txBody>
                    <a:bodyPr/>
                    <a:lstStyle/>
                    <a:p>
                      <a:pPr algn="just" fontAlgn="ctr"/>
                      <a:r>
                        <a:rPr lang="es-MX" sz="1600" b="0" i="0" u="none" strike="noStrike" dirty="0">
                          <a:solidFill>
                            <a:srgbClr val="000000"/>
                          </a:solidFill>
                          <a:effectLst/>
                          <a:latin typeface="+mn-lt"/>
                          <a:cs typeface="Calibri"/>
                        </a:rPr>
                        <a:t>3.     Los planos se firmarán por el proyectista o proyectistas, según sea el caso, debiendo anotar su nombre, número de cédula profesional y, en su caso, el número de registro de perito.</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167628">
                <a:tc>
                  <a:txBody>
                    <a:bodyPr/>
                    <a:lstStyle/>
                    <a:p>
                      <a:pPr algn="just" fontAlgn="ctr"/>
                      <a:r>
                        <a:rPr lang="es-MX" sz="1600" b="0" i="0" u="none" strike="noStrike">
                          <a:solidFill>
                            <a:srgbClr val="000000"/>
                          </a:solidFill>
                          <a:effectLst/>
                          <a:latin typeface="+mn-lt"/>
                          <a:cs typeface="Calibri"/>
                        </a:rPr>
                        <a:t>4.     El cuadro de referencia para los planos deberá contener los siguientes datos:</a:t>
                      </a:r>
                      <a:endParaRPr lang="es-MX" sz="1600" b="0" i="0" u="none" strike="noStrike">
                        <a:solidFill>
                          <a:srgbClr val="000000"/>
                        </a:solidFill>
                        <a:effectLst/>
                        <a:latin typeface="+mn-lt"/>
                      </a:endParaRPr>
                    </a:p>
                  </a:txBody>
                  <a:tcPr marL="8381" marR="8381" marT="8381" marB="0" anchor="ctr">
                    <a:lnL>
                      <a:noFill/>
                    </a:lnL>
                    <a:lnR>
                      <a:noFill/>
                    </a:lnR>
                    <a:lnT>
                      <a:noFill/>
                    </a:lnT>
                    <a:lnB>
                      <a:noFill/>
                    </a:lnB>
                  </a:tcPr>
                </a:tc>
              </a:tr>
              <a:tr h="167628">
                <a:tc>
                  <a:txBody>
                    <a:bodyPr/>
                    <a:lstStyle/>
                    <a:p>
                      <a:pPr algn="just" fontAlgn="ctr"/>
                      <a:r>
                        <a:rPr lang="es-MX" sz="1600" b="0" i="0" u="none" strike="noStrike" dirty="0">
                          <a:solidFill>
                            <a:srgbClr val="000000"/>
                          </a:solidFill>
                          <a:effectLst/>
                          <a:latin typeface="+mn-lt"/>
                          <a:cs typeface="Calibri"/>
                        </a:rPr>
                        <a:t>a)    Logotipo de la Secretaría de Comunicaciones y Transportes (será proporcionado por el Centro SCT).</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167628">
                <a:tc>
                  <a:txBody>
                    <a:bodyPr/>
                    <a:lstStyle/>
                    <a:p>
                      <a:pPr algn="just" fontAlgn="ctr"/>
                      <a:r>
                        <a:rPr lang="es-MX" sz="1600" b="0" i="0" u="none" strike="noStrike">
                          <a:solidFill>
                            <a:srgbClr val="000000"/>
                          </a:solidFill>
                          <a:effectLst/>
                          <a:latin typeface="+mn-lt"/>
                          <a:cs typeface="Calibri"/>
                        </a:rPr>
                        <a:t>b)   Secretaría de Comunicaciones y Transportes.</a:t>
                      </a:r>
                      <a:endParaRPr lang="es-MX" sz="1600" b="0" i="0" u="none" strike="noStrike">
                        <a:solidFill>
                          <a:srgbClr val="000000"/>
                        </a:solidFill>
                        <a:effectLst/>
                        <a:latin typeface="+mn-lt"/>
                      </a:endParaRPr>
                    </a:p>
                  </a:txBody>
                  <a:tcPr marL="8381" marR="8381" marT="8381" marB="0" anchor="ctr">
                    <a:lnL>
                      <a:noFill/>
                    </a:lnL>
                    <a:lnR>
                      <a:noFill/>
                    </a:lnR>
                    <a:lnT>
                      <a:noFill/>
                    </a:lnT>
                    <a:lnB>
                      <a:noFill/>
                    </a:lnB>
                  </a:tcPr>
                </a:tc>
              </a:tr>
              <a:tr h="335256">
                <a:tc>
                  <a:txBody>
                    <a:bodyPr/>
                    <a:lstStyle/>
                    <a:p>
                      <a:pPr algn="just" fontAlgn="ctr"/>
                      <a:r>
                        <a:rPr lang="es-MX" sz="1600" b="0" i="0" u="none" strike="noStrike" dirty="0">
                          <a:solidFill>
                            <a:srgbClr val="000000"/>
                          </a:solidFill>
                          <a:effectLst/>
                          <a:latin typeface="+mn-lt"/>
                          <a:cs typeface="Calibri"/>
                        </a:rPr>
                        <a:t>c)    Dirección General de Desarrollo Carretero y Centro SCT de la entidad federativa de que se trate.</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38923">
                <a:tc>
                  <a:txBody>
                    <a:bodyPr/>
                    <a:lstStyle/>
                    <a:p>
                      <a:pPr algn="just" fontAlgn="ctr"/>
                      <a:r>
                        <a:rPr lang="es-MX" sz="1600" b="0" i="0" u="none" strike="noStrike">
                          <a:solidFill>
                            <a:srgbClr val="000000"/>
                          </a:solidFill>
                          <a:effectLst/>
                          <a:latin typeface="+mn-lt"/>
                          <a:cs typeface="Calibri"/>
                        </a:rPr>
                        <a:t>d)   Descripción de la obra o instalación.</a:t>
                      </a:r>
                      <a:endParaRPr lang="es-MX" sz="1600" b="0" i="0" u="none" strike="noStrike">
                        <a:solidFill>
                          <a:srgbClr val="000000"/>
                        </a:solidFill>
                        <a:effectLst/>
                        <a:latin typeface="+mn-lt"/>
                      </a:endParaRPr>
                    </a:p>
                  </a:txBody>
                  <a:tcPr marL="8381" marR="8381" marT="8381" marB="0" anchor="ctr">
                    <a:lnL>
                      <a:noFill/>
                    </a:lnL>
                    <a:lnR>
                      <a:noFill/>
                    </a:lnR>
                    <a:lnT>
                      <a:noFill/>
                    </a:lnT>
                    <a:lnB>
                      <a:noFill/>
                    </a:lnB>
                  </a:tcPr>
                </a:tc>
              </a:tr>
              <a:tr h="0">
                <a:tc>
                  <a:txBody>
                    <a:bodyPr/>
                    <a:lstStyle/>
                    <a:p>
                      <a:pPr algn="just" fontAlgn="ctr"/>
                      <a:r>
                        <a:rPr lang="es-MX" sz="1600" b="0" i="0" u="none" strike="noStrike">
                          <a:solidFill>
                            <a:srgbClr val="000000"/>
                          </a:solidFill>
                          <a:effectLst/>
                          <a:latin typeface="+mn-lt"/>
                          <a:cs typeface="Calibri"/>
                        </a:rPr>
                        <a:t>e)   Descripción del plano (planta general, secciones, etc.).</a:t>
                      </a:r>
                      <a:endParaRPr lang="es-MX" sz="1600" b="0" i="0" u="none" strike="noStrike">
                        <a:solidFill>
                          <a:srgbClr val="000000"/>
                        </a:solidFill>
                        <a:effectLst/>
                        <a:latin typeface="+mn-lt"/>
                      </a:endParaRPr>
                    </a:p>
                  </a:txBody>
                  <a:tcPr marL="8381" marR="8381" marT="8381" marB="0" anchor="ctr">
                    <a:lnL>
                      <a:noFill/>
                    </a:lnL>
                    <a:lnR>
                      <a:noFill/>
                    </a:lnR>
                    <a:lnT>
                      <a:noFill/>
                    </a:lnT>
                    <a:lnB>
                      <a:noFill/>
                    </a:lnB>
                  </a:tcPr>
                </a:tc>
              </a:tr>
              <a:tr h="38537">
                <a:tc>
                  <a:txBody>
                    <a:bodyPr/>
                    <a:lstStyle/>
                    <a:p>
                      <a:pPr algn="just" fontAlgn="ctr"/>
                      <a:r>
                        <a:rPr lang="es-MX" sz="1600" b="0" i="0" u="none" strike="noStrike" dirty="0">
                          <a:solidFill>
                            <a:srgbClr val="000000"/>
                          </a:solidFill>
                          <a:effectLst/>
                          <a:latin typeface="+mn-lt"/>
                          <a:cs typeface="Calibri"/>
                        </a:rPr>
                        <a:t>f)     Escala y acotación.</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bl>
          </a:graphicData>
        </a:graphic>
      </p:graphicFrame>
    </p:spTree>
    <p:extLst>
      <p:ext uri="{BB962C8B-B14F-4D97-AF65-F5344CB8AC3E}">
        <p14:creationId xmlns:p14="http://schemas.microsoft.com/office/powerpoint/2010/main" val="3641498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610" t="14683" r="15108" b="73611"/>
          <a:stretch/>
        </p:blipFill>
        <p:spPr bwMode="auto">
          <a:xfrm>
            <a:off x="88241" y="116632"/>
            <a:ext cx="9020263" cy="85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7740352" y="6453336"/>
            <a:ext cx="1251516" cy="369332"/>
          </a:xfrm>
          <a:prstGeom prst="rect">
            <a:avLst/>
          </a:prstGeom>
        </p:spPr>
        <p:txBody>
          <a:bodyPr wrap="square">
            <a:spAutoFit/>
          </a:bodyPr>
          <a:lstStyle/>
          <a:p>
            <a:r>
              <a:rPr lang="es-MX" dirty="0" smtClean="0">
                <a:hlinkClick r:id="rId3" action="ppaction://hlinksldjump"/>
              </a:rPr>
              <a:t>Continuar</a:t>
            </a:r>
            <a:endParaRPr lang="es-MX" dirty="0" smtClean="0"/>
          </a:p>
        </p:txBody>
      </p:sp>
      <p:sp>
        <p:nvSpPr>
          <p:cNvPr id="6" name="5 CuadroTexto"/>
          <p:cNvSpPr txBox="1"/>
          <p:nvPr/>
        </p:nvSpPr>
        <p:spPr>
          <a:xfrm>
            <a:off x="7380313" y="972976"/>
            <a:ext cx="1512167" cy="246221"/>
          </a:xfrm>
          <a:prstGeom prst="rect">
            <a:avLst/>
          </a:prstGeom>
          <a:noFill/>
        </p:spPr>
        <p:txBody>
          <a:bodyPr wrap="square" rtlCol="0">
            <a:spAutoFit/>
          </a:bodyPr>
          <a:lstStyle>
            <a:defPPr>
              <a:defRPr lang="es-MX"/>
            </a:defPPr>
            <a:lvl1pPr>
              <a:defRPr sz="1000" b="1">
                <a:latin typeface="Century Gothic" pitchFamily="34" charset="0"/>
              </a:defRPr>
            </a:lvl1pPr>
          </a:lstStyle>
          <a:p>
            <a:r>
              <a:rPr lang="es-MX" dirty="0"/>
              <a:t>Página 5 de </a:t>
            </a:r>
            <a:r>
              <a:rPr lang="es-MX" dirty="0" smtClean="0"/>
              <a:t>5.</a:t>
            </a:r>
            <a:endParaRPr lang="es-MX" dirty="0"/>
          </a:p>
        </p:txBody>
      </p:sp>
      <p:sp>
        <p:nvSpPr>
          <p:cNvPr id="7" name="6 Flecha derecha"/>
          <p:cNvSpPr/>
          <p:nvPr/>
        </p:nvSpPr>
        <p:spPr>
          <a:xfrm>
            <a:off x="8820472" y="6525363"/>
            <a:ext cx="288032" cy="288032"/>
          </a:xfrm>
          <a:prstGeom prst="rightArrow">
            <a:avLst>
              <a:gd name="adj1" fmla="val 50000"/>
              <a:gd name="adj2" fmla="val 47302"/>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MX"/>
          </a:p>
        </p:txBody>
      </p:sp>
      <p:sp>
        <p:nvSpPr>
          <p:cNvPr id="10" name="9 CuadroTexto"/>
          <p:cNvSpPr txBox="1"/>
          <p:nvPr/>
        </p:nvSpPr>
        <p:spPr>
          <a:xfrm>
            <a:off x="542082" y="1944663"/>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3" name="12 CuadroTexto"/>
          <p:cNvSpPr txBox="1"/>
          <p:nvPr/>
        </p:nvSpPr>
        <p:spPr>
          <a:xfrm>
            <a:off x="539552" y="2706389"/>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5" name="14 CuadroTexto"/>
          <p:cNvSpPr txBox="1"/>
          <p:nvPr/>
        </p:nvSpPr>
        <p:spPr>
          <a:xfrm>
            <a:off x="539552" y="3429000"/>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4" name="23 CuadroTexto"/>
          <p:cNvSpPr txBox="1"/>
          <p:nvPr/>
        </p:nvSpPr>
        <p:spPr>
          <a:xfrm>
            <a:off x="539552" y="4437112"/>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7" name="26 CuadroTexto"/>
          <p:cNvSpPr txBox="1"/>
          <p:nvPr/>
        </p:nvSpPr>
        <p:spPr>
          <a:xfrm>
            <a:off x="539552" y="2478088"/>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28" name="27 CuadroTexto"/>
          <p:cNvSpPr txBox="1"/>
          <p:nvPr/>
        </p:nvSpPr>
        <p:spPr>
          <a:xfrm>
            <a:off x="542082" y="220486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0" name="29 CuadroTexto"/>
          <p:cNvSpPr txBox="1"/>
          <p:nvPr/>
        </p:nvSpPr>
        <p:spPr>
          <a:xfrm>
            <a:off x="539552" y="3933056"/>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32" name="31 CuadroTexto"/>
          <p:cNvSpPr txBox="1"/>
          <p:nvPr/>
        </p:nvSpPr>
        <p:spPr>
          <a:xfrm>
            <a:off x="542082" y="2953544"/>
            <a:ext cx="216024" cy="230832"/>
          </a:xfrm>
          <a:prstGeom prst="rect">
            <a:avLst/>
          </a:prstGeom>
          <a:solidFill>
            <a:schemeClr val="accent3">
              <a:lumMod val="50000"/>
            </a:schemeClr>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MX" sz="900" dirty="0" smtClean="0"/>
              <a:t>x</a:t>
            </a:r>
            <a:endParaRPr lang="es-MX" sz="1050" dirty="0"/>
          </a:p>
        </p:txBody>
      </p:sp>
      <p:sp>
        <p:nvSpPr>
          <p:cNvPr id="17" name="16 Rectángulo"/>
          <p:cNvSpPr/>
          <p:nvPr/>
        </p:nvSpPr>
        <p:spPr>
          <a:xfrm>
            <a:off x="-6503" y="990375"/>
            <a:ext cx="7458823" cy="830997"/>
          </a:xfrm>
          <a:prstGeom prst="rect">
            <a:avLst/>
          </a:prstGeom>
        </p:spPr>
        <p:txBody>
          <a:bodyPr wrap="square">
            <a:spAutoFit/>
          </a:bodyPr>
          <a:lstStyle/>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Sección 3.3 Requisitos para permiso de instalación de</a:t>
            </a: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Señales en el Derecho de vía de las Carreteras de Cuota.</a:t>
            </a:r>
          </a:p>
          <a:p>
            <a:pPr indent="228600" algn="just">
              <a:spcAft>
                <a:spcPts val="0"/>
              </a:spcAft>
            </a:pPr>
            <a:endParaRPr lang="es-MX" sz="1200" b="1" i="1" dirty="0" smtClean="0">
              <a:solidFill>
                <a:schemeClr val="accent2">
                  <a:lumMod val="75000"/>
                </a:schemeClr>
              </a:solidFill>
              <a:latin typeface="Century Gothic" pitchFamily="34" charset="0"/>
              <a:ea typeface="Times New Roman"/>
              <a:cs typeface="Times New Roman"/>
            </a:endParaRPr>
          </a:p>
          <a:p>
            <a:pPr indent="228600" algn="just">
              <a:spcAft>
                <a:spcPts val="0"/>
              </a:spcAft>
            </a:pPr>
            <a:r>
              <a:rPr lang="es-MX" sz="1200" b="1" i="1" dirty="0" smtClean="0">
                <a:solidFill>
                  <a:schemeClr val="accent2">
                    <a:lumMod val="75000"/>
                  </a:schemeClr>
                </a:solidFill>
                <a:latin typeface="Century Gothic" pitchFamily="34" charset="0"/>
                <a:ea typeface="Times New Roman"/>
                <a:cs typeface="Times New Roman"/>
              </a:rPr>
              <a:t>Homoclave</a:t>
            </a:r>
            <a:r>
              <a:rPr lang="es-MX" sz="1200" b="1" i="1" dirty="0">
                <a:solidFill>
                  <a:schemeClr val="accent2">
                    <a:lumMod val="75000"/>
                  </a:schemeClr>
                </a:solidFill>
                <a:latin typeface="Century Gothic" pitchFamily="34" charset="0"/>
                <a:ea typeface="Times New Roman"/>
                <a:cs typeface="Times New Roman"/>
              </a:rPr>
              <a:t>: </a:t>
            </a:r>
            <a:r>
              <a:rPr lang="es-MX" sz="1200" b="1" i="1" dirty="0" smtClean="0">
                <a:solidFill>
                  <a:schemeClr val="accent2">
                    <a:lumMod val="75000"/>
                  </a:schemeClr>
                </a:solidFill>
                <a:latin typeface="Century Gothic" pitchFamily="34" charset="0"/>
                <a:ea typeface="Times New Roman"/>
                <a:cs typeface="Times New Roman"/>
              </a:rPr>
              <a:t>SCT-08-001-D </a:t>
            </a:r>
            <a:endParaRPr lang="es-MX" sz="1200" i="1" dirty="0">
              <a:solidFill>
                <a:schemeClr val="accent2">
                  <a:lumMod val="75000"/>
                </a:schemeClr>
              </a:solidFill>
              <a:ea typeface="Times New Roman"/>
              <a:cs typeface="Times New Roman"/>
            </a:endParaRPr>
          </a:p>
        </p:txBody>
      </p:sp>
      <p:graphicFrame>
        <p:nvGraphicFramePr>
          <p:cNvPr id="2" name="1 Tabla"/>
          <p:cNvGraphicFramePr>
            <a:graphicFrameLocks noGrp="1"/>
          </p:cNvGraphicFramePr>
          <p:nvPr>
            <p:extLst>
              <p:ext uri="{D42A27DB-BD31-4B8C-83A1-F6EECF244321}">
                <p14:modId xmlns:p14="http://schemas.microsoft.com/office/powerpoint/2010/main" val="1984959351"/>
              </p:ext>
            </p:extLst>
          </p:nvPr>
        </p:nvGraphicFramePr>
        <p:xfrm>
          <a:off x="755576" y="1916060"/>
          <a:ext cx="7776864" cy="3485384"/>
        </p:xfrm>
        <a:graphic>
          <a:graphicData uri="http://schemas.openxmlformats.org/drawingml/2006/table">
            <a:tbl>
              <a:tblPr/>
              <a:tblGrid>
                <a:gridCol w="7776864"/>
              </a:tblGrid>
              <a:tr h="167628">
                <a:tc>
                  <a:txBody>
                    <a:bodyPr/>
                    <a:lstStyle/>
                    <a:p>
                      <a:pPr algn="just" fontAlgn="ctr"/>
                      <a:r>
                        <a:rPr lang="es-MX" sz="1600" b="0" i="0" u="none" strike="noStrike" dirty="0">
                          <a:solidFill>
                            <a:srgbClr val="000000"/>
                          </a:solidFill>
                          <a:effectLst/>
                          <a:latin typeface="+mn-lt"/>
                          <a:cs typeface="Calibri"/>
                        </a:rPr>
                        <a:t>g)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Número de plano y/o clave.</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38151">
                <a:tc>
                  <a:txBody>
                    <a:bodyPr/>
                    <a:lstStyle/>
                    <a:p>
                      <a:pPr algn="just" fontAlgn="ctr"/>
                      <a:r>
                        <a:rPr lang="es-MX" sz="1600" b="0" i="0" u="none" strike="noStrike" dirty="0">
                          <a:solidFill>
                            <a:srgbClr val="000000"/>
                          </a:solidFill>
                          <a:effectLst/>
                          <a:latin typeface="+mn-lt"/>
                          <a:cs typeface="Calibri"/>
                        </a:rPr>
                        <a:t>h) </a:t>
                      </a:r>
                      <a:r>
                        <a:rPr lang="es-MX" sz="1600" b="0" i="0" u="none" strike="noStrike" dirty="0" smtClean="0">
                          <a:solidFill>
                            <a:srgbClr val="000000"/>
                          </a:solidFill>
                          <a:effectLst/>
                          <a:latin typeface="+mn-lt"/>
                          <a:cs typeface="Calibri"/>
                        </a:rPr>
                        <a:t>  </a:t>
                      </a:r>
                      <a:r>
                        <a:rPr lang="es-MX" sz="1600" b="0" i="0" u="none" strike="noStrike" dirty="0">
                          <a:solidFill>
                            <a:srgbClr val="000000"/>
                          </a:solidFill>
                          <a:effectLst/>
                          <a:latin typeface="+mn-lt"/>
                          <a:cs typeface="Calibri"/>
                        </a:rPr>
                        <a:t>Nombre, tramo, kilómetro y origen de cadenamiento de la autopista correspondiente.</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167628">
                <a:tc>
                  <a:txBody>
                    <a:bodyPr/>
                    <a:lstStyle/>
                    <a:p>
                      <a:pPr algn="just" fontAlgn="ctr"/>
                      <a:r>
                        <a:rPr lang="es-MX" sz="1600" b="0" i="0" u="none" strike="noStrike" dirty="0">
                          <a:solidFill>
                            <a:srgbClr val="000000"/>
                          </a:solidFill>
                          <a:effectLst/>
                          <a:latin typeface="+mn-lt"/>
                          <a:cs typeface="Calibri"/>
                        </a:rPr>
                        <a:t>i)    </a:t>
                      </a:r>
                      <a:r>
                        <a:rPr lang="es-MX" sz="1600" b="0" i="0" u="none" strike="noStrike" dirty="0" smtClean="0">
                          <a:solidFill>
                            <a:srgbClr val="000000"/>
                          </a:solidFill>
                          <a:effectLst/>
                          <a:latin typeface="+mn-lt"/>
                          <a:cs typeface="Calibri"/>
                        </a:rPr>
                        <a:t>Nombre </a:t>
                      </a:r>
                      <a:r>
                        <a:rPr lang="es-MX" sz="1600" b="0" i="0" u="none" strike="noStrike" dirty="0">
                          <a:solidFill>
                            <a:srgbClr val="000000"/>
                          </a:solidFill>
                          <a:effectLst/>
                          <a:latin typeface="+mn-lt"/>
                          <a:cs typeface="Calibri"/>
                        </a:rPr>
                        <a:t>del solicitante.</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j)    </a:t>
                      </a:r>
                      <a:r>
                        <a:rPr lang="es-MX" sz="1600" b="0" i="0" u="none" strike="noStrike" dirty="0" smtClean="0">
                          <a:solidFill>
                            <a:srgbClr val="000000"/>
                          </a:solidFill>
                          <a:effectLst/>
                          <a:latin typeface="+mn-lt"/>
                          <a:cs typeface="Calibri"/>
                        </a:rPr>
                        <a:t>Nombre </a:t>
                      </a:r>
                      <a:r>
                        <a:rPr lang="es-MX" sz="1600" b="0" i="0" u="none" strike="noStrike" dirty="0">
                          <a:solidFill>
                            <a:srgbClr val="000000"/>
                          </a:solidFill>
                          <a:effectLst/>
                          <a:latin typeface="+mn-lt"/>
                          <a:cs typeface="Calibri"/>
                        </a:rPr>
                        <a:t>del proyectista o proyectistas.</a:t>
                      </a:r>
                      <a:endParaRPr lang="es-MX" sz="1600" b="0" i="0" u="none" strike="noStrike" dirty="0">
                        <a:solidFill>
                          <a:srgbClr val="000000"/>
                        </a:solidFill>
                        <a:effectLst/>
                        <a:latin typeface="+mn-lt"/>
                      </a:endParaRPr>
                    </a:p>
                  </a:txBody>
                  <a:tcPr marL="8381" marR="8381" marT="8381"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k)  </a:t>
                      </a:r>
                      <a:r>
                        <a:rPr lang="es-MX" sz="1600" b="0" i="0" u="none" strike="noStrike" dirty="0" smtClean="0">
                          <a:solidFill>
                            <a:srgbClr val="000000"/>
                          </a:solidFill>
                          <a:effectLst/>
                          <a:latin typeface="+mn-lt"/>
                          <a:cs typeface="Calibri"/>
                        </a:rPr>
                        <a:t>Número </a:t>
                      </a:r>
                      <a:r>
                        <a:rPr lang="es-MX" sz="1600" b="0" i="0" u="none" strike="noStrike" dirty="0">
                          <a:solidFill>
                            <a:srgbClr val="000000"/>
                          </a:solidFill>
                          <a:effectLst/>
                          <a:latin typeface="+mn-lt"/>
                          <a:cs typeface="Calibri"/>
                        </a:rPr>
                        <a:t>de cédula profesional y, en su caso, el número de registro de perito del proyectista o proyectistas.</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l)   </a:t>
                      </a:r>
                      <a:r>
                        <a:rPr lang="es-MX" sz="1600" b="0" i="0" u="none" strike="noStrike" dirty="0" smtClean="0">
                          <a:solidFill>
                            <a:srgbClr val="000000"/>
                          </a:solidFill>
                          <a:effectLst/>
                          <a:latin typeface="+mn-lt"/>
                          <a:cs typeface="Calibri"/>
                        </a:rPr>
                        <a:t>Espacio </a:t>
                      </a:r>
                      <a:r>
                        <a:rPr lang="es-MX" sz="1600" b="0" i="0" u="none" strike="noStrike" dirty="0">
                          <a:solidFill>
                            <a:srgbClr val="000000"/>
                          </a:solidFill>
                          <a:effectLst/>
                          <a:latin typeface="+mn-lt"/>
                          <a:cs typeface="Calibri"/>
                        </a:rPr>
                        <a:t>para el nombre y firma de visto bueno del Jefe de la Unidad General de Servicios Técnicos del Centro SCT de la entidad federativa de que se trate.</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just" fontAlgn="ctr"/>
                      <a:r>
                        <a:rPr lang="es-MX" sz="1600" b="0" i="0" u="none" strike="noStrike" dirty="0">
                          <a:solidFill>
                            <a:srgbClr val="000000"/>
                          </a:solidFill>
                          <a:effectLst/>
                          <a:latin typeface="+mn-lt"/>
                          <a:cs typeface="Calibri"/>
                        </a:rPr>
                        <a:t>m) Espacio para nombre (será proporcionado por el Centro SCT)y firma de visto bueno del Subdirector de Atención del derecho de Vía de la Dirección General de Desarrollo Carretero.</a:t>
                      </a:r>
                      <a:endParaRPr lang="es-MX" sz="1600" b="0" i="0" u="none" strike="noStrike" dirty="0">
                        <a:solidFill>
                          <a:srgbClr val="000000"/>
                        </a:solidFill>
                        <a:effectLst/>
                        <a:latin typeface="+mn-lt"/>
                      </a:endParaRPr>
                    </a:p>
                  </a:txBody>
                  <a:tcPr marL="9525" marR="9525" marT="9525" marB="0" anchor="ctr">
                    <a:lnL>
                      <a:noFill/>
                    </a:lnL>
                    <a:lnR>
                      <a:noFill/>
                    </a:lnR>
                    <a:lnT>
                      <a:noFill/>
                    </a:lnT>
                    <a:lnB>
                      <a:noFill/>
                    </a:lnB>
                  </a:tcPr>
                </a:tc>
              </a:tr>
              <a:tr h="0">
                <a:tc>
                  <a:txBody>
                    <a:bodyPr/>
                    <a:lstStyle/>
                    <a:p>
                      <a:pPr algn="l" fontAlgn="b"/>
                      <a:r>
                        <a:rPr lang="es-MX" sz="1600" b="0" i="0" u="none" strike="noStrike" dirty="0" smtClean="0">
                          <a:solidFill>
                            <a:srgbClr val="000000"/>
                          </a:solidFill>
                          <a:effectLst/>
                          <a:latin typeface="+mn-lt"/>
                        </a:rPr>
                        <a:t>o) Espacio </a:t>
                      </a:r>
                      <a:r>
                        <a:rPr lang="es-MX" sz="1600" b="0" i="0" u="none" strike="noStrike" dirty="0">
                          <a:solidFill>
                            <a:srgbClr val="000000"/>
                          </a:solidFill>
                          <a:effectLst/>
                          <a:latin typeface="+mn-lt"/>
                        </a:rPr>
                        <a:t>para el nombre (será proporcionado por el Centro SCT) y firma de visto bueno del Director de Atención del derecho de Vía de la Dirección General de Desarrollo Carretero. (1 original(es) 3 copias de los planos del proyecto, incluyendo una copia del archivo informático en formato </a:t>
                      </a:r>
                      <a:r>
                        <a:rPr lang="es-MX" sz="1600" b="0" i="0" u="none" strike="noStrike" dirty="0" err="1">
                          <a:solidFill>
                            <a:srgbClr val="000000"/>
                          </a:solidFill>
                          <a:effectLst/>
                          <a:latin typeface="+mn-lt"/>
                        </a:rPr>
                        <a:t>dwg</a:t>
                      </a:r>
                      <a:r>
                        <a:rPr lang="es-MX" sz="1600" b="0" i="0" u="none" strike="noStrike" dirty="0">
                          <a:solidFill>
                            <a:srgbClr val="000000"/>
                          </a:solidFill>
                          <a:effectLst/>
                          <a:latin typeface="+mn-lt"/>
                        </a:rPr>
                        <a:t> y </a:t>
                      </a:r>
                      <a:r>
                        <a:rPr lang="es-MX" sz="1600" b="0" i="0" u="none" strike="noStrike" dirty="0" err="1">
                          <a:solidFill>
                            <a:srgbClr val="000000"/>
                          </a:solidFill>
                          <a:effectLst/>
                          <a:latin typeface="+mn-lt"/>
                        </a:rPr>
                        <a:t>pdf</a:t>
                      </a:r>
                      <a:r>
                        <a:rPr lang="es-MX" sz="1600" b="0" i="0" u="none" strike="noStrike" dirty="0">
                          <a:solidFill>
                            <a:srgbClr val="000000"/>
                          </a:solidFill>
                          <a:effectLst/>
                          <a:latin typeface="+mn-lt"/>
                        </a:rPr>
                        <a:t>. copia(s)).</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2329734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TotalTime>
  <Words>387</Words>
  <Application>Microsoft Office PowerPoint</Application>
  <PresentationFormat>Presentación en pantalla (4:3)</PresentationFormat>
  <Paragraphs>131</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Presentación de PowerPoint</vt:lpstr>
      <vt:lpstr>Presentación de PowerPoint</vt:lpstr>
      <vt:lpstr>Presentación de PowerPoint</vt:lpstr>
      <vt:lpstr>Presentación de PowerPoint</vt:lpstr>
      <vt:lpstr>Presentación de PowerPoint</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Manuel</dc:creator>
  <cp:lastModifiedBy>Manuel</cp:lastModifiedBy>
  <cp:revision>33</cp:revision>
  <dcterms:created xsi:type="dcterms:W3CDTF">2012-10-24T21:58:40Z</dcterms:created>
  <dcterms:modified xsi:type="dcterms:W3CDTF">2012-10-26T20:50:34Z</dcterms:modified>
</cp:coreProperties>
</file>