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448" r:id="rId5"/>
    <p:sldId id="2462" r:id="rId6"/>
    <p:sldId id="259" r:id="rId7"/>
    <p:sldId id="2463" r:id="rId8"/>
    <p:sldId id="2465" r:id="rId9"/>
    <p:sldId id="2464" r:id="rId10"/>
    <p:sldId id="2466" r:id="rId11"/>
    <p:sldId id="243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an Huang" initials="DH" lastIdx="1" clrIdx="0">
    <p:extLst>
      <p:ext uri="{19B8F6BF-5375-455C-9EA6-DF929625EA0E}">
        <p15:presenceInfo xmlns:p15="http://schemas.microsoft.com/office/powerpoint/2012/main" userId="Dean Hu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52" autoAdjust="0"/>
    <p:restoredTop sz="95033" autoAdjust="0"/>
  </p:normalViewPr>
  <p:slideViewPr>
    <p:cSldViewPr snapToGrid="0">
      <p:cViewPr varScale="1">
        <p:scale>
          <a:sx n="108" d="100"/>
          <a:sy n="108" d="100"/>
        </p:scale>
        <p:origin x="390" y="108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5T16:08:13.818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76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34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87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1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Lyft Wallpapers - Wallpaper Cave">
            <a:extLst>
              <a:ext uri="{FF2B5EF4-FFF2-40B4-BE49-F238E27FC236}">
                <a16:creationId xmlns:a16="http://schemas.microsoft.com/office/drawing/2014/main" id="{904B36AD-19FA-4703-B09F-D00151355A60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4" y="804077"/>
            <a:ext cx="11490325" cy="823913"/>
          </a:xfrm>
        </p:spPr>
        <p:txBody>
          <a:bodyPr/>
          <a:lstStyle/>
          <a:p>
            <a:r>
              <a:rPr lang="en-US" dirty="0"/>
              <a:t>Statistical Inference</a:t>
            </a:r>
            <a:br>
              <a:rPr lang="en-US" dirty="0"/>
            </a:br>
            <a:r>
              <a:rPr lang="en-US" dirty="0"/>
              <a:t>on lyft Fare price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84404" y="5172335"/>
            <a:ext cx="5167313" cy="1189975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dirty="0"/>
              <a:t>By: Dean Huang</a:t>
            </a:r>
          </a:p>
          <a:p>
            <a:pPr algn="r">
              <a:lnSpc>
                <a:spcPct val="100000"/>
              </a:lnSpc>
            </a:pPr>
            <a:r>
              <a:rPr lang="en-US" dirty="0"/>
              <a:t>2020.11.15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6535" y="4607360"/>
            <a:ext cx="4745182" cy="518795"/>
          </a:xfrm>
        </p:spPr>
        <p:txBody>
          <a:bodyPr/>
          <a:lstStyle/>
          <a:p>
            <a:r>
              <a:rPr lang="en-US" dirty="0"/>
              <a:t>MIDS IDS 702 FINAL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MODEL SELECTION</a:t>
            </a:r>
          </a:p>
          <a:p>
            <a:r>
              <a:rPr lang="en-US" dirty="0"/>
              <a:t>TENTATIVE RESULTS 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1" y="140982"/>
            <a:ext cx="5897218" cy="88423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8780" y="899593"/>
            <a:ext cx="4936637" cy="464871"/>
          </a:xfrm>
        </p:spPr>
        <p:txBody>
          <a:bodyPr/>
          <a:lstStyle/>
          <a:p>
            <a:r>
              <a:rPr lang="en-US" dirty="0"/>
              <a:t>ABOUT LYFT &amp; CURRENT PRICING SYSTEM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34" y="1602973"/>
            <a:ext cx="5361512" cy="22185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Biome Light" panose="020B0303030204020804" pitchFamily="34" charset="0"/>
              </a:rPr>
              <a:t>One of most quintessential ridesharing companies in USA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Biome Light" panose="020B0303030204020804" pitchFamily="34" charset="0"/>
              </a:rPr>
              <a:t>31% share of US Market in September 2020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Biome Light" panose="020B0303030204020804" pitchFamily="34" charset="0"/>
              </a:rPr>
              <a:t>Despite being one of the ride sharing giant…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Biome Light" panose="020B0303030204020804" pitchFamily="34" charset="0"/>
              </a:rPr>
              <a:t>The ride charging method is still a myth….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22E81B-CA95-416B-B29B-AE8C69249997}"/>
              </a:ext>
            </a:extLst>
          </p:cNvPr>
          <p:cNvSpPr/>
          <p:nvPr/>
        </p:nvSpPr>
        <p:spPr>
          <a:xfrm>
            <a:off x="711200" y="3352800"/>
            <a:ext cx="1256146" cy="781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Price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849552D-D949-4802-9673-8D1F2FFC6C98}"/>
              </a:ext>
            </a:extLst>
          </p:cNvPr>
          <p:cNvSpPr/>
          <p:nvPr/>
        </p:nvSpPr>
        <p:spPr>
          <a:xfrm>
            <a:off x="2433584" y="3355109"/>
            <a:ext cx="1256146" cy="781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Cost/km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9F9F74F-F708-4AEA-87DB-249901FF3ABC}"/>
              </a:ext>
            </a:extLst>
          </p:cNvPr>
          <p:cNvSpPr/>
          <p:nvPr/>
        </p:nvSpPr>
        <p:spPr>
          <a:xfrm>
            <a:off x="5348686" y="3352800"/>
            <a:ext cx="1496687" cy="781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Cost/minute</a:t>
            </a:r>
          </a:p>
        </p:txBody>
      </p:sp>
      <p:sp>
        <p:nvSpPr>
          <p:cNvPr id="17" name="Plus Sign 16">
            <a:extLst>
              <a:ext uri="{FF2B5EF4-FFF2-40B4-BE49-F238E27FC236}">
                <a16:creationId xmlns:a16="http://schemas.microsoft.com/office/drawing/2014/main" id="{90D4174C-6248-48AE-9986-1D25CF881F70}"/>
              </a:ext>
            </a:extLst>
          </p:cNvPr>
          <p:cNvSpPr/>
          <p:nvPr/>
        </p:nvSpPr>
        <p:spPr>
          <a:xfrm>
            <a:off x="2048065" y="3606150"/>
            <a:ext cx="304799" cy="274458"/>
          </a:xfrm>
          <a:prstGeom prst="mathPl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339A4DD-D890-46EE-B287-E7DF7AE9C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787" y="3352800"/>
            <a:ext cx="788842" cy="767946"/>
          </a:xfrm>
          <a:prstGeom prst="rect">
            <a:avLst/>
          </a:prstGeom>
        </p:spPr>
      </p:pic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FCD8CD2F-1A1B-4D4E-9C31-04B9E13B9701}"/>
              </a:ext>
            </a:extLst>
          </p:cNvPr>
          <p:cNvSpPr/>
          <p:nvPr/>
        </p:nvSpPr>
        <p:spPr>
          <a:xfrm>
            <a:off x="3688664" y="3606150"/>
            <a:ext cx="385518" cy="274458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lus Sign 21">
            <a:extLst>
              <a:ext uri="{FF2B5EF4-FFF2-40B4-BE49-F238E27FC236}">
                <a16:creationId xmlns:a16="http://schemas.microsoft.com/office/drawing/2014/main" id="{C3DB0041-9D3D-4DC5-8A83-037F2A4F64B7}"/>
              </a:ext>
            </a:extLst>
          </p:cNvPr>
          <p:cNvSpPr/>
          <p:nvPr/>
        </p:nvSpPr>
        <p:spPr>
          <a:xfrm>
            <a:off x="4917063" y="3611117"/>
            <a:ext cx="304799" cy="274458"/>
          </a:xfrm>
          <a:prstGeom prst="mathPl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067F81B-1227-40A5-BE8C-FE44412F4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469" y="3366082"/>
            <a:ext cx="669635" cy="741382"/>
          </a:xfrm>
          <a:prstGeom prst="rect">
            <a:avLst/>
          </a:prstGeom>
        </p:spPr>
      </p:pic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D24D8378-2B4F-4A01-996F-4311586FF601}"/>
              </a:ext>
            </a:extLst>
          </p:cNvPr>
          <p:cNvSpPr/>
          <p:nvPr/>
        </p:nvSpPr>
        <p:spPr>
          <a:xfrm>
            <a:off x="6898150" y="3606150"/>
            <a:ext cx="385518" cy="274458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uble Bracket 26">
            <a:extLst>
              <a:ext uri="{FF2B5EF4-FFF2-40B4-BE49-F238E27FC236}">
                <a16:creationId xmlns:a16="http://schemas.microsoft.com/office/drawing/2014/main" id="{6FFC424F-1D3A-43F3-9391-CEE80B1E75DA}"/>
              </a:ext>
            </a:extLst>
          </p:cNvPr>
          <p:cNvSpPr/>
          <p:nvPr/>
        </p:nvSpPr>
        <p:spPr>
          <a:xfrm>
            <a:off x="387928" y="3325855"/>
            <a:ext cx="7887854" cy="991405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37BBC0B9-FC61-4C7B-A60D-88A759A050F5}"/>
              </a:ext>
            </a:extLst>
          </p:cNvPr>
          <p:cNvSpPr/>
          <p:nvPr/>
        </p:nvSpPr>
        <p:spPr>
          <a:xfrm>
            <a:off x="8357448" y="3607485"/>
            <a:ext cx="385518" cy="274458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1BAB838-918A-4539-A762-F5F869872991}"/>
              </a:ext>
            </a:extLst>
          </p:cNvPr>
          <p:cNvSpPr/>
          <p:nvPr/>
        </p:nvSpPr>
        <p:spPr>
          <a:xfrm>
            <a:off x="8824632" y="3359497"/>
            <a:ext cx="1256146" cy="781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Surge Multiplier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991D52-680C-4495-8030-DBC7D76B673C}"/>
              </a:ext>
            </a:extLst>
          </p:cNvPr>
          <p:cNvSpPr txBox="1"/>
          <p:nvPr/>
        </p:nvSpPr>
        <p:spPr>
          <a:xfrm>
            <a:off x="9255357" y="4166803"/>
            <a:ext cx="752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1" y="140982"/>
            <a:ext cx="5897218" cy="884238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8780" y="899593"/>
            <a:ext cx="4936637" cy="464871"/>
          </a:xfrm>
        </p:spPr>
        <p:txBody>
          <a:bodyPr/>
          <a:lstStyle/>
          <a:p>
            <a:r>
              <a:rPr lang="en-US" dirty="0"/>
              <a:t>ABOUT LYFT &amp; CURRENT PRICING SYSTEM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34" y="1602973"/>
            <a:ext cx="5626648" cy="221858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Biome Light" panose="020B0303030204020804" pitchFamily="34" charset="0"/>
              </a:rPr>
              <a:t>Objectives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Biome Light" panose="020B0303030204020804" pitchFamily="34" charset="0"/>
              </a:rPr>
              <a:t>Measure the effects of time, temperature, weather, distance of the ride, and surge multiplier on the fare price of Lyft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Biome Light" panose="020B0303030204020804" pitchFamily="34" charset="0"/>
              </a:rPr>
              <a:t>Evaluate the impact of time, temperature, and weather on the surge multiplier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Biome Light" panose="020B0303030204020804" pitchFamily="34" charset="0"/>
              </a:rPr>
              <a:t>Highlight any additional interesting findings and associations…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Biome Light" panose="020B0303030204020804" pitchFamily="34" charset="0"/>
              </a:rPr>
              <a:t>Data Info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Biome Light" panose="020B0303030204020804" pitchFamily="34" charset="0"/>
              </a:rPr>
              <a:t>693, 071 rows</a:t>
            </a:r>
            <a:r>
              <a:rPr lang="en-US" dirty="0">
                <a:cs typeface="Biome Light" panose="020B0303030204020804" pitchFamily="34" charset="0"/>
                <a:sym typeface="Wingdings" panose="05000000000000000000" pitchFamily="2" charset="2"/>
              </a:rPr>
              <a:t> 50,000 observations randomly sampled</a:t>
            </a:r>
            <a:endParaRPr lang="en-US" dirty="0">
              <a:cs typeface="Biome Light" panose="020B0303030204020804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Biome Light" panose="020B0303030204020804" pitchFamily="34" charset="0"/>
              </a:rPr>
              <a:t>57 variables </a:t>
            </a:r>
            <a:r>
              <a:rPr lang="en-US" dirty="0">
                <a:cs typeface="Biome Light" panose="020B0303030204020804" pitchFamily="34" charset="0"/>
                <a:sym typeface="Wingdings" panose="05000000000000000000" pitchFamily="2" charset="2"/>
              </a:rPr>
              <a:t>Picked 15 variables to analyze</a:t>
            </a:r>
            <a:endParaRPr lang="en-US" dirty="0">
              <a:cs typeface="Biome Light" panose="020B03030302040208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E8130F6-7DAB-4C4B-9D89-2AAB8A73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969255"/>
              </p:ext>
            </p:extLst>
          </p:nvPr>
        </p:nvGraphicFramePr>
        <p:xfrm>
          <a:off x="6144596" y="899593"/>
          <a:ext cx="5626647" cy="5510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100">
                  <a:extLst>
                    <a:ext uri="{9D8B030D-6E8A-4147-A177-3AD203B41FA5}">
                      <a16:colId xmlns:a16="http://schemas.microsoft.com/office/drawing/2014/main" val="4292440315"/>
                    </a:ext>
                  </a:extLst>
                </a:gridCol>
                <a:gridCol w="4018547">
                  <a:extLst>
                    <a:ext uri="{9D8B030D-6E8A-4147-A177-3AD203B41FA5}">
                      <a16:colId xmlns:a16="http://schemas.microsoft.com/office/drawing/2014/main" val="3852585593"/>
                    </a:ext>
                  </a:extLst>
                </a:gridCol>
              </a:tblGrid>
              <a:tr h="3297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Variable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553320"/>
                  </a:ext>
                </a:extLst>
              </a:tr>
              <a:tr h="2814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hour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Hour of the day.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7849500"/>
                  </a:ext>
                </a:extLst>
              </a:tr>
              <a:tr h="2814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day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Day of the month.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2908232"/>
                  </a:ext>
                </a:extLst>
              </a:tr>
              <a:tr h="2814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month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Month of the year.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144912"/>
                  </a:ext>
                </a:extLst>
              </a:tr>
              <a:tr h="3816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Vehicle Model/Type: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Lux , Lux Black, Lux Black XL, Lyft, Lyft XL, Shared (6 levels)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476381"/>
                  </a:ext>
                </a:extLst>
              </a:tr>
              <a:tr h="2814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price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Price of the ride in dollars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3441007"/>
                  </a:ext>
                </a:extLst>
              </a:tr>
              <a:tr h="2814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distance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Distance traveled in miles.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4526619"/>
                  </a:ext>
                </a:extLst>
              </a:tr>
              <a:tr h="432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surge_multiplier</a:t>
                      </a:r>
                      <a:endParaRPr lang="en-US" sz="1200" dirty="0">
                        <a:effectLst/>
                        <a:latin typeface="+mn-lt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Multiplier that is multiplied to the fare.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4411648"/>
                  </a:ext>
                </a:extLst>
              </a:tr>
              <a:tr h="2814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temperature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Temperature in Fahrenheit.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8820331"/>
                  </a:ext>
                </a:extLst>
              </a:tr>
              <a:tr h="432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apparentTemperature</a:t>
                      </a:r>
                      <a:endParaRPr lang="en-US" sz="1200" dirty="0">
                        <a:effectLst/>
                        <a:latin typeface="+mn-lt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Apparent temperature in Fahrenheit.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0413719"/>
                  </a:ext>
                </a:extLst>
              </a:tr>
              <a:tr h="2814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windSpeed</a:t>
                      </a:r>
                      <a:endParaRPr lang="en-US" sz="1200" dirty="0">
                        <a:effectLst/>
                        <a:latin typeface="+mn-lt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Wind speed in miles per hour.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2471956"/>
                  </a:ext>
                </a:extLst>
              </a:tr>
              <a:tr h="2814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windGust</a:t>
                      </a:r>
                      <a:endParaRPr lang="en-US" sz="1200" dirty="0">
                        <a:effectLst/>
                        <a:latin typeface="+mn-lt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Wind gust in miles per hour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8326492"/>
                  </a:ext>
                </a:extLst>
              </a:tr>
              <a:tr h="2814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precipIntensity</a:t>
                      </a:r>
                      <a:endParaRPr lang="en-US" sz="1200" dirty="0">
                        <a:effectLst/>
                        <a:latin typeface="+mn-lt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Precipitation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6620995"/>
                  </a:ext>
                </a:extLst>
              </a:tr>
              <a:tr h="4688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icon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clear-day,  clear-night, cloudy, fog, partly-cloudy-day, partly-cloudy-night, rain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8123379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destination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Destination of the ride.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3504590"/>
                  </a:ext>
                </a:extLst>
              </a:tr>
              <a:tr h="3190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source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Starting point of the ride.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1119806"/>
                  </a:ext>
                </a:extLst>
              </a:tr>
            </a:tbl>
          </a:graphicData>
        </a:graphic>
      </p:graphicFrame>
      <p:sp>
        <p:nvSpPr>
          <p:cNvPr id="5" name="Frame 4">
            <a:extLst>
              <a:ext uri="{FF2B5EF4-FFF2-40B4-BE49-F238E27FC236}">
                <a16:creationId xmlns:a16="http://schemas.microsoft.com/office/drawing/2014/main" id="{3D63CE2D-A762-4BCF-A321-1E22EA7F9729}"/>
              </a:ext>
            </a:extLst>
          </p:cNvPr>
          <p:cNvSpPr/>
          <p:nvPr/>
        </p:nvSpPr>
        <p:spPr>
          <a:xfrm>
            <a:off x="6144596" y="2558937"/>
            <a:ext cx="5626646" cy="306655"/>
          </a:xfrm>
          <a:prstGeom prst="frame">
            <a:avLst>
              <a:gd name="adj1" fmla="val 6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77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1" y="140982"/>
            <a:ext cx="5897218" cy="884238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8780" y="899593"/>
            <a:ext cx="4936637" cy="464871"/>
          </a:xfrm>
        </p:spPr>
        <p:txBody>
          <a:bodyPr/>
          <a:lstStyle/>
          <a:p>
            <a:r>
              <a:rPr lang="en-US" dirty="0"/>
              <a:t>Highlight Interesting Findings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34" y="1602972"/>
            <a:ext cx="5626648" cy="52550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Biome Light" panose="020B0303030204020804" pitchFamily="34" charset="0"/>
              </a:rPr>
              <a:t>Convert hours to categorical variable…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Biome Light" panose="020B0303030204020804" pitchFamily="34" charset="0"/>
              </a:rPr>
              <a:t>Rush: 0700~0900, 1700~1900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Biome Light" panose="020B0303030204020804" pitchFamily="34" charset="0"/>
              </a:rPr>
              <a:t>Non-Rush: Rest of the time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Biome Light" panose="020B0303030204020804" pitchFamily="34" charset="0"/>
              </a:rPr>
              <a:t>Relevel Surge Multiplier (</a:t>
            </a:r>
            <a:r>
              <a:rPr lang="en-US" u="sng" dirty="0">
                <a:cs typeface="Biome Light" panose="020B0303030204020804" pitchFamily="34" charset="0"/>
              </a:rPr>
              <a:t>7 to 2</a:t>
            </a:r>
            <a:r>
              <a:rPr lang="en-US" dirty="0">
                <a:cs typeface="Biome Light" panose="020B0303030204020804" pitchFamily="34" charset="0"/>
              </a:rPr>
              <a:t>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Biome Light" panose="020B0303030204020804" pitchFamily="34" charset="0"/>
              </a:rPr>
              <a:t>‘Yes’: Surge multiplier greater than 1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Biome Light" panose="020B0303030204020804" pitchFamily="34" charset="0"/>
              </a:rPr>
              <a:t>‘No’: Surge multiplier equal to 1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Biome Light" panose="020B0303030204020804" pitchFamily="34" charset="0"/>
              </a:rPr>
              <a:t>Logarithmic transformation on price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Biome Light" panose="020B0303030204020804" pitchFamily="34" charset="0"/>
              </a:rPr>
              <a:t>Potential Associations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Biome Light" panose="020B0303030204020804" pitchFamily="34" charset="0"/>
              </a:rPr>
              <a:t>Distance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Biome Light" panose="020B0303030204020804" pitchFamily="34" charset="0"/>
              </a:rPr>
              <a:t>Name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Biome Light" panose="020B0303030204020804" pitchFamily="34" charset="0"/>
              </a:rPr>
              <a:t>Source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Biome Light" panose="020B0303030204020804" pitchFamily="34" charset="0"/>
              </a:rPr>
              <a:t>Destination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Biome Light" panose="020B0303030204020804" pitchFamily="34" charset="0"/>
              </a:rPr>
              <a:t>Surge Multiplier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C711EA7F-AC10-474F-B3DF-48875F5B2D5C}"/>
              </a:ext>
            </a:extLst>
          </p:cNvPr>
          <p:cNvSpPr txBox="1">
            <a:spLocks/>
          </p:cNvSpPr>
          <p:nvPr/>
        </p:nvSpPr>
        <p:spPr>
          <a:xfrm>
            <a:off x="3750171" y="1602971"/>
            <a:ext cx="5626648" cy="5255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Biome Light" panose="020B0303030204020804" pitchFamily="34" charset="0"/>
              </a:rPr>
              <a:t>Potential Interactions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cs typeface="Biome Light" panose="020B0303030204020804" pitchFamily="34" charset="0"/>
              </a:rPr>
              <a:t>Surge:Temperature</a:t>
            </a:r>
            <a:endParaRPr lang="en-US" dirty="0">
              <a:cs typeface="Biome Light" panose="020B0303030204020804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cs typeface="Biome Light" panose="020B0303030204020804" pitchFamily="34" charset="0"/>
              </a:rPr>
              <a:t>Surge:Apparent</a:t>
            </a:r>
            <a:r>
              <a:rPr lang="en-US" dirty="0">
                <a:cs typeface="Biome Light" panose="020B0303030204020804" pitchFamily="34" charset="0"/>
              </a:rPr>
              <a:t> Temperature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cs typeface="Biome Light" panose="020B0303030204020804" pitchFamily="34" charset="0"/>
              </a:rPr>
              <a:t>Icon:Temperature</a:t>
            </a:r>
            <a:endParaRPr lang="en-US" dirty="0">
              <a:cs typeface="Biome Light" panose="020B0303030204020804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cs typeface="Biome Light" panose="020B0303030204020804" pitchFamily="34" charset="0"/>
              </a:rPr>
              <a:t>Icon:Apparent</a:t>
            </a:r>
            <a:r>
              <a:rPr lang="en-US" dirty="0">
                <a:cs typeface="Biome Light" panose="020B0303030204020804" pitchFamily="34" charset="0"/>
              </a:rPr>
              <a:t> Temperature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cs typeface="Biome Light" panose="020B0303030204020804" pitchFamily="34" charset="0"/>
              </a:rPr>
              <a:t>Icon:PrecipIntensity</a:t>
            </a:r>
            <a:endParaRPr lang="en-US" dirty="0">
              <a:cs typeface="Biome Light" panose="020B0303030204020804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cs typeface="Biome Light" panose="020B0303030204020804" pitchFamily="34" charset="0"/>
              </a:rPr>
              <a:t>Icon:windGust</a:t>
            </a:r>
            <a:endParaRPr lang="en-US" dirty="0">
              <a:cs typeface="Biome Light" panose="020B03030302040208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81957B-4711-40CD-AEFC-FAD6918C9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671" y="1025220"/>
            <a:ext cx="3133153" cy="25065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1F48F1-4750-4548-AC4E-BDE0ECD16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7671" y="1056568"/>
            <a:ext cx="3133153" cy="24821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DA9FC9-E76E-4823-8882-8E2528466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7670" y="1056568"/>
            <a:ext cx="3133153" cy="24821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CD14B5-3B5F-4C90-9D11-D7CAFA5D3A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7670" y="1056568"/>
            <a:ext cx="3133153" cy="25065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327340-57AD-4045-B8F7-D895DCD8E3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7669" y="1056568"/>
            <a:ext cx="3128590" cy="25065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C62ED2D-B74F-400C-B152-7776F69B44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7669" y="3660435"/>
            <a:ext cx="3128590" cy="26050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BCA5087-F6A3-4E94-A550-1918FB8BAE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85851" y="3660436"/>
            <a:ext cx="3120920" cy="26050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A4257F8-B305-460F-949D-0884F90533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17669" y="3653502"/>
            <a:ext cx="3250119" cy="260503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F0EE2D3-05BF-4D92-B511-3E064265567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17669" y="3656093"/>
            <a:ext cx="3250119" cy="254386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7555AD8-850C-40B7-B8BA-C385213E3E7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85851" y="3684850"/>
            <a:ext cx="3181937" cy="253550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55053A3-1DE6-4473-8100-90127F1D182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17668" y="3646567"/>
            <a:ext cx="3297101" cy="2605029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15289549-E2E4-4D5D-982E-6517FDD5C2FE}"/>
              </a:ext>
            </a:extLst>
          </p:cNvPr>
          <p:cNvSpPr/>
          <p:nvPr/>
        </p:nvSpPr>
        <p:spPr>
          <a:xfrm>
            <a:off x="7545728" y="917330"/>
            <a:ext cx="3617571" cy="2677604"/>
          </a:xfrm>
          <a:prstGeom prst="frame">
            <a:avLst>
              <a:gd name="adj1" fmla="val 229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61B482C2-7E53-4D6D-89A5-038738217A83}"/>
              </a:ext>
            </a:extLst>
          </p:cNvPr>
          <p:cNvSpPr/>
          <p:nvPr/>
        </p:nvSpPr>
        <p:spPr>
          <a:xfrm>
            <a:off x="7545728" y="3594438"/>
            <a:ext cx="3617571" cy="2777861"/>
          </a:xfrm>
          <a:prstGeom prst="frame">
            <a:avLst>
              <a:gd name="adj1" fmla="val 229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06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1" y="140982"/>
            <a:ext cx="5897218" cy="884238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8780" y="899593"/>
            <a:ext cx="4936637" cy="464871"/>
          </a:xfrm>
        </p:spPr>
        <p:txBody>
          <a:bodyPr/>
          <a:lstStyle/>
          <a:p>
            <a:r>
              <a:rPr lang="en-US" dirty="0"/>
              <a:t>Model Building Breakdown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32" name="矩形 50">
            <a:extLst>
              <a:ext uri="{FF2B5EF4-FFF2-40B4-BE49-F238E27FC236}">
                <a16:creationId xmlns:a16="http://schemas.microsoft.com/office/drawing/2014/main" id="{4BEBE04A-75E7-4F24-ACCE-47200F592318}"/>
              </a:ext>
            </a:extLst>
          </p:cNvPr>
          <p:cNvSpPr/>
          <p:nvPr/>
        </p:nvSpPr>
        <p:spPr>
          <a:xfrm>
            <a:off x="141629" y="1713014"/>
            <a:ext cx="130989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en-US" altLang="zh-CN" sz="2200" b="1" dirty="0">
                <a:solidFill>
                  <a:schemeClr val="accent1">
                    <a:lumMod val="50000"/>
                  </a:schemeClr>
                </a:solidFill>
                <a:latin typeface="Franklin Gothic Demi" panose="020B0703020102020204" pitchFamily="34" charset="0"/>
                <a:ea typeface="微软雅黑" pitchFamily="34" charset="-122"/>
                <a:sym typeface="微软雅黑" panose="020B0503020204020204" pitchFamily="34" charset="-122"/>
              </a:rPr>
              <a:t>Stepwise</a:t>
            </a:r>
          </a:p>
        </p:txBody>
      </p:sp>
      <p:sp>
        <p:nvSpPr>
          <p:cNvPr id="33" name="矩形 45">
            <a:extLst>
              <a:ext uri="{FF2B5EF4-FFF2-40B4-BE49-F238E27FC236}">
                <a16:creationId xmlns:a16="http://schemas.microsoft.com/office/drawing/2014/main" id="{3E599D16-4C8A-4EB6-8A0F-F919AF609BCF}"/>
              </a:ext>
            </a:extLst>
          </p:cNvPr>
          <p:cNvSpPr/>
          <p:nvPr/>
        </p:nvSpPr>
        <p:spPr>
          <a:xfrm>
            <a:off x="2867614" y="1713014"/>
            <a:ext cx="934789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en-US" altLang="zh-CN" sz="2200" b="1" dirty="0">
                <a:solidFill>
                  <a:schemeClr val="accent1">
                    <a:lumMod val="50000"/>
                  </a:schemeClr>
                </a:solidFill>
                <a:latin typeface="Franklin Gothic Demi" panose="020B0703020102020204" pitchFamily="34" charset="0"/>
                <a:ea typeface="微软雅黑" pitchFamily="34" charset="-122"/>
                <a:sym typeface="微软雅黑" panose="020B0503020204020204" pitchFamily="34" charset="-122"/>
              </a:rPr>
              <a:t>Anova</a:t>
            </a:r>
          </a:p>
        </p:txBody>
      </p:sp>
      <p:sp>
        <p:nvSpPr>
          <p:cNvPr id="34" name="矩形 47">
            <a:extLst>
              <a:ext uri="{FF2B5EF4-FFF2-40B4-BE49-F238E27FC236}">
                <a16:creationId xmlns:a16="http://schemas.microsoft.com/office/drawing/2014/main" id="{5457EBA3-1807-42BA-8450-FBC910204E3E}"/>
              </a:ext>
            </a:extLst>
          </p:cNvPr>
          <p:cNvSpPr/>
          <p:nvPr/>
        </p:nvSpPr>
        <p:spPr>
          <a:xfrm>
            <a:off x="5248988" y="1566382"/>
            <a:ext cx="1774570" cy="769433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en-US" altLang="zh-CN" sz="2200" b="1" dirty="0">
                <a:solidFill>
                  <a:schemeClr val="accent1">
                    <a:lumMod val="50000"/>
                  </a:schemeClr>
                </a:solidFill>
                <a:latin typeface="Franklin Gothic Demi" panose="020B0703020102020204" pitchFamily="34" charset="0"/>
                <a:ea typeface="微软雅黑" pitchFamily="34" charset="-122"/>
                <a:sym typeface="微软雅黑" panose="020B0503020204020204" pitchFamily="34" charset="-122"/>
              </a:rPr>
              <a:t>Checking</a:t>
            </a:r>
          </a:p>
          <a:p>
            <a:pPr algn="ctr"/>
            <a:r>
              <a:rPr lang="en-US" altLang="zh-CN" sz="2200" b="1" dirty="0">
                <a:solidFill>
                  <a:schemeClr val="accent1">
                    <a:lumMod val="50000"/>
                  </a:schemeClr>
                </a:solidFill>
                <a:latin typeface="Franklin Gothic Demi" panose="020B0703020102020204" pitchFamily="34" charset="0"/>
                <a:ea typeface="微软雅黑" pitchFamily="34" charset="-122"/>
                <a:sym typeface="微软雅黑" panose="020B0503020204020204" pitchFamily="34" charset="-122"/>
              </a:rPr>
              <a:t>Assumptions</a:t>
            </a:r>
          </a:p>
        </p:txBody>
      </p:sp>
      <p:sp>
        <p:nvSpPr>
          <p:cNvPr id="35" name="矩形 49">
            <a:extLst>
              <a:ext uri="{FF2B5EF4-FFF2-40B4-BE49-F238E27FC236}">
                <a16:creationId xmlns:a16="http://schemas.microsoft.com/office/drawing/2014/main" id="{A098E79E-C2E9-4128-86D0-5D8BE6997CD6}"/>
              </a:ext>
            </a:extLst>
          </p:cNvPr>
          <p:cNvSpPr/>
          <p:nvPr/>
        </p:nvSpPr>
        <p:spPr>
          <a:xfrm>
            <a:off x="8549075" y="1570049"/>
            <a:ext cx="2206035" cy="769433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en-US" altLang="zh-CN" sz="2200" b="1" dirty="0">
                <a:solidFill>
                  <a:schemeClr val="accent1">
                    <a:lumMod val="50000"/>
                  </a:schemeClr>
                </a:solidFill>
                <a:latin typeface="Franklin Gothic Demi" panose="020B0703020102020204" pitchFamily="34" charset="0"/>
                <a:ea typeface="微软雅黑" pitchFamily="34" charset="-122"/>
                <a:sym typeface="微软雅黑" panose="020B0503020204020204" pitchFamily="34" charset="-122"/>
              </a:rPr>
              <a:t>Multicollinearity</a:t>
            </a:r>
          </a:p>
          <a:p>
            <a:pPr algn="ctr"/>
            <a:r>
              <a:rPr lang="en-US" altLang="zh-CN" sz="2200" b="1" dirty="0">
                <a:solidFill>
                  <a:schemeClr val="accent1">
                    <a:lumMod val="50000"/>
                  </a:schemeClr>
                </a:solidFill>
                <a:latin typeface="Franklin Gothic Demi" panose="020B0703020102020204" pitchFamily="34" charset="0"/>
                <a:ea typeface="微软雅黑" pitchFamily="34" charset="-122"/>
                <a:sym typeface="微软雅黑" panose="020B0503020204020204" pitchFamily="34" charset="-122"/>
              </a:rPr>
              <a:t>&amp; Outliers</a:t>
            </a:r>
          </a:p>
        </p:txBody>
      </p:sp>
      <p:sp>
        <p:nvSpPr>
          <p:cNvPr id="36" name="箭头: 右 1">
            <a:extLst>
              <a:ext uri="{FF2B5EF4-FFF2-40B4-BE49-F238E27FC236}">
                <a16:creationId xmlns:a16="http://schemas.microsoft.com/office/drawing/2014/main" id="{45E9A58A-26A5-4135-8CEA-63DF4AA46F67}"/>
              </a:ext>
            </a:extLst>
          </p:cNvPr>
          <p:cNvSpPr/>
          <p:nvPr/>
        </p:nvSpPr>
        <p:spPr>
          <a:xfrm>
            <a:off x="1743214" y="1793572"/>
            <a:ext cx="854344" cy="269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箭头: 右 23">
            <a:extLst>
              <a:ext uri="{FF2B5EF4-FFF2-40B4-BE49-F238E27FC236}">
                <a16:creationId xmlns:a16="http://schemas.microsoft.com/office/drawing/2014/main" id="{A218BE35-267E-4780-9107-618CE9AC5602}"/>
              </a:ext>
            </a:extLst>
          </p:cNvPr>
          <p:cNvSpPr/>
          <p:nvPr/>
        </p:nvSpPr>
        <p:spPr>
          <a:xfrm>
            <a:off x="4072459" y="1793572"/>
            <a:ext cx="854344" cy="269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箭头: 右 24">
            <a:extLst>
              <a:ext uri="{FF2B5EF4-FFF2-40B4-BE49-F238E27FC236}">
                <a16:creationId xmlns:a16="http://schemas.microsoft.com/office/drawing/2014/main" id="{8E7CF1F6-7358-4B40-AADE-5B0F18E582EE}"/>
              </a:ext>
            </a:extLst>
          </p:cNvPr>
          <p:cNvSpPr/>
          <p:nvPr/>
        </p:nvSpPr>
        <p:spPr>
          <a:xfrm>
            <a:off x="7345744" y="1785430"/>
            <a:ext cx="854344" cy="269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连接符: 曲线 26">
            <a:extLst>
              <a:ext uri="{FF2B5EF4-FFF2-40B4-BE49-F238E27FC236}">
                <a16:creationId xmlns:a16="http://schemas.microsoft.com/office/drawing/2014/main" id="{1C73FE38-EC1B-4A00-924A-92CCD33E563A}"/>
              </a:ext>
            </a:extLst>
          </p:cNvPr>
          <p:cNvCxnSpPr>
            <a:cxnSpLocks/>
            <a:stCxn id="32" idx="2"/>
            <a:endCxn id="41" idx="3"/>
          </p:cNvCxnSpPr>
          <p:nvPr/>
        </p:nvCxnSpPr>
        <p:spPr>
          <a:xfrm rot="16200000" flipH="1">
            <a:off x="645851" y="2294616"/>
            <a:ext cx="1403041" cy="1101593"/>
          </a:xfrm>
          <a:prstGeom prst="curvedConnector4">
            <a:avLst>
              <a:gd name="adj1" fmla="val 42982"/>
              <a:gd name="adj2" fmla="val 1207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47">
            <a:extLst>
              <a:ext uri="{FF2B5EF4-FFF2-40B4-BE49-F238E27FC236}">
                <a16:creationId xmlns:a16="http://schemas.microsoft.com/office/drawing/2014/main" id="{6B9C0AE2-4CFB-4FE3-BB9C-3E76D08C6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40" y="3728058"/>
            <a:ext cx="3996073" cy="843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微软雅黑" panose="020B0503020204020204" pitchFamily="34" charset="-122"/>
              </a:rPr>
              <a:t>Logprice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微软雅黑" panose="020B0503020204020204" pitchFamily="34" charset="-122"/>
              </a:rPr>
              <a:t> ~ All fixed effects + Surge Multiplier Interactions + Name Interactions + Icon Interactions</a:t>
            </a:r>
          </a:p>
        </p:txBody>
      </p:sp>
      <p:sp>
        <p:nvSpPr>
          <p:cNvPr id="41" name="矩形 47">
            <a:extLst>
              <a:ext uri="{FF2B5EF4-FFF2-40B4-BE49-F238E27FC236}">
                <a16:creationId xmlns:a16="http://schemas.microsoft.com/office/drawing/2014/main" id="{9786360C-6779-40EA-8864-CDB7574E7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38" y="3349993"/>
            <a:ext cx="1667630" cy="393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b="1" dirty="0" err="1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微软雅黑" panose="020B0503020204020204" pitchFamily="34" charset="-122"/>
              </a:rPr>
              <a:t>Full_Model</a:t>
            </a:r>
            <a:r>
              <a:rPr lang="en-US" altLang="zh-CN" sz="18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微软雅黑" panose="020B0503020204020204" pitchFamily="34" charset="-122"/>
              </a:rPr>
              <a:t>:</a:t>
            </a:r>
          </a:p>
        </p:txBody>
      </p:sp>
      <p:cxnSp>
        <p:nvCxnSpPr>
          <p:cNvPr id="42" name="连接符: 曲线 59">
            <a:extLst>
              <a:ext uri="{FF2B5EF4-FFF2-40B4-BE49-F238E27FC236}">
                <a16:creationId xmlns:a16="http://schemas.microsoft.com/office/drawing/2014/main" id="{BAC1C23F-4BC0-4C4C-8691-4882C1A59CB5}"/>
              </a:ext>
            </a:extLst>
          </p:cNvPr>
          <p:cNvCxnSpPr>
            <a:cxnSpLocks/>
            <a:stCxn id="33" idx="2"/>
            <a:endCxn id="43" idx="3"/>
          </p:cNvCxnSpPr>
          <p:nvPr/>
        </p:nvCxnSpPr>
        <p:spPr>
          <a:xfrm rot="16200000" flipH="1">
            <a:off x="3968000" y="1510901"/>
            <a:ext cx="2229888" cy="3495871"/>
          </a:xfrm>
          <a:prstGeom prst="curvedConnector4">
            <a:avLst>
              <a:gd name="adj1" fmla="val 45584"/>
              <a:gd name="adj2" fmla="val 10653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7">
            <a:extLst>
              <a:ext uri="{FF2B5EF4-FFF2-40B4-BE49-F238E27FC236}">
                <a16:creationId xmlns:a16="http://schemas.microsoft.com/office/drawing/2014/main" id="{64562BBC-37ED-4DA8-A867-F50BCCCCD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0620" y="4176840"/>
            <a:ext cx="1710260" cy="393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b="1" dirty="0" err="1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微软雅黑" panose="020B0503020204020204" pitchFamily="34" charset="-122"/>
              </a:rPr>
              <a:t>Final_Model</a:t>
            </a:r>
            <a:r>
              <a:rPr lang="en-US" altLang="zh-CN" sz="18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44" name="文本框 70">
            <a:extLst>
              <a:ext uri="{FF2B5EF4-FFF2-40B4-BE49-F238E27FC236}">
                <a16:creationId xmlns:a16="http://schemas.microsoft.com/office/drawing/2014/main" id="{67DFD180-E14D-431E-950F-19F5652C7DAB}"/>
              </a:ext>
            </a:extLst>
          </p:cNvPr>
          <p:cNvSpPr txBox="1"/>
          <p:nvPr/>
        </p:nvSpPr>
        <p:spPr>
          <a:xfrm rot="21058414">
            <a:off x="2175465" y="2581197"/>
            <a:ext cx="1667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Ink Free" panose="03080402000500000000" pitchFamily="66" charset="0"/>
              </a:rPr>
              <a:t>Stepwise, 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Ink Free" panose="03080402000500000000" pitchFamily="66" charset="0"/>
              </a:rPr>
              <a:t>both sides</a:t>
            </a:r>
            <a:endParaRPr lang="zh-CN" altLang="en-US" sz="1600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5" name="文本框 72">
            <a:extLst>
              <a:ext uri="{FF2B5EF4-FFF2-40B4-BE49-F238E27FC236}">
                <a16:creationId xmlns:a16="http://schemas.microsoft.com/office/drawing/2014/main" id="{B0E99C17-321D-4694-9C59-53BF5EB9C0E6}"/>
              </a:ext>
            </a:extLst>
          </p:cNvPr>
          <p:cNvSpPr txBox="1"/>
          <p:nvPr/>
        </p:nvSpPr>
        <p:spPr>
          <a:xfrm rot="21058414">
            <a:off x="6778578" y="2958072"/>
            <a:ext cx="1667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Ink Free" panose="03080402000500000000" pitchFamily="66" charset="0"/>
              </a:rPr>
              <a:t>F-test,  p-value</a:t>
            </a:r>
            <a:endParaRPr lang="zh-CN" altLang="en-US" sz="1600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7" name="文本框 76">
            <a:extLst>
              <a:ext uri="{FF2B5EF4-FFF2-40B4-BE49-F238E27FC236}">
                <a16:creationId xmlns:a16="http://schemas.microsoft.com/office/drawing/2014/main" id="{21BFFA1A-FEF4-4034-BD70-71209563A85E}"/>
              </a:ext>
            </a:extLst>
          </p:cNvPr>
          <p:cNvSpPr txBox="1"/>
          <p:nvPr/>
        </p:nvSpPr>
        <p:spPr>
          <a:xfrm rot="21058414">
            <a:off x="10316262" y="2094971"/>
            <a:ext cx="44907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Ink Free" panose="03080402000500000000" pitchFamily="66" charset="0"/>
              </a:rPr>
              <a:t>√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70388E5-FAB6-4E20-B09E-76EDF706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416" y="4513012"/>
            <a:ext cx="5837383" cy="585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微软雅黑" panose="020B0503020204020204" pitchFamily="34" charset="-122"/>
              </a:rPr>
              <a:t>Logprice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微软雅黑" panose="020B0503020204020204" pitchFamily="34" charset="-122"/>
              </a:rPr>
              <a:t> ~ name + distance +  surge multiplier + destination + rush +  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微软雅黑" panose="020B0503020204020204" pitchFamily="34" charset="-122"/>
              </a:rPr>
              <a:t>name:rush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微软雅黑" panose="020B0503020204020204" pitchFamily="34" charset="-122"/>
              </a:rPr>
              <a:t> + surge 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微软雅黑" panose="020B0503020204020204" pitchFamily="34" charset="-122"/>
              </a:rPr>
              <a:t>multiplier:destination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微软雅黑" panose="020B0503020204020204" pitchFamily="34" charset="-122"/>
              </a:rPr>
              <a:t> + surge 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微软雅黑" panose="020B0503020204020204" pitchFamily="34" charset="-122"/>
              </a:rPr>
              <a:t>multiplier:distance</a:t>
            </a:r>
            <a:endParaRPr lang="en-US" altLang="zh-CN" sz="14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微软雅黑" panose="020B0503020204020204" pitchFamily="34" charset="-122"/>
            </a:endParaRPr>
          </a:p>
        </p:txBody>
      </p:sp>
      <p:sp>
        <p:nvSpPr>
          <p:cNvPr id="50" name="Multiplication Sign 49">
            <a:extLst>
              <a:ext uri="{FF2B5EF4-FFF2-40B4-BE49-F238E27FC236}">
                <a16:creationId xmlns:a16="http://schemas.microsoft.com/office/drawing/2014/main" id="{4B74213E-3EDA-4527-B918-120C00345BAE}"/>
              </a:ext>
            </a:extLst>
          </p:cNvPr>
          <p:cNvSpPr/>
          <p:nvPr/>
        </p:nvSpPr>
        <p:spPr>
          <a:xfrm rot="21339195">
            <a:off x="6698332" y="2195018"/>
            <a:ext cx="468147" cy="577510"/>
          </a:xfrm>
          <a:prstGeom prst="mathMultiply">
            <a:avLst>
              <a:gd name="adj1" fmla="val 5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7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 animBg="1"/>
      <p:bldP spid="37" grpId="0" animBg="1"/>
      <p:bldP spid="38" grpId="0" animBg="1"/>
      <p:bldP spid="40" grpId="0"/>
      <p:bldP spid="41" grpId="0"/>
      <p:bldP spid="43" grpId="0"/>
      <p:bldP spid="44" grpId="0"/>
      <p:bldP spid="45" grpId="0"/>
      <p:bldP spid="47" grpId="0" animBg="1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1" y="140982"/>
            <a:ext cx="5897218" cy="884238"/>
          </a:xfrm>
        </p:spPr>
        <p:txBody>
          <a:bodyPr/>
          <a:lstStyle/>
          <a:p>
            <a:r>
              <a:rPr lang="en-US" dirty="0"/>
              <a:t>Tentative RESULTS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8780" y="899593"/>
            <a:ext cx="4936637" cy="464871"/>
          </a:xfrm>
        </p:spPr>
        <p:txBody>
          <a:bodyPr/>
          <a:lstStyle/>
          <a:p>
            <a:r>
              <a:rPr lang="en-US" dirty="0"/>
              <a:t>Potential 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8959C4-F887-4A71-B066-8E152123B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0" y="1572453"/>
            <a:ext cx="5923449" cy="467594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C0640082-10FB-47A7-A0AE-D57867BA8B9A}"/>
              </a:ext>
            </a:extLst>
          </p:cNvPr>
          <p:cNvGrpSpPr/>
          <p:nvPr/>
        </p:nvGrpSpPr>
        <p:grpSpPr>
          <a:xfrm>
            <a:off x="6306792" y="1828800"/>
            <a:ext cx="5686425" cy="3910426"/>
            <a:chOff x="6505575" y="0"/>
            <a:chExt cx="5686425" cy="391042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AEF90F-2A16-4757-BB7C-269EB5FB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05575" y="2070208"/>
              <a:ext cx="2892559" cy="184021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06E1136-D523-4145-B8AF-882CC8F4E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5575" y="140982"/>
              <a:ext cx="2822140" cy="184021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9188B2C-56DA-4214-90E8-8A292DC20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98134" y="0"/>
              <a:ext cx="2793866" cy="19812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359C728-8431-4C78-85F2-C3B3A4E6C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47392" y="1981200"/>
              <a:ext cx="2644607" cy="18329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1042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37408" y="-2667000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2894806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tf55661986_win32</Template>
  <TotalTime>987</TotalTime>
  <Words>446</Words>
  <Application>Microsoft Office PowerPoint</Application>
  <PresentationFormat>Widescreen</PresentationFormat>
  <Paragraphs>115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微软雅黑</vt:lpstr>
      <vt:lpstr>Arial</vt:lpstr>
      <vt:lpstr>Calibri</vt:lpstr>
      <vt:lpstr>Calibri Light</vt:lpstr>
      <vt:lpstr>Franklin Gothic Demi</vt:lpstr>
      <vt:lpstr>Ink Free</vt:lpstr>
      <vt:lpstr>Segoe UI</vt:lpstr>
      <vt:lpstr>Wingdings</vt:lpstr>
      <vt:lpstr>Office Theme</vt:lpstr>
      <vt:lpstr>Statistical Inference on lyft Fare price</vt:lpstr>
      <vt:lpstr>Agenda</vt:lpstr>
      <vt:lpstr>INTRODUCTION</vt:lpstr>
      <vt:lpstr>PROBLEM STATEMENT</vt:lpstr>
      <vt:lpstr>EDA</vt:lpstr>
      <vt:lpstr>Model selection</vt:lpstr>
      <vt:lpstr>Tentative 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Inference on  lyft Fare price</dc:title>
  <dc:creator>Dean Huang</dc:creator>
  <cp:lastModifiedBy>Dean Huang</cp:lastModifiedBy>
  <cp:revision>24</cp:revision>
  <dcterms:created xsi:type="dcterms:W3CDTF">2020-11-15T05:24:39Z</dcterms:created>
  <dcterms:modified xsi:type="dcterms:W3CDTF">2020-11-15T22:37:08Z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