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1"/>
  </p:notesMasterIdLst>
  <p:sldIdLst>
    <p:sldId id="256" r:id="rId2"/>
    <p:sldId id="257" r:id="rId3"/>
    <p:sldId id="258" r:id="rId4"/>
    <p:sldId id="263" r:id="rId5"/>
    <p:sldId id="259" r:id="rId6"/>
    <p:sldId id="260" r:id="rId7"/>
    <p:sldId id="261" r:id="rId8"/>
    <p:sldId id="264"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910A10-3F25-704A-AB31-81AF121CAD87}" type="datetimeFigureOut">
              <a:rPr lang="en-US" smtClean="0"/>
              <a:t>11/15/20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1076B2-FDF6-764C-AB87-10F3E1FE11D0}" type="slidenum">
              <a:rPr lang="en-US" smtClean="0"/>
              <a:t>‹#›</a:t>
            </a:fld>
            <a:endParaRPr lang="en-US"/>
          </a:p>
        </p:txBody>
      </p:sp>
    </p:spTree>
    <p:extLst>
      <p:ext uri="{BB962C8B-B14F-4D97-AF65-F5344CB8AC3E}">
        <p14:creationId xmlns:p14="http://schemas.microsoft.com/office/powerpoint/2010/main" val="1220085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1076B2-FDF6-764C-AB87-10F3E1FE11D0}" type="slidenum">
              <a:rPr lang="en-US" smtClean="0"/>
              <a:t>2</a:t>
            </a:fld>
            <a:endParaRPr lang="en-US"/>
          </a:p>
        </p:txBody>
      </p:sp>
    </p:spTree>
    <p:extLst>
      <p:ext uri="{BB962C8B-B14F-4D97-AF65-F5344CB8AC3E}">
        <p14:creationId xmlns:p14="http://schemas.microsoft.com/office/powerpoint/2010/main" val="421654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11/15/20</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8472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11/15/20</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143335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11/15/20</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80354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11/15/20</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98312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11/15/20</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715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11/15/20</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561523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11/15/20</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37943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11/15/20</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43383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11/15/20</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84773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11/15/20</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59792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11/15/20</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40340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11/15/20</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912738077"/>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a:extLst>
              <a:ext uri="{FF2B5EF4-FFF2-40B4-BE49-F238E27FC236}">
                <a16:creationId xmlns:a16="http://schemas.microsoft.com/office/drawing/2014/main" id="{30D66AB7-B6E3-44FC-A77B-021BD810DF74}"/>
              </a:ext>
            </a:extLst>
          </p:cNvPr>
          <p:cNvPicPr>
            <a:picLocks noChangeAspect="1"/>
          </p:cNvPicPr>
          <p:nvPr/>
        </p:nvPicPr>
        <p:blipFill rotWithShape="1">
          <a:blip r:embed="rId2"/>
          <a:srcRect/>
          <a:stretch/>
        </p:blipFill>
        <p:spPr>
          <a:xfrm>
            <a:off x="20" y="-1"/>
            <a:ext cx="12191979" cy="6858001"/>
          </a:xfrm>
          <a:custGeom>
            <a:avLst/>
            <a:gdLst/>
            <a:ahLst/>
            <a:cxnLst/>
            <a:rect l="l" t="t" r="r" b="b"/>
            <a:pathLst>
              <a:path w="12192000" h="6858000">
                <a:moveTo>
                  <a:pt x="0" y="0"/>
                </a:moveTo>
                <a:lnTo>
                  <a:pt x="12192000" y="0"/>
                </a:lnTo>
                <a:lnTo>
                  <a:pt x="12192000" y="529223"/>
                </a:lnTo>
                <a:lnTo>
                  <a:pt x="11953979" y="541759"/>
                </a:lnTo>
                <a:cubicBezTo>
                  <a:pt x="11205478" y="591203"/>
                  <a:pt x="10431054" y="699982"/>
                  <a:pt x="9651089" y="827627"/>
                </a:cubicBezTo>
                <a:cubicBezTo>
                  <a:pt x="7233991" y="1222984"/>
                  <a:pt x="6590499" y="2476708"/>
                  <a:pt x="6133345" y="3948664"/>
                </a:cubicBezTo>
                <a:cubicBezTo>
                  <a:pt x="5827390" y="4934281"/>
                  <a:pt x="5572190" y="5830059"/>
                  <a:pt x="6876220" y="6551721"/>
                </a:cubicBezTo>
                <a:cubicBezTo>
                  <a:pt x="7059065" y="6652933"/>
                  <a:pt x="7253882" y="6741181"/>
                  <a:pt x="7457481" y="6819371"/>
                </a:cubicBezTo>
                <a:lnTo>
                  <a:pt x="7563875" y="6858000"/>
                </a:lnTo>
                <a:lnTo>
                  <a:pt x="0" y="6858000"/>
                </a:lnTo>
                <a:close/>
              </a:path>
            </a:pathLst>
          </a:custGeom>
        </p:spPr>
      </p:pic>
      <p:sp>
        <p:nvSpPr>
          <p:cNvPr id="11" name="Freeform: Shape 10">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86451"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1608" y="311727"/>
            <a:ext cx="6130391" cy="6546274"/>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Subtitle 2">
            <a:extLst>
              <a:ext uri="{FF2B5EF4-FFF2-40B4-BE49-F238E27FC236}">
                <a16:creationId xmlns:a16="http://schemas.microsoft.com/office/drawing/2014/main" id="{23C6CEC8-0F4A-6F4F-A1BD-CD18C3EC9683}"/>
              </a:ext>
            </a:extLst>
          </p:cNvPr>
          <p:cNvSpPr>
            <a:spLocks noGrp="1"/>
          </p:cNvSpPr>
          <p:nvPr>
            <p:ph type="subTitle" idx="1"/>
          </p:nvPr>
        </p:nvSpPr>
        <p:spPr>
          <a:xfrm>
            <a:off x="7620000" y="4571999"/>
            <a:ext cx="3810000" cy="1524000"/>
          </a:xfrm>
        </p:spPr>
        <p:txBody>
          <a:bodyPr anchor="b">
            <a:normAutofit fontScale="92500" lnSpcReduction="10000"/>
          </a:bodyPr>
          <a:lstStyle/>
          <a:p>
            <a:pPr algn="l"/>
            <a:r>
              <a:rPr lang="en-US" dirty="0" err="1"/>
              <a:t>Chenyu</a:t>
            </a:r>
            <a:r>
              <a:rPr lang="en-US" dirty="0"/>
              <a:t> Zhou</a:t>
            </a:r>
          </a:p>
          <a:p>
            <a:pPr algn="l"/>
            <a:r>
              <a:rPr lang="en-US" dirty="0"/>
              <a:t>IDS 702</a:t>
            </a:r>
          </a:p>
          <a:p>
            <a:pPr algn="l"/>
            <a:r>
              <a:rPr lang="en-US" dirty="0"/>
              <a:t>Final Project</a:t>
            </a:r>
          </a:p>
        </p:txBody>
      </p:sp>
      <p:sp>
        <p:nvSpPr>
          <p:cNvPr id="2" name="Title 1">
            <a:extLst>
              <a:ext uri="{FF2B5EF4-FFF2-40B4-BE49-F238E27FC236}">
                <a16:creationId xmlns:a16="http://schemas.microsoft.com/office/drawing/2014/main" id="{A84109C4-79B0-9E44-B37E-571298CFCAFF}"/>
              </a:ext>
            </a:extLst>
          </p:cNvPr>
          <p:cNvSpPr>
            <a:spLocks noGrp="1"/>
          </p:cNvSpPr>
          <p:nvPr>
            <p:ph type="ctrTitle"/>
          </p:nvPr>
        </p:nvSpPr>
        <p:spPr>
          <a:xfrm>
            <a:off x="7619999" y="2299787"/>
            <a:ext cx="4107713" cy="2286000"/>
          </a:xfrm>
        </p:spPr>
        <p:txBody>
          <a:bodyPr>
            <a:normAutofit/>
          </a:bodyPr>
          <a:lstStyle/>
          <a:p>
            <a:pPr algn="l"/>
            <a:r>
              <a:rPr lang="en-US" sz="4400" dirty="0"/>
              <a:t>Marketing Term Deposits</a:t>
            </a:r>
            <a:br>
              <a:rPr lang="en-US" sz="4400" dirty="0"/>
            </a:br>
            <a:endParaRPr lang="en-US" sz="4400" dirty="0"/>
          </a:p>
        </p:txBody>
      </p:sp>
    </p:spTree>
    <p:extLst>
      <p:ext uri="{BB962C8B-B14F-4D97-AF65-F5344CB8AC3E}">
        <p14:creationId xmlns:p14="http://schemas.microsoft.com/office/powerpoint/2010/main" val="489961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FD8BB-43D4-844E-93AD-B587B112DFF4}"/>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2DE999EB-38D5-2540-A8B9-402D5253700F}"/>
              </a:ext>
            </a:extLst>
          </p:cNvPr>
          <p:cNvSpPr>
            <a:spLocks noGrp="1"/>
          </p:cNvSpPr>
          <p:nvPr>
            <p:ph idx="1"/>
          </p:nvPr>
        </p:nvSpPr>
        <p:spPr>
          <a:xfrm>
            <a:off x="762000" y="2286000"/>
            <a:ext cx="10976344" cy="3818083"/>
          </a:xfrm>
        </p:spPr>
        <p:txBody>
          <a:bodyPr>
            <a:normAutofit fontScale="85000" lnSpcReduction="20000"/>
          </a:bodyPr>
          <a:lstStyle/>
          <a:p>
            <a:r>
              <a:rPr lang="en-US" dirty="0"/>
              <a:t>Term Deposit:</a:t>
            </a:r>
          </a:p>
          <a:p>
            <a:pPr lvl="1"/>
            <a:r>
              <a:rPr lang="en-US" dirty="0"/>
              <a:t>Low risks &amp; Higher interest rates than saving accounts</a:t>
            </a:r>
          </a:p>
          <a:p>
            <a:pPr lvl="1"/>
            <a:endParaRPr lang="en-US" dirty="0"/>
          </a:p>
          <a:p>
            <a:pPr lvl="1"/>
            <a:endParaRPr lang="en-US" dirty="0"/>
          </a:p>
          <a:p>
            <a:pPr marL="457200" lvl="1" indent="0">
              <a:buNone/>
            </a:pPr>
            <a:endParaRPr lang="en-US" dirty="0"/>
          </a:p>
          <a:p>
            <a:endParaRPr lang="en-US" dirty="0"/>
          </a:p>
          <a:p>
            <a:r>
              <a:rPr lang="en-US" dirty="0"/>
              <a:t>Identify features leading consumers to purchase a term deposit</a:t>
            </a:r>
          </a:p>
          <a:p>
            <a:pPr lvl="1"/>
            <a:r>
              <a:rPr lang="en-US" dirty="0"/>
              <a:t>Are consumers who have purchased term deposits before more likely to purchase it again?</a:t>
            </a:r>
          </a:p>
        </p:txBody>
      </p:sp>
      <p:grpSp>
        <p:nvGrpSpPr>
          <p:cNvPr id="17" name="Group 16">
            <a:extLst>
              <a:ext uri="{FF2B5EF4-FFF2-40B4-BE49-F238E27FC236}">
                <a16:creationId xmlns:a16="http://schemas.microsoft.com/office/drawing/2014/main" id="{E8F73522-5869-804C-BF5C-4364A791B14E}"/>
              </a:ext>
            </a:extLst>
          </p:cNvPr>
          <p:cNvGrpSpPr/>
          <p:nvPr/>
        </p:nvGrpSpPr>
        <p:grpSpPr>
          <a:xfrm>
            <a:off x="1626782" y="3327986"/>
            <a:ext cx="7130903" cy="1556066"/>
            <a:chOff x="3976577" y="1841921"/>
            <a:chExt cx="7130903" cy="1556066"/>
          </a:xfrm>
        </p:grpSpPr>
        <p:sp>
          <p:nvSpPr>
            <p:cNvPr id="4" name="Rounded Rectangle 3">
              <a:extLst>
                <a:ext uri="{FF2B5EF4-FFF2-40B4-BE49-F238E27FC236}">
                  <a16:creationId xmlns:a16="http://schemas.microsoft.com/office/drawing/2014/main" id="{6A71EB92-C4C2-3441-88BB-1FCCDFE5ED8B}"/>
                </a:ext>
              </a:extLst>
            </p:cNvPr>
            <p:cNvSpPr/>
            <p:nvPr/>
          </p:nvSpPr>
          <p:spPr>
            <a:xfrm>
              <a:off x="3976577" y="2180476"/>
              <a:ext cx="1807535" cy="7336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Saver</a:t>
              </a:r>
            </a:p>
          </p:txBody>
        </p:sp>
        <p:sp>
          <p:nvSpPr>
            <p:cNvPr id="5" name="Rounded Rectangle 4">
              <a:extLst>
                <a:ext uri="{FF2B5EF4-FFF2-40B4-BE49-F238E27FC236}">
                  <a16:creationId xmlns:a16="http://schemas.microsoft.com/office/drawing/2014/main" id="{0ACBF55D-497A-4C42-BAA7-3D0CDA8FC2DF}"/>
                </a:ext>
              </a:extLst>
            </p:cNvPr>
            <p:cNvSpPr/>
            <p:nvPr/>
          </p:nvSpPr>
          <p:spPr>
            <a:xfrm>
              <a:off x="6638261" y="2180476"/>
              <a:ext cx="1807535" cy="7336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Bank</a:t>
              </a:r>
            </a:p>
          </p:txBody>
        </p:sp>
        <p:sp>
          <p:nvSpPr>
            <p:cNvPr id="6" name="Rounded Rectangle 5">
              <a:extLst>
                <a:ext uri="{FF2B5EF4-FFF2-40B4-BE49-F238E27FC236}">
                  <a16:creationId xmlns:a16="http://schemas.microsoft.com/office/drawing/2014/main" id="{82537F29-3880-0E41-936B-EF1A29A02758}"/>
                </a:ext>
              </a:extLst>
            </p:cNvPr>
            <p:cNvSpPr/>
            <p:nvPr/>
          </p:nvSpPr>
          <p:spPr>
            <a:xfrm>
              <a:off x="9299945" y="2180475"/>
              <a:ext cx="1807535" cy="7336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Borrower</a:t>
              </a:r>
            </a:p>
          </p:txBody>
        </p:sp>
        <p:cxnSp>
          <p:nvCxnSpPr>
            <p:cNvPr id="8" name="Straight Arrow Connector 7">
              <a:extLst>
                <a:ext uri="{FF2B5EF4-FFF2-40B4-BE49-F238E27FC236}">
                  <a16:creationId xmlns:a16="http://schemas.microsoft.com/office/drawing/2014/main" id="{C58F6355-E1CF-4648-996A-6D1CEC0240C7}"/>
                </a:ext>
              </a:extLst>
            </p:cNvPr>
            <p:cNvCxnSpPr/>
            <p:nvPr/>
          </p:nvCxnSpPr>
          <p:spPr>
            <a:xfrm>
              <a:off x="5954233" y="2547298"/>
              <a:ext cx="5209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9BEAB76-A1B7-2B44-82C1-F3E8AF0FD8DC}"/>
                </a:ext>
              </a:extLst>
            </p:cNvPr>
            <p:cNvCxnSpPr/>
            <p:nvPr/>
          </p:nvCxnSpPr>
          <p:spPr>
            <a:xfrm>
              <a:off x="8605284" y="2545525"/>
              <a:ext cx="5209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20877B1-4C70-8E40-B860-982C3724BF84}"/>
                </a:ext>
              </a:extLst>
            </p:cNvPr>
            <p:cNvCxnSpPr>
              <a:cxnSpLocks/>
            </p:cNvCxnSpPr>
            <p:nvPr/>
          </p:nvCxnSpPr>
          <p:spPr>
            <a:xfrm flipH="1">
              <a:off x="5954233" y="2731596"/>
              <a:ext cx="5103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F62C6AD-FFEA-3943-9863-D4F7B9A2FD70}"/>
                </a:ext>
              </a:extLst>
            </p:cNvPr>
            <p:cNvCxnSpPr>
              <a:cxnSpLocks/>
            </p:cNvCxnSpPr>
            <p:nvPr/>
          </p:nvCxnSpPr>
          <p:spPr>
            <a:xfrm flipH="1">
              <a:off x="8605284" y="2690837"/>
              <a:ext cx="5103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7917727-344F-BA4F-8AC2-8FDB8179A8BC}"/>
                </a:ext>
              </a:extLst>
            </p:cNvPr>
            <p:cNvSpPr txBox="1"/>
            <p:nvPr/>
          </p:nvSpPr>
          <p:spPr>
            <a:xfrm>
              <a:off x="5481084" y="1841921"/>
              <a:ext cx="1456660" cy="338554"/>
            </a:xfrm>
            <a:prstGeom prst="rect">
              <a:avLst/>
            </a:prstGeom>
            <a:noFill/>
          </p:spPr>
          <p:txBody>
            <a:bodyPr wrap="square" rtlCol="0">
              <a:spAutoFit/>
            </a:bodyPr>
            <a:lstStyle/>
            <a:p>
              <a:r>
                <a:rPr lang="en-US" sz="1600" dirty="0">
                  <a:solidFill>
                    <a:schemeClr val="tx1">
                      <a:alpha val="70000"/>
                    </a:schemeClr>
                  </a:solidFill>
                </a:rPr>
                <a:t>Term Deposit</a:t>
              </a:r>
            </a:p>
          </p:txBody>
        </p:sp>
        <p:sp>
          <p:nvSpPr>
            <p:cNvPr id="14" name="TextBox 13">
              <a:extLst>
                <a:ext uri="{FF2B5EF4-FFF2-40B4-BE49-F238E27FC236}">
                  <a16:creationId xmlns:a16="http://schemas.microsoft.com/office/drawing/2014/main" id="{D29E6717-3FBF-FE46-8EA7-AB7BA98AE88D}"/>
                </a:ext>
              </a:extLst>
            </p:cNvPr>
            <p:cNvSpPr txBox="1"/>
            <p:nvPr/>
          </p:nvSpPr>
          <p:spPr>
            <a:xfrm>
              <a:off x="8591108" y="1841921"/>
              <a:ext cx="1031358" cy="338554"/>
            </a:xfrm>
            <a:prstGeom prst="rect">
              <a:avLst/>
            </a:prstGeom>
            <a:noFill/>
          </p:spPr>
          <p:txBody>
            <a:bodyPr wrap="square" rtlCol="0">
              <a:spAutoFit/>
            </a:bodyPr>
            <a:lstStyle/>
            <a:p>
              <a:r>
                <a:rPr lang="en-US" sz="1600" dirty="0">
                  <a:solidFill>
                    <a:schemeClr val="tx1">
                      <a:alpha val="70000"/>
                    </a:schemeClr>
                  </a:solidFill>
                </a:rPr>
                <a:t>Loan</a:t>
              </a:r>
            </a:p>
          </p:txBody>
        </p:sp>
        <p:sp>
          <p:nvSpPr>
            <p:cNvPr id="15" name="TextBox 14">
              <a:extLst>
                <a:ext uri="{FF2B5EF4-FFF2-40B4-BE49-F238E27FC236}">
                  <a16:creationId xmlns:a16="http://schemas.microsoft.com/office/drawing/2014/main" id="{E84261BD-5899-A04C-BD32-039233AE3F80}"/>
                </a:ext>
              </a:extLst>
            </p:cNvPr>
            <p:cNvSpPr txBox="1"/>
            <p:nvPr/>
          </p:nvSpPr>
          <p:spPr>
            <a:xfrm>
              <a:off x="8612373" y="3059433"/>
              <a:ext cx="1031358" cy="338554"/>
            </a:xfrm>
            <a:prstGeom prst="rect">
              <a:avLst/>
            </a:prstGeom>
            <a:noFill/>
          </p:spPr>
          <p:txBody>
            <a:bodyPr wrap="square" rtlCol="0">
              <a:spAutoFit/>
            </a:bodyPr>
            <a:lstStyle/>
            <a:p>
              <a:r>
                <a:rPr lang="en-US" sz="1600" dirty="0">
                  <a:solidFill>
                    <a:schemeClr val="tx1">
                      <a:alpha val="70000"/>
                    </a:schemeClr>
                  </a:solidFill>
                </a:rPr>
                <a:t>$$$</a:t>
              </a:r>
            </a:p>
          </p:txBody>
        </p:sp>
        <p:sp>
          <p:nvSpPr>
            <p:cNvPr id="16" name="TextBox 15">
              <a:extLst>
                <a:ext uri="{FF2B5EF4-FFF2-40B4-BE49-F238E27FC236}">
                  <a16:creationId xmlns:a16="http://schemas.microsoft.com/office/drawing/2014/main" id="{2DA973C4-E38A-FE42-A757-F8CA4C66028A}"/>
                </a:ext>
              </a:extLst>
            </p:cNvPr>
            <p:cNvSpPr txBox="1"/>
            <p:nvPr/>
          </p:nvSpPr>
          <p:spPr>
            <a:xfrm>
              <a:off x="5959549" y="3006144"/>
              <a:ext cx="1031358" cy="338554"/>
            </a:xfrm>
            <a:prstGeom prst="rect">
              <a:avLst/>
            </a:prstGeom>
            <a:noFill/>
          </p:spPr>
          <p:txBody>
            <a:bodyPr wrap="square" rtlCol="0">
              <a:spAutoFit/>
            </a:bodyPr>
            <a:lstStyle/>
            <a:p>
              <a:r>
                <a:rPr lang="en-US" sz="1600" dirty="0">
                  <a:solidFill>
                    <a:schemeClr val="tx1">
                      <a:alpha val="70000"/>
                    </a:schemeClr>
                  </a:solidFill>
                </a:rPr>
                <a:t>$$</a:t>
              </a:r>
            </a:p>
          </p:txBody>
        </p:sp>
      </p:grpSp>
    </p:spTree>
    <p:extLst>
      <p:ext uri="{BB962C8B-B14F-4D97-AF65-F5344CB8AC3E}">
        <p14:creationId xmlns:p14="http://schemas.microsoft.com/office/powerpoint/2010/main" val="925101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B67C2-3270-FD4F-8D51-A274B6CE8C2C}"/>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278EBCE0-F720-364F-861D-CB9618AA6BD9}"/>
              </a:ext>
            </a:extLst>
          </p:cNvPr>
          <p:cNvSpPr>
            <a:spLocks noGrp="1"/>
          </p:cNvSpPr>
          <p:nvPr>
            <p:ph idx="1"/>
          </p:nvPr>
        </p:nvSpPr>
        <p:spPr/>
        <p:txBody>
          <a:bodyPr/>
          <a:lstStyle/>
          <a:p>
            <a:r>
              <a:rPr lang="en-US" dirty="0"/>
              <a:t>Marketing campaigns of a Portuguese bank from May 2008 to November 2010 (41,112 observations)</a:t>
            </a:r>
          </a:p>
          <a:p>
            <a:r>
              <a:rPr lang="en-US" dirty="0"/>
              <a:t>Response Variable: whether a consumer purchased a term deposit for a marketing campaign</a:t>
            </a:r>
          </a:p>
        </p:txBody>
      </p:sp>
    </p:spTree>
    <p:extLst>
      <p:ext uri="{BB962C8B-B14F-4D97-AF65-F5344CB8AC3E}">
        <p14:creationId xmlns:p14="http://schemas.microsoft.com/office/powerpoint/2010/main" val="1719166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B67C2-3270-FD4F-8D51-A274B6CE8C2C}"/>
              </a:ext>
            </a:extLst>
          </p:cNvPr>
          <p:cNvSpPr>
            <a:spLocks noGrp="1"/>
          </p:cNvSpPr>
          <p:nvPr>
            <p:ph type="title"/>
          </p:nvPr>
        </p:nvSpPr>
        <p:spPr>
          <a:xfrm>
            <a:off x="694660" y="347330"/>
            <a:ext cx="10668000" cy="1524000"/>
          </a:xfrm>
        </p:spPr>
        <p:txBody>
          <a:bodyPr/>
          <a:lstStyle/>
          <a:p>
            <a:r>
              <a:rPr lang="en-US" dirty="0"/>
              <a:t>Data</a:t>
            </a:r>
          </a:p>
        </p:txBody>
      </p:sp>
      <p:graphicFrame>
        <p:nvGraphicFramePr>
          <p:cNvPr id="4" name="Table 4">
            <a:extLst>
              <a:ext uri="{FF2B5EF4-FFF2-40B4-BE49-F238E27FC236}">
                <a16:creationId xmlns:a16="http://schemas.microsoft.com/office/drawing/2014/main" id="{E0D6FE71-5574-4346-B021-E56D44954D48}"/>
              </a:ext>
            </a:extLst>
          </p:cNvPr>
          <p:cNvGraphicFramePr>
            <a:graphicFrameLocks noGrp="1"/>
          </p:cNvGraphicFramePr>
          <p:nvPr>
            <p:ph idx="1"/>
            <p:extLst>
              <p:ext uri="{D42A27DB-BD31-4B8C-83A1-F6EECF244321}">
                <p14:modId xmlns:p14="http://schemas.microsoft.com/office/powerpoint/2010/main" val="4028133998"/>
              </p:ext>
            </p:extLst>
          </p:nvPr>
        </p:nvGraphicFramePr>
        <p:xfrm>
          <a:off x="627320" y="1624064"/>
          <a:ext cx="10802680" cy="4170680"/>
        </p:xfrm>
        <a:graphic>
          <a:graphicData uri="http://schemas.openxmlformats.org/drawingml/2006/table">
            <a:tbl>
              <a:tblPr bandRow="1" bandCol="1">
                <a:tableStyleId>{16D9F66E-5EB9-4882-86FB-DCBF35E3C3E4}</a:tableStyleId>
              </a:tblPr>
              <a:tblGrid>
                <a:gridCol w="2020187">
                  <a:extLst>
                    <a:ext uri="{9D8B030D-6E8A-4147-A177-3AD203B41FA5}">
                      <a16:colId xmlns:a16="http://schemas.microsoft.com/office/drawing/2014/main" val="2934132395"/>
                    </a:ext>
                  </a:extLst>
                </a:gridCol>
                <a:gridCol w="3051544">
                  <a:extLst>
                    <a:ext uri="{9D8B030D-6E8A-4147-A177-3AD203B41FA5}">
                      <a16:colId xmlns:a16="http://schemas.microsoft.com/office/drawing/2014/main" val="322190337"/>
                    </a:ext>
                  </a:extLst>
                </a:gridCol>
                <a:gridCol w="1967023">
                  <a:extLst>
                    <a:ext uri="{9D8B030D-6E8A-4147-A177-3AD203B41FA5}">
                      <a16:colId xmlns:a16="http://schemas.microsoft.com/office/drawing/2014/main" val="1096371437"/>
                    </a:ext>
                  </a:extLst>
                </a:gridCol>
                <a:gridCol w="3763926">
                  <a:extLst>
                    <a:ext uri="{9D8B030D-6E8A-4147-A177-3AD203B41FA5}">
                      <a16:colId xmlns:a16="http://schemas.microsoft.com/office/drawing/2014/main" val="2889651655"/>
                    </a:ext>
                  </a:extLst>
                </a:gridCol>
              </a:tblGrid>
              <a:tr h="370840">
                <a:tc rowSpan="5">
                  <a:txBody>
                    <a:bodyPr/>
                    <a:lstStyle/>
                    <a:p>
                      <a:pPr algn="ctr"/>
                      <a:r>
                        <a:rPr lang="en-US" sz="1600" b="1" dirty="0">
                          <a:ln>
                            <a:noFill/>
                          </a:ln>
                        </a:rPr>
                        <a:t>Consumer Characteristics</a:t>
                      </a:r>
                    </a:p>
                  </a:txBody>
                  <a:tcPr anchor="ctr"/>
                </a:tc>
                <a:tc>
                  <a:txBody>
                    <a:bodyPr/>
                    <a:lstStyle/>
                    <a:p>
                      <a:pPr algn="ctr"/>
                      <a:r>
                        <a:rPr lang="en-US" sz="1600" dirty="0">
                          <a:ln>
                            <a:noFill/>
                          </a:ln>
                        </a:rPr>
                        <a:t>Age (</a:t>
                      </a:r>
                      <a:r>
                        <a:rPr lang="en-US" sz="1600" dirty="0" err="1">
                          <a:ln>
                            <a:noFill/>
                          </a:ln>
                        </a:rPr>
                        <a:t>agec</a:t>
                      </a:r>
                      <a:r>
                        <a:rPr lang="en-US" sz="1600" dirty="0">
                          <a:ln>
                            <a:noFill/>
                          </a:ln>
                        </a:rPr>
                        <a:t>)</a:t>
                      </a:r>
                    </a:p>
                  </a:txBody>
                  <a:tcPr/>
                </a:tc>
                <a:tc rowSpan="3">
                  <a:txBody>
                    <a:bodyPr/>
                    <a:lstStyle/>
                    <a:p>
                      <a:pPr algn="ctr"/>
                      <a:r>
                        <a:rPr lang="en-US" sz="1600" b="1" dirty="0">
                          <a:ln>
                            <a:noFill/>
                          </a:ln>
                        </a:rPr>
                        <a:t>History</a:t>
                      </a:r>
                    </a:p>
                  </a:txBody>
                  <a:tcPr anchor="ctr"/>
                </a:tc>
                <a:tc>
                  <a:txBody>
                    <a:bodyPr/>
                    <a:lstStyle/>
                    <a:p>
                      <a:pPr algn="ctr"/>
                      <a:r>
                        <a:rPr lang="en-US" sz="1600" dirty="0">
                          <a:ln>
                            <a:noFill/>
                          </a:ln>
                        </a:rPr>
                        <a:t>Days Since Last Approach (</a:t>
                      </a:r>
                      <a:r>
                        <a:rPr lang="en-US" sz="1600" dirty="0" err="1">
                          <a:ln>
                            <a:noFill/>
                          </a:ln>
                        </a:rPr>
                        <a:t>pdays</a:t>
                      </a:r>
                      <a:r>
                        <a:rPr lang="en-US" sz="1600" dirty="0">
                          <a:ln>
                            <a:noFill/>
                          </a:ln>
                        </a:rPr>
                        <a:t>)</a:t>
                      </a:r>
                    </a:p>
                  </a:txBody>
                  <a:tcPr/>
                </a:tc>
                <a:extLst>
                  <a:ext uri="{0D108BD9-81ED-4DB2-BD59-A6C34878D82A}">
                    <a16:rowId xmlns:a16="http://schemas.microsoft.com/office/drawing/2014/main" val="3262905419"/>
                  </a:ext>
                </a:extLst>
              </a:tr>
              <a:tr h="370840">
                <a:tc vMerge="1">
                  <a:txBody>
                    <a:bodyPr/>
                    <a:lstStyle/>
                    <a:p>
                      <a:endParaRPr lang="en-US" dirty="0"/>
                    </a:p>
                  </a:txBody>
                  <a:tcPr/>
                </a:tc>
                <a:tc>
                  <a:txBody>
                    <a:bodyPr/>
                    <a:lstStyle/>
                    <a:p>
                      <a:pPr algn="ctr"/>
                      <a:r>
                        <a:rPr lang="en-US" sz="1600" dirty="0">
                          <a:ln>
                            <a:noFill/>
                          </a:ln>
                        </a:rPr>
                        <a:t>Job </a:t>
                      </a:r>
                    </a:p>
                    <a:p>
                      <a:pPr algn="ctr"/>
                      <a:r>
                        <a:rPr lang="en-US" sz="1600" dirty="0">
                          <a:ln>
                            <a:noFill/>
                          </a:ln>
                        </a:rPr>
                        <a:t>(job)</a:t>
                      </a:r>
                    </a:p>
                  </a:txBody>
                  <a:tcPr/>
                </a:tc>
                <a:tc vMerge="1">
                  <a:txBody>
                    <a:bodyPr/>
                    <a:lstStyle/>
                    <a:p>
                      <a:pPr algn="ctr"/>
                      <a:endParaRPr lang="en-US" dirty="0"/>
                    </a:p>
                  </a:txBody>
                  <a:tcPr/>
                </a:tc>
                <a:tc>
                  <a:txBody>
                    <a:bodyPr/>
                    <a:lstStyle/>
                    <a:p>
                      <a:pPr algn="ctr"/>
                      <a:r>
                        <a:rPr lang="en-US" sz="1600" dirty="0">
                          <a:ln>
                            <a:noFill/>
                          </a:ln>
                        </a:rPr>
                        <a:t># of Previous Approached Campaigns (previous)</a:t>
                      </a:r>
                    </a:p>
                  </a:txBody>
                  <a:tcPr/>
                </a:tc>
                <a:extLst>
                  <a:ext uri="{0D108BD9-81ED-4DB2-BD59-A6C34878D82A}">
                    <a16:rowId xmlns:a16="http://schemas.microsoft.com/office/drawing/2014/main" val="1449447911"/>
                  </a:ext>
                </a:extLst>
              </a:tr>
              <a:tr h="370840">
                <a:tc vMerge="1">
                  <a:txBody>
                    <a:bodyPr/>
                    <a:lstStyle/>
                    <a:p>
                      <a:endParaRPr lang="en-US" dirty="0"/>
                    </a:p>
                  </a:txBody>
                  <a:tcPr/>
                </a:tc>
                <a:tc>
                  <a:txBody>
                    <a:bodyPr/>
                    <a:lstStyle/>
                    <a:p>
                      <a:pPr algn="ctr"/>
                      <a:r>
                        <a:rPr lang="en-US" sz="1600" dirty="0">
                          <a:ln>
                            <a:noFill/>
                          </a:ln>
                        </a:rPr>
                        <a:t>Education</a:t>
                      </a:r>
                    </a:p>
                    <a:p>
                      <a:pPr algn="ctr"/>
                      <a:r>
                        <a:rPr lang="en-US" sz="1600" dirty="0">
                          <a:ln>
                            <a:noFill/>
                          </a:ln>
                        </a:rPr>
                        <a:t>(education)</a:t>
                      </a:r>
                    </a:p>
                  </a:txBody>
                  <a:tcPr/>
                </a:tc>
                <a:tc vMerge="1">
                  <a:txBody>
                    <a:bodyPr/>
                    <a:lstStyle/>
                    <a:p>
                      <a:pPr algn="ctr"/>
                      <a:endParaRPr lang="en-US" dirty="0"/>
                    </a:p>
                  </a:txBody>
                  <a:tcPr/>
                </a:tc>
                <a:tc>
                  <a:txBody>
                    <a:bodyPr/>
                    <a:lstStyle/>
                    <a:p>
                      <a:pPr algn="ctr"/>
                      <a:r>
                        <a:rPr lang="en-US" sz="1600" dirty="0">
                          <a:ln>
                            <a:noFill/>
                          </a:ln>
                        </a:rPr>
                        <a:t>Result of Previous Campaigns (</a:t>
                      </a:r>
                      <a:r>
                        <a:rPr lang="en-US" sz="1600" dirty="0" err="1">
                          <a:ln>
                            <a:noFill/>
                          </a:ln>
                        </a:rPr>
                        <a:t>poutcome</a:t>
                      </a:r>
                      <a:r>
                        <a:rPr lang="en-US" sz="1600" dirty="0">
                          <a:ln>
                            <a:noFill/>
                          </a:ln>
                        </a:rPr>
                        <a:t>)</a:t>
                      </a:r>
                    </a:p>
                  </a:txBody>
                  <a:tcPr/>
                </a:tc>
                <a:extLst>
                  <a:ext uri="{0D108BD9-81ED-4DB2-BD59-A6C34878D82A}">
                    <a16:rowId xmlns:a16="http://schemas.microsoft.com/office/drawing/2014/main" val="340198637"/>
                  </a:ext>
                </a:extLst>
              </a:tr>
              <a:tr h="370840">
                <a:tc vMerge="1">
                  <a:txBody>
                    <a:bodyPr/>
                    <a:lstStyle/>
                    <a:p>
                      <a:endParaRPr lang="en-US" dirty="0"/>
                    </a:p>
                  </a:txBody>
                  <a:tcPr/>
                </a:tc>
                <a:tc>
                  <a:txBody>
                    <a:bodyPr/>
                    <a:lstStyle/>
                    <a:p>
                      <a:pPr algn="ctr"/>
                      <a:r>
                        <a:rPr lang="en-US" sz="1600" dirty="0">
                          <a:ln>
                            <a:noFill/>
                          </a:ln>
                        </a:rPr>
                        <a:t>House Loan (housing)</a:t>
                      </a:r>
                    </a:p>
                  </a:txBody>
                  <a:tcPr/>
                </a:tc>
                <a:tc rowSpan="4">
                  <a:txBody>
                    <a:bodyPr/>
                    <a:lstStyle/>
                    <a:p>
                      <a:pPr algn="ctr"/>
                      <a:r>
                        <a:rPr lang="en-US" sz="1600" b="1" dirty="0">
                          <a:ln>
                            <a:noFill/>
                          </a:ln>
                        </a:rPr>
                        <a:t>Social and Economic Attributes</a:t>
                      </a:r>
                    </a:p>
                  </a:txBody>
                  <a:tcPr anchor="ctr"/>
                </a:tc>
                <a:tc>
                  <a:txBody>
                    <a:bodyPr/>
                    <a:lstStyle/>
                    <a:p>
                      <a:pPr algn="ctr"/>
                      <a:r>
                        <a:rPr lang="en-US" sz="1600" dirty="0">
                          <a:ln>
                            <a:noFill/>
                          </a:ln>
                        </a:rPr>
                        <a:t>Employment Variation Rate (</a:t>
                      </a:r>
                      <a:r>
                        <a:rPr lang="en-US" sz="1600" dirty="0" err="1">
                          <a:ln>
                            <a:noFill/>
                          </a:ln>
                        </a:rPr>
                        <a:t>varc</a:t>
                      </a:r>
                      <a:r>
                        <a:rPr lang="en-US" sz="1600" dirty="0">
                          <a:ln>
                            <a:noFill/>
                          </a:ln>
                        </a:rPr>
                        <a:t>)</a:t>
                      </a:r>
                    </a:p>
                  </a:txBody>
                  <a:tcPr/>
                </a:tc>
                <a:extLst>
                  <a:ext uri="{0D108BD9-81ED-4DB2-BD59-A6C34878D82A}">
                    <a16:rowId xmlns:a16="http://schemas.microsoft.com/office/drawing/2014/main" val="3838906219"/>
                  </a:ext>
                </a:extLst>
              </a:tr>
              <a:tr h="370840">
                <a:tc vMerge="1">
                  <a:txBody>
                    <a:bodyPr/>
                    <a:lstStyle/>
                    <a:p>
                      <a:endParaRPr lang="en-US" dirty="0"/>
                    </a:p>
                  </a:txBody>
                  <a:tcPr/>
                </a:tc>
                <a:tc>
                  <a:txBody>
                    <a:bodyPr/>
                    <a:lstStyle/>
                    <a:p>
                      <a:pPr algn="ctr"/>
                      <a:r>
                        <a:rPr lang="en-US" sz="1600" dirty="0">
                          <a:ln>
                            <a:noFill/>
                          </a:ln>
                        </a:rPr>
                        <a:t>Personal Loan (personal)</a:t>
                      </a:r>
                    </a:p>
                  </a:txBody>
                  <a:tcPr/>
                </a:tc>
                <a:tc vMerge="1">
                  <a:txBody>
                    <a:bodyPr/>
                    <a:lstStyle/>
                    <a:p>
                      <a:pPr algn="ctr"/>
                      <a:endParaRPr lang="en-US" dirty="0"/>
                    </a:p>
                  </a:txBody>
                  <a:tcPr/>
                </a:tc>
                <a:tc>
                  <a:txBody>
                    <a:bodyPr/>
                    <a:lstStyle/>
                    <a:p>
                      <a:pPr algn="ctr"/>
                      <a:r>
                        <a:rPr lang="en-US" sz="1600" dirty="0">
                          <a:ln>
                            <a:noFill/>
                          </a:ln>
                        </a:rPr>
                        <a:t>Monthly Consumer Price Index (</a:t>
                      </a:r>
                      <a:r>
                        <a:rPr lang="en-US" sz="1600" dirty="0" err="1">
                          <a:ln>
                            <a:noFill/>
                          </a:ln>
                        </a:rPr>
                        <a:t>pricec</a:t>
                      </a:r>
                      <a:r>
                        <a:rPr lang="en-US" sz="1600" dirty="0">
                          <a:ln>
                            <a:noFill/>
                          </a:ln>
                        </a:rPr>
                        <a:t>)</a:t>
                      </a:r>
                    </a:p>
                  </a:txBody>
                  <a:tcPr/>
                </a:tc>
                <a:extLst>
                  <a:ext uri="{0D108BD9-81ED-4DB2-BD59-A6C34878D82A}">
                    <a16:rowId xmlns:a16="http://schemas.microsoft.com/office/drawing/2014/main" val="68759693"/>
                  </a:ext>
                </a:extLst>
              </a:tr>
              <a:tr h="370840">
                <a:tc rowSpan="4">
                  <a:txBody>
                    <a:bodyPr/>
                    <a:lstStyle/>
                    <a:p>
                      <a:pPr algn="ctr"/>
                      <a:r>
                        <a:rPr lang="en-US" sz="1600" b="1" dirty="0">
                          <a:ln>
                            <a:noFill/>
                          </a:ln>
                        </a:rPr>
                        <a:t>Contact</a:t>
                      </a:r>
                    </a:p>
                  </a:txBody>
                  <a:tcPr anchor="ctr"/>
                </a:tc>
                <a:tc>
                  <a:txBody>
                    <a:bodyPr/>
                    <a:lstStyle/>
                    <a:p>
                      <a:pPr algn="ctr"/>
                      <a:r>
                        <a:rPr lang="en-US" sz="1600" dirty="0">
                          <a:ln>
                            <a:noFill/>
                          </a:ln>
                        </a:rPr>
                        <a:t>Type </a:t>
                      </a:r>
                    </a:p>
                    <a:p>
                      <a:pPr algn="ctr"/>
                      <a:r>
                        <a:rPr lang="en-US" sz="1600" dirty="0">
                          <a:ln>
                            <a:noFill/>
                          </a:ln>
                        </a:rPr>
                        <a:t>(contact)</a:t>
                      </a:r>
                    </a:p>
                  </a:txBody>
                  <a:tcPr/>
                </a:tc>
                <a:tc vMerge="1">
                  <a:txBody>
                    <a:bodyPr/>
                    <a:lstStyle/>
                    <a:p>
                      <a:pPr algn="ctr"/>
                      <a:endParaRPr lang="en-US" dirty="0"/>
                    </a:p>
                  </a:txBody>
                  <a:tcPr/>
                </a:tc>
                <a:tc>
                  <a:txBody>
                    <a:bodyPr/>
                    <a:lstStyle/>
                    <a:p>
                      <a:pPr algn="ctr"/>
                      <a:r>
                        <a:rPr lang="en-US" sz="1600" dirty="0">
                          <a:ln>
                            <a:noFill/>
                          </a:ln>
                        </a:rPr>
                        <a:t>Monthly Consumer Confidence Index (</a:t>
                      </a:r>
                      <a:r>
                        <a:rPr lang="en-US" sz="1600" dirty="0" err="1">
                          <a:ln>
                            <a:noFill/>
                          </a:ln>
                        </a:rPr>
                        <a:t>confc</a:t>
                      </a:r>
                      <a:r>
                        <a:rPr lang="en-US" sz="1600" dirty="0">
                          <a:ln>
                            <a:noFill/>
                          </a:ln>
                        </a:rPr>
                        <a:t>)</a:t>
                      </a:r>
                    </a:p>
                  </a:txBody>
                  <a:tcPr/>
                </a:tc>
                <a:extLst>
                  <a:ext uri="{0D108BD9-81ED-4DB2-BD59-A6C34878D82A}">
                    <a16:rowId xmlns:a16="http://schemas.microsoft.com/office/drawing/2014/main" val="690088356"/>
                  </a:ext>
                </a:extLst>
              </a:tr>
              <a:tr h="370840">
                <a:tc vMerge="1">
                  <a:txBody>
                    <a:bodyPr/>
                    <a:lstStyle/>
                    <a:p>
                      <a:pPr algn="ctr"/>
                      <a:endParaRPr lang="en-US" dirty="0"/>
                    </a:p>
                  </a:txBody>
                  <a:tcPr/>
                </a:tc>
                <a:tc>
                  <a:txBody>
                    <a:bodyPr/>
                    <a:lstStyle/>
                    <a:p>
                      <a:pPr algn="ctr"/>
                      <a:r>
                        <a:rPr lang="en-US" sz="1600" dirty="0">
                          <a:ln>
                            <a:noFill/>
                          </a:ln>
                        </a:rPr>
                        <a:t>Month (month)</a:t>
                      </a:r>
                    </a:p>
                  </a:txBody>
                  <a:tcPr/>
                </a:tc>
                <a:tc vMerge="1">
                  <a:txBody>
                    <a:bodyPr/>
                    <a:lstStyle/>
                    <a:p>
                      <a:pPr algn="ctr"/>
                      <a:endParaRPr lang="en-US" dirty="0"/>
                    </a:p>
                  </a:txBody>
                  <a:tcPr/>
                </a:tc>
                <a:tc>
                  <a:txBody>
                    <a:bodyPr/>
                    <a:lstStyle/>
                    <a:p>
                      <a:pPr algn="ctr"/>
                      <a:r>
                        <a:rPr lang="en-US" sz="1600" dirty="0">
                          <a:ln>
                            <a:noFill/>
                          </a:ln>
                        </a:rPr>
                        <a:t>Daily Euribor 3 Month Rate (</a:t>
                      </a:r>
                      <a:r>
                        <a:rPr lang="en-US" sz="1600" dirty="0" err="1">
                          <a:ln>
                            <a:noFill/>
                          </a:ln>
                        </a:rPr>
                        <a:t>euric</a:t>
                      </a:r>
                      <a:r>
                        <a:rPr lang="en-US" sz="1600" dirty="0">
                          <a:ln>
                            <a:noFill/>
                          </a:ln>
                        </a:rPr>
                        <a:t>)</a:t>
                      </a:r>
                    </a:p>
                  </a:txBody>
                  <a:tcPr/>
                </a:tc>
                <a:extLst>
                  <a:ext uri="{0D108BD9-81ED-4DB2-BD59-A6C34878D82A}">
                    <a16:rowId xmlns:a16="http://schemas.microsoft.com/office/drawing/2014/main" val="3053026039"/>
                  </a:ext>
                </a:extLst>
              </a:tr>
              <a:tr h="370840">
                <a:tc vMerge="1">
                  <a:txBody>
                    <a:bodyPr/>
                    <a:lstStyle/>
                    <a:p>
                      <a:pPr algn="ctr"/>
                      <a:endParaRPr lang="en-US" dirty="0"/>
                    </a:p>
                  </a:txBody>
                  <a:tcPr/>
                </a:tc>
                <a:tc>
                  <a:txBody>
                    <a:bodyPr/>
                    <a:lstStyle/>
                    <a:p>
                      <a:pPr algn="ctr"/>
                      <a:r>
                        <a:rPr lang="en-US" sz="1600" dirty="0">
                          <a:ln>
                            <a:noFill/>
                          </a:ln>
                        </a:rPr>
                        <a:t>Day of a Week (</a:t>
                      </a:r>
                      <a:r>
                        <a:rPr lang="en-US" sz="1600" dirty="0" err="1">
                          <a:ln>
                            <a:noFill/>
                          </a:ln>
                        </a:rPr>
                        <a:t>day_of_week</a:t>
                      </a:r>
                      <a:r>
                        <a:rPr lang="en-US" sz="1600" dirty="0">
                          <a:ln>
                            <a:noFill/>
                          </a:ln>
                        </a:rPr>
                        <a:t>)</a:t>
                      </a:r>
                    </a:p>
                  </a:txBody>
                  <a:tcPr/>
                </a:tc>
                <a:tc>
                  <a:txBody>
                    <a:bodyPr/>
                    <a:lstStyle/>
                    <a:p>
                      <a:pPr algn="ctr"/>
                      <a:endParaRPr lang="en-US" sz="1600">
                        <a:ln>
                          <a:noFill/>
                        </a:ln>
                      </a:endParaRPr>
                    </a:p>
                  </a:txBody>
                  <a:tcPr/>
                </a:tc>
                <a:tc>
                  <a:txBody>
                    <a:bodyPr/>
                    <a:lstStyle/>
                    <a:p>
                      <a:pPr algn="ctr"/>
                      <a:endParaRPr lang="en-US" sz="1600" dirty="0">
                        <a:ln>
                          <a:noFill/>
                        </a:ln>
                      </a:endParaRPr>
                    </a:p>
                  </a:txBody>
                  <a:tcPr/>
                </a:tc>
                <a:extLst>
                  <a:ext uri="{0D108BD9-81ED-4DB2-BD59-A6C34878D82A}">
                    <a16:rowId xmlns:a16="http://schemas.microsoft.com/office/drawing/2014/main" val="3682939299"/>
                  </a:ext>
                </a:extLst>
              </a:tr>
              <a:tr h="370840">
                <a:tc vMerge="1">
                  <a:txBody>
                    <a:bodyPr/>
                    <a:lstStyle/>
                    <a:p>
                      <a:pPr algn="ctr"/>
                      <a:endParaRPr lang="en-US" dirty="0"/>
                    </a:p>
                  </a:txBody>
                  <a:tcPr/>
                </a:tc>
                <a:tc>
                  <a:txBody>
                    <a:bodyPr/>
                    <a:lstStyle/>
                    <a:p>
                      <a:pPr algn="ctr"/>
                      <a:r>
                        <a:rPr lang="en-US" sz="1600" dirty="0">
                          <a:ln>
                            <a:noFill/>
                          </a:ln>
                        </a:rPr>
                        <a:t># of Contacts for this Campaign (campaign)</a:t>
                      </a:r>
                    </a:p>
                  </a:txBody>
                  <a:tcPr/>
                </a:tc>
                <a:tc>
                  <a:txBody>
                    <a:bodyPr/>
                    <a:lstStyle/>
                    <a:p>
                      <a:pPr algn="ctr"/>
                      <a:endParaRPr lang="en-US" sz="1600">
                        <a:ln>
                          <a:noFill/>
                        </a:ln>
                      </a:endParaRPr>
                    </a:p>
                  </a:txBody>
                  <a:tcPr/>
                </a:tc>
                <a:tc>
                  <a:txBody>
                    <a:bodyPr/>
                    <a:lstStyle/>
                    <a:p>
                      <a:pPr algn="ctr"/>
                      <a:endParaRPr lang="en-US" sz="1600" dirty="0">
                        <a:ln>
                          <a:noFill/>
                        </a:ln>
                      </a:endParaRPr>
                    </a:p>
                  </a:txBody>
                  <a:tcPr/>
                </a:tc>
                <a:extLst>
                  <a:ext uri="{0D108BD9-81ED-4DB2-BD59-A6C34878D82A}">
                    <a16:rowId xmlns:a16="http://schemas.microsoft.com/office/drawing/2014/main" val="2046916023"/>
                  </a:ext>
                </a:extLst>
              </a:tr>
            </a:tbl>
          </a:graphicData>
        </a:graphic>
      </p:graphicFrame>
      <p:sp>
        <p:nvSpPr>
          <p:cNvPr id="5" name="Content Placeholder 2">
            <a:extLst>
              <a:ext uri="{FF2B5EF4-FFF2-40B4-BE49-F238E27FC236}">
                <a16:creationId xmlns:a16="http://schemas.microsoft.com/office/drawing/2014/main" id="{A93016F0-0D75-1B41-989A-45AFF851F372}"/>
              </a:ext>
            </a:extLst>
          </p:cNvPr>
          <p:cNvSpPr txBox="1">
            <a:spLocks/>
          </p:cNvSpPr>
          <p:nvPr/>
        </p:nvSpPr>
        <p:spPr>
          <a:xfrm>
            <a:off x="762000" y="5794744"/>
            <a:ext cx="10668000" cy="861237"/>
          </a:xfrm>
          <a:prstGeom prst="rect">
            <a:avLst/>
          </a:prstGeom>
        </p:spPr>
        <p:txBody>
          <a:bodyPr vert="horz" lIns="91440" tIns="45720" rIns="91440" bIns="45720" rtlCol="0">
            <a:normAutofit/>
          </a:bodyPr>
          <a:lst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Use MICE in R to create imputations for missing data</a:t>
            </a:r>
          </a:p>
        </p:txBody>
      </p:sp>
    </p:spTree>
    <p:extLst>
      <p:ext uri="{BB962C8B-B14F-4D97-AF65-F5344CB8AC3E}">
        <p14:creationId xmlns:p14="http://schemas.microsoft.com/office/powerpoint/2010/main" val="48259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2A829-3764-614F-BF89-00B3130B6B2E}"/>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CD29305F-81AC-8B43-8217-9B510D8675A0}"/>
              </a:ext>
            </a:extLst>
          </p:cNvPr>
          <p:cNvSpPr>
            <a:spLocks noGrp="1"/>
          </p:cNvSpPr>
          <p:nvPr>
            <p:ph idx="1"/>
          </p:nvPr>
        </p:nvSpPr>
        <p:spPr/>
        <p:txBody>
          <a:bodyPr/>
          <a:lstStyle/>
          <a:p>
            <a:r>
              <a:rPr lang="en-US" dirty="0"/>
              <a:t>Outcome of previous campaigns:</a:t>
            </a:r>
          </a:p>
          <a:p>
            <a:endParaRPr lang="en-US" dirty="0"/>
          </a:p>
          <a:p>
            <a:endParaRPr lang="en-US" dirty="0"/>
          </a:p>
          <a:p>
            <a:r>
              <a:rPr lang="en-US" dirty="0"/>
              <a:t>Outcome of Previous Campaigns * CCI:</a:t>
            </a:r>
          </a:p>
          <a:p>
            <a:pPr lvl="1"/>
            <a:r>
              <a:rPr lang="en-US" dirty="0"/>
              <a:t>The relationship between CCI-centered and y seems to vary by previous campaign outcome</a:t>
            </a:r>
          </a:p>
        </p:txBody>
      </p:sp>
      <p:graphicFrame>
        <p:nvGraphicFramePr>
          <p:cNvPr id="4" name="Table 4">
            <a:extLst>
              <a:ext uri="{FF2B5EF4-FFF2-40B4-BE49-F238E27FC236}">
                <a16:creationId xmlns:a16="http://schemas.microsoft.com/office/drawing/2014/main" id="{FE154B01-BB58-5D47-8937-1F4A42350861}"/>
              </a:ext>
            </a:extLst>
          </p:cNvPr>
          <p:cNvGraphicFramePr>
            <a:graphicFrameLocks noGrp="1"/>
          </p:cNvGraphicFramePr>
          <p:nvPr>
            <p:extLst>
              <p:ext uri="{D42A27DB-BD31-4B8C-83A1-F6EECF244321}">
                <p14:modId xmlns:p14="http://schemas.microsoft.com/office/powerpoint/2010/main" val="4253076907"/>
              </p:ext>
            </p:extLst>
          </p:nvPr>
        </p:nvGraphicFramePr>
        <p:xfrm>
          <a:off x="1075070" y="3124057"/>
          <a:ext cx="8128000" cy="1112520"/>
        </p:xfrm>
        <a:graphic>
          <a:graphicData uri="http://schemas.openxmlformats.org/drawingml/2006/table">
            <a:tbl>
              <a:tblPr firstRow="1" firstCol="1" bandRow="1">
                <a:tableStyleId>{22838BEF-8BB2-4498-84A7-C5851F593DF1}</a:tableStyleId>
              </a:tblPr>
              <a:tblGrid>
                <a:gridCol w="2032000">
                  <a:extLst>
                    <a:ext uri="{9D8B030D-6E8A-4147-A177-3AD203B41FA5}">
                      <a16:colId xmlns:a16="http://schemas.microsoft.com/office/drawing/2014/main" val="1826480608"/>
                    </a:ext>
                  </a:extLst>
                </a:gridCol>
                <a:gridCol w="2032000">
                  <a:extLst>
                    <a:ext uri="{9D8B030D-6E8A-4147-A177-3AD203B41FA5}">
                      <a16:colId xmlns:a16="http://schemas.microsoft.com/office/drawing/2014/main" val="583097598"/>
                    </a:ext>
                  </a:extLst>
                </a:gridCol>
                <a:gridCol w="2032000">
                  <a:extLst>
                    <a:ext uri="{9D8B030D-6E8A-4147-A177-3AD203B41FA5}">
                      <a16:colId xmlns:a16="http://schemas.microsoft.com/office/drawing/2014/main" val="2147146751"/>
                    </a:ext>
                  </a:extLst>
                </a:gridCol>
                <a:gridCol w="2032000">
                  <a:extLst>
                    <a:ext uri="{9D8B030D-6E8A-4147-A177-3AD203B41FA5}">
                      <a16:colId xmlns:a16="http://schemas.microsoft.com/office/drawing/2014/main" val="2791808432"/>
                    </a:ext>
                  </a:extLst>
                </a:gridCol>
              </a:tblGrid>
              <a:tr h="370840">
                <a:tc>
                  <a:txBody>
                    <a:bodyPr/>
                    <a:lstStyle/>
                    <a:p>
                      <a:endParaRPr lang="en-US" dirty="0"/>
                    </a:p>
                  </a:txBody>
                  <a:tcPr/>
                </a:tc>
                <a:tc>
                  <a:txBody>
                    <a:bodyPr/>
                    <a:lstStyle/>
                    <a:p>
                      <a:r>
                        <a:rPr lang="en-US" dirty="0"/>
                        <a:t>Failure</a:t>
                      </a:r>
                    </a:p>
                  </a:txBody>
                  <a:tcPr/>
                </a:tc>
                <a:tc>
                  <a:txBody>
                    <a:bodyPr/>
                    <a:lstStyle/>
                    <a:p>
                      <a:r>
                        <a:rPr lang="en-US" dirty="0"/>
                        <a:t>Nonexistent</a:t>
                      </a:r>
                    </a:p>
                  </a:txBody>
                  <a:tcPr/>
                </a:tc>
                <a:tc>
                  <a:txBody>
                    <a:bodyPr/>
                    <a:lstStyle/>
                    <a:p>
                      <a:r>
                        <a:rPr lang="en-US" dirty="0"/>
                        <a:t>Success</a:t>
                      </a:r>
                    </a:p>
                  </a:txBody>
                  <a:tcPr/>
                </a:tc>
                <a:extLst>
                  <a:ext uri="{0D108BD9-81ED-4DB2-BD59-A6C34878D82A}">
                    <a16:rowId xmlns:a16="http://schemas.microsoft.com/office/drawing/2014/main" val="1064552472"/>
                  </a:ext>
                </a:extLst>
              </a:tr>
              <a:tr h="370840">
                <a:tc>
                  <a:txBody>
                    <a:bodyPr/>
                    <a:lstStyle/>
                    <a:p>
                      <a:r>
                        <a:rPr lang="en-US" dirty="0"/>
                        <a:t>No</a:t>
                      </a:r>
                    </a:p>
                  </a:txBody>
                  <a:tcPr/>
                </a:tc>
                <a:tc>
                  <a:txBody>
                    <a:bodyPr/>
                    <a:lstStyle/>
                    <a:p>
                      <a:r>
                        <a:rPr lang="en-US" dirty="0"/>
                        <a:t>0.86</a:t>
                      </a:r>
                    </a:p>
                  </a:txBody>
                  <a:tcPr/>
                </a:tc>
                <a:tc>
                  <a:txBody>
                    <a:bodyPr/>
                    <a:lstStyle/>
                    <a:p>
                      <a:r>
                        <a:rPr lang="en-US" dirty="0"/>
                        <a:t>0.91</a:t>
                      </a:r>
                    </a:p>
                  </a:txBody>
                  <a:tcPr/>
                </a:tc>
                <a:tc>
                  <a:txBody>
                    <a:bodyPr/>
                    <a:lstStyle/>
                    <a:p>
                      <a:r>
                        <a:rPr lang="en-US" dirty="0"/>
                        <a:t>0.35</a:t>
                      </a:r>
                    </a:p>
                  </a:txBody>
                  <a:tcPr/>
                </a:tc>
                <a:extLst>
                  <a:ext uri="{0D108BD9-81ED-4DB2-BD59-A6C34878D82A}">
                    <a16:rowId xmlns:a16="http://schemas.microsoft.com/office/drawing/2014/main" val="980313500"/>
                  </a:ext>
                </a:extLst>
              </a:tr>
              <a:tr h="370840">
                <a:tc>
                  <a:txBody>
                    <a:bodyPr/>
                    <a:lstStyle/>
                    <a:p>
                      <a:r>
                        <a:rPr lang="en-US" dirty="0"/>
                        <a:t>Yes</a:t>
                      </a:r>
                    </a:p>
                  </a:txBody>
                  <a:tcPr/>
                </a:tc>
                <a:tc>
                  <a:txBody>
                    <a:bodyPr/>
                    <a:lstStyle/>
                    <a:p>
                      <a:r>
                        <a:rPr lang="en-US" dirty="0"/>
                        <a:t>0.14</a:t>
                      </a:r>
                    </a:p>
                  </a:txBody>
                  <a:tcPr/>
                </a:tc>
                <a:tc>
                  <a:txBody>
                    <a:bodyPr/>
                    <a:lstStyle/>
                    <a:p>
                      <a:r>
                        <a:rPr lang="en-US" dirty="0"/>
                        <a:t>0.09</a:t>
                      </a:r>
                    </a:p>
                  </a:txBody>
                  <a:tcPr/>
                </a:tc>
                <a:tc>
                  <a:txBody>
                    <a:bodyPr/>
                    <a:lstStyle/>
                    <a:p>
                      <a:r>
                        <a:rPr lang="en-US" dirty="0"/>
                        <a:t>0.65</a:t>
                      </a:r>
                    </a:p>
                  </a:txBody>
                  <a:tcPr/>
                </a:tc>
                <a:extLst>
                  <a:ext uri="{0D108BD9-81ED-4DB2-BD59-A6C34878D82A}">
                    <a16:rowId xmlns:a16="http://schemas.microsoft.com/office/drawing/2014/main" val="2264466928"/>
                  </a:ext>
                </a:extLst>
              </a:tr>
            </a:tbl>
          </a:graphicData>
        </a:graphic>
      </p:graphicFrame>
    </p:spTree>
    <p:extLst>
      <p:ext uri="{BB962C8B-B14F-4D97-AF65-F5344CB8AC3E}">
        <p14:creationId xmlns:p14="http://schemas.microsoft.com/office/powerpoint/2010/main" val="1496425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2C45B-414A-E540-A530-9D7035E91396}"/>
              </a:ext>
            </a:extLst>
          </p:cNvPr>
          <p:cNvSpPr>
            <a:spLocks noGrp="1"/>
          </p:cNvSpPr>
          <p:nvPr>
            <p:ph type="title"/>
          </p:nvPr>
        </p:nvSpPr>
        <p:spPr/>
        <p:txBody>
          <a:bodyPr/>
          <a:lstStyle/>
          <a:p>
            <a:r>
              <a:rPr lang="en-US" dirty="0"/>
              <a:t>Model</a:t>
            </a:r>
          </a:p>
        </p:txBody>
      </p:sp>
      <p:graphicFrame>
        <p:nvGraphicFramePr>
          <p:cNvPr id="4" name="Table 4">
            <a:extLst>
              <a:ext uri="{FF2B5EF4-FFF2-40B4-BE49-F238E27FC236}">
                <a16:creationId xmlns:a16="http://schemas.microsoft.com/office/drawing/2014/main" id="{DACE9D06-5214-A648-B83E-4499E5976EFC}"/>
              </a:ext>
            </a:extLst>
          </p:cNvPr>
          <p:cNvGraphicFramePr>
            <a:graphicFrameLocks noGrp="1"/>
          </p:cNvGraphicFramePr>
          <p:nvPr>
            <p:ph idx="1"/>
            <p:extLst>
              <p:ext uri="{D42A27DB-BD31-4B8C-83A1-F6EECF244321}">
                <p14:modId xmlns:p14="http://schemas.microsoft.com/office/powerpoint/2010/main" val="2952775352"/>
              </p:ext>
            </p:extLst>
          </p:nvPr>
        </p:nvGraphicFramePr>
        <p:xfrm>
          <a:off x="762000" y="2148840"/>
          <a:ext cx="10668000" cy="2560320"/>
        </p:xfrm>
        <a:graphic>
          <a:graphicData uri="http://schemas.openxmlformats.org/drawingml/2006/table">
            <a:tbl>
              <a:tblPr firstCol="1" bandRow="1">
                <a:tableStyleId>{16D9F66E-5EB9-4882-86FB-DCBF35E3C3E4}</a:tableStyleId>
              </a:tblPr>
              <a:tblGrid>
                <a:gridCol w="907312">
                  <a:extLst>
                    <a:ext uri="{9D8B030D-6E8A-4147-A177-3AD203B41FA5}">
                      <a16:colId xmlns:a16="http://schemas.microsoft.com/office/drawing/2014/main" val="3765596513"/>
                    </a:ext>
                  </a:extLst>
                </a:gridCol>
                <a:gridCol w="9760688">
                  <a:extLst>
                    <a:ext uri="{9D8B030D-6E8A-4147-A177-3AD203B41FA5}">
                      <a16:colId xmlns:a16="http://schemas.microsoft.com/office/drawing/2014/main" val="1110030881"/>
                    </a:ext>
                  </a:extLst>
                </a:gridCol>
              </a:tblGrid>
              <a:tr h="370840">
                <a:tc>
                  <a:txBody>
                    <a:bodyPr/>
                    <a:lstStyle/>
                    <a:p>
                      <a:pPr algn="ctr"/>
                      <a:r>
                        <a:rPr lang="en-US" dirty="0"/>
                        <a:t>M1</a:t>
                      </a:r>
                    </a:p>
                  </a:txBody>
                  <a:tcPr anchor="ctr"/>
                </a:tc>
                <a:tc>
                  <a:txBody>
                    <a:bodyPr/>
                    <a:lstStyle/>
                    <a:p>
                      <a:r>
                        <a:rPr lang="en-US" b="0" dirty="0" err="1"/>
                        <a:t>ynum</a:t>
                      </a:r>
                      <a:r>
                        <a:rPr lang="en-US" b="0" dirty="0"/>
                        <a:t>~ </a:t>
                      </a:r>
                      <a:r>
                        <a:rPr lang="en-US" b="0" dirty="0" err="1"/>
                        <a:t>agec</a:t>
                      </a:r>
                      <a:r>
                        <a:rPr lang="en-US" b="0" dirty="0"/>
                        <a:t> + job + marital + education + housing + loan + contact + month </a:t>
                      </a:r>
                    </a:p>
                    <a:p>
                      <a:r>
                        <a:rPr lang="en-US" b="0" dirty="0"/>
                        <a:t>              + </a:t>
                      </a:r>
                      <a:r>
                        <a:rPr lang="en-US" b="0" dirty="0" err="1"/>
                        <a:t>day_of_week</a:t>
                      </a:r>
                      <a:r>
                        <a:rPr lang="en-US" b="0" dirty="0"/>
                        <a:t> + campaign + </a:t>
                      </a:r>
                      <a:r>
                        <a:rPr lang="en-US" b="0" dirty="0" err="1"/>
                        <a:t>poutcome</a:t>
                      </a:r>
                      <a:r>
                        <a:rPr lang="en-US" b="0" dirty="0"/>
                        <a:t> + </a:t>
                      </a:r>
                      <a:r>
                        <a:rPr lang="en-US" b="0" dirty="0" err="1"/>
                        <a:t>varc</a:t>
                      </a:r>
                      <a:r>
                        <a:rPr lang="en-US" b="0" dirty="0"/>
                        <a:t> + </a:t>
                      </a:r>
                      <a:r>
                        <a:rPr lang="en-US" b="0" dirty="0" err="1"/>
                        <a:t>pricec</a:t>
                      </a:r>
                      <a:r>
                        <a:rPr lang="en-US" b="0" dirty="0"/>
                        <a:t> + </a:t>
                      </a:r>
                      <a:r>
                        <a:rPr lang="en-US" b="0" dirty="0" err="1"/>
                        <a:t>confc</a:t>
                      </a:r>
                      <a:r>
                        <a:rPr lang="en-US" b="0" dirty="0"/>
                        <a:t> + </a:t>
                      </a:r>
                      <a:r>
                        <a:rPr lang="en-US" b="0" dirty="0" err="1"/>
                        <a:t>euric</a:t>
                      </a:r>
                      <a:endParaRPr lang="en-US" b="0" dirty="0"/>
                    </a:p>
                  </a:txBody>
                  <a:tcPr/>
                </a:tc>
                <a:extLst>
                  <a:ext uri="{0D108BD9-81ED-4DB2-BD59-A6C34878D82A}">
                    <a16:rowId xmlns:a16="http://schemas.microsoft.com/office/drawing/2014/main" val="2332055886"/>
                  </a:ext>
                </a:extLst>
              </a:tr>
              <a:tr h="370840">
                <a:tc>
                  <a:txBody>
                    <a:bodyPr/>
                    <a:lstStyle/>
                    <a:p>
                      <a:pPr algn="ctr"/>
                      <a:r>
                        <a:rPr lang="en-US" dirty="0"/>
                        <a:t>M2</a:t>
                      </a:r>
                    </a:p>
                  </a:txBody>
                  <a:tcPr anchor="ctr"/>
                </a:tc>
                <a:tc>
                  <a:txBody>
                    <a:bodyPr/>
                    <a:lstStyle/>
                    <a:p>
                      <a:r>
                        <a:rPr lang="en-US" b="0" dirty="0" err="1"/>
                        <a:t>ynum</a:t>
                      </a:r>
                      <a:r>
                        <a:rPr lang="en-US" b="0" dirty="0"/>
                        <a:t>~ </a:t>
                      </a:r>
                      <a:r>
                        <a:rPr lang="en-US" b="0" dirty="0" err="1"/>
                        <a:t>agec</a:t>
                      </a:r>
                      <a:r>
                        <a:rPr lang="en-US" b="0" dirty="0"/>
                        <a:t> + job + marital + education + housing + loan + contact + month </a:t>
                      </a:r>
                    </a:p>
                    <a:p>
                      <a:r>
                        <a:rPr lang="en-US" b="0" dirty="0"/>
                        <a:t>              + </a:t>
                      </a:r>
                      <a:r>
                        <a:rPr lang="en-US" b="0" dirty="0" err="1"/>
                        <a:t>day_of_week</a:t>
                      </a:r>
                      <a:r>
                        <a:rPr lang="en-US" b="0" dirty="0"/>
                        <a:t> + campaign + </a:t>
                      </a:r>
                      <a:r>
                        <a:rPr lang="en-US" b="0" dirty="0" err="1"/>
                        <a:t>poutcome</a:t>
                      </a:r>
                      <a:r>
                        <a:rPr lang="en-US" b="0" dirty="0"/>
                        <a:t> + </a:t>
                      </a:r>
                      <a:r>
                        <a:rPr lang="en-US" b="0" dirty="0" err="1"/>
                        <a:t>confc</a:t>
                      </a:r>
                      <a:endParaRPr lang="en-US" b="0" dirty="0"/>
                    </a:p>
                  </a:txBody>
                  <a:tcPr/>
                </a:tc>
                <a:extLst>
                  <a:ext uri="{0D108BD9-81ED-4DB2-BD59-A6C34878D82A}">
                    <a16:rowId xmlns:a16="http://schemas.microsoft.com/office/drawing/2014/main" val="3397490482"/>
                  </a:ext>
                </a:extLst>
              </a:tr>
              <a:tr h="370840">
                <a:tc>
                  <a:txBody>
                    <a:bodyPr/>
                    <a:lstStyle/>
                    <a:p>
                      <a:pPr algn="ctr"/>
                      <a:r>
                        <a:rPr lang="en-US" dirty="0"/>
                        <a:t>M3</a:t>
                      </a:r>
                    </a:p>
                  </a:txBody>
                  <a:tcPr anchor="ctr"/>
                </a:tc>
                <a:tc>
                  <a:txBody>
                    <a:bodyPr/>
                    <a:lstStyle/>
                    <a:p>
                      <a:r>
                        <a:rPr lang="en-US" dirty="0" err="1"/>
                        <a:t>ynum</a:t>
                      </a:r>
                      <a:r>
                        <a:rPr lang="en-US" dirty="0"/>
                        <a:t> ~ </a:t>
                      </a:r>
                      <a:r>
                        <a:rPr lang="en-US" dirty="0" err="1"/>
                        <a:t>poutcome</a:t>
                      </a:r>
                      <a:r>
                        <a:rPr lang="en-US" dirty="0"/>
                        <a:t> + month + contact + job + </a:t>
                      </a:r>
                      <a:r>
                        <a:rPr lang="en-US" dirty="0" err="1"/>
                        <a:t>confc</a:t>
                      </a:r>
                      <a:r>
                        <a:rPr lang="en-US" dirty="0"/>
                        <a:t> + campaign + </a:t>
                      </a:r>
                      <a:r>
                        <a:rPr lang="en-US" dirty="0" err="1"/>
                        <a:t>day_of_week</a:t>
                      </a:r>
                      <a:r>
                        <a:rPr lang="en-US" dirty="0"/>
                        <a:t> </a:t>
                      </a:r>
                    </a:p>
                    <a:p>
                      <a:r>
                        <a:rPr lang="en-US" dirty="0"/>
                        <a:t>              + education + marital</a:t>
                      </a:r>
                    </a:p>
                  </a:txBody>
                  <a:tcPr/>
                </a:tc>
                <a:extLst>
                  <a:ext uri="{0D108BD9-81ED-4DB2-BD59-A6C34878D82A}">
                    <a16:rowId xmlns:a16="http://schemas.microsoft.com/office/drawing/2014/main" val="3379061145"/>
                  </a:ext>
                </a:extLst>
              </a:tr>
              <a:tr h="370840">
                <a:tc>
                  <a:txBody>
                    <a:bodyPr/>
                    <a:lstStyle/>
                    <a:p>
                      <a:pPr algn="ctr"/>
                      <a:r>
                        <a:rPr lang="en-US" dirty="0"/>
                        <a:t>M4</a:t>
                      </a:r>
                    </a:p>
                  </a:txBody>
                  <a:tcPr anchor="ctr"/>
                </a:tc>
                <a:tc>
                  <a:txBody>
                    <a:bodyPr/>
                    <a:lstStyle/>
                    <a:p>
                      <a:r>
                        <a:rPr lang="en-US" dirty="0" err="1"/>
                        <a:t>ynum</a:t>
                      </a:r>
                      <a:r>
                        <a:rPr lang="en-US" dirty="0"/>
                        <a:t> ~ </a:t>
                      </a:r>
                      <a:r>
                        <a:rPr lang="en-US" dirty="0" err="1"/>
                        <a:t>poutcome</a:t>
                      </a:r>
                      <a:r>
                        <a:rPr lang="en-US" dirty="0"/>
                        <a:t> + month + contact + job + </a:t>
                      </a:r>
                      <a:r>
                        <a:rPr lang="en-US" dirty="0" err="1"/>
                        <a:t>confc</a:t>
                      </a:r>
                      <a:r>
                        <a:rPr lang="en-US" dirty="0"/>
                        <a:t> + campaign + </a:t>
                      </a:r>
                      <a:r>
                        <a:rPr lang="en-US" dirty="0" err="1"/>
                        <a:t>day_of_week</a:t>
                      </a:r>
                      <a:endParaRPr lang="en-US" dirty="0"/>
                    </a:p>
                    <a:p>
                      <a:r>
                        <a:rPr lang="en-US" dirty="0"/>
                        <a:t>              + education + marital + </a:t>
                      </a:r>
                      <a:r>
                        <a:rPr lang="en-US" dirty="0" err="1"/>
                        <a:t>poutcome:confc</a:t>
                      </a:r>
                      <a:endParaRPr lang="en-US" dirty="0"/>
                    </a:p>
                  </a:txBody>
                  <a:tcPr/>
                </a:tc>
                <a:extLst>
                  <a:ext uri="{0D108BD9-81ED-4DB2-BD59-A6C34878D82A}">
                    <a16:rowId xmlns:a16="http://schemas.microsoft.com/office/drawing/2014/main" val="1909723777"/>
                  </a:ext>
                </a:extLst>
              </a:tr>
            </a:tbl>
          </a:graphicData>
        </a:graphic>
      </p:graphicFrame>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16CAF30A-F916-C54F-8965-5F8CD24DA7E0}"/>
                  </a:ext>
                </a:extLst>
              </p:cNvPr>
              <p:cNvSpPr txBox="1">
                <a:spLocks/>
              </p:cNvSpPr>
              <p:nvPr/>
            </p:nvSpPr>
            <p:spPr>
              <a:xfrm>
                <a:off x="762000" y="4817967"/>
                <a:ext cx="10668000" cy="147792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m:t>
                                      </m:r>
                                    </m:sub>
                                  </m:sSub>
                                </m:den>
                              </m:f>
                            </m:e>
                          </m:d>
                        </m:e>
                      </m:fun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𝑝𝑜𝑢𝑡𝑐𝑜𝑚𝑒</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rPr>
                          </m:ctrlPr>
                        </m:sSubPr>
                        <m:e>
                          <m:r>
                            <a:rPr lang="en-US" b="0" i="1" smtClean="0">
                              <a:latin typeface="Cambria Math" panose="02040503050406030204" pitchFamily="18" charset="0"/>
                            </a:rPr>
                            <m:t>𝑚𝑜𝑛𝑡h</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3</m:t>
                          </m:r>
                        </m:sub>
                      </m:sSub>
                      <m:sSub>
                        <m:sSubPr>
                          <m:ctrlPr>
                            <a:rPr lang="en-US" i="1">
                              <a:latin typeface="Cambria Math" panose="02040503050406030204" pitchFamily="18" charset="0"/>
                            </a:rPr>
                          </m:ctrlPr>
                        </m:sSubPr>
                        <m:e>
                          <m:r>
                            <a:rPr lang="en-US" b="0" i="1" smtClean="0">
                              <a:latin typeface="Cambria Math" panose="02040503050406030204" pitchFamily="18" charset="0"/>
                            </a:rPr>
                            <m:t>𝑐𝑜𝑛𝑡𝑎𝑐𝑡</m:t>
                          </m:r>
                          <m:r>
                            <a:rPr lang="en-US" b="0" i="1" smtClean="0">
                              <a:latin typeface="Cambria Math" panose="02040503050406030204" pitchFamily="18" charset="0"/>
                            </a:rPr>
                            <m:t>_</m:t>
                          </m:r>
                          <m:r>
                            <a:rPr lang="en-US" b="0" i="1" smtClean="0">
                              <a:latin typeface="Cambria Math" panose="02040503050406030204" pitchFamily="18" charset="0"/>
                            </a:rPr>
                            <m:t>𝑡𝑦𝑝𝑒</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4</m:t>
                          </m:r>
                        </m:sub>
                      </m:sSub>
                      <m:sSub>
                        <m:sSubPr>
                          <m:ctrlPr>
                            <a:rPr lang="en-US" i="1">
                              <a:latin typeface="Cambria Math" panose="02040503050406030204" pitchFamily="18" charset="0"/>
                            </a:rPr>
                          </m:ctrlPr>
                        </m:sSubPr>
                        <m:e>
                          <m:r>
                            <a:rPr lang="en-US" b="0" i="1" smtClean="0">
                              <a:latin typeface="Cambria Math" panose="02040503050406030204" pitchFamily="18" charset="0"/>
                            </a:rPr>
                            <m:t>𝑗𝑜𝑏</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5</m:t>
                          </m:r>
                        </m:sub>
                      </m:sSub>
                      <m:sSub>
                        <m:sSubPr>
                          <m:ctrlPr>
                            <a:rPr lang="en-US" i="1">
                              <a:latin typeface="Cambria Math" panose="02040503050406030204" pitchFamily="18" charset="0"/>
                            </a:rPr>
                          </m:ctrlPr>
                        </m:sSubPr>
                        <m:e>
                          <m:r>
                            <a:rPr lang="en-US" b="0" i="1" smtClean="0">
                              <a:latin typeface="Cambria Math" panose="02040503050406030204" pitchFamily="18" charset="0"/>
                            </a:rPr>
                            <m:t>𝑐𝑜𝑛𝑓𝑐</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6</m:t>
                          </m:r>
                        </m:sub>
                      </m:sSub>
                      <m:sSub>
                        <m:sSubPr>
                          <m:ctrlPr>
                            <a:rPr lang="en-US" i="1">
                              <a:latin typeface="Cambria Math" panose="02040503050406030204" pitchFamily="18" charset="0"/>
                            </a:rPr>
                          </m:ctrlPr>
                        </m:sSubPr>
                        <m:e>
                          <m:r>
                            <a:rPr lang="en-US" b="0" i="1" smtClean="0">
                              <a:latin typeface="Cambria Math" panose="02040503050406030204" pitchFamily="18" charset="0"/>
                            </a:rPr>
                            <m:t>𝑛𝑢𝑚</m:t>
                          </m:r>
                          <m:r>
                            <a:rPr lang="en-US" b="0" i="1" smtClean="0">
                              <a:latin typeface="Cambria Math" panose="02040503050406030204" pitchFamily="18" charset="0"/>
                            </a:rPr>
                            <m:t>_</m:t>
                          </m:r>
                          <m:r>
                            <a:rPr lang="en-US" b="0" i="1" smtClean="0">
                              <a:latin typeface="Cambria Math" panose="02040503050406030204" pitchFamily="18" charset="0"/>
                            </a:rPr>
                            <m:t>𝑐𝑎𝑚𝑝𝑎𝑖𝑔𝑛</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7</m:t>
                          </m:r>
                        </m:sub>
                      </m:sSub>
                      <m:sSub>
                        <m:sSubPr>
                          <m:ctrlPr>
                            <a:rPr lang="en-US" i="1">
                              <a:latin typeface="Cambria Math" panose="02040503050406030204" pitchFamily="18" charset="0"/>
                            </a:rPr>
                          </m:ctrlPr>
                        </m:sSubPr>
                        <m:e>
                          <m:r>
                            <a:rPr lang="en-US" b="0" i="1" smtClean="0">
                              <a:latin typeface="Cambria Math" panose="02040503050406030204" pitchFamily="18" charset="0"/>
                            </a:rPr>
                            <m:t>𝑑𝑎𝑦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8</m:t>
                          </m:r>
                        </m:sub>
                      </m:sSub>
                      <m:sSub>
                        <m:sSubPr>
                          <m:ctrlPr>
                            <a:rPr lang="en-US" i="1">
                              <a:latin typeface="Cambria Math" panose="02040503050406030204" pitchFamily="18" charset="0"/>
                            </a:rPr>
                          </m:ctrlPr>
                        </m:sSubPr>
                        <m:e>
                          <m:r>
                            <a:rPr lang="en-US" b="0" i="1" smtClean="0">
                              <a:latin typeface="Cambria Math" panose="02040503050406030204" pitchFamily="18" charset="0"/>
                            </a:rPr>
                            <m:t>𝑒𝑑𝑢𝑐𝑎𝑡𝑖𝑜𝑛</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9</m:t>
                          </m:r>
                        </m:sub>
                      </m:sSub>
                      <m:sSub>
                        <m:sSubPr>
                          <m:ctrlPr>
                            <a:rPr lang="en-US" i="1">
                              <a:latin typeface="Cambria Math" panose="02040503050406030204" pitchFamily="18" charset="0"/>
                            </a:rPr>
                          </m:ctrlPr>
                        </m:sSubPr>
                        <m:e>
                          <m:r>
                            <a:rPr lang="en-US" b="0" i="1" smtClean="0">
                              <a:latin typeface="Cambria Math" panose="02040503050406030204" pitchFamily="18" charset="0"/>
                            </a:rPr>
                            <m:t>𝑚𝑎𝑟𝑖𝑡𝑎𝑙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10</m:t>
                          </m:r>
                        </m:sub>
                      </m:sSub>
                      <m:sSub>
                        <m:sSubPr>
                          <m:ctrlPr>
                            <a:rPr lang="en-US" i="1">
                              <a:latin typeface="Cambria Math" panose="02040503050406030204" pitchFamily="18" charset="0"/>
                            </a:rPr>
                          </m:ctrlPr>
                        </m:sSubPr>
                        <m:e>
                          <m:r>
                            <a:rPr lang="en-US" i="1">
                              <a:latin typeface="Cambria Math" panose="02040503050406030204" pitchFamily="18" charset="0"/>
                            </a:rPr>
                            <m:t>𝑝𝑜𝑢𝑡𝑐𝑜𝑚𝑒</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𝑐𝑜𝑛𝑓𝑐</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rPr>
                            <m:t>𝑖</m:t>
                          </m:r>
                        </m:sub>
                      </m:sSub>
                    </m:oMath>
                  </m:oMathPara>
                </a14:m>
                <a:endParaRPr lang="en-US" dirty="0"/>
              </a:p>
            </p:txBody>
          </p:sp>
        </mc:Choice>
        <mc:Fallback>
          <p:sp>
            <p:nvSpPr>
              <p:cNvPr id="5" name="Content Placeholder 2">
                <a:extLst>
                  <a:ext uri="{FF2B5EF4-FFF2-40B4-BE49-F238E27FC236}">
                    <a16:creationId xmlns:a16="http://schemas.microsoft.com/office/drawing/2014/main" id="{16CAF30A-F916-C54F-8965-5F8CD24DA7E0}"/>
                  </a:ext>
                </a:extLst>
              </p:cNvPr>
              <p:cNvSpPr txBox="1">
                <a:spLocks noRot="1" noChangeAspect="1" noMove="1" noResize="1" noEditPoints="1" noAdjustHandles="1" noChangeArrowheads="1" noChangeShapeType="1" noTextEdit="1"/>
              </p:cNvSpPr>
              <p:nvPr/>
            </p:nvSpPr>
            <p:spPr>
              <a:xfrm>
                <a:off x="762000" y="4817967"/>
                <a:ext cx="10668000" cy="1477925"/>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12080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AEFB661-6E06-1146-8DA8-3C81E96522CA}"/>
                  </a:ext>
                </a:extLst>
              </p:cNvPr>
              <p:cNvSpPr>
                <a:spLocks noGrp="1"/>
              </p:cNvSpPr>
              <p:nvPr>
                <p:ph idx="1"/>
              </p:nvPr>
            </p:nvSpPr>
            <p:spPr>
              <a:xfrm>
                <a:off x="466309" y="1348771"/>
                <a:ext cx="6103574" cy="5303666"/>
              </a:xfrm>
            </p:spPr>
            <p:txBody>
              <a:bodyPr>
                <a:normAutofit fontScale="92500" lnSpcReduction="10000"/>
              </a:bodyPr>
              <a:lstStyle/>
              <a:p>
                <a:pPr>
                  <a:lnSpc>
                    <a:spcPct val="115000"/>
                  </a:lnSpc>
                </a:pPr>
                <a:r>
                  <a:rPr lang="en-US" sz="1600" dirty="0"/>
                  <a:t>The expected odds ratio of purchasing a term deposit is 0.33 (</a:t>
                </a:r>
                <a14:m>
                  <m:oMath xmlns:m="http://schemas.openxmlformats.org/officeDocument/2006/math">
                    <m:sSup>
                      <m:sSupPr>
                        <m:ctrlPr>
                          <a:rPr lang="en-US" sz="1600" i="1" smtClean="0">
                            <a:latin typeface="Cambria Math" panose="02040503050406030204" pitchFamily="18" charset="0"/>
                          </a:rPr>
                        </m:ctrlPr>
                      </m:sSupPr>
                      <m:e>
                        <m:r>
                          <a:rPr lang="en-US" sz="1600" b="0" i="1" smtClean="0">
                            <a:latin typeface="Cambria Math" panose="02040503050406030204" pitchFamily="18" charset="0"/>
                          </a:rPr>
                          <m:t>𝑒</m:t>
                        </m:r>
                      </m:e>
                      <m:sup>
                        <m:r>
                          <a:rPr lang="en-US" sz="1600" b="0" i="1" smtClean="0">
                            <a:latin typeface="Cambria Math" panose="02040503050406030204" pitchFamily="18" charset="0"/>
                          </a:rPr>
                          <m:t>−1.109</m:t>
                        </m:r>
                      </m:sup>
                    </m:sSup>
                  </m:oMath>
                </a14:m>
                <a:r>
                  <a:rPr lang="en-US" sz="1600" dirty="0"/>
                  <a:t>) if the consumer is divorced, worked as an admin, with a basic 4-year education, and who is approached on a Friday in April by cell phone for the first time for this campaign. He or she has been approached for previous campaigns but has not bought any product, and the overall consumer confidence index is on the average level. </a:t>
                </a:r>
              </a:p>
              <a:p>
                <a:pPr>
                  <a:lnSpc>
                    <a:spcPct val="115000"/>
                  </a:lnSpc>
                </a:pPr>
                <a:r>
                  <a:rPr lang="en-US" sz="1600" dirty="0"/>
                  <a:t>Compared to a consumer who did not agree to purchase a term deposit for previous campaigns, the odds ratio of purchasing a term deposit for this campaign increases by 9.06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𝑒</m:t>
                        </m:r>
                      </m:e>
                      <m:sup>
                        <m:r>
                          <a:rPr lang="en-US" sz="1600" b="0" i="1" smtClean="0">
                            <a:latin typeface="Cambria Math" panose="02040503050406030204" pitchFamily="18" charset="0"/>
                          </a:rPr>
                          <m:t>2.204</m:t>
                        </m:r>
                      </m:sup>
                    </m:sSup>
                  </m:oMath>
                </a14:m>
                <a:r>
                  <a:rPr lang="en-US" sz="1600" dirty="0"/>
                  <a:t>) if the consumer has successfully purchased the product in previous campaigns.</a:t>
                </a:r>
              </a:p>
              <a:p>
                <a:pPr>
                  <a:lnSpc>
                    <a:spcPct val="115000"/>
                  </a:lnSpc>
                </a:pPr>
                <a:r>
                  <a:rPr lang="en-US" sz="1600" dirty="0"/>
                  <a:t>When consumer confidence index increases by 1 unit, compared to a consumer who did not agree to purchase a term deposit for previous campaigns, the odds ratio of purchasing a term deposit for this campaign only increases by 1.03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𝑒</m:t>
                        </m:r>
                      </m:e>
                      <m:sup>
                        <m:r>
                          <a:rPr lang="en-US" sz="1600" b="0" i="1" smtClean="0">
                            <a:latin typeface="Cambria Math" panose="02040503050406030204" pitchFamily="18" charset="0"/>
                          </a:rPr>
                          <m:t>0.092−0.059</m:t>
                        </m:r>
                      </m:sup>
                    </m:sSup>
                  </m:oMath>
                </a14:m>
                <a:r>
                  <a:rPr lang="en-US" sz="1600" dirty="0"/>
                  <a:t>) if the consumer has successfully purchased the product in previous campaign.</a:t>
                </a:r>
              </a:p>
              <a:p>
                <a:pPr>
                  <a:lnSpc>
                    <a:spcPct val="115000"/>
                  </a:lnSpc>
                </a:pPr>
                <a:r>
                  <a:rPr lang="en-US" sz="1600" dirty="0"/>
                  <a:t>Accuracy: 0.80; Sensitivity: 0.59; Specificity: 0.93; AUC: 0.77</a:t>
                </a:r>
              </a:p>
              <a:p>
                <a:pPr>
                  <a:lnSpc>
                    <a:spcPct val="115000"/>
                  </a:lnSpc>
                </a:pPr>
                <a:endParaRPr lang="en-US" sz="1600" dirty="0"/>
              </a:p>
              <a:p>
                <a:pPr>
                  <a:lnSpc>
                    <a:spcPct val="115000"/>
                  </a:lnSpc>
                </a:pPr>
                <a:endParaRPr lang="en-US" sz="1600" dirty="0"/>
              </a:p>
            </p:txBody>
          </p:sp>
        </mc:Choice>
        <mc:Fallback>
          <p:sp>
            <p:nvSpPr>
              <p:cNvPr id="3" name="Content Placeholder 2">
                <a:extLst>
                  <a:ext uri="{FF2B5EF4-FFF2-40B4-BE49-F238E27FC236}">
                    <a16:creationId xmlns:a16="http://schemas.microsoft.com/office/drawing/2014/main" id="{DAEFB661-6E06-1146-8DA8-3C81E96522CA}"/>
                  </a:ext>
                </a:extLst>
              </p:cNvPr>
              <p:cNvSpPr>
                <a:spLocks noGrp="1" noRot="1" noChangeAspect="1" noMove="1" noResize="1" noEditPoints="1" noAdjustHandles="1" noChangeArrowheads="1" noChangeShapeType="1" noTextEdit="1"/>
              </p:cNvSpPr>
              <p:nvPr>
                <p:ph idx="1"/>
              </p:nvPr>
            </p:nvSpPr>
            <p:spPr>
              <a:xfrm>
                <a:off x="466309" y="1348771"/>
                <a:ext cx="6103574" cy="5303666"/>
              </a:xfrm>
              <a:blipFill>
                <a:blip r:embed="rId2"/>
                <a:stretch>
                  <a:fillRect l="-207" t="-239"/>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A05F6E8E-1D1B-3A41-AC8F-580DE246B71B}"/>
              </a:ext>
            </a:extLst>
          </p:cNvPr>
          <p:cNvSpPr>
            <a:spLocks noGrp="1"/>
          </p:cNvSpPr>
          <p:nvPr>
            <p:ph type="title"/>
          </p:nvPr>
        </p:nvSpPr>
        <p:spPr>
          <a:xfrm>
            <a:off x="755163" y="205562"/>
            <a:ext cx="5334000" cy="1548809"/>
          </a:xfrm>
        </p:spPr>
        <p:txBody>
          <a:bodyPr>
            <a:normAutofit/>
          </a:bodyPr>
          <a:lstStyle/>
          <a:p>
            <a:r>
              <a:rPr lang="en-US" sz="3200" dirty="0"/>
              <a:t>Findings</a:t>
            </a:r>
          </a:p>
        </p:txBody>
      </p:sp>
      <p:pic>
        <p:nvPicPr>
          <p:cNvPr id="6" name="Picture 5" descr="Table&#10;&#10;Description automatically generated">
            <a:extLst>
              <a:ext uri="{FF2B5EF4-FFF2-40B4-BE49-F238E27FC236}">
                <a16:creationId xmlns:a16="http://schemas.microsoft.com/office/drawing/2014/main" id="{3343384D-F5A5-094F-9BA4-0D1783F8586E}"/>
              </a:ext>
            </a:extLst>
          </p:cNvPr>
          <p:cNvPicPr>
            <a:picLocks noChangeAspect="1"/>
          </p:cNvPicPr>
          <p:nvPr/>
        </p:nvPicPr>
        <p:blipFill>
          <a:blip r:embed="rId3"/>
          <a:stretch>
            <a:fillRect/>
          </a:stretch>
        </p:blipFill>
        <p:spPr>
          <a:xfrm>
            <a:off x="7285324" y="150176"/>
            <a:ext cx="4623140" cy="6557648"/>
          </a:xfrm>
          <a:prstGeom prst="rect">
            <a:avLst/>
          </a:prstGeom>
        </p:spPr>
      </p:pic>
      <p:sp>
        <p:nvSpPr>
          <p:cNvPr id="7" name="Rounded Rectangle 6">
            <a:extLst>
              <a:ext uri="{FF2B5EF4-FFF2-40B4-BE49-F238E27FC236}">
                <a16:creationId xmlns:a16="http://schemas.microsoft.com/office/drawing/2014/main" id="{A9F585FA-A411-374E-AB35-2D0F9DEB5C46}"/>
              </a:ext>
            </a:extLst>
          </p:cNvPr>
          <p:cNvSpPr/>
          <p:nvPr/>
        </p:nvSpPr>
        <p:spPr>
          <a:xfrm>
            <a:off x="7306590" y="829744"/>
            <a:ext cx="4536559" cy="141806"/>
          </a:xfrm>
          <a:prstGeom prst="roundRect">
            <a:avLst/>
          </a:prstGeom>
          <a:noFill/>
          <a:ln w="317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B9163D4E-DE93-0442-8527-2CB5BF1E6E6D}"/>
              </a:ext>
            </a:extLst>
          </p:cNvPr>
          <p:cNvSpPr/>
          <p:nvPr/>
        </p:nvSpPr>
        <p:spPr>
          <a:xfrm>
            <a:off x="7328614" y="6325718"/>
            <a:ext cx="4536559" cy="326719"/>
          </a:xfrm>
          <a:prstGeom prst="roundRect">
            <a:avLst/>
          </a:prstGeom>
          <a:noFill/>
          <a:ln w="317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82511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A05F6E8E-1D1B-3A41-AC8F-580DE246B71B}"/>
              </a:ext>
            </a:extLst>
          </p:cNvPr>
          <p:cNvSpPr>
            <a:spLocks noGrp="1"/>
          </p:cNvSpPr>
          <p:nvPr>
            <p:ph type="title"/>
          </p:nvPr>
        </p:nvSpPr>
        <p:spPr>
          <a:xfrm>
            <a:off x="755163" y="205563"/>
            <a:ext cx="5334000" cy="1524000"/>
          </a:xfrm>
        </p:spPr>
        <p:txBody>
          <a:bodyPr>
            <a:normAutofit/>
          </a:bodyPr>
          <a:lstStyle/>
          <a:p>
            <a:r>
              <a:rPr lang="en-US" sz="3200" dirty="0"/>
              <a:t>Findings</a:t>
            </a:r>
          </a:p>
        </p:txBody>
      </p:sp>
      <p:pic>
        <p:nvPicPr>
          <p:cNvPr id="5" name="Picture 4" descr="Diagram&#10;&#10;Description automatically generated">
            <a:extLst>
              <a:ext uri="{FF2B5EF4-FFF2-40B4-BE49-F238E27FC236}">
                <a16:creationId xmlns:a16="http://schemas.microsoft.com/office/drawing/2014/main" id="{1631F95A-DEF7-6742-A130-A0F3C32CCA8F}"/>
              </a:ext>
            </a:extLst>
          </p:cNvPr>
          <p:cNvPicPr>
            <a:picLocks noChangeAspect="1"/>
          </p:cNvPicPr>
          <p:nvPr/>
        </p:nvPicPr>
        <p:blipFill>
          <a:blip r:embed="rId2"/>
          <a:stretch>
            <a:fillRect/>
          </a:stretch>
        </p:blipFill>
        <p:spPr>
          <a:xfrm>
            <a:off x="7198870" y="1759245"/>
            <a:ext cx="4407431" cy="3653170"/>
          </a:xfrm>
          <a:prstGeom prst="rect">
            <a:avLst/>
          </a:prstGeom>
        </p:spPr>
      </p:pic>
      <mc:AlternateContent xmlns:mc="http://schemas.openxmlformats.org/markup-compatibility/2006">
        <mc:Choice xmlns:a14="http://schemas.microsoft.com/office/drawing/2010/main" Requires="a14">
          <p:sp>
            <p:nvSpPr>
              <p:cNvPr id="14" name="Content Placeholder 2">
                <a:extLst>
                  <a:ext uri="{FF2B5EF4-FFF2-40B4-BE49-F238E27FC236}">
                    <a16:creationId xmlns:a16="http://schemas.microsoft.com/office/drawing/2014/main" id="{6BFBB68F-35AF-234D-B2F0-9ACFA8D4E9A8}"/>
                  </a:ext>
                </a:extLst>
              </p:cNvPr>
              <p:cNvSpPr txBox="1">
                <a:spLocks/>
              </p:cNvSpPr>
              <p:nvPr/>
            </p:nvSpPr>
            <p:spPr>
              <a:xfrm>
                <a:off x="466309" y="1348771"/>
                <a:ext cx="6103574" cy="530366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pPr>
                <a:r>
                  <a:rPr lang="en-US" sz="1600" dirty="0"/>
                  <a:t>The expected odds ratio of purchasing a term deposit is 0.33 (</a:t>
                </a:r>
                <a14:m>
                  <m:oMath xmlns:m="http://schemas.openxmlformats.org/officeDocument/2006/math">
                    <m:sSup>
                      <m:sSupPr>
                        <m:ctrlPr>
                          <a:rPr lang="en-US" sz="1600" i="1" smtClean="0">
                            <a:latin typeface="Cambria Math" panose="02040503050406030204" pitchFamily="18" charset="0"/>
                          </a:rPr>
                        </m:ctrlPr>
                      </m:sSupPr>
                      <m:e>
                        <m:r>
                          <a:rPr lang="en-US" sz="1600" i="1" smtClean="0">
                            <a:latin typeface="Cambria Math" panose="02040503050406030204" pitchFamily="18" charset="0"/>
                          </a:rPr>
                          <m:t>𝑒</m:t>
                        </m:r>
                      </m:e>
                      <m:sup>
                        <m:r>
                          <a:rPr lang="en-US" sz="1600" i="1" smtClean="0">
                            <a:latin typeface="Cambria Math" panose="02040503050406030204" pitchFamily="18" charset="0"/>
                          </a:rPr>
                          <m:t>−1.109</m:t>
                        </m:r>
                      </m:sup>
                    </m:sSup>
                  </m:oMath>
                </a14:m>
                <a:r>
                  <a:rPr lang="en-US" sz="1600" dirty="0"/>
                  <a:t>) if the consumer is divorced, worked as an admin, with a basic 4-year education, and who is approached on a Friday in April by cellular for the first time for this campaign. He or she has been approached for previous campaigns but has not bought any product, and the overall consumer confidence index is on the average level. </a:t>
                </a:r>
              </a:p>
              <a:p>
                <a:pPr>
                  <a:lnSpc>
                    <a:spcPct val="115000"/>
                  </a:lnSpc>
                </a:pPr>
                <a:r>
                  <a:rPr lang="en-US" sz="1600" dirty="0"/>
                  <a:t>Compared to a consumer who did not agree to purchase a term deposit for previous campaigns, the odds ratio of purchasing a term deposit for this campaign increases by 9.06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𝑒</m:t>
                        </m:r>
                      </m:e>
                      <m:sup>
                        <m:r>
                          <a:rPr lang="en-US" sz="1600" i="1" smtClean="0">
                            <a:latin typeface="Cambria Math" panose="02040503050406030204" pitchFamily="18" charset="0"/>
                          </a:rPr>
                          <m:t>2.204</m:t>
                        </m:r>
                      </m:sup>
                    </m:sSup>
                  </m:oMath>
                </a14:m>
                <a:r>
                  <a:rPr lang="en-US" sz="1600" dirty="0"/>
                  <a:t>) if the consumer has successfully purchased the product in previous campaigns.</a:t>
                </a:r>
              </a:p>
              <a:p>
                <a:pPr>
                  <a:lnSpc>
                    <a:spcPct val="115000"/>
                  </a:lnSpc>
                </a:pPr>
                <a:r>
                  <a:rPr lang="en-US" sz="1600" dirty="0"/>
                  <a:t>When consumer confidence index increases by 1 unit, compared to a consumer who did not agree to purchase a term deposit for previous campaigns, the odds ratio of purchasing a term deposit for this campaign only increases by 1.03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𝑒</m:t>
                        </m:r>
                      </m:e>
                      <m:sup>
                        <m:r>
                          <a:rPr lang="en-US" sz="1600" i="1" smtClean="0">
                            <a:latin typeface="Cambria Math" panose="02040503050406030204" pitchFamily="18" charset="0"/>
                          </a:rPr>
                          <m:t>0.092−0.059</m:t>
                        </m:r>
                      </m:sup>
                    </m:sSup>
                  </m:oMath>
                </a14:m>
                <a:r>
                  <a:rPr lang="en-US" sz="1600" dirty="0"/>
                  <a:t>) if the consumer has successfully purchased the product in previous campaign.</a:t>
                </a:r>
              </a:p>
              <a:p>
                <a:pPr>
                  <a:lnSpc>
                    <a:spcPct val="115000"/>
                  </a:lnSpc>
                </a:pPr>
                <a:r>
                  <a:rPr lang="en-US" sz="1600" dirty="0"/>
                  <a:t>Accuracy: 0.80; Sensitivity: 0.59; Specificity: 0.93; AUC: 0.77</a:t>
                </a:r>
              </a:p>
              <a:p>
                <a:pPr>
                  <a:lnSpc>
                    <a:spcPct val="115000"/>
                  </a:lnSpc>
                </a:pPr>
                <a:endParaRPr lang="en-US" sz="1600" dirty="0"/>
              </a:p>
              <a:p>
                <a:pPr>
                  <a:lnSpc>
                    <a:spcPct val="115000"/>
                  </a:lnSpc>
                </a:pPr>
                <a:endParaRPr lang="en-US" sz="1600" dirty="0"/>
              </a:p>
            </p:txBody>
          </p:sp>
        </mc:Choice>
        <mc:Fallback>
          <p:sp>
            <p:nvSpPr>
              <p:cNvPr id="14" name="Content Placeholder 2">
                <a:extLst>
                  <a:ext uri="{FF2B5EF4-FFF2-40B4-BE49-F238E27FC236}">
                    <a16:creationId xmlns:a16="http://schemas.microsoft.com/office/drawing/2014/main" id="{6BFBB68F-35AF-234D-B2F0-9ACFA8D4E9A8}"/>
                  </a:ext>
                </a:extLst>
              </p:cNvPr>
              <p:cNvSpPr txBox="1">
                <a:spLocks noRot="1" noChangeAspect="1" noMove="1" noResize="1" noEditPoints="1" noAdjustHandles="1" noChangeArrowheads="1" noChangeShapeType="1" noTextEdit="1"/>
              </p:cNvSpPr>
              <p:nvPr/>
            </p:nvSpPr>
            <p:spPr>
              <a:xfrm>
                <a:off x="466309" y="1348771"/>
                <a:ext cx="6103574" cy="5303666"/>
              </a:xfrm>
              <a:prstGeom prst="rect">
                <a:avLst/>
              </a:prstGeom>
              <a:blipFill>
                <a:blip r:embed="rId3"/>
                <a:stretch>
                  <a:fillRect l="-207" t="-239" r="-830"/>
                </a:stretch>
              </a:blipFill>
            </p:spPr>
            <p:txBody>
              <a:bodyPr/>
              <a:lstStyle/>
              <a:p>
                <a:r>
                  <a:rPr lang="en-US">
                    <a:noFill/>
                  </a:rPr>
                  <a:t> </a:t>
                </a:r>
              </a:p>
            </p:txBody>
          </p:sp>
        </mc:Fallback>
      </mc:AlternateContent>
    </p:spTree>
    <p:extLst>
      <p:ext uri="{BB962C8B-B14F-4D97-AF65-F5344CB8AC3E}">
        <p14:creationId xmlns:p14="http://schemas.microsoft.com/office/powerpoint/2010/main" val="3291578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AFFF4-4FA7-F24C-B422-69BB3F7AE732}"/>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A5A7291F-BBB2-D74F-B5E3-4DF137BB5DC5}"/>
              </a:ext>
            </a:extLst>
          </p:cNvPr>
          <p:cNvSpPr>
            <a:spLocks noGrp="1"/>
          </p:cNvSpPr>
          <p:nvPr>
            <p:ph idx="1"/>
          </p:nvPr>
        </p:nvSpPr>
        <p:spPr/>
        <p:txBody>
          <a:bodyPr/>
          <a:lstStyle/>
          <a:p>
            <a:r>
              <a:rPr lang="en-US" dirty="0"/>
              <a:t>Consumers who have purchased term deposits before are more likely to purchase again.</a:t>
            </a:r>
          </a:p>
          <a:p>
            <a:r>
              <a:rPr lang="en-US" dirty="0"/>
              <a:t>The effect of previous campaign outcome decreases a lot when consumers are more confident about future economy.</a:t>
            </a:r>
          </a:p>
          <a:p>
            <a:r>
              <a:rPr lang="en-US" dirty="0"/>
              <a:t>Future Direction</a:t>
            </a:r>
          </a:p>
          <a:p>
            <a:pPr lvl="1"/>
            <a:r>
              <a:rPr lang="en-US" dirty="0"/>
              <a:t>Hierarchical Model by contacted month / contacted day</a:t>
            </a:r>
          </a:p>
        </p:txBody>
      </p:sp>
    </p:spTree>
    <p:extLst>
      <p:ext uri="{BB962C8B-B14F-4D97-AF65-F5344CB8AC3E}">
        <p14:creationId xmlns:p14="http://schemas.microsoft.com/office/powerpoint/2010/main" val="1277394069"/>
      </p:ext>
    </p:extLst>
  </p:cSld>
  <p:clrMapOvr>
    <a:masterClrMapping/>
  </p:clrMapOvr>
</p:sld>
</file>

<file path=ppt/theme/theme1.xml><?xml version="1.0" encoding="utf-8"?>
<a:theme xmlns:a="http://schemas.openxmlformats.org/drawingml/2006/main" name="PebbleVTI">
  <a:themeElements>
    <a:clrScheme name="AnalogousFromLightSeedRightStep">
      <a:dk1>
        <a:srgbClr val="000000"/>
      </a:dk1>
      <a:lt1>
        <a:srgbClr val="FFFFFF"/>
      </a:lt1>
      <a:dk2>
        <a:srgbClr val="41242E"/>
      </a:dk2>
      <a:lt2>
        <a:srgbClr val="E8E6E2"/>
      </a:lt2>
      <a:accent1>
        <a:srgbClr val="94A4C5"/>
      </a:accent1>
      <a:accent2>
        <a:srgbClr val="847FBA"/>
      </a:accent2>
      <a:accent3>
        <a:srgbClr val="AF96C6"/>
      </a:accent3>
      <a:accent4>
        <a:srgbClr val="B67FBA"/>
      </a:accent4>
      <a:accent5>
        <a:srgbClr val="C593B4"/>
      </a:accent5>
      <a:accent6>
        <a:srgbClr val="BA7F8D"/>
      </a:accent6>
      <a:hlink>
        <a:srgbClr val="938059"/>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4099</TotalTime>
  <Words>839</Words>
  <Application>Microsoft Macintosh PowerPoint</Application>
  <PresentationFormat>Widescreen</PresentationFormat>
  <Paragraphs>95</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Avenir Next LT Pro</vt:lpstr>
      <vt:lpstr>Avenir Next LT Pro Light</vt:lpstr>
      <vt:lpstr>Calibri</vt:lpstr>
      <vt:lpstr>Cambria Math</vt:lpstr>
      <vt:lpstr>Sitka Subheading</vt:lpstr>
      <vt:lpstr>PebbleVTI</vt:lpstr>
      <vt:lpstr>Marketing Term Deposits </vt:lpstr>
      <vt:lpstr>Background</vt:lpstr>
      <vt:lpstr>Data</vt:lpstr>
      <vt:lpstr>Data</vt:lpstr>
      <vt:lpstr>EDA</vt:lpstr>
      <vt:lpstr>Model</vt:lpstr>
      <vt:lpstr>Findings</vt:lpstr>
      <vt:lpstr>Findings</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Term Deposits </dc:title>
  <dc:creator>Chenyu Zhou</dc:creator>
  <cp:lastModifiedBy>Chenyu Zhou</cp:lastModifiedBy>
  <cp:revision>12</cp:revision>
  <dcterms:created xsi:type="dcterms:W3CDTF">2020-11-15T23:59:50Z</dcterms:created>
  <dcterms:modified xsi:type="dcterms:W3CDTF">2020-11-18T20:19:31Z</dcterms:modified>
</cp:coreProperties>
</file>