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6" r:id="rId3"/>
    <p:sldId id="287" r:id="rId4"/>
    <p:sldId id="288" r:id="rId5"/>
    <p:sldId id="289" r:id="rId6"/>
    <p:sldId id="290" r:id="rId7"/>
    <p:sldId id="27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ter" panose="020B0502030000000004" pitchFamily="34" charset="0"/>
      <p:regular r:id="rId14"/>
      <p:bold r:id="rId15"/>
    </p:embeddedFont>
    <p:embeddedFont>
      <p:font typeface="Inter-Regular" panose="020B0502030000000004" pitchFamily="34" charset="0"/>
      <p:regular r:id="rId16"/>
      <p:bold r:id="rId17"/>
    </p:embeddedFont>
    <p:embeddedFont>
      <p:font typeface="Playfair Display Regular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9C442C-A477-4072-B1CF-F3D5C72C4D48}">
  <a:tblStyle styleId="{6D9C442C-A477-4072-B1CF-F3D5C72C4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/>
    <p:restoredTop sz="73333"/>
  </p:normalViewPr>
  <p:slideViewPr>
    <p:cSldViewPr snapToGrid="0" snapToObjects="1">
      <p:cViewPr varScale="1">
        <p:scale>
          <a:sx n="123" d="100"/>
          <a:sy n="123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67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340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72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28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59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2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9187" y="0"/>
            <a:ext cx="3004805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3">
  <p:cSld name="BLANK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332705" y="1096275"/>
            <a:ext cx="3273950" cy="24808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Factors</a:t>
            </a:r>
            <a:r>
              <a:rPr lang="zh-CN" altLang="en-US" sz="5400" b="1" dirty="0"/>
              <a:t> </a:t>
            </a:r>
            <a:br>
              <a:rPr lang="en-US" altLang="zh-CN" sz="5400" b="1" dirty="0"/>
            </a:br>
            <a:r>
              <a:rPr lang="en-US" altLang="zh-CN" sz="5400" b="1" dirty="0"/>
              <a:t>affecting</a:t>
            </a:r>
            <a:br>
              <a:rPr lang="en-US" altLang="zh-CN" sz="5400" b="1" dirty="0"/>
            </a:br>
            <a:r>
              <a:rPr lang="en-US" altLang="zh-CN" sz="5400" b="1" dirty="0"/>
              <a:t>income</a:t>
            </a:r>
            <a:endParaRPr sz="5400" b="1" dirty="0"/>
          </a:p>
        </p:txBody>
      </p:sp>
      <p:grpSp>
        <p:nvGrpSpPr>
          <p:cNvPr id="3" name="Google Shape;693;p41">
            <a:extLst>
              <a:ext uri="{FF2B5EF4-FFF2-40B4-BE49-F238E27FC236}">
                <a16:creationId xmlns:a16="http://schemas.microsoft.com/office/drawing/2014/main" id="{75F19E0D-2F63-304F-A895-0989CB1612AE}"/>
              </a:ext>
            </a:extLst>
          </p:cNvPr>
          <p:cNvGrpSpPr/>
          <p:nvPr/>
        </p:nvGrpSpPr>
        <p:grpSpPr>
          <a:xfrm>
            <a:off x="236991" y="1549726"/>
            <a:ext cx="923899" cy="1447916"/>
            <a:chOff x="655600" y="3183978"/>
            <a:chExt cx="490627" cy="720234"/>
          </a:xfrm>
        </p:grpSpPr>
        <p:sp>
          <p:nvSpPr>
            <p:cNvPr id="4" name="Google Shape;694;p41">
              <a:extLst>
                <a:ext uri="{FF2B5EF4-FFF2-40B4-BE49-F238E27FC236}">
                  <a16:creationId xmlns:a16="http://schemas.microsoft.com/office/drawing/2014/main" id="{73F3C6F4-1942-EC44-932B-A5B4D9FADA0B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695;p41">
              <a:extLst>
                <a:ext uri="{FF2B5EF4-FFF2-40B4-BE49-F238E27FC236}">
                  <a16:creationId xmlns:a16="http://schemas.microsoft.com/office/drawing/2014/main" id="{5EB038AD-4273-7142-BA77-1A08CC6D6E26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696;p41">
              <a:extLst>
                <a:ext uri="{FF2B5EF4-FFF2-40B4-BE49-F238E27FC236}">
                  <a16:creationId xmlns:a16="http://schemas.microsoft.com/office/drawing/2014/main" id="{7BB0F4B9-0D6E-5541-AE22-F0E00726793F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97;p41">
              <a:extLst>
                <a:ext uri="{FF2B5EF4-FFF2-40B4-BE49-F238E27FC236}">
                  <a16:creationId xmlns:a16="http://schemas.microsoft.com/office/drawing/2014/main" id="{A11DA19B-F391-4A4E-B9F3-F6F23DA16BC3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98;p41">
              <a:extLst>
                <a:ext uri="{FF2B5EF4-FFF2-40B4-BE49-F238E27FC236}">
                  <a16:creationId xmlns:a16="http://schemas.microsoft.com/office/drawing/2014/main" id="{25DDC21C-3B51-5343-BDB2-783A68A20E35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229;p30">
            <a:extLst>
              <a:ext uri="{FF2B5EF4-FFF2-40B4-BE49-F238E27FC236}">
                <a16:creationId xmlns:a16="http://schemas.microsoft.com/office/drawing/2014/main" id="{F952141D-7443-2641-8AE2-1F0256A8CEAD}"/>
              </a:ext>
            </a:extLst>
          </p:cNvPr>
          <p:cNvSpPr txBox="1">
            <a:spLocks/>
          </p:cNvSpPr>
          <p:nvPr/>
        </p:nvSpPr>
        <p:spPr>
          <a:xfrm>
            <a:off x="7365623" y="4582884"/>
            <a:ext cx="1593320" cy="47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altLang="zh-CN" sz="2000" dirty="0">
                <a:solidFill>
                  <a:schemeClr val="accent6"/>
                </a:solidFill>
              </a:rPr>
              <a:t>Yuwei Zhang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178;p26">
            <a:extLst>
              <a:ext uri="{FF2B5EF4-FFF2-40B4-BE49-F238E27FC236}">
                <a16:creationId xmlns:a16="http://schemas.microsoft.com/office/drawing/2014/main" id="{D7B63AB8-F9F1-9040-B83E-8102C88B044C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5400000">
            <a:off x="3060118" y="1741105"/>
            <a:ext cx="1312492" cy="1536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8" name="Google Shape;238;p31"/>
          <p:cNvSpPr txBox="1">
            <a:spLocks noGrp="1"/>
          </p:cNvSpPr>
          <p:nvPr>
            <p:ph type="title" idx="4294967295"/>
          </p:nvPr>
        </p:nvSpPr>
        <p:spPr>
          <a:xfrm>
            <a:off x="203294" y="287774"/>
            <a:ext cx="2476297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zh-CN" dirty="0"/>
              <a:t>Introduction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1" name="Google Shape;169;p26">
            <a:extLst>
              <a:ext uri="{FF2B5EF4-FFF2-40B4-BE49-F238E27FC236}">
                <a16:creationId xmlns:a16="http://schemas.microsoft.com/office/drawing/2014/main" id="{C020270E-2E9E-974F-AD45-A013E077873F}"/>
              </a:ext>
            </a:extLst>
          </p:cNvPr>
          <p:cNvSpPr/>
          <p:nvPr/>
        </p:nvSpPr>
        <p:spPr>
          <a:xfrm>
            <a:off x="2934891" y="584497"/>
            <a:ext cx="1716621" cy="57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annual</a:t>
            </a:r>
            <a:r>
              <a:rPr lang="zh-CN" altLang="en-US" b="1" dirty="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income</a:t>
            </a:r>
            <a:r>
              <a:rPr lang="zh-CN" altLang="en-US" b="1" dirty="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&lt;=$50k</a:t>
            </a:r>
            <a:r>
              <a:rPr lang="zh-CN" altLang="en-US" b="1" dirty="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&gt;$50k</a:t>
            </a:r>
            <a:endParaRPr b="1" dirty="0"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2" name="Google Shape;172;p26">
            <a:extLst>
              <a:ext uri="{FF2B5EF4-FFF2-40B4-BE49-F238E27FC236}">
                <a16:creationId xmlns:a16="http://schemas.microsoft.com/office/drawing/2014/main" id="{B26A5BAB-6D70-694A-B1D3-C22BD281EBFF}"/>
              </a:ext>
            </a:extLst>
          </p:cNvPr>
          <p:cNvSpPr/>
          <p:nvPr/>
        </p:nvSpPr>
        <p:spPr>
          <a:xfrm>
            <a:off x="244117" y="1848411"/>
            <a:ext cx="618725" cy="32384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age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43" name="Google Shape;177;p26">
            <a:extLst>
              <a:ext uri="{FF2B5EF4-FFF2-40B4-BE49-F238E27FC236}">
                <a16:creationId xmlns:a16="http://schemas.microsoft.com/office/drawing/2014/main" id="{2A831C42-3460-1B4F-AD6C-374995A7DC9B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rot="5400000" flipH="1" flipV="1">
            <a:off x="1829984" y="-114807"/>
            <a:ext cx="686714" cy="32397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4" name="Google Shape;173;p26">
            <a:extLst>
              <a:ext uri="{FF2B5EF4-FFF2-40B4-BE49-F238E27FC236}">
                <a16:creationId xmlns:a16="http://schemas.microsoft.com/office/drawing/2014/main" id="{71E1A358-7968-254A-A409-4E0F686022AD}"/>
              </a:ext>
            </a:extLst>
          </p:cNvPr>
          <p:cNvSpPr/>
          <p:nvPr/>
        </p:nvSpPr>
        <p:spPr>
          <a:xfrm>
            <a:off x="2301726" y="1840459"/>
            <a:ext cx="1417519" cy="53046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relationship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(marriage)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45" name="Google Shape;178;p26">
            <a:extLst>
              <a:ext uri="{FF2B5EF4-FFF2-40B4-BE49-F238E27FC236}">
                <a16:creationId xmlns:a16="http://schemas.microsoft.com/office/drawing/2014/main" id="{DFA422AD-74A5-034D-88C0-E8D9E001E386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5400000">
            <a:off x="3062463" y="1109720"/>
            <a:ext cx="678762" cy="7827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6" name="Google Shape;173;p26">
            <a:extLst>
              <a:ext uri="{FF2B5EF4-FFF2-40B4-BE49-F238E27FC236}">
                <a16:creationId xmlns:a16="http://schemas.microsoft.com/office/drawing/2014/main" id="{589D4650-E990-9C48-A57F-AA298E090F72}"/>
              </a:ext>
            </a:extLst>
          </p:cNvPr>
          <p:cNvSpPr/>
          <p:nvPr/>
        </p:nvSpPr>
        <p:spPr>
          <a:xfrm>
            <a:off x="3024672" y="2474189"/>
            <a:ext cx="1229706" cy="34082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education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8" name="Google Shape;173;p26">
            <a:extLst>
              <a:ext uri="{FF2B5EF4-FFF2-40B4-BE49-F238E27FC236}">
                <a16:creationId xmlns:a16="http://schemas.microsoft.com/office/drawing/2014/main" id="{4CD3CB81-15CE-6B45-BCC3-53C9BCE3A5B2}"/>
              </a:ext>
            </a:extLst>
          </p:cNvPr>
          <p:cNvSpPr/>
          <p:nvPr/>
        </p:nvSpPr>
        <p:spPr>
          <a:xfrm>
            <a:off x="1576160" y="1831991"/>
            <a:ext cx="684235" cy="33670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race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49" name="Google Shape;178;p26">
            <a:extLst>
              <a:ext uri="{FF2B5EF4-FFF2-40B4-BE49-F238E27FC236}">
                <a16:creationId xmlns:a16="http://schemas.microsoft.com/office/drawing/2014/main" id="{988A2E94-2494-564A-88FC-24C6265B2CBA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 rot="5400000">
            <a:off x="2520593" y="559382"/>
            <a:ext cx="670294" cy="18749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0" name="Google Shape;172;p26">
            <a:extLst>
              <a:ext uri="{FF2B5EF4-FFF2-40B4-BE49-F238E27FC236}">
                <a16:creationId xmlns:a16="http://schemas.microsoft.com/office/drawing/2014/main" id="{9EE7B57A-C01D-F14B-8CA6-CF94B8A9C907}"/>
              </a:ext>
            </a:extLst>
          </p:cNvPr>
          <p:cNvSpPr/>
          <p:nvPr/>
        </p:nvSpPr>
        <p:spPr>
          <a:xfrm>
            <a:off x="5624798" y="2488280"/>
            <a:ext cx="1321488" cy="32384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work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hours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51" name="Google Shape;177;p26">
            <a:extLst>
              <a:ext uri="{FF2B5EF4-FFF2-40B4-BE49-F238E27FC236}">
                <a16:creationId xmlns:a16="http://schemas.microsoft.com/office/drawing/2014/main" id="{0492A0FE-7244-864B-82EB-BACDD5A60833}"/>
              </a:ext>
            </a:extLst>
          </p:cNvPr>
          <p:cNvCxnSpPr>
            <a:cxnSpLocks/>
            <a:stCxn id="50" idx="0"/>
            <a:endCxn id="41" idx="2"/>
          </p:cNvCxnSpPr>
          <p:nvPr/>
        </p:nvCxnSpPr>
        <p:spPr>
          <a:xfrm rot="16200000" flipV="1">
            <a:off x="4376081" y="578819"/>
            <a:ext cx="1326583" cy="24923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2" name="Google Shape;172;p26">
            <a:extLst>
              <a:ext uri="{FF2B5EF4-FFF2-40B4-BE49-F238E27FC236}">
                <a16:creationId xmlns:a16="http://schemas.microsoft.com/office/drawing/2014/main" id="{92ECD0CB-8CFE-EC40-8D89-07E6F2114D33}"/>
              </a:ext>
            </a:extLst>
          </p:cNvPr>
          <p:cNvSpPr/>
          <p:nvPr/>
        </p:nvSpPr>
        <p:spPr>
          <a:xfrm>
            <a:off x="910138" y="1844858"/>
            <a:ext cx="618726" cy="32384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sex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53" name="Google Shape;177;p26">
            <a:extLst>
              <a:ext uri="{FF2B5EF4-FFF2-40B4-BE49-F238E27FC236}">
                <a16:creationId xmlns:a16="http://schemas.microsoft.com/office/drawing/2014/main" id="{1A340B4B-4C1E-A74B-8C50-51925DB58004}"/>
              </a:ext>
            </a:extLst>
          </p:cNvPr>
          <p:cNvCxnSpPr>
            <a:cxnSpLocks/>
            <a:stCxn id="52" idx="0"/>
            <a:endCxn id="41" idx="2"/>
          </p:cNvCxnSpPr>
          <p:nvPr/>
        </p:nvCxnSpPr>
        <p:spPr>
          <a:xfrm rot="5400000" flipH="1" flipV="1">
            <a:off x="2164771" y="216428"/>
            <a:ext cx="683161" cy="25737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4" name="Google Shape;173;p26">
            <a:extLst>
              <a:ext uri="{FF2B5EF4-FFF2-40B4-BE49-F238E27FC236}">
                <a16:creationId xmlns:a16="http://schemas.microsoft.com/office/drawing/2014/main" id="{49138C4E-7F0C-884A-B207-E1A17860C213}"/>
              </a:ext>
            </a:extLst>
          </p:cNvPr>
          <p:cNvSpPr/>
          <p:nvPr/>
        </p:nvSpPr>
        <p:spPr>
          <a:xfrm>
            <a:off x="6970752" y="2479279"/>
            <a:ext cx="916497" cy="33670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capital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55" name="Google Shape;178;p26">
            <a:extLst>
              <a:ext uri="{FF2B5EF4-FFF2-40B4-BE49-F238E27FC236}">
                <a16:creationId xmlns:a16="http://schemas.microsoft.com/office/drawing/2014/main" id="{1A450545-E98B-4547-8B42-0147A135731E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 rot="16200000" flipH="1">
            <a:off x="4952310" y="2588"/>
            <a:ext cx="1317582" cy="36357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173;p26">
            <a:extLst>
              <a:ext uri="{FF2B5EF4-FFF2-40B4-BE49-F238E27FC236}">
                <a16:creationId xmlns:a16="http://schemas.microsoft.com/office/drawing/2014/main" id="{B58B720C-F914-644F-8CBC-15FEDDEA4B0A}"/>
              </a:ext>
            </a:extLst>
          </p:cNvPr>
          <p:cNvSpPr/>
          <p:nvPr/>
        </p:nvSpPr>
        <p:spPr>
          <a:xfrm>
            <a:off x="5260096" y="1247415"/>
            <a:ext cx="1252022" cy="323841"/>
          </a:xfrm>
          <a:prstGeom prst="roundRect">
            <a:avLst>
              <a:gd name="adj" fmla="val 50000"/>
            </a:avLst>
          </a:prstGeom>
          <a:solidFill>
            <a:srgbClr val="FFB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(1|country)</a:t>
            </a:r>
            <a:endParaRPr b="1" dirty="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57" name="Google Shape;178;p26">
            <a:extLst>
              <a:ext uri="{FF2B5EF4-FFF2-40B4-BE49-F238E27FC236}">
                <a16:creationId xmlns:a16="http://schemas.microsoft.com/office/drawing/2014/main" id="{66603236-BFD3-4E47-9CA0-1D64AF9B31A4}"/>
              </a:ext>
            </a:extLst>
          </p:cNvPr>
          <p:cNvCxnSpPr>
            <a:cxnSpLocks/>
            <a:stCxn id="41" idx="2"/>
            <a:endCxn id="56" idx="1"/>
          </p:cNvCxnSpPr>
          <p:nvPr/>
        </p:nvCxnSpPr>
        <p:spPr>
          <a:xfrm rot="16200000" flipH="1">
            <a:off x="4402830" y="552069"/>
            <a:ext cx="247639" cy="146689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8" name="Google Shape;172;p26">
            <a:extLst>
              <a:ext uri="{FF2B5EF4-FFF2-40B4-BE49-F238E27FC236}">
                <a16:creationId xmlns:a16="http://schemas.microsoft.com/office/drawing/2014/main" id="{90AA9BDF-7A59-DF46-93B1-8E74EE23C257}"/>
              </a:ext>
            </a:extLst>
          </p:cNvPr>
          <p:cNvSpPr/>
          <p:nvPr/>
        </p:nvSpPr>
        <p:spPr>
          <a:xfrm>
            <a:off x="4278844" y="2488280"/>
            <a:ext cx="1321488" cy="32384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Inter-Regular"/>
                <a:ea typeface="Inter-Regular"/>
                <a:cs typeface="Inter-Regular"/>
                <a:sym typeface="Inter-Regular"/>
              </a:rPr>
              <a:t>occupation</a:t>
            </a:r>
            <a:endParaRPr b="1" dirty="0">
              <a:solidFill>
                <a:schemeClr val="tx2">
                  <a:lumMod val="75000"/>
                </a:schemeClr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59" name="Google Shape;177;p26">
            <a:extLst>
              <a:ext uri="{FF2B5EF4-FFF2-40B4-BE49-F238E27FC236}">
                <a16:creationId xmlns:a16="http://schemas.microsoft.com/office/drawing/2014/main" id="{51367078-190A-AC4C-9385-87F380AB893A}"/>
              </a:ext>
            </a:extLst>
          </p:cNvPr>
          <p:cNvCxnSpPr>
            <a:cxnSpLocks/>
            <a:stCxn id="58" idx="0"/>
            <a:endCxn id="41" idx="2"/>
          </p:cNvCxnSpPr>
          <p:nvPr/>
        </p:nvCxnSpPr>
        <p:spPr>
          <a:xfrm rot="16200000" flipV="1">
            <a:off x="3703104" y="1251796"/>
            <a:ext cx="1326583" cy="11463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3" name="Google Shape;227;p30">
            <a:extLst>
              <a:ext uri="{FF2B5EF4-FFF2-40B4-BE49-F238E27FC236}">
                <a16:creationId xmlns:a16="http://schemas.microsoft.com/office/drawing/2014/main" id="{AB049230-B8C3-EB4F-8587-52C727972F82}"/>
              </a:ext>
            </a:extLst>
          </p:cNvPr>
          <p:cNvSpPr txBox="1">
            <a:spLocks/>
          </p:cNvSpPr>
          <p:nvPr/>
        </p:nvSpPr>
        <p:spPr>
          <a:xfrm>
            <a:off x="230598" y="3014345"/>
            <a:ext cx="6562088" cy="19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600" b="1" dirty="0"/>
              <a:t>Key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Questions</a:t>
            </a:r>
            <a:endParaRPr lang="en-US" sz="1600" b="1" dirty="0"/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main factors </a:t>
            </a:r>
            <a:r>
              <a:rPr lang="en-US" sz="1600" b="1" dirty="0"/>
              <a:t>that have an impact on income?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/>
              <a:t>more likely to have an annual income of </a:t>
            </a:r>
            <a:r>
              <a:rPr lang="en-US" altLang="zh-CN" sz="1600" b="1" dirty="0"/>
              <a:t>&gt;</a:t>
            </a:r>
            <a:r>
              <a:rPr lang="en-US" sz="1600" b="1" dirty="0"/>
              <a:t> $50K with 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</a:rPr>
              <a:t>greater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age</a:t>
            </a:r>
            <a:r>
              <a:rPr lang="en-US" sz="1600" b="1" dirty="0"/>
              <a:t>?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/>
              <a:t>any other 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</a:rPr>
              <a:t>interesting</a:t>
            </a:r>
            <a:r>
              <a:rPr lang="zh-CN" altLang="en-US" sz="1600" b="1" dirty="0"/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relationships</a:t>
            </a:r>
            <a:r>
              <a:rPr lang="en-US" sz="1600" b="1" dirty="0"/>
              <a:t>?</a:t>
            </a:r>
          </a:p>
          <a:p>
            <a:endParaRPr lang="en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190916" y="267777"/>
            <a:ext cx="4509900" cy="450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90916" y="224639"/>
            <a:ext cx="949516" cy="556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EDA</a:t>
            </a:r>
            <a:endParaRPr sz="3200" dirty="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Google Shape;86;p16">
            <a:extLst>
              <a:ext uri="{FF2B5EF4-FFF2-40B4-BE49-F238E27FC236}">
                <a16:creationId xmlns:a16="http://schemas.microsoft.com/office/drawing/2014/main" id="{C2795D97-285D-5A4C-9BA8-38B9029AA7B9}"/>
              </a:ext>
            </a:extLst>
          </p:cNvPr>
          <p:cNvSpPr txBox="1">
            <a:spLocks/>
          </p:cNvSpPr>
          <p:nvPr/>
        </p:nvSpPr>
        <p:spPr>
          <a:xfrm>
            <a:off x="372296" y="1149062"/>
            <a:ext cx="4545370" cy="2556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b="1" dirty="0">
                <a:solidFill>
                  <a:schemeClr val="bg2"/>
                </a:solidFill>
              </a:rPr>
              <a:t>Numerical Variables</a:t>
            </a:r>
            <a:endParaRPr lang="en-US" sz="1300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dirty="0">
                <a:solidFill>
                  <a:schemeClr val="bg2"/>
                </a:solidFill>
              </a:rPr>
              <a:t>age </a:t>
            </a:r>
            <a:r>
              <a:rPr lang="en-US" altLang="zh-CN" sz="1300" dirty="0">
                <a:solidFill>
                  <a:schemeClr val="bg2"/>
                </a:solidFill>
                <a:sym typeface="Wingdings" pitchFamily="2" charset="2"/>
              </a:rPr>
              <a:t> young, middle, senior, old (25, 45, 65)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dirty="0">
                <a:solidFill>
                  <a:schemeClr val="bg2"/>
                </a:solidFill>
              </a:rPr>
              <a:t>capital gain &amp; loss </a:t>
            </a:r>
            <a:r>
              <a:rPr lang="en-US" altLang="zh-CN" sz="1300" dirty="0">
                <a:solidFill>
                  <a:schemeClr val="bg2"/>
                </a:solidFill>
                <a:sym typeface="Wingdings" pitchFamily="2" charset="2"/>
              </a:rPr>
              <a:t> capital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hours per week  centralized</a:t>
            </a:r>
            <a:r>
              <a:rPr lang="zh-CN" altLang="en-US" sz="13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zh-CN" sz="13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+</a:t>
            </a:r>
            <a:r>
              <a:rPr lang="zh-CN" altLang="en-US" sz="13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zh-CN" sz="13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square</a:t>
            </a:r>
            <a:endParaRPr lang="en-US" sz="13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b="1" dirty="0">
                <a:solidFill>
                  <a:schemeClr val="bg2"/>
                </a:solidFill>
              </a:rPr>
              <a:t>Categorical Variable</a:t>
            </a:r>
            <a:endParaRPr lang="en-US" sz="1300" dirty="0">
              <a:solidFill>
                <a:schemeClr val="bg2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zh-CN" sz="1300" dirty="0">
                <a:solidFill>
                  <a:schemeClr val="bg2"/>
                </a:solidFill>
              </a:rPr>
              <a:t>education </a:t>
            </a:r>
            <a:r>
              <a:rPr lang="en-US" altLang="zh-CN" sz="1300" dirty="0">
                <a:solidFill>
                  <a:schemeClr val="bg2"/>
                </a:solidFill>
                <a:sym typeface="Wingdings" pitchFamily="2" charset="2"/>
              </a:rPr>
              <a:t> ‘No HS-grad’, ‘HS-grad’, ‘College’, ‘Bachelors’, 'Masters+’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altLang="zh-CN" sz="1300" dirty="0">
                <a:solidFill>
                  <a:schemeClr val="bg2"/>
                </a:solidFill>
              </a:rPr>
              <a:t>relationship </a:t>
            </a:r>
            <a:r>
              <a:rPr lang="en-US" altLang="zh-CN" sz="1300" dirty="0">
                <a:solidFill>
                  <a:schemeClr val="bg2"/>
                </a:solidFill>
                <a:sym typeface="Wingdings" pitchFamily="2" charset="2"/>
              </a:rPr>
              <a:t> ‘Married’, ‘Unmarried’, ‘Own-child’</a:t>
            </a:r>
            <a:endParaRPr lang="en-US" sz="1300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altLang="zh-CN" sz="1300" b="1" dirty="0">
                <a:solidFill>
                  <a:schemeClr val="bg2"/>
                </a:solidFill>
              </a:rPr>
              <a:t>All categorical variables have significant relationship with income</a:t>
            </a:r>
            <a:endParaRPr lang="en-US" sz="1300" dirty="0">
              <a:solidFill>
                <a:schemeClr val="bg2"/>
              </a:solidFill>
            </a:endParaRPr>
          </a:p>
        </p:txBody>
      </p:sp>
      <p:sp>
        <p:nvSpPr>
          <p:cNvPr id="15" name="Google Shape;86;p16">
            <a:extLst>
              <a:ext uri="{FF2B5EF4-FFF2-40B4-BE49-F238E27FC236}">
                <a16:creationId xmlns:a16="http://schemas.microsoft.com/office/drawing/2014/main" id="{ABD095EE-C171-9A4A-B8D1-E5C02B08E4F6}"/>
              </a:ext>
            </a:extLst>
          </p:cNvPr>
          <p:cNvSpPr txBox="1">
            <a:spLocks/>
          </p:cNvSpPr>
          <p:nvPr/>
        </p:nvSpPr>
        <p:spPr>
          <a:xfrm>
            <a:off x="208982" y="781367"/>
            <a:ext cx="1175383" cy="4208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</a:rPr>
              <a:t>Individual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Google Shape;86;p16">
            <a:extLst>
              <a:ext uri="{FF2B5EF4-FFF2-40B4-BE49-F238E27FC236}">
                <a16:creationId xmlns:a16="http://schemas.microsoft.com/office/drawing/2014/main" id="{70A1626C-33BC-FA49-A561-136F48787194}"/>
              </a:ext>
            </a:extLst>
          </p:cNvPr>
          <p:cNvSpPr txBox="1">
            <a:spLocks/>
          </p:cNvSpPr>
          <p:nvPr/>
        </p:nvSpPr>
        <p:spPr>
          <a:xfrm>
            <a:off x="173385" y="3703314"/>
            <a:ext cx="1175383" cy="4208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</a:rPr>
              <a:t>Interactions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45C4B2B4-0BA0-0C4A-9844-82919ACF01F0}"/>
              </a:ext>
            </a:extLst>
          </p:cNvPr>
          <p:cNvSpPr txBox="1">
            <a:spLocks/>
          </p:cNvSpPr>
          <p:nvPr/>
        </p:nvSpPr>
        <p:spPr>
          <a:xfrm>
            <a:off x="303849" y="4104279"/>
            <a:ext cx="4682265" cy="942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b="1" dirty="0">
                <a:solidFill>
                  <a:schemeClr val="bg2"/>
                </a:solidFill>
              </a:rPr>
              <a:t>Possible</a:t>
            </a:r>
            <a:r>
              <a:rPr lang="zh-CN" altLang="en-US" sz="1300" b="1" dirty="0">
                <a:solidFill>
                  <a:schemeClr val="bg2"/>
                </a:solidFill>
              </a:rPr>
              <a:t> </a:t>
            </a:r>
            <a:r>
              <a:rPr lang="en-US" altLang="zh-CN" sz="1300" b="1" dirty="0">
                <a:solidFill>
                  <a:schemeClr val="bg2"/>
                </a:solidFill>
              </a:rPr>
              <a:t>interactions</a:t>
            </a:r>
            <a:endParaRPr lang="en-US" sz="1300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dirty="0">
                <a:solidFill>
                  <a:schemeClr val="bg2"/>
                </a:solidFill>
              </a:rPr>
              <a:t>age</a:t>
            </a:r>
            <a:r>
              <a:rPr lang="zh-CN" altLang="en-US" sz="1300" dirty="0">
                <a:solidFill>
                  <a:schemeClr val="bg2"/>
                </a:solidFill>
              </a:rPr>
              <a:t>*</a:t>
            </a:r>
            <a:r>
              <a:rPr lang="en-US" altLang="zh-CN" sz="1300" dirty="0">
                <a:solidFill>
                  <a:schemeClr val="bg2"/>
                </a:solidFill>
              </a:rPr>
              <a:t>(relationship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+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education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+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occupation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+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hours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per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week)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300" dirty="0">
                <a:solidFill>
                  <a:schemeClr val="bg2"/>
                </a:solidFill>
              </a:rPr>
              <a:t>education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:</a:t>
            </a:r>
            <a:r>
              <a:rPr lang="zh-CN" altLang="en-US" sz="1300" dirty="0">
                <a:solidFill>
                  <a:schemeClr val="bg2"/>
                </a:solidFill>
              </a:rPr>
              <a:t> </a:t>
            </a:r>
            <a:r>
              <a:rPr lang="en-US" altLang="zh-CN" sz="1300" dirty="0">
                <a:solidFill>
                  <a:schemeClr val="bg2"/>
                </a:solidFill>
              </a:rPr>
              <a:t>sex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03EE5-649B-704A-8664-27637C73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23" y="2640370"/>
            <a:ext cx="4105177" cy="24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81354-F2D7-D042-9C9F-65707992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115" y="113984"/>
            <a:ext cx="4157884" cy="25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 idx="4294967295"/>
          </p:nvPr>
        </p:nvSpPr>
        <p:spPr>
          <a:xfrm>
            <a:off x="433371" y="285952"/>
            <a:ext cx="1347211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40" name="Google Shape;240;p31"/>
          <p:cNvGrpSpPr/>
          <p:nvPr/>
        </p:nvGrpSpPr>
        <p:grpSpPr>
          <a:xfrm>
            <a:off x="0" y="1573339"/>
            <a:ext cx="3886034" cy="1338140"/>
            <a:chOff x="1047099" y="2241353"/>
            <a:chExt cx="3886034" cy="1338140"/>
          </a:xfrm>
        </p:grpSpPr>
        <p:sp>
          <p:nvSpPr>
            <p:cNvPr id="241" name="Google Shape;241;p31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2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12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3" name="Google Shape;243;p3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1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Preliminary</a:t>
              </a:r>
              <a:r>
                <a:rPr lang="zh-CN" altLang="en-US" sz="1800" b="1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 </a:t>
              </a:r>
              <a:r>
                <a:rPr lang="en-US" altLang="zh-CN" sz="1800" b="1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Model</a:t>
              </a:r>
              <a:endParaRPr sz="1800" b="1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endParaRPr>
            </a:p>
          </p:txBody>
        </p:sp>
        <p:sp>
          <p:nvSpPr>
            <p:cNvPr id="244" name="Google Shape;244;p31"/>
            <p:cNvSpPr txBox="1"/>
            <p:nvPr/>
          </p:nvSpPr>
          <p:spPr>
            <a:xfrm rot="18900000">
              <a:off x="1466702" y="2409308"/>
              <a:ext cx="3466431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buNone/>
              </a:pP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native</a:t>
              </a:r>
              <a:r>
                <a:rPr lang="zh-CN" altLang="en-US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country</a:t>
              </a:r>
              <a:r>
                <a:rPr lang="zh-CN" altLang="en-US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as</a:t>
              </a:r>
              <a:r>
                <a:rPr lang="zh-CN" altLang="en-US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random</a:t>
              </a:r>
              <a:r>
                <a:rPr lang="zh-CN" altLang="en-US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intercept</a:t>
              </a:r>
            </a:p>
            <a:p>
              <a:pPr marL="0" lvl="0" indent="0" algn="l" rtl="0">
                <a:spcBef>
                  <a:spcPts val="0"/>
                </a:spcBef>
                <a:buNone/>
              </a:pP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logistic</a:t>
              </a:r>
              <a:r>
                <a:rPr lang="zh-CN" altLang="en-US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regression</a:t>
              </a:r>
              <a:endParaRPr b="1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45" name="Google Shape;245;p31"/>
          <p:cNvGrpSpPr/>
          <p:nvPr/>
        </p:nvGrpSpPr>
        <p:grpSpPr>
          <a:xfrm>
            <a:off x="2193508" y="773452"/>
            <a:ext cx="2726286" cy="2547000"/>
            <a:chOff x="3203958" y="1258050"/>
            <a:chExt cx="2726286" cy="2547000"/>
          </a:xfrm>
        </p:grpSpPr>
        <p:sp>
          <p:nvSpPr>
            <p:cNvPr id="246" name="Google Shape;246;p31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4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1200" b="1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8" name="Google Shape;248;p31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1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Chi-squared</a:t>
              </a:r>
              <a:r>
                <a:rPr lang="zh-CN" altLang="en-US" sz="1800" b="1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 </a:t>
              </a:r>
              <a:r>
                <a:rPr lang="en-US" altLang="zh-CN" sz="1800" b="1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Test</a:t>
              </a:r>
              <a:endParaRPr sz="1800" b="1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endParaRPr>
            </a:p>
          </p:txBody>
        </p:sp>
        <p:sp>
          <p:nvSpPr>
            <p:cNvPr id="249" name="Google Shape;249;p31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altLang="zh-CN" b="1" dirty="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Interactions</a:t>
              </a:r>
              <a:endParaRPr b="1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50" name="Google Shape;250;p31"/>
          <p:cNvGrpSpPr/>
          <p:nvPr/>
        </p:nvGrpSpPr>
        <p:grpSpPr>
          <a:xfrm>
            <a:off x="3774804" y="1737477"/>
            <a:ext cx="3438030" cy="1341290"/>
            <a:chOff x="4877339" y="2238203"/>
            <a:chExt cx="3438030" cy="1341290"/>
          </a:xfrm>
        </p:grpSpPr>
        <p:sp>
          <p:nvSpPr>
            <p:cNvPr id="251" name="Google Shape;251;p31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6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1200" b="1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3" name="Google Shape;253;p31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1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Assumptions</a:t>
              </a:r>
              <a:endParaRPr sz="1800" b="1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endParaRPr>
            </a:p>
          </p:txBody>
        </p:sp>
        <p:sp>
          <p:nvSpPr>
            <p:cNvPr id="254" name="Google Shape;254;p31"/>
            <p:cNvSpPr txBox="1"/>
            <p:nvPr/>
          </p:nvSpPr>
          <p:spPr>
            <a:xfrm rot="18900000">
              <a:off x="5447820" y="2551589"/>
              <a:ext cx="286754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buNone/>
              </a:pPr>
              <a:r>
                <a:rPr lang="en-US" altLang="zh-CN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Binned</a:t>
              </a:r>
              <a:r>
                <a:rPr lang="zh-CN" altLang="en-US" sz="1200" b="1" dirty="0">
                  <a:solidFill>
                    <a:schemeClr val="dk2"/>
                  </a:solidFill>
                  <a:latin typeface="Inter"/>
                  <a:sym typeface="Inter"/>
                </a:rPr>
                <a:t> </a:t>
              </a:r>
              <a:r>
                <a:rPr lang="en-US" altLang="zh-CN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Residual</a:t>
              </a:r>
              <a:r>
                <a:rPr lang="zh-CN" altLang="en-US" sz="1200" b="1" dirty="0">
                  <a:solidFill>
                    <a:schemeClr val="dk2"/>
                  </a:solidFill>
                  <a:latin typeface="Inter"/>
                  <a:sym typeface="Inter"/>
                </a:rPr>
                <a:t> </a:t>
              </a:r>
              <a:r>
                <a:rPr lang="en-US" altLang="zh-CN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Plot</a:t>
              </a:r>
              <a:r>
                <a:rPr lang="zh-CN" altLang="en-US" sz="1200" b="1" dirty="0">
                  <a:solidFill>
                    <a:schemeClr val="dk2"/>
                  </a:solidFill>
                  <a:latin typeface="Inter"/>
                  <a:sym typeface="Inter"/>
                </a:rPr>
                <a:t> </a:t>
              </a:r>
              <a:r>
                <a:rPr lang="en-US" altLang="zh-CN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:</a:t>
              </a:r>
              <a:r>
                <a:rPr lang="zh-CN" altLang="en-US" sz="1200" b="1" dirty="0">
                  <a:solidFill>
                    <a:schemeClr val="dk2"/>
                  </a:solidFill>
                  <a:latin typeface="Inter"/>
                  <a:sym typeface="Inter"/>
                </a:rPr>
                <a:t> </a:t>
              </a:r>
              <a:r>
                <a:rPr lang="en-US" altLang="zh-CN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randomness</a:t>
              </a:r>
            </a:p>
            <a:p>
              <a:pPr lvl="0"/>
              <a:r>
                <a:rPr lang="en-US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Multicollinearity</a:t>
              </a:r>
              <a:r>
                <a:rPr lang="en-US" altLang="zh-CN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,</a:t>
              </a:r>
              <a:r>
                <a:rPr lang="zh-CN" altLang="en-US" sz="1200" b="1" dirty="0">
                  <a:solidFill>
                    <a:schemeClr val="dk2"/>
                  </a:solidFill>
                  <a:latin typeface="Inter"/>
                  <a:sym typeface="Inter"/>
                </a:rPr>
                <a:t> </a:t>
              </a:r>
              <a:r>
                <a:rPr lang="en-US" altLang="zh-CN" sz="1200" b="1" dirty="0">
                  <a:solidFill>
                    <a:schemeClr val="dk2"/>
                  </a:solidFill>
                  <a:latin typeface="Inter"/>
                  <a:ea typeface="Inter"/>
                  <a:sym typeface="Inter"/>
                </a:rPr>
                <a:t>outliers</a:t>
              </a:r>
              <a:endParaRPr lang="en-US" sz="1200" b="1" dirty="0">
                <a:solidFill>
                  <a:schemeClr val="dk2"/>
                </a:solidFill>
                <a:latin typeface="Inter"/>
                <a:ea typeface="Inter"/>
                <a:sym typeface="Inter"/>
              </a:endParaRPr>
            </a:p>
          </p:txBody>
        </p:sp>
      </p:grpSp>
      <p:sp>
        <p:nvSpPr>
          <p:cNvPr id="19" name="Google Shape;86;p16">
            <a:extLst>
              <a:ext uri="{FF2B5EF4-FFF2-40B4-BE49-F238E27FC236}">
                <a16:creationId xmlns:a16="http://schemas.microsoft.com/office/drawing/2014/main" id="{54B03C3F-34BE-8649-B659-6C19F0D8AF9A}"/>
              </a:ext>
            </a:extLst>
          </p:cNvPr>
          <p:cNvSpPr txBox="1">
            <a:spLocks/>
          </p:cNvSpPr>
          <p:nvPr/>
        </p:nvSpPr>
        <p:spPr>
          <a:xfrm>
            <a:off x="184186" y="3599642"/>
            <a:ext cx="6565644" cy="1289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b="1" dirty="0">
                <a:solidFill>
                  <a:schemeClr val="bg2"/>
                </a:solidFill>
              </a:rPr>
              <a:t>Final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Model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2"/>
                </a:solidFill>
              </a:rPr>
              <a:t>income_50k ~ age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+ sex + </a:t>
            </a:r>
            <a:r>
              <a:rPr lang="en-US" altLang="zh-CN" b="1" dirty="0">
                <a:solidFill>
                  <a:schemeClr val="bg2"/>
                </a:solidFill>
              </a:rPr>
              <a:t>race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+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relationship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+ education +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endParaRPr lang="en-US" altLang="zh-CN" b="1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b="1" dirty="0">
                <a:solidFill>
                  <a:schemeClr val="bg2"/>
                </a:solidFill>
              </a:rPr>
              <a:t>	capital</a:t>
            </a:r>
            <a:r>
              <a:rPr lang="en-US" b="1" dirty="0">
                <a:solidFill>
                  <a:schemeClr val="bg2"/>
                </a:solidFill>
              </a:rPr>
              <a:t> +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occupation + hr_per_week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+ hour_2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+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age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 *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relationship + occupation + hr_per_week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(1|country) </a:t>
            </a:r>
          </a:p>
        </p:txBody>
      </p:sp>
    </p:spTree>
    <p:extLst>
      <p:ext uri="{BB962C8B-B14F-4D97-AF65-F5344CB8AC3E}">
        <p14:creationId xmlns:p14="http://schemas.microsoft.com/office/powerpoint/2010/main" val="25912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/>
          <p:nvPr/>
        </p:nvSpPr>
        <p:spPr>
          <a:xfrm rot="-5400000">
            <a:off x="1821651" y="-771375"/>
            <a:ext cx="5541300" cy="55413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body" idx="4294967295"/>
          </p:nvPr>
        </p:nvSpPr>
        <p:spPr>
          <a:xfrm>
            <a:off x="291095" y="261767"/>
            <a:ext cx="2101260" cy="7216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4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Results</a:t>
            </a:r>
            <a:endParaRPr sz="4800" dirty="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231;p30">
            <a:extLst>
              <a:ext uri="{FF2B5EF4-FFF2-40B4-BE49-F238E27FC236}">
                <a16:creationId xmlns:a16="http://schemas.microsoft.com/office/drawing/2014/main" id="{DB7329F1-7F58-C44E-AF91-7D85BEEE3715}"/>
              </a:ext>
            </a:extLst>
          </p:cNvPr>
          <p:cNvSpPr txBox="1">
            <a:spLocks/>
          </p:cNvSpPr>
          <p:nvPr/>
        </p:nvSpPr>
        <p:spPr>
          <a:xfrm>
            <a:off x="1797090" y="921870"/>
            <a:ext cx="5541301" cy="9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800" dirty="0">
                <a:solidFill>
                  <a:schemeClr val="accent4"/>
                </a:solidFill>
              </a:rPr>
              <a:t>Baseline</a:t>
            </a:r>
            <a:r>
              <a:rPr lang="en-US" altLang="zh-CN" sz="1800" dirty="0">
                <a:solidFill>
                  <a:schemeClr val="accent4"/>
                </a:solidFill>
              </a:rPr>
              <a:t>: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married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young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women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coming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from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India,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with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a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bachelor’s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degree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and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working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as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a</a:t>
            </a:r>
            <a:r>
              <a:rPr lang="zh-CN" altLang="en-US" sz="1800" dirty="0">
                <a:solidFill>
                  <a:schemeClr val="accent4"/>
                </a:solidFill>
              </a:rPr>
              <a:t> </a:t>
            </a:r>
            <a:r>
              <a:rPr lang="en-US" altLang="zh-CN" sz="1800" dirty="0">
                <a:solidFill>
                  <a:schemeClr val="accent4"/>
                </a:solidFill>
              </a:rPr>
              <a:t>clerk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16" name="Google Shape;227;p30">
            <a:extLst>
              <a:ext uri="{FF2B5EF4-FFF2-40B4-BE49-F238E27FC236}">
                <a16:creationId xmlns:a16="http://schemas.microsoft.com/office/drawing/2014/main" id="{6654D1C0-6E5C-C046-A5D4-294AAD9FC1CF}"/>
              </a:ext>
            </a:extLst>
          </p:cNvPr>
          <p:cNvSpPr txBox="1">
            <a:spLocks/>
          </p:cNvSpPr>
          <p:nvPr/>
        </p:nvSpPr>
        <p:spPr>
          <a:xfrm>
            <a:off x="2128701" y="2738240"/>
            <a:ext cx="5699085" cy="75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altLang="zh-CN" sz="2400" b="1" dirty="0">
                <a:solidFill>
                  <a:schemeClr val="accent4"/>
                </a:solidFill>
              </a:rPr>
              <a:t>relationship</a:t>
            </a:r>
            <a:r>
              <a:rPr lang="zh-CN" altLang="en-US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zh-CN" altLang="en-US" sz="2400" b="1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Wingdings" pitchFamily="2" charset="2"/>
              </a:rPr>
              <a:t>unmarried,</a:t>
            </a:r>
            <a:r>
              <a:rPr lang="zh-CN" altLang="en-US" sz="2400" b="1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Wingdings" pitchFamily="2" charset="2"/>
              </a:rPr>
              <a:t>own-child</a:t>
            </a:r>
            <a:endParaRPr lang="en" sz="2400" b="1" dirty="0">
              <a:solidFill>
                <a:schemeClr val="accent4"/>
              </a:solidFill>
            </a:endParaRPr>
          </a:p>
        </p:txBody>
      </p:sp>
      <p:sp>
        <p:nvSpPr>
          <p:cNvPr id="17" name="Google Shape;227;p30">
            <a:extLst>
              <a:ext uri="{FF2B5EF4-FFF2-40B4-BE49-F238E27FC236}">
                <a16:creationId xmlns:a16="http://schemas.microsoft.com/office/drawing/2014/main" id="{9A0BF6C0-BBFA-C449-AFE2-2AD0065662A8}"/>
              </a:ext>
            </a:extLst>
          </p:cNvPr>
          <p:cNvSpPr txBox="1">
            <a:spLocks/>
          </p:cNvSpPr>
          <p:nvPr/>
        </p:nvSpPr>
        <p:spPr>
          <a:xfrm>
            <a:off x="2128701" y="1850085"/>
            <a:ext cx="5128908" cy="7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</a:rPr>
              <a:t>education,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capital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gain,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occupation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endParaRPr lang="en" sz="2400" b="1" dirty="0">
              <a:solidFill>
                <a:schemeClr val="accent2"/>
              </a:solidFill>
            </a:endParaRPr>
          </a:p>
        </p:txBody>
      </p:sp>
      <p:sp>
        <p:nvSpPr>
          <p:cNvPr id="18" name="Google Shape;229;p30">
            <a:extLst>
              <a:ext uri="{FF2B5EF4-FFF2-40B4-BE49-F238E27FC236}">
                <a16:creationId xmlns:a16="http://schemas.microsoft.com/office/drawing/2014/main" id="{41A07354-658D-334B-96EB-FD7E001B2686}"/>
              </a:ext>
            </a:extLst>
          </p:cNvPr>
          <p:cNvSpPr txBox="1">
            <a:spLocks/>
          </p:cNvSpPr>
          <p:nvPr/>
        </p:nvSpPr>
        <p:spPr>
          <a:xfrm>
            <a:off x="2128701" y="3769736"/>
            <a:ext cx="6647309" cy="10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400" b="1" dirty="0">
                <a:solidFill>
                  <a:schemeClr val="accent6"/>
                </a:solidFill>
              </a:rPr>
              <a:t>age</a:t>
            </a:r>
            <a:r>
              <a:rPr lang="en-US" altLang="zh-CN" sz="2400" b="1" dirty="0">
                <a:solidFill>
                  <a:schemeClr val="accent6"/>
                </a:solidFill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middle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↑23%</a:t>
            </a:r>
            <a:r>
              <a:rPr lang="zh-CN" altLang="en-US" sz="2400" b="1" dirty="0">
                <a:solidFill>
                  <a:schemeClr val="accent6"/>
                </a:solidFill>
              </a:rPr>
              <a:t>  </a:t>
            </a:r>
            <a:r>
              <a:rPr lang="en-US" altLang="zh-CN" sz="2400" b="1" dirty="0">
                <a:solidFill>
                  <a:schemeClr val="accent6"/>
                </a:solidFill>
              </a:rPr>
              <a:t>|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senior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68%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CN" sz="2400" b="1" dirty="0">
                <a:solidFill>
                  <a:schemeClr val="accent6"/>
                </a:solidFill>
              </a:rPr>
              <a:t>,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old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13%</a:t>
            </a:r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</a:rPr>
              <a:t>working hours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&amp;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square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of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working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hours</a:t>
            </a:r>
            <a:endParaRPr lang="en-US" sz="2400" b="1" dirty="0">
              <a:solidFill>
                <a:schemeClr val="accent6"/>
              </a:solidFill>
            </a:endParaRPr>
          </a:p>
          <a:p>
            <a:endParaRPr lang="en" sz="2400" b="1" dirty="0">
              <a:solidFill>
                <a:schemeClr val="accent6"/>
              </a:solidFill>
            </a:endParaRPr>
          </a:p>
        </p:txBody>
      </p:sp>
      <p:pic>
        <p:nvPicPr>
          <p:cNvPr id="5" name="Graphic 4" descr="Arrow: Clockwise curve">
            <a:extLst>
              <a:ext uri="{FF2B5EF4-FFF2-40B4-BE49-F238E27FC236}">
                <a16:creationId xmlns:a16="http://schemas.microsoft.com/office/drawing/2014/main" id="{805043B5-67B9-C740-832D-15E64984B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32708" y="1823514"/>
            <a:ext cx="818034" cy="818034"/>
          </a:xfrm>
          <a:prstGeom prst="rect">
            <a:avLst/>
          </a:prstGeom>
        </p:spPr>
      </p:pic>
      <p:pic>
        <p:nvPicPr>
          <p:cNvPr id="15" name="Graphic 14" descr="Arrow: Clockwise curve">
            <a:extLst>
              <a:ext uri="{FF2B5EF4-FFF2-40B4-BE49-F238E27FC236}">
                <a16:creationId xmlns:a16="http://schemas.microsoft.com/office/drawing/2014/main" id="{230A86BC-FA15-4F41-B730-BBD86D7F9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007878" y="2641548"/>
            <a:ext cx="818034" cy="818034"/>
          </a:xfrm>
          <a:prstGeom prst="rect">
            <a:avLst/>
          </a:prstGeom>
        </p:spPr>
      </p:pic>
      <p:pic>
        <p:nvPicPr>
          <p:cNvPr id="19" name="Graphic 18" descr="Arrow: Clockwise curve">
            <a:extLst>
              <a:ext uri="{FF2B5EF4-FFF2-40B4-BE49-F238E27FC236}">
                <a16:creationId xmlns:a16="http://schemas.microsoft.com/office/drawing/2014/main" id="{67D54FE8-34F4-034B-908F-89888C8F0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6681" y="3815387"/>
            <a:ext cx="605777" cy="605777"/>
          </a:xfrm>
          <a:prstGeom prst="rect">
            <a:avLst/>
          </a:prstGeom>
        </p:spPr>
      </p:pic>
      <p:pic>
        <p:nvPicPr>
          <p:cNvPr id="20" name="Graphic 19" descr="Arrow: Clockwise curve">
            <a:extLst>
              <a:ext uri="{FF2B5EF4-FFF2-40B4-BE49-F238E27FC236}">
                <a16:creationId xmlns:a16="http://schemas.microsoft.com/office/drawing/2014/main" id="{39019039-2404-6D4C-AAC3-F49623719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345851" y="3808343"/>
            <a:ext cx="605776" cy="6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3;p28">
            <a:extLst>
              <a:ext uri="{FF2B5EF4-FFF2-40B4-BE49-F238E27FC236}">
                <a16:creationId xmlns:a16="http://schemas.microsoft.com/office/drawing/2014/main" id="{59B47FE2-87CA-C34B-8813-BF57FA34D5B2}"/>
              </a:ext>
            </a:extLst>
          </p:cNvPr>
          <p:cNvSpPr/>
          <p:nvPr/>
        </p:nvSpPr>
        <p:spPr>
          <a:xfrm>
            <a:off x="1686265" y="903055"/>
            <a:ext cx="7266819" cy="357463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body" idx="4294967295"/>
          </p:nvPr>
        </p:nvSpPr>
        <p:spPr>
          <a:xfrm>
            <a:off x="321900" y="373575"/>
            <a:ext cx="2101260" cy="7216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4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Results</a:t>
            </a:r>
            <a:endParaRPr sz="4800" dirty="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4294967295"/>
          </p:nvPr>
        </p:nvSpPr>
        <p:spPr>
          <a:xfrm>
            <a:off x="4998901" y="1095241"/>
            <a:ext cx="3443881" cy="5913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country(intercept)</a:t>
            </a:r>
            <a:r>
              <a:rPr lang="zh-CN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std.</a:t>
            </a:r>
            <a:r>
              <a:rPr lang="zh-CN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Dev</a:t>
            </a:r>
            <a:r>
              <a:rPr lang="zh-CN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0.37</a:t>
            </a:r>
            <a:endParaRPr sz="1600" b="1" dirty="0">
              <a:solidFill>
                <a:schemeClr val="accent2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F77C0-5ABA-E440-B705-176EDCF0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40" y="2003558"/>
            <a:ext cx="5083044" cy="2983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49287F-545C-BA43-9293-1F49D0ADF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9" y="1624721"/>
            <a:ext cx="4156146" cy="2545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3907B-9652-644B-AE9F-D6978D48F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7" y="1636465"/>
            <a:ext cx="4156146" cy="25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ctrTitle" idx="4294967295"/>
          </p:nvPr>
        </p:nvSpPr>
        <p:spPr>
          <a:xfrm>
            <a:off x="1527464" y="2802416"/>
            <a:ext cx="3371914" cy="7697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>
                <a:solidFill>
                  <a:schemeClr val="accent6"/>
                </a:solidFill>
              </a:rPr>
              <a:t>&gt;&gt;</a:t>
            </a:r>
            <a:r>
              <a:rPr lang="zh-CN" altLang="en-US" sz="4800" dirty="0">
                <a:solidFill>
                  <a:schemeClr val="accent6"/>
                </a:solidFill>
              </a:rPr>
              <a:t> </a:t>
            </a:r>
            <a:r>
              <a:rPr lang="en-US" altLang="zh-CN" sz="4800" dirty="0">
                <a:solidFill>
                  <a:schemeClr val="accent6"/>
                </a:solidFill>
              </a:rPr>
              <a:t>$</a:t>
            </a:r>
            <a:r>
              <a:rPr lang="zh-CN" altLang="en-US" sz="4800" dirty="0">
                <a:solidFill>
                  <a:schemeClr val="accent6"/>
                </a:solidFill>
              </a:rPr>
              <a:t> </a:t>
            </a:r>
            <a:r>
              <a:rPr lang="en-US" altLang="zh-CN" sz="4800" dirty="0">
                <a:solidFill>
                  <a:schemeClr val="accent6"/>
                </a:solidFill>
              </a:rPr>
              <a:t>50,000</a:t>
            </a:r>
            <a:endParaRPr sz="4800" dirty="0">
              <a:solidFill>
                <a:schemeClr val="accent6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ctrTitle" idx="4294967295"/>
          </p:nvPr>
        </p:nvSpPr>
        <p:spPr>
          <a:xfrm>
            <a:off x="6777794" y="4533168"/>
            <a:ext cx="2004962" cy="644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6"/>
                </a:solidFill>
              </a:rPr>
              <a:t>Yuwei</a:t>
            </a:r>
            <a:r>
              <a:rPr lang="zh-CN" altLang="en-US" sz="2400" dirty="0">
                <a:solidFill>
                  <a:schemeClr val="accent6"/>
                </a:solidFill>
              </a:rPr>
              <a:t> </a:t>
            </a:r>
            <a:r>
              <a:rPr lang="en-US" altLang="zh-CN" sz="2400" dirty="0">
                <a:solidFill>
                  <a:schemeClr val="accent6"/>
                </a:solidFill>
              </a:rPr>
              <a:t>Zhang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01;p18">
            <a:extLst>
              <a:ext uri="{FF2B5EF4-FFF2-40B4-BE49-F238E27FC236}">
                <a16:creationId xmlns:a16="http://schemas.microsoft.com/office/drawing/2014/main" id="{46C3E704-4284-0C48-AF91-7A9AD2EB097A}"/>
              </a:ext>
            </a:extLst>
          </p:cNvPr>
          <p:cNvSpPr txBox="1">
            <a:spLocks/>
          </p:cNvSpPr>
          <p:nvPr/>
        </p:nvSpPr>
        <p:spPr>
          <a:xfrm>
            <a:off x="544316" y="1181285"/>
            <a:ext cx="4465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altLang="zh-CN" sz="10000" dirty="0">
                <a:solidFill>
                  <a:schemeClr val="accent2"/>
                </a:solidFill>
              </a:rPr>
              <a:t>Thanks!</a:t>
            </a:r>
            <a:endParaRPr lang="en-US" sz="10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304</Words>
  <Application>Microsoft Macintosh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Inter-Regular</vt:lpstr>
      <vt:lpstr>Playfair Display Regular</vt:lpstr>
      <vt:lpstr>Times New Roman</vt:lpstr>
      <vt:lpstr>Calibri</vt:lpstr>
      <vt:lpstr>Arial</vt:lpstr>
      <vt:lpstr>Inter</vt:lpstr>
      <vt:lpstr>Feeble template</vt:lpstr>
      <vt:lpstr>Factors  affecting income</vt:lpstr>
      <vt:lpstr>Introduction</vt:lpstr>
      <vt:lpstr>PowerPoint Presentation</vt:lpstr>
      <vt:lpstr>Model</vt:lpstr>
      <vt:lpstr>PowerPoint Presentation</vt:lpstr>
      <vt:lpstr>PowerPoint Presentation</vt:lpstr>
      <vt:lpstr>&gt;&gt; $ 50,000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  Factors      affecting     income  $</dc:title>
  <cp:lastModifiedBy>Yuwei Zhang</cp:lastModifiedBy>
  <cp:revision>158</cp:revision>
  <dcterms:modified xsi:type="dcterms:W3CDTF">2020-11-23T21:07:04Z</dcterms:modified>
</cp:coreProperties>
</file>