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64" r:id="rId5"/>
    <p:sldId id="259" r:id="rId6"/>
    <p:sldId id="2448" r:id="rId7"/>
    <p:sldId id="2462" r:id="rId8"/>
    <p:sldId id="2478" r:id="rId9"/>
    <p:sldId id="2451" r:id="rId10"/>
    <p:sldId id="2463" r:id="rId11"/>
    <p:sldId id="2465" r:id="rId12"/>
    <p:sldId id="2466" r:id="rId13"/>
    <p:sldId id="2457" r:id="rId14"/>
    <p:sldId id="2467" r:id="rId15"/>
    <p:sldId id="2468" r:id="rId16"/>
    <p:sldId id="2470" r:id="rId17"/>
    <p:sldId id="2469" r:id="rId18"/>
    <p:sldId id="2471" r:id="rId19"/>
    <p:sldId id="2472" r:id="rId20"/>
    <p:sldId id="2473" r:id="rId21"/>
    <p:sldId id="2474" r:id="rId22"/>
    <p:sldId id="2475" r:id="rId23"/>
    <p:sldId id="2476" r:id="rId24"/>
    <p:sldId id="2477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2.wdp"/><Relationship Id="rId7" Type="http://schemas.openxmlformats.org/officeDocument/2006/relationships/image" Target="../media/image3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umbrella, jumping, game&#10;&#10;Description automatically generated">
            <a:extLst>
              <a:ext uri="{FF2B5EF4-FFF2-40B4-BE49-F238E27FC236}">
                <a16:creationId xmlns:a16="http://schemas.microsoft.com/office/drawing/2014/main" id="{247B1EF7-B980-4A4F-B60A-20AE205D0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530" r="2553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AC101A-A112-43D1-9298-9581B43D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5A761-8CD7-40DC-8230-A0DDFD82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69256"/>
            <a:ext cx="4663736" cy="1907256"/>
          </a:xfrm>
        </p:spPr>
        <p:txBody>
          <a:bodyPr/>
          <a:lstStyle/>
          <a:p>
            <a:r>
              <a:rPr lang="en-US" dirty="0"/>
              <a:t>Gabe Newell who secretly “stole” my money in the name of discounts VIA </a:t>
            </a:r>
          </a:p>
          <a:p>
            <a:r>
              <a:rPr lang="en-US" sz="1800" b="1" dirty="0" err="1"/>
              <a:t>STEAm</a:t>
            </a:r>
            <a:endParaRPr lang="en-US" sz="1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32102-AABC-4B6C-BF7A-0DE04F7C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3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7A71-7C3F-4BA5-A6FA-FB9D71CA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DD418E-0125-4C51-8434-F1E77B079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02B1C7CE-72E8-48AA-AE5E-F9E9CF5EB315}"/>
              </a:ext>
            </a:extLst>
          </p:cNvPr>
          <p:cNvSpPr txBox="1">
            <a:spLocks/>
          </p:cNvSpPr>
          <p:nvPr/>
        </p:nvSpPr>
        <p:spPr>
          <a:xfrm>
            <a:off x="878889" y="4745714"/>
            <a:ext cx="9579006" cy="1814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cs typeface="Biome Light" panose="020B0303030204020804" pitchFamily="34" charset="0"/>
              </a:rPr>
              <a:t>Variables Dropped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cs typeface="Biome Light" panose="020B0303030204020804" pitchFamily="34" charset="0"/>
              </a:rPr>
              <a:t>achievements, </a:t>
            </a:r>
            <a:r>
              <a:rPr lang="en-US" sz="2000" dirty="0" err="1">
                <a:cs typeface="Biome Light" panose="020B0303030204020804" pitchFamily="34" charset="0"/>
              </a:rPr>
              <a:t>mature_content</a:t>
            </a:r>
            <a:r>
              <a:rPr lang="en-US" sz="2000" dirty="0">
                <a:cs typeface="Biome Light" panose="020B0303030204020804" pitchFamily="34" charset="0"/>
              </a:rPr>
              <a:t>, multi-player, online, Chinese, and Portuguese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cs typeface="Biome Light" panose="020B0303030204020804" pitchFamily="34" charset="0"/>
              </a:rPr>
              <a:t>Double check with </a:t>
            </a:r>
            <a:r>
              <a:rPr lang="en-US" sz="2000" dirty="0" err="1">
                <a:cs typeface="Biome Light" panose="020B0303030204020804" pitchFamily="34" charset="0"/>
              </a:rPr>
              <a:t>anova</a:t>
            </a:r>
            <a:r>
              <a:rPr lang="en-US" sz="2000" dirty="0">
                <a:cs typeface="Biome Light" panose="020B0303030204020804" pitchFamily="34" charset="0"/>
              </a:rPr>
              <a:t> chi-square test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E65895B-C4CA-4E05-BC78-D75E489EBA66}"/>
              </a:ext>
            </a:extLst>
          </p:cNvPr>
          <p:cNvSpPr txBox="1">
            <a:spLocks/>
          </p:cNvSpPr>
          <p:nvPr/>
        </p:nvSpPr>
        <p:spPr>
          <a:xfrm>
            <a:off x="3772877" y="1591704"/>
            <a:ext cx="4646246" cy="361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cs typeface="Biome Light" panose="020B0303030204020804" pitchFamily="34" charset="0"/>
              </a:rPr>
              <a:t>Stepwise Selection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EFC015-D6F1-401C-A8E6-54A720BE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7" y="2035522"/>
            <a:ext cx="11869445" cy="26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4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F5EED-2198-4842-B751-4652DD0FC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D1C02F0D-68C9-42B9-81DF-22E41FC01E20}"/>
              </a:ext>
            </a:extLst>
          </p:cNvPr>
          <p:cNvSpPr txBox="1">
            <a:spLocks/>
          </p:cNvSpPr>
          <p:nvPr/>
        </p:nvSpPr>
        <p:spPr>
          <a:xfrm>
            <a:off x="3772877" y="437607"/>
            <a:ext cx="4646246" cy="361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 err="1">
                <a:cs typeface="Biome Light" panose="020B0303030204020804" pitchFamily="34" charset="0"/>
              </a:rPr>
              <a:t>Anova</a:t>
            </a:r>
            <a:r>
              <a:rPr lang="en-US" sz="2400" dirty="0">
                <a:cs typeface="Biome Light" panose="020B0303030204020804" pitchFamily="34" charset="0"/>
              </a:rPr>
              <a:t> Chi-square Test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B344A2F4-5F07-49E2-A050-7514B493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5" y="1057877"/>
            <a:ext cx="5654205" cy="1272650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F142EAA4-CFDC-4617-8BFE-2ED9957AE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82" y="1026509"/>
            <a:ext cx="5723081" cy="1335386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A3DFD2-0891-421B-856A-F02A78778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95" y="3021490"/>
            <a:ext cx="5654205" cy="1505984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03BC53CB-5F75-4BFB-B643-8DECF034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92089"/>
            <a:ext cx="5947673" cy="13353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19A9EA-328C-464C-B93B-BF8F1C0E96AC}"/>
              </a:ext>
            </a:extLst>
          </p:cNvPr>
          <p:cNvSpPr/>
          <p:nvPr/>
        </p:nvSpPr>
        <p:spPr>
          <a:xfrm>
            <a:off x="2097741" y="2330527"/>
            <a:ext cx="1918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8D3D5-B0E8-40BB-A040-FEE3CD51EB86}"/>
              </a:ext>
            </a:extLst>
          </p:cNvPr>
          <p:cNvSpPr/>
          <p:nvPr/>
        </p:nvSpPr>
        <p:spPr>
          <a:xfrm>
            <a:off x="8438047" y="2330526"/>
            <a:ext cx="1096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7350CB-DE18-4ED7-B6C3-685AE7BBCD27}"/>
              </a:ext>
            </a:extLst>
          </p:cNvPr>
          <p:cNvSpPr/>
          <p:nvPr/>
        </p:nvSpPr>
        <p:spPr>
          <a:xfrm>
            <a:off x="2471559" y="4525939"/>
            <a:ext cx="11705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Chinese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D684C9-6D90-4A7C-B5BB-916253EC6ABD}"/>
              </a:ext>
            </a:extLst>
          </p:cNvPr>
          <p:cNvSpPr/>
          <p:nvPr/>
        </p:nvSpPr>
        <p:spPr>
          <a:xfrm>
            <a:off x="8319006" y="4465707"/>
            <a:ext cx="17012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multi-player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03D348C-3C4A-4B11-9A6B-5F136E672C13}"/>
              </a:ext>
            </a:extLst>
          </p:cNvPr>
          <p:cNvSpPr txBox="1">
            <a:spLocks/>
          </p:cNvSpPr>
          <p:nvPr/>
        </p:nvSpPr>
        <p:spPr>
          <a:xfrm>
            <a:off x="878889" y="5012046"/>
            <a:ext cx="9579006" cy="1814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cs typeface="Biome Light" panose="020B0303030204020804" pitchFamily="34" charset="0"/>
              </a:rPr>
              <a:t>Indeed!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>
                <a:cs typeface="Biome Light" panose="020B0303030204020804" pitchFamily="34" charset="0"/>
              </a:rPr>
              <a:t>Anova</a:t>
            </a:r>
            <a:r>
              <a:rPr lang="en-US" sz="2000" dirty="0">
                <a:cs typeface="Biome Light" panose="020B0303030204020804" pitchFamily="34" charset="0"/>
              </a:rPr>
              <a:t> Chi-square Test confirms it is appropriate to drop those variables.</a:t>
            </a:r>
          </a:p>
        </p:txBody>
      </p:sp>
    </p:spTree>
    <p:extLst>
      <p:ext uri="{BB962C8B-B14F-4D97-AF65-F5344CB8AC3E}">
        <p14:creationId xmlns:p14="http://schemas.microsoft.com/office/powerpoint/2010/main" val="17530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5610-23D7-4A8B-9350-C2D42A7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896E8-3FBA-40A4-9989-F1F5F9641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A close up of a receipt&#10;&#10;Description automatically generated">
            <a:extLst>
              <a:ext uri="{FF2B5EF4-FFF2-40B4-BE49-F238E27FC236}">
                <a16:creationId xmlns:a16="http://schemas.microsoft.com/office/drawing/2014/main" id="{7C4122D2-0D2E-4F83-8025-A953217E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704"/>
            <a:ext cx="4794227" cy="3724211"/>
          </a:xfrm>
          <a:prstGeom prst="rect">
            <a:avLst/>
          </a:prstGeom>
        </p:spPr>
      </p:pic>
      <p:pic>
        <p:nvPicPr>
          <p:cNvPr id="7" name="Picture 6" descr="A close up of a receipt&#10;&#10;Description automatically generated">
            <a:extLst>
              <a:ext uri="{FF2B5EF4-FFF2-40B4-BE49-F238E27FC236}">
                <a16:creationId xmlns:a16="http://schemas.microsoft.com/office/drawing/2014/main" id="{012511FE-FFF5-4A81-B805-34693766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03" y="1544568"/>
            <a:ext cx="5088697" cy="37688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6E1F8D0-6039-4C57-941C-83B6CC8600FE}"/>
              </a:ext>
            </a:extLst>
          </p:cNvPr>
          <p:cNvSpPr/>
          <p:nvPr/>
        </p:nvSpPr>
        <p:spPr>
          <a:xfrm>
            <a:off x="5069150" y="3062796"/>
            <a:ext cx="1802167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D73DA4-9D91-42D2-9787-E425D3B081E4}"/>
              </a:ext>
            </a:extLst>
          </p:cNvPr>
          <p:cNvSpPr/>
          <p:nvPr/>
        </p:nvSpPr>
        <p:spPr>
          <a:xfrm>
            <a:off x="1624614" y="4305670"/>
            <a:ext cx="1109708" cy="150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F819E-24E4-4734-823F-29D963D8A669}"/>
              </a:ext>
            </a:extLst>
          </p:cNvPr>
          <p:cNvSpPr/>
          <p:nvPr/>
        </p:nvSpPr>
        <p:spPr>
          <a:xfrm>
            <a:off x="2000888" y="5555749"/>
            <a:ext cx="7938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Based on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anova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test and multicollinearity check, drop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totalLan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96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164C-2670-4F16-876E-92A52BC0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592A8-7EBB-417C-902A-DB92AF4B6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2E454-E302-4F87-A63A-15BD47CF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4" y="2392693"/>
            <a:ext cx="11620512" cy="557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84503-9B88-4BEF-80CC-171640BC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386" y="3053918"/>
            <a:ext cx="7457888" cy="2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7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Placeholder 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991902-6ACF-4649-AD4D-BD7F30C9CD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35" r="250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397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CF35-E877-484C-B572-8C778ED3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313" y="24572"/>
            <a:ext cx="4729956" cy="823913"/>
          </a:xfrm>
        </p:spPr>
        <p:txBody>
          <a:bodyPr/>
          <a:lstStyle/>
          <a:p>
            <a:r>
              <a:rPr lang="en-US" sz="1600" dirty="0"/>
              <a:t>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79DA4-0D33-4B55-9852-DC52ED342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4A7956B-D1D3-48F6-88AA-07C3FFBE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6740" cy="6583004"/>
          </a:xfrm>
          <a:prstGeom prst="rect">
            <a:avLst/>
          </a:prstGeom>
        </p:spPr>
      </p:pic>
      <p:pic>
        <p:nvPicPr>
          <p:cNvPr id="7" name="Picture 6" descr="A picture containing graphical user interface, text, Word&#10;&#10;Description automatically generated">
            <a:extLst>
              <a:ext uri="{FF2B5EF4-FFF2-40B4-BE49-F238E27FC236}">
                <a16:creationId xmlns:a16="http://schemas.microsoft.com/office/drawing/2014/main" id="{57616D8E-3801-4ADB-ACCB-81653CA8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740" y="26634"/>
            <a:ext cx="906124" cy="6662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2C9E5E-5ECC-40C2-AB3C-0CFD5FE149B3}"/>
              </a:ext>
            </a:extLst>
          </p:cNvPr>
          <p:cNvSpPr/>
          <p:nvPr/>
        </p:nvSpPr>
        <p:spPr>
          <a:xfrm>
            <a:off x="6136291" y="566311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Holding other factors constant and under 90% confidence level:</a:t>
            </a:r>
          </a:p>
          <a:p>
            <a:endParaRPr lang="en-US" sz="1400" dirty="0"/>
          </a:p>
          <a:p>
            <a:r>
              <a:rPr lang="en-US" sz="1400" b="1" i="1" dirty="0"/>
              <a:t>Compared with Action games, the odds of:</a:t>
            </a:r>
          </a:p>
          <a:p>
            <a:r>
              <a:rPr lang="en-US" sz="1400" dirty="0"/>
              <a:t>Adventure games 		23% higher odds</a:t>
            </a:r>
          </a:p>
          <a:p>
            <a:r>
              <a:rPr lang="en-US" sz="1400" dirty="0"/>
              <a:t>Casual games 		39% higher odds</a:t>
            </a:r>
          </a:p>
          <a:p>
            <a:r>
              <a:rPr lang="en-US" sz="1400" dirty="0"/>
              <a:t>RPG games 			45% higher odds</a:t>
            </a:r>
          </a:p>
          <a:p>
            <a:r>
              <a:rPr lang="en-US" sz="1400" dirty="0"/>
              <a:t>Strategy games 		21% higher odds</a:t>
            </a:r>
          </a:p>
          <a:p>
            <a:endParaRPr lang="en-US" sz="1400" dirty="0"/>
          </a:p>
          <a:p>
            <a:r>
              <a:rPr lang="en-US" sz="1400" dirty="0"/>
              <a:t>one unit increase in original price 	0.9% higher odds</a:t>
            </a:r>
          </a:p>
          <a:p>
            <a:endParaRPr lang="en-US" sz="1400" dirty="0"/>
          </a:p>
          <a:p>
            <a:r>
              <a:rPr lang="en-US" sz="1400" dirty="0"/>
              <a:t>free games 			13% lower odds</a:t>
            </a:r>
          </a:p>
          <a:p>
            <a:endParaRPr lang="en-US" sz="1400" dirty="0"/>
          </a:p>
          <a:p>
            <a:r>
              <a:rPr lang="en-US" sz="1400" dirty="0"/>
              <a:t>zero discount 		24% higher odds</a:t>
            </a:r>
          </a:p>
          <a:p>
            <a:endParaRPr lang="en-US" sz="1400" dirty="0"/>
          </a:p>
          <a:p>
            <a:r>
              <a:rPr lang="en-US" sz="1400" dirty="0" err="1"/>
              <a:t>trading_cards</a:t>
            </a:r>
            <a:r>
              <a:rPr lang="en-US" sz="1400" dirty="0"/>
              <a:t> 		20% lower odds</a:t>
            </a:r>
          </a:p>
          <a:p>
            <a:endParaRPr lang="en-US" sz="1400" dirty="0"/>
          </a:p>
          <a:p>
            <a:r>
              <a:rPr lang="en-US" sz="1400" dirty="0"/>
              <a:t>controller 			30% higher odds</a:t>
            </a:r>
          </a:p>
          <a:p>
            <a:endParaRPr lang="en-US" sz="1400" dirty="0"/>
          </a:p>
          <a:p>
            <a:r>
              <a:rPr lang="en-US" sz="1400" dirty="0"/>
              <a:t>Russian 			20% lower odds</a:t>
            </a:r>
          </a:p>
          <a:p>
            <a:endParaRPr lang="en-US" sz="1400" dirty="0"/>
          </a:p>
          <a:p>
            <a:r>
              <a:rPr lang="en-US" sz="1400" dirty="0"/>
              <a:t>Spanish 			37% higher odds</a:t>
            </a:r>
          </a:p>
          <a:p>
            <a:endParaRPr lang="en-US" sz="1400" dirty="0"/>
          </a:p>
          <a:p>
            <a:r>
              <a:rPr lang="en-US" sz="1400" dirty="0"/>
              <a:t>Spanish 			16% lower odds</a:t>
            </a:r>
          </a:p>
          <a:p>
            <a:endParaRPr lang="en-US" sz="1400" dirty="0"/>
          </a:p>
          <a:p>
            <a:r>
              <a:rPr lang="en-US" sz="1400" b="1" i="1" dirty="0"/>
              <a:t>Compared with Action games, one unit increase in original price of:</a:t>
            </a:r>
          </a:p>
          <a:p>
            <a:r>
              <a:rPr lang="en-US" sz="1400" dirty="0"/>
              <a:t>Simulation games 		1.57% lower odds</a:t>
            </a:r>
          </a:p>
          <a:p>
            <a:r>
              <a:rPr lang="en-US" sz="1400" dirty="0"/>
              <a:t>Strategy games 		1.59% lower odds</a:t>
            </a:r>
          </a:p>
        </p:txBody>
      </p:sp>
    </p:spTree>
    <p:extLst>
      <p:ext uri="{BB962C8B-B14F-4D97-AF65-F5344CB8AC3E}">
        <p14:creationId xmlns:p14="http://schemas.microsoft.com/office/powerpoint/2010/main" val="403240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197-5418-41AC-8B1C-1FCEF344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4572"/>
            <a:ext cx="11002962" cy="823913"/>
          </a:xfrm>
        </p:spPr>
        <p:txBody>
          <a:bodyPr/>
          <a:lstStyle/>
          <a:p>
            <a:r>
              <a:rPr lang="en-US" dirty="0"/>
              <a:t>Model Assessment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A436D-6CDA-4730-92A2-9052FFA86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09D2407-4AE8-474D-AAFC-46B6FCE5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406" y="724197"/>
            <a:ext cx="5159187" cy="321591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5C936F3-D767-46EE-9E21-4E03C8A9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8" y="3642081"/>
            <a:ext cx="5159187" cy="321591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172A8BA-ABD1-43CF-99E9-635A86FF6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710" y="3668697"/>
            <a:ext cx="5197290" cy="3093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432E55-F8C7-4595-A56F-CB1F2DDAA61E}"/>
              </a:ext>
            </a:extLst>
          </p:cNvPr>
          <p:cNvSpPr/>
          <p:nvPr/>
        </p:nvSpPr>
        <p:spPr>
          <a:xfrm>
            <a:off x="275209" y="1916657"/>
            <a:ext cx="29828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 least 95% points are within the SE bond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8E137E-3D74-417D-8E70-D115A51B7FF8}"/>
              </a:ext>
            </a:extLst>
          </p:cNvPr>
          <p:cNvSpPr/>
          <p:nvPr/>
        </p:nvSpPr>
        <p:spPr>
          <a:xfrm>
            <a:off x="9010321" y="2027758"/>
            <a:ext cx="29828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discernible pattern</a:t>
            </a:r>
          </a:p>
        </p:txBody>
      </p:sp>
    </p:spTree>
    <p:extLst>
      <p:ext uri="{BB962C8B-B14F-4D97-AF65-F5344CB8AC3E}">
        <p14:creationId xmlns:p14="http://schemas.microsoft.com/office/powerpoint/2010/main" val="171536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DC33-4EE0-49D1-8AF4-76DDF139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8F725-8E62-45D4-B6E1-69989C968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A1658C4-1EF1-41F1-BAD2-93AE5F9B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895" y="1591704"/>
            <a:ext cx="5166808" cy="301778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2CBA6F6-E6F0-4DBC-906C-CED24BDD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55" y="1768133"/>
            <a:ext cx="3912253" cy="23628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46D863-3BAD-4590-88A0-9C4E44519AFC}"/>
              </a:ext>
            </a:extLst>
          </p:cNvPr>
          <p:cNvSpPr/>
          <p:nvPr/>
        </p:nvSpPr>
        <p:spPr>
          <a:xfrm>
            <a:off x="1996375" y="4307410"/>
            <a:ext cx="185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 is 0.682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F5B41-1D76-4C25-856F-3F7913D0BDC5}"/>
              </a:ext>
            </a:extLst>
          </p:cNvPr>
          <p:cNvSpPr/>
          <p:nvPr/>
        </p:nvSpPr>
        <p:spPr>
          <a:xfrm>
            <a:off x="6096000" y="47139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51.4 percent of classified positive review are indeed positive</a:t>
            </a:r>
          </a:p>
          <a:p>
            <a:endParaRPr lang="en-US" dirty="0"/>
          </a:p>
          <a:p>
            <a:r>
              <a:rPr lang="en-US" dirty="0"/>
              <a:t>62 percent of classified negative review are falsely negative</a:t>
            </a:r>
          </a:p>
          <a:p>
            <a:endParaRPr lang="en-US" dirty="0"/>
          </a:p>
          <a:p>
            <a:r>
              <a:rPr lang="en-US" dirty="0"/>
              <a:t>AUC at 0.587 indicates some diagnostic ability but not ideal</a:t>
            </a:r>
          </a:p>
        </p:txBody>
      </p:sp>
    </p:spTree>
    <p:extLst>
      <p:ext uri="{BB962C8B-B14F-4D97-AF65-F5344CB8AC3E}">
        <p14:creationId xmlns:p14="http://schemas.microsoft.com/office/powerpoint/2010/main" val="253404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1" name="Picture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B0167B4D-C59F-42D1-AD00-8040A1B228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64" r="1664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49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229178" cy="464871"/>
          </a:xfrm>
        </p:spPr>
        <p:txBody>
          <a:bodyPr/>
          <a:lstStyle/>
          <a:p>
            <a:r>
              <a:rPr lang="en-US" dirty="0"/>
              <a:t>WHAT IS STEAM?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62773"/>
            <a:ext cx="4646246" cy="15415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Video game digital distribution service by Valve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Picture it as a vault of games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Contains all kinds of community services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Overall review on games (positive/negative/mixed)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C05BE3F-B020-4E83-8607-9BA8ED0452B6}"/>
              </a:ext>
            </a:extLst>
          </p:cNvPr>
          <p:cNvSpPr txBox="1">
            <a:spLocks/>
          </p:cNvSpPr>
          <p:nvPr/>
        </p:nvSpPr>
        <p:spPr>
          <a:xfrm>
            <a:off x="6225538" y="3721148"/>
            <a:ext cx="3229179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CARE ABOUT REVIEW?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288419E-D594-49AE-8835-FA7196996F71}"/>
              </a:ext>
            </a:extLst>
          </p:cNvPr>
          <p:cNvSpPr txBox="1">
            <a:spLocks/>
          </p:cNvSpPr>
          <p:nvPr/>
        </p:nvSpPr>
        <p:spPr>
          <a:xfrm>
            <a:off x="6095999" y="4299756"/>
            <a:ext cx="4646246" cy="154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cs typeface="Biome Light" panose="020B0303030204020804" pitchFamily="34" charset="0"/>
              </a:rPr>
              <a:t>Manufacturers know what to improve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cs typeface="Biome Light" panose="020B0303030204020804" pitchFamily="34" charset="0"/>
              </a:rPr>
              <a:t>Sales overview based on pre-sale reviews</a:t>
            </a:r>
            <a:endParaRPr lang="en-US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cs typeface="Biome Light" panose="020B0303030204020804" pitchFamily="34" charset="0"/>
              </a:rPr>
              <a:t>Additional DLC or music tracks to make profits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cs typeface="Biome Light" panose="020B0303030204020804" pitchFamily="34" charset="0"/>
              </a:rPr>
              <a:t>Users learn whether it is worthwhile to purchase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AEC3-459C-4878-A4D1-61430F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EC26C-0E7B-4316-96A7-05818E1B6D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BE2AC-8DCA-4271-97D7-6FADE3274D99}"/>
              </a:ext>
            </a:extLst>
          </p:cNvPr>
          <p:cNvSpPr/>
          <p:nvPr/>
        </p:nvSpPr>
        <p:spPr>
          <a:xfrm>
            <a:off x="198783" y="1767058"/>
            <a:ext cx="116617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genre does affect the odds of receiving positive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RPG games having the highest odds (48% higher)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Action games having the lowest odds (base 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odds ratio for RPG and Action games within [1.04, 2.06] under 90% confidence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association between original price and positive review differs by game genre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with Action games, one unit increase in original price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decrease the odds by 1.57% for Simulation games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decrease the odds by 1.59% for Strategy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Being offered free is expected to undermine people's review about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People tend to value less on free goods (by </a:t>
            </a:r>
            <a:r>
              <a:rPr lang="de-DE" dirty="0"/>
              <a:t>Mtenga, E. C. L. (2017).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Odds of positive review for games supporting Russian is generally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Russia known for being a region where average price is lower and pirated and smuggled games are rampant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holding copyrighted games give negative review to alarm producers about server issue and regional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7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685C-AB5C-4E07-B114-5AFFA70D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41" y="761419"/>
            <a:ext cx="6378211" cy="823913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80C55-D4C9-4760-A482-955DA0BD8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1C28F-3E7A-42DF-BDEE-50B94461859E}"/>
              </a:ext>
            </a:extLst>
          </p:cNvPr>
          <p:cNvSpPr/>
          <p:nvPr/>
        </p:nvSpPr>
        <p:spPr>
          <a:xfrm>
            <a:off x="5954894" y="2274800"/>
            <a:ext cx="62371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almost every column value missing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much information about INDIE games (games produced by independent studios) is excluded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INDIE games are important component of Steam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Analyses are limited to large-company-produced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Uncontrolled factors like server transition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Negative review is given to online games whose server periodically shuts down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People simply give negative review to games when steam restricts them from purchasing e.g. Rocket League</a:t>
            </a:r>
          </a:p>
        </p:txBody>
      </p:sp>
      <p:pic>
        <p:nvPicPr>
          <p:cNvPr id="5" name="Picture 4" descr="A picture containing person, photo, riding, player&#10;&#10;Description automatically generated">
            <a:extLst>
              <a:ext uri="{FF2B5EF4-FFF2-40B4-BE49-F238E27FC236}">
                <a16:creationId xmlns:a16="http://schemas.microsoft.com/office/drawing/2014/main" id="{5C3F4929-633A-41CC-AEDA-3976CEF8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4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Wilson Huang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(765) 409-7265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yh297@duke.edu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MIDS-IDS-702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806443"/>
            <a:ext cx="11490325" cy="823913"/>
          </a:xfrm>
        </p:spPr>
        <p:txBody>
          <a:bodyPr/>
          <a:lstStyle/>
          <a:p>
            <a:r>
              <a:rPr lang="en-US" dirty="0"/>
              <a:t>How do different game features affect community review?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11/12/2020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Wilson Huang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EDA RESULTS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REGRESSION 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E9DD7E1-B31B-413B-9057-4FB87DFBB3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00" r="2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ext&#10;&#10;Description automatically generated">
            <a:extLst>
              <a:ext uri="{FF2B5EF4-FFF2-40B4-BE49-F238E27FC236}">
                <a16:creationId xmlns:a16="http://schemas.microsoft.com/office/drawing/2014/main" id="{FFD674F6-A05F-4BCB-AAF4-8E9B58FA35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809" r="27809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93A7-BCAB-4F0C-B74A-CC872CDF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95EDC-DF69-45F7-BA15-1382B92B3C3A}"/>
              </a:ext>
            </a:extLst>
          </p:cNvPr>
          <p:cNvSpPr txBox="1"/>
          <p:nvPr/>
        </p:nvSpPr>
        <p:spPr>
          <a:xfrm>
            <a:off x="6647739" y="1999594"/>
            <a:ext cx="54153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previous studies are from NLP aspect, studying the games descriptions and review contents</a:t>
            </a:r>
          </a:p>
          <a:p>
            <a:endParaRPr lang="en-US" sz="2400" dirty="0"/>
          </a:p>
          <a:p>
            <a:r>
              <a:rPr lang="en-US" sz="2400" dirty="0"/>
              <a:t>Only a few of the research using logistic regression looked at languages supported</a:t>
            </a:r>
          </a:p>
          <a:p>
            <a:endParaRPr lang="en-US" sz="2400" dirty="0"/>
          </a:p>
          <a:p>
            <a:r>
              <a:rPr lang="en-US" sz="2400" dirty="0"/>
              <a:t>This study recoded discount, dropped outliers which are those weird workshop products, and take languages into account.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1C55FFB-5CB4-4C24-8400-B89FDB6D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856" y="24572"/>
            <a:ext cx="5673144" cy="1661297"/>
          </a:xfrm>
        </p:spPr>
        <p:txBody>
          <a:bodyPr>
            <a:normAutofit/>
          </a:bodyPr>
          <a:lstStyle/>
          <a:p>
            <a:r>
              <a:rPr lang="en-US" sz="4400" dirty="0"/>
              <a:t>Previous studies</a:t>
            </a:r>
          </a:p>
        </p:txBody>
      </p:sp>
    </p:spTree>
    <p:extLst>
      <p:ext uri="{BB962C8B-B14F-4D97-AF65-F5344CB8AC3E}">
        <p14:creationId xmlns:p14="http://schemas.microsoft.com/office/powerpoint/2010/main" val="360115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OVERVIEW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2444-9913-4854-B216-31FAC72A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72987"/>
            <a:ext cx="11002962" cy="823913"/>
          </a:xfrm>
        </p:spPr>
        <p:txBody>
          <a:bodyPr/>
          <a:lstStyle/>
          <a:p>
            <a:r>
              <a:rPr lang="en-US" dirty="0"/>
              <a:t>Variable codebook, June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EEACE1-7633-4FFC-B603-95AE06BF88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777B81-0792-46AA-AFAB-8E58849F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19970"/>
              </p:ext>
            </p:extLst>
          </p:nvPr>
        </p:nvGraphicFramePr>
        <p:xfrm>
          <a:off x="0" y="816216"/>
          <a:ext cx="69870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506">
                  <a:extLst>
                    <a:ext uri="{9D8B030D-6E8A-4147-A177-3AD203B41FA5}">
                      <a16:colId xmlns:a16="http://schemas.microsoft.com/office/drawing/2014/main" val="3209424413"/>
                    </a:ext>
                  </a:extLst>
                </a:gridCol>
                <a:gridCol w="3493506">
                  <a:extLst>
                    <a:ext uri="{9D8B030D-6E8A-4147-A177-3AD203B41FA5}">
                      <a16:colId xmlns:a16="http://schemas.microsoft.com/office/drawing/2014/main" val="237742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achievements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achievements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2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original_price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price of game in 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6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0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 (discrete)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representation of 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3377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EAF773F-15D2-4242-B152-EC7D3996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09964"/>
              </p:ext>
            </p:extLst>
          </p:nvPr>
        </p:nvGraphicFramePr>
        <p:xfrm>
          <a:off x="0" y="3149600"/>
          <a:ext cx="69870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506">
                  <a:extLst>
                    <a:ext uri="{9D8B030D-6E8A-4147-A177-3AD203B41FA5}">
                      <a16:colId xmlns:a16="http://schemas.microsoft.com/office/drawing/2014/main" val="1333177561"/>
                    </a:ext>
                  </a:extLst>
                </a:gridCol>
                <a:gridCol w="3493506">
                  <a:extLst>
                    <a:ext uri="{9D8B030D-6E8A-4147-A177-3AD203B41FA5}">
                      <a16:colId xmlns:a16="http://schemas.microsoft.com/office/drawing/2014/main" val="331661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2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 of 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2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mature_content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it contains blood, sex,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3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it is a free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6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multi_player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it supports multi-player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trading_cards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it supports </a:t>
                      </a:r>
                      <a:r>
                        <a:rPr lang="en-US" dirty="0" err="1"/>
                        <a:t>trading_cards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5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it is an online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3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it supports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5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it has cloud backups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0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positive/negative/mixed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111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21BA4-FCC0-4D44-925A-1B1CEBABFD26}"/>
              </a:ext>
            </a:extLst>
          </p:cNvPr>
          <p:cNvSpPr txBox="1"/>
          <p:nvPr/>
        </p:nvSpPr>
        <p:spPr>
          <a:xfrm>
            <a:off x="6987012" y="2718090"/>
            <a:ext cx="520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Collapsed into zero, low, and high with benchmark(0 and 0.5)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D24DE-4139-41B3-8750-E23583C1C85E}"/>
              </a:ext>
            </a:extLst>
          </p:cNvPr>
          <p:cNvSpPr txBox="1"/>
          <p:nvPr/>
        </p:nvSpPr>
        <p:spPr>
          <a:xfrm>
            <a:off x="6987012" y="1237011"/>
            <a:ext cx="520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outliers e.g. Casino Simulator with 5000 duplications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285D8-22F2-4FAE-9EE2-B054F4375575}"/>
              </a:ext>
            </a:extLst>
          </p:cNvPr>
          <p:cNvSpPr txBox="1"/>
          <p:nvPr/>
        </p:nvSpPr>
        <p:spPr>
          <a:xfrm>
            <a:off x="6987012" y="1549717"/>
            <a:ext cx="520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outliers e.g. Euro Truck Bundle priced at $3000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4FE8E-A372-4AFE-B520-104A3CF9A98B}"/>
              </a:ext>
            </a:extLst>
          </p:cNvPr>
          <p:cNvSpPr txBox="1"/>
          <p:nvPr/>
        </p:nvSpPr>
        <p:spPr>
          <a:xfrm>
            <a:off x="6987012" y="6468303"/>
            <a:ext cx="520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Collapsed into positive and negative only with benchmark(50%)</a:t>
            </a:r>
          </a:p>
        </p:txBody>
      </p:sp>
    </p:spTree>
    <p:extLst>
      <p:ext uri="{BB962C8B-B14F-4D97-AF65-F5344CB8AC3E}">
        <p14:creationId xmlns:p14="http://schemas.microsoft.com/office/powerpoint/2010/main" val="107395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484-7C11-4570-8E4A-D35FF1BE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736846"/>
          </a:xfrm>
        </p:spPr>
        <p:txBody>
          <a:bodyPr/>
          <a:lstStyle/>
          <a:p>
            <a:r>
              <a:rPr lang="en-US" dirty="0"/>
              <a:t>Explanatory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34C80-E92D-4D58-A4C1-7716C85B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AC9171-4929-4D73-8D22-FC0C46E06E0A}"/>
              </a:ext>
            </a:extLst>
          </p:cNvPr>
          <p:cNvSpPr txBox="1">
            <a:spLocks/>
          </p:cNvSpPr>
          <p:nvPr/>
        </p:nvSpPr>
        <p:spPr>
          <a:xfrm>
            <a:off x="3790913" y="726150"/>
            <a:ext cx="3879274" cy="43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Categorical variable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149926F-AE46-4304-8C0E-C05C5927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72" y="1265664"/>
            <a:ext cx="3085142" cy="904266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FA70D2CF-A866-4321-81D9-22D3F751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04" y="1433084"/>
            <a:ext cx="7731213" cy="7368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086B902-2206-47EB-835B-1AD1FF660825}"/>
              </a:ext>
            </a:extLst>
          </p:cNvPr>
          <p:cNvSpPr/>
          <p:nvPr/>
        </p:nvSpPr>
        <p:spPr>
          <a:xfrm>
            <a:off x="185958" y="2042133"/>
            <a:ext cx="45332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positive with cloud backups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212598-ED0F-4295-B800-0168E7E45793}"/>
              </a:ext>
            </a:extLst>
          </p:cNvPr>
          <p:cNvSpPr/>
          <p:nvPr/>
        </p:nvSpPr>
        <p:spPr>
          <a:xfrm>
            <a:off x="5842886" y="2054514"/>
            <a:ext cx="57050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positive for Adventure and RPG games</a:t>
            </a: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F0A7A312-14E5-4771-9893-E417F2AD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79" y="2665105"/>
            <a:ext cx="2705728" cy="7649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D23C881-3815-44ED-BF09-333EEE53237E}"/>
              </a:ext>
            </a:extLst>
          </p:cNvPr>
          <p:cNvSpPr/>
          <p:nvPr/>
        </p:nvSpPr>
        <p:spPr>
          <a:xfrm>
            <a:off x="185958" y="3374712"/>
            <a:ext cx="46169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positive with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mature_content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26D9FC31-7884-4EDC-8A01-F8DBE3E0A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737" y="2596630"/>
            <a:ext cx="3151744" cy="82450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C80EB67-9DDE-409E-9FE6-C4D03849D797}"/>
              </a:ext>
            </a:extLst>
          </p:cNvPr>
          <p:cNvSpPr/>
          <p:nvPr/>
        </p:nvSpPr>
        <p:spPr>
          <a:xfrm>
            <a:off x="6275442" y="3374712"/>
            <a:ext cx="48399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positive if supporting controller</a:t>
            </a:r>
          </a:p>
        </p:txBody>
      </p: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52C81C03-E585-4850-8230-DCE5CF4AC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41" y="3878281"/>
            <a:ext cx="2687604" cy="74023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1E3F90C-288F-40E6-A116-B164904188AA}"/>
              </a:ext>
            </a:extLst>
          </p:cNvPr>
          <p:cNvSpPr/>
          <p:nvPr/>
        </p:nvSpPr>
        <p:spPr>
          <a:xfrm>
            <a:off x="750696" y="4545984"/>
            <a:ext cx="34874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 positive if offered free</a:t>
            </a:r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620E5860-C11B-4098-818F-35E954CB0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9503" y="3873913"/>
            <a:ext cx="2676212" cy="74022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594AE74-5CA2-4099-B32E-F4E2208D7EFC}"/>
              </a:ext>
            </a:extLst>
          </p:cNvPr>
          <p:cNvSpPr/>
          <p:nvPr/>
        </p:nvSpPr>
        <p:spPr>
          <a:xfrm>
            <a:off x="5994500" y="4545983"/>
            <a:ext cx="50429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positive if supporting Portuguese</a:t>
            </a:r>
          </a:p>
        </p:txBody>
      </p:sp>
    </p:spTree>
    <p:extLst>
      <p:ext uri="{BB962C8B-B14F-4D97-AF65-F5344CB8AC3E}">
        <p14:creationId xmlns:p14="http://schemas.microsoft.com/office/powerpoint/2010/main" val="380473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2D644-0B13-4424-935F-E3415F71E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6D5A06-732E-45D6-B619-3547A05624C5}"/>
              </a:ext>
            </a:extLst>
          </p:cNvPr>
          <p:cNvSpPr txBox="1">
            <a:spLocks/>
          </p:cNvSpPr>
          <p:nvPr/>
        </p:nvSpPr>
        <p:spPr>
          <a:xfrm>
            <a:off x="2802458" y="495331"/>
            <a:ext cx="6587084" cy="43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Continuous variable and Interaction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A61E8196-CDDF-4FDD-A901-CAA4BE6A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144"/>
            <a:ext cx="6025056" cy="375400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31729F-DD16-46F2-8B9F-5B659ACB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56" y="926144"/>
            <a:ext cx="5818844" cy="36068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8E96BF-66E2-4088-80FC-10C4C9B8AEB8}"/>
              </a:ext>
            </a:extLst>
          </p:cNvPr>
          <p:cNvSpPr/>
          <p:nvPr/>
        </p:nvSpPr>
        <p:spPr>
          <a:xfrm>
            <a:off x="782238" y="4680152"/>
            <a:ext cx="44605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totalLan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vs review pattern 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varies across different game genre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75CCAF-A660-407F-A291-4851EAB149D0}"/>
              </a:ext>
            </a:extLst>
          </p:cNvPr>
          <p:cNvSpPr/>
          <p:nvPr/>
        </p:nvSpPr>
        <p:spPr>
          <a:xfrm>
            <a:off x="7052288" y="4669655"/>
            <a:ext cx="44605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original_price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vs review pattern 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varies across different game genre</a:t>
            </a:r>
          </a:p>
        </p:txBody>
      </p:sp>
    </p:spTree>
    <p:extLst>
      <p:ext uri="{BB962C8B-B14F-4D97-AF65-F5344CB8AC3E}">
        <p14:creationId xmlns:p14="http://schemas.microsoft.com/office/powerpoint/2010/main" val="149878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924</Words>
  <Application>Microsoft Office PowerPoint</Application>
  <PresentationFormat>Widescreen</PresentationFormat>
  <Paragraphs>188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Rockwell</vt:lpstr>
      <vt:lpstr>Wingdings</vt:lpstr>
      <vt:lpstr>Office Theme</vt:lpstr>
      <vt:lpstr>Who is he?</vt:lpstr>
      <vt:lpstr>INTRODUCTION</vt:lpstr>
      <vt:lpstr>How do different game features affect community review?</vt:lpstr>
      <vt:lpstr>outline</vt:lpstr>
      <vt:lpstr>Previous studies</vt:lpstr>
      <vt:lpstr>DATA OVERVIEW</vt:lpstr>
      <vt:lpstr>Variable codebook, June 2019</vt:lpstr>
      <vt:lpstr>Explanatory Data Analysis</vt:lpstr>
      <vt:lpstr>PowerPoint Presentation</vt:lpstr>
      <vt:lpstr>Model</vt:lpstr>
      <vt:lpstr>Model selection</vt:lpstr>
      <vt:lpstr>PowerPoint Presentation</vt:lpstr>
      <vt:lpstr>Multicollinearity</vt:lpstr>
      <vt:lpstr>Final model</vt:lpstr>
      <vt:lpstr>Regression results</vt:lpstr>
      <vt:lpstr>interpretation</vt:lpstr>
      <vt:lpstr>Model Assessment</vt:lpstr>
      <vt:lpstr>Model validation</vt:lpstr>
      <vt:lpstr>PowerPoint Presentation</vt:lpstr>
      <vt:lpstr>Key findings</vt:lpstr>
      <vt:lpstr>LIMITATION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he?</dc:title>
  <dc:creator>renhao1@126.com</dc:creator>
  <cp:lastModifiedBy>renhao1@126.com</cp:lastModifiedBy>
  <cp:revision>19</cp:revision>
  <dcterms:created xsi:type="dcterms:W3CDTF">2020-11-12T06:39:55Z</dcterms:created>
  <dcterms:modified xsi:type="dcterms:W3CDTF">2020-11-14T18:16:07Z</dcterms:modified>
</cp:coreProperties>
</file>