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39DB-9F38-BA4B-9401-92A0AC19D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GARCH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volatility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A3485-7871-BA42-940F-DD3CD7AD3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ARMA-GARCH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predicts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volatility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profit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SPX</a:t>
            </a:r>
          </a:p>
          <a:p>
            <a:pPr algn="r"/>
            <a:r>
              <a:rPr lang="en-US" altLang="zh-CN" sz="1600" i="1" dirty="0" err="1"/>
              <a:t>Zihao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Lin,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Nov.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15,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2020</a:t>
            </a:r>
            <a:r>
              <a:rPr lang="zh-CN" altLang="en-US" sz="1600" i="1" dirty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9114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5FC8-B7EB-C24B-B057-C74C9E6D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806648" cy="737197"/>
          </a:xfrm>
        </p:spPr>
        <p:txBody>
          <a:bodyPr>
            <a:normAutofit/>
          </a:bodyPr>
          <a:lstStyle/>
          <a:p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24047-0DFE-0C42-9BE6-DB07CB6C0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" b="4950"/>
          <a:stretch/>
        </p:blipFill>
        <p:spPr>
          <a:xfrm>
            <a:off x="648930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6624-8E61-614B-9B11-0F88DD66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700" dirty="0"/>
              <a:t>This project aims to analyze the time series characteristics of everyday profit and forecast the real volatility of </a:t>
            </a:r>
            <a:r>
              <a:rPr lang="en-US" sz="1700" dirty="0"/>
              <a:t>S&amp;P</a:t>
            </a:r>
            <a:r>
              <a:rPr lang="en-US" altLang="zh-CN" sz="1700" dirty="0"/>
              <a:t> 500 index.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 S&amp;P 500 is a stock market index</a:t>
            </a:r>
            <a:r>
              <a:rPr lang="en-US" altLang="zh-CN" sz="17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700" dirty="0"/>
              <a:t>I</a:t>
            </a:r>
            <a:r>
              <a:rPr lang="zh-CN" altLang="en-US" sz="1700" dirty="0"/>
              <a:t> </a:t>
            </a:r>
            <a:r>
              <a:rPr lang="en-US" sz="1700" dirty="0"/>
              <a:t>should first estimate the real volatility</a:t>
            </a:r>
            <a:r>
              <a:rPr lang="zh-CN" altLang="en-US" sz="1700" dirty="0"/>
              <a:t> </a:t>
            </a:r>
            <a:r>
              <a:rPr lang="en-US" altLang="zh-CN" sz="1700" dirty="0"/>
              <a:t>using</a:t>
            </a:r>
            <a:r>
              <a:rPr lang="zh-CN" altLang="en-US" sz="1700" dirty="0"/>
              <a:t> </a:t>
            </a:r>
            <a:r>
              <a:rPr lang="en-US" altLang="zh-CN" sz="1700" dirty="0"/>
              <a:t>HEAVY</a:t>
            </a:r>
            <a:r>
              <a:rPr lang="zh-CN" altLang="en-US" sz="1700" dirty="0"/>
              <a:t> </a:t>
            </a:r>
            <a:r>
              <a:rPr lang="en-US" altLang="zh-CN" sz="1700" dirty="0"/>
              <a:t>model</a:t>
            </a:r>
            <a:r>
              <a:rPr lang="zh-CN" altLang="en-US" sz="1700" dirty="0"/>
              <a:t> </a:t>
            </a:r>
            <a:r>
              <a:rPr lang="en-US" altLang="zh-CN" sz="1700" dirty="0"/>
              <a:t>because</a:t>
            </a:r>
            <a:r>
              <a:rPr lang="zh-CN" altLang="en-US" sz="1700" dirty="0"/>
              <a:t> </a:t>
            </a:r>
            <a:r>
              <a:rPr lang="en-US" altLang="zh-CN" sz="1700" dirty="0"/>
              <a:t>it’s</a:t>
            </a:r>
            <a:r>
              <a:rPr lang="zh-CN" altLang="en-US" sz="1700" dirty="0"/>
              <a:t> </a:t>
            </a:r>
            <a:r>
              <a:rPr lang="en-US" altLang="zh-CN" sz="1700" dirty="0"/>
              <a:t>invisible</a:t>
            </a:r>
          </a:p>
          <a:p>
            <a:pPr>
              <a:lnSpc>
                <a:spcPct val="90000"/>
              </a:lnSpc>
            </a:pPr>
            <a:r>
              <a:rPr lang="en-US" altLang="zh-CN" sz="1700" dirty="0"/>
              <a:t>The</a:t>
            </a:r>
            <a:r>
              <a:rPr lang="zh-CN" altLang="en-US" sz="1700" dirty="0"/>
              <a:t> </a:t>
            </a:r>
            <a:r>
              <a:rPr lang="en-US" altLang="zh-CN" sz="1700" dirty="0"/>
              <a:t>dataset</a:t>
            </a:r>
            <a:r>
              <a:rPr lang="zh-CN" altLang="en-US" sz="1700" dirty="0"/>
              <a:t> </a:t>
            </a:r>
            <a:r>
              <a:rPr lang="en-US" altLang="zh-CN" sz="1700" dirty="0"/>
              <a:t>includes</a:t>
            </a:r>
            <a:r>
              <a:rPr lang="zh-CN" altLang="en-US" sz="1700" dirty="0"/>
              <a:t> </a:t>
            </a:r>
            <a:r>
              <a:rPr lang="en-US" altLang="zh-CN" sz="1700" dirty="0"/>
              <a:t>the</a:t>
            </a:r>
            <a:r>
              <a:rPr lang="zh-CN" altLang="en-US" sz="1700" dirty="0"/>
              <a:t> </a:t>
            </a:r>
            <a:r>
              <a:rPr lang="en-US" altLang="zh-CN" sz="1700" dirty="0"/>
              <a:t>estimated</a:t>
            </a:r>
            <a:r>
              <a:rPr lang="zh-CN" altLang="en-US" sz="1700" dirty="0"/>
              <a:t> </a:t>
            </a:r>
            <a:r>
              <a:rPr lang="en-US" altLang="zh-CN" sz="1700" dirty="0"/>
              <a:t>volatility.</a:t>
            </a:r>
            <a:r>
              <a:rPr lang="zh-CN" altLang="en-US" sz="1700" dirty="0"/>
              <a:t> </a:t>
            </a:r>
            <a:r>
              <a:rPr lang="en-US" altLang="zh-CN" sz="1700" dirty="0"/>
              <a:t>Here</a:t>
            </a:r>
            <a:r>
              <a:rPr lang="zh-CN" altLang="en-US" sz="1700" dirty="0"/>
              <a:t> </a:t>
            </a:r>
            <a:r>
              <a:rPr lang="en-US" altLang="zh-CN" sz="1700" dirty="0"/>
              <a:t>I</a:t>
            </a:r>
            <a:r>
              <a:rPr lang="zh-CN" altLang="en-US" sz="1700" dirty="0"/>
              <a:t> </a:t>
            </a:r>
            <a:r>
              <a:rPr lang="en-US" altLang="zh-CN" sz="1700" dirty="0"/>
              <a:t>assume</a:t>
            </a:r>
            <a:r>
              <a:rPr lang="zh-CN" altLang="en-US" sz="1700" dirty="0"/>
              <a:t> </a:t>
            </a:r>
            <a:r>
              <a:rPr lang="en-US" altLang="zh-CN" sz="1700" dirty="0"/>
              <a:t>that</a:t>
            </a:r>
            <a:r>
              <a:rPr lang="zh-CN" altLang="en-US" sz="1700" dirty="0"/>
              <a:t> </a:t>
            </a:r>
            <a:r>
              <a:rPr lang="en-US" altLang="zh-CN" sz="1700" dirty="0"/>
              <a:t>the</a:t>
            </a:r>
            <a:r>
              <a:rPr lang="zh-CN" altLang="en-US" sz="1700" dirty="0"/>
              <a:t> </a:t>
            </a:r>
            <a:r>
              <a:rPr lang="en-US" altLang="zh-CN" sz="1700" dirty="0"/>
              <a:t>estimated</a:t>
            </a:r>
            <a:r>
              <a:rPr lang="zh-CN" altLang="en-US" sz="1700" dirty="0"/>
              <a:t> </a:t>
            </a:r>
            <a:r>
              <a:rPr lang="en-US" altLang="zh-CN" sz="1700" dirty="0"/>
              <a:t>volatility</a:t>
            </a:r>
            <a:r>
              <a:rPr lang="zh-CN" altLang="en-US" sz="1700" dirty="0"/>
              <a:t> </a:t>
            </a:r>
            <a:r>
              <a:rPr lang="en-US" altLang="zh-CN" sz="1700" dirty="0"/>
              <a:t>from</a:t>
            </a:r>
            <a:r>
              <a:rPr lang="zh-CN" altLang="en-US" sz="1700" dirty="0"/>
              <a:t> </a:t>
            </a:r>
            <a:r>
              <a:rPr lang="en-US" altLang="zh-CN" sz="1700" dirty="0"/>
              <a:t>HEAVY</a:t>
            </a:r>
            <a:r>
              <a:rPr lang="zh-CN" altLang="en-US" sz="1700" dirty="0"/>
              <a:t> </a:t>
            </a:r>
            <a:r>
              <a:rPr lang="en-US" altLang="zh-CN" sz="1700" dirty="0"/>
              <a:t>model</a:t>
            </a:r>
            <a:r>
              <a:rPr lang="zh-CN" altLang="en-US" sz="1700" dirty="0"/>
              <a:t> </a:t>
            </a:r>
            <a:r>
              <a:rPr lang="en-US" altLang="zh-CN" sz="1700" dirty="0"/>
              <a:t>is</a:t>
            </a:r>
            <a:r>
              <a:rPr lang="zh-CN" altLang="en-US" sz="1700" dirty="0"/>
              <a:t> </a:t>
            </a:r>
            <a:r>
              <a:rPr lang="en-US" altLang="zh-CN" sz="1700" dirty="0"/>
              <a:t>believable</a:t>
            </a:r>
            <a:r>
              <a:rPr lang="zh-CN" altLang="en-US" sz="1700" dirty="0"/>
              <a:t> </a:t>
            </a:r>
            <a:r>
              <a:rPr lang="en-US" altLang="zh-CN" sz="1700" dirty="0"/>
              <a:t>and</a:t>
            </a:r>
            <a:r>
              <a:rPr lang="zh-CN" altLang="en-US" sz="1700" dirty="0"/>
              <a:t> </a:t>
            </a:r>
            <a:r>
              <a:rPr lang="en-US" altLang="zh-CN" sz="1700" dirty="0"/>
              <a:t>it</a:t>
            </a:r>
            <a:r>
              <a:rPr lang="zh-CN" altLang="en-US" sz="1700" dirty="0"/>
              <a:t> </a:t>
            </a:r>
            <a:r>
              <a:rPr lang="en-US" altLang="zh-CN" sz="1700" dirty="0"/>
              <a:t>is</a:t>
            </a:r>
            <a:r>
              <a:rPr lang="zh-CN" altLang="en-US" sz="1700" dirty="0"/>
              <a:t> </a:t>
            </a:r>
            <a:r>
              <a:rPr lang="en-US" altLang="zh-CN" sz="1700" dirty="0"/>
              <a:t>unbiased</a:t>
            </a:r>
            <a:r>
              <a:rPr lang="zh-CN" altLang="en-US" sz="1700" dirty="0"/>
              <a:t> </a:t>
            </a:r>
            <a:r>
              <a:rPr lang="en-US" altLang="zh-CN" sz="1700" dirty="0"/>
              <a:t>and</a:t>
            </a:r>
            <a:r>
              <a:rPr lang="zh-CN" altLang="en-US" sz="1700" dirty="0"/>
              <a:t> </a:t>
            </a:r>
            <a:r>
              <a:rPr lang="en-US" altLang="zh-CN" sz="1700" dirty="0"/>
              <a:t>efficient.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9663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597E-986A-0442-8182-FAF50E07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7406009" cy="891309"/>
          </a:xfrm>
        </p:spPr>
        <p:txBody>
          <a:bodyPr>
            <a:normAutofit/>
          </a:bodyPr>
          <a:lstStyle/>
          <a:p>
            <a:r>
              <a:rPr lang="en-US" altLang="zh-CN" sz="3900" dirty="0"/>
              <a:t>TIME</a:t>
            </a:r>
            <a:r>
              <a:rPr lang="zh-CN" altLang="en-US" sz="3900" dirty="0"/>
              <a:t> </a:t>
            </a:r>
            <a:r>
              <a:rPr lang="en-US" altLang="zh-CN" sz="3900" dirty="0"/>
              <a:t>SERIES</a:t>
            </a:r>
            <a:r>
              <a:rPr lang="zh-CN" altLang="en-US" sz="3900" dirty="0"/>
              <a:t> </a:t>
            </a:r>
            <a:r>
              <a:rPr lang="en-US" altLang="zh-CN" sz="3900" dirty="0"/>
              <a:t>CHARACTERISTICS</a:t>
            </a:r>
            <a:endParaRPr lang="en-US" sz="3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F482-8768-1344-AE5A-34332319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0" y="1524000"/>
            <a:ext cx="4999264" cy="891309"/>
          </a:xfrm>
        </p:spPr>
        <p:txBody>
          <a:bodyPr>
            <a:normAutofit/>
          </a:bodyPr>
          <a:lstStyle/>
          <a:p>
            <a:r>
              <a:rPr lang="en-US" sz="1600" dirty="0"/>
              <a:t>Accor</a:t>
            </a:r>
            <a:r>
              <a:rPr lang="en-US" altLang="zh-CN" sz="1600" dirty="0"/>
              <a:t>ding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ACF,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profit</a:t>
            </a:r>
            <a:r>
              <a:rPr lang="zh-CN" altLang="en-US" sz="1600" dirty="0"/>
              <a:t> </a:t>
            </a:r>
            <a:r>
              <a:rPr lang="en-US" altLang="zh-CN" sz="1600" dirty="0"/>
              <a:t>obeys</a:t>
            </a:r>
            <a:r>
              <a:rPr lang="zh-CN" altLang="en-US" sz="1600" dirty="0"/>
              <a:t> </a:t>
            </a:r>
            <a:r>
              <a:rPr lang="en-US" altLang="zh-CN" sz="1600" dirty="0"/>
              <a:t>MA(0)</a:t>
            </a:r>
          </a:p>
          <a:p>
            <a:r>
              <a:rPr lang="en-US" altLang="zh-CN" sz="1600" dirty="0"/>
              <a:t>According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PACF,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profit</a:t>
            </a:r>
            <a:r>
              <a:rPr lang="zh-CN" altLang="en-US" sz="1600" dirty="0"/>
              <a:t> </a:t>
            </a:r>
            <a:r>
              <a:rPr lang="en-US" altLang="zh-CN" sz="1600" dirty="0"/>
              <a:t>obeys</a:t>
            </a:r>
            <a:r>
              <a:rPr lang="zh-CN" altLang="en-US" sz="1600" dirty="0"/>
              <a:t> </a:t>
            </a:r>
            <a:r>
              <a:rPr lang="en-US" altLang="zh-CN" sz="1600" dirty="0"/>
              <a:t>RA(2)</a:t>
            </a:r>
            <a:endParaRPr lang="en-US" sz="1600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2FBF17ED-50D3-F742-A7D8-3A540E0192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422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6F3F17-BF8B-D64A-8B0B-291B5262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8" y="2640458"/>
            <a:ext cx="5105734" cy="35882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8267D-0802-8E4B-85D6-5D3C8CBF2560}"/>
              </a:ext>
            </a:extLst>
          </p:cNvPr>
          <p:cNvCxnSpPr/>
          <p:nvPr/>
        </p:nvCxnSpPr>
        <p:spPr>
          <a:xfrm>
            <a:off x="5921828" y="1520575"/>
            <a:ext cx="0" cy="507543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540FA6D-12D3-C74A-94A0-0C5118E435A7}"/>
              </a:ext>
            </a:extLst>
          </p:cNvPr>
          <p:cNvSpPr txBox="1">
            <a:spLocks/>
          </p:cNvSpPr>
          <p:nvPr/>
        </p:nvSpPr>
        <p:spPr>
          <a:xfrm>
            <a:off x="6425480" y="1520575"/>
            <a:ext cx="4999264" cy="89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Accor</a:t>
            </a:r>
            <a:r>
              <a:rPr lang="en-US" altLang="zh-CN" sz="1600" dirty="0"/>
              <a:t>ding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Dickey-Fuller Test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DPSS</a:t>
            </a:r>
            <a:r>
              <a:rPr lang="zh-CN" altLang="en-US" sz="1600" dirty="0"/>
              <a:t> </a:t>
            </a:r>
            <a:r>
              <a:rPr lang="en-US" altLang="zh-CN" sz="1600" dirty="0"/>
              <a:t>Test,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profit</a:t>
            </a:r>
            <a:r>
              <a:rPr lang="zh-CN" altLang="en-US" sz="1600" dirty="0"/>
              <a:t> </a:t>
            </a:r>
            <a:r>
              <a:rPr lang="en-US" altLang="zh-CN" sz="1600" dirty="0"/>
              <a:t>time</a:t>
            </a:r>
            <a:r>
              <a:rPr lang="zh-CN" altLang="en-US" sz="1600" dirty="0"/>
              <a:t> </a:t>
            </a:r>
            <a:r>
              <a:rPr lang="en-US" altLang="zh-CN" sz="1600" dirty="0"/>
              <a:t>series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stationary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46EE8E-9592-2049-8CA3-9DCE2264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3" y="2789459"/>
            <a:ext cx="5663712" cy="11209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22CA5E-ABD7-754F-A996-34848B8F3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846" y="4644226"/>
            <a:ext cx="5658037" cy="10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C3C00-68F3-0147-93D9-A0445FA7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91" y="673898"/>
            <a:ext cx="3625718" cy="83796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EBEBEB"/>
                </a:solidFill>
              </a:rPr>
              <a:t>FITTING</a:t>
            </a:r>
            <a:r>
              <a:rPr lang="zh-CN" altLang="en-US" sz="2400" dirty="0">
                <a:solidFill>
                  <a:srgbClr val="EBEBEB"/>
                </a:solidFill>
              </a:rPr>
              <a:t> </a:t>
            </a:r>
            <a:r>
              <a:rPr lang="en-US" altLang="zh-CN" sz="2400" dirty="0">
                <a:solidFill>
                  <a:srgbClr val="EBEBEB"/>
                </a:solidFill>
              </a:rPr>
              <a:t>ARMA</a:t>
            </a:r>
            <a:r>
              <a:rPr lang="zh-CN" altLang="en-US" sz="2400" dirty="0">
                <a:solidFill>
                  <a:srgbClr val="EBEBEB"/>
                </a:solidFill>
              </a:rPr>
              <a:t> </a:t>
            </a:r>
            <a:r>
              <a:rPr lang="en-US" altLang="zh-CN" sz="2400" dirty="0">
                <a:solidFill>
                  <a:srgbClr val="EBEBEB"/>
                </a:solidFill>
              </a:rPr>
              <a:t>MODEL</a:t>
            </a:r>
            <a:r>
              <a:rPr lang="zh-CN" altLang="en-US" sz="2400" dirty="0">
                <a:solidFill>
                  <a:srgbClr val="EBEBEB"/>
                </a:solidFill>
              </a:rPr>
              <a:t> </a:t>
            </a:r>
            <a:r>
              <a:rPr lang="en-US" altLang="zh-CN" sz="2400" dirty="0">
                <a:solidFill>
                  <a:srgbClr val="EBEBEB"/>
                </a:solidFill>
              </a:rPr>
              <a:t>&amp;</a:t>
            </a:r>
            <a:r>
              <a:rPr lang="zh-CN" altLang="en-US" sz="2400" dirty="0">
                <a:solidFill>
                  <a:srgbClr val="EBEBEB"/>
                </a:solidFill>
              </a:rPr>
              <a:t>  </a:t>
            </a:r>
            <a:r>
              <a:rPr lang="en-US" altLang="zh-CN" sz="2400" dirty="0">
                <a:solidFill>
                  <a:srgbClr val="EBEBEB"/>
                </a:solidFill>
              </a:rPr>
              <a:t>DIAGNOSTICS</a:t>
            </a:r>
            <a:endParaRPr lang="en-US" sz="2400" dirty="0">
              <a:solidFill>
                <a:srgbClr val="EBEBEB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BAD6F-963E-C943-9A51-AA72052F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263722"/>
            <a:ext cx="6903503" cy="5106256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2C96C-5DDD-9045-8351-9F1562A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46" y="1808780"/>
            <a:ext cx="3987800" cy="11303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B93C4-E8FC-094F-9800-6D1586D1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2" y="3397545"/>
            <a:ext cx="4096567" cy="30019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More than 10 residuals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larger than 3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which is very unusual in a standard normal distribution.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There is no evidence of autocorrelation in the residuals of this model.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When lag is more than 4, the p-value of </a:t>
            </a:r>
            <a:r>
              <a:rPr lang="en-US" sz="1800" dirty="0" err="1">
                <a:solidFill>
                  <a:schemeClr val="bg1"/>
                </a:solidFill>
              </a:rPr>
              <a:t>Ljung</a:t>
            </a:r>
            <a:r>
              <a:rPr lang="en-US" sz="1800" dirty="0">
                <a:solidFill>
                  <a:schemeClr val="bg1"/>
                </a:solidFill>
              </a:rPr>
              <a:t>-Box statistic is near 0,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which means that we should reject the null hypo, and there exists self-correlation.</a:t>
            </a:r>
          </a:p>
        </p:txBody>
      </p:sp>
    </p:spTree>
    <p:extLst>
      <p:ext uri="{BB962C8B-B14F-4D97-AF65-F5344CB8AC3E}">
        <p14:creationId xmlns:p14="http://schemas.microsoft.com/office/powerpoint/2010/main" val="350037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11476-5AF1-E441-BAF8-422AA1FE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29" y="312517"/>
            <a:ext cx="9252154" cy="7985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EBEBEB"/>
                </a:solidFill>
              </a:rPr>
              <a:t>GARCH</a:t>
            </a:r>
            <a:r>
              <a:rPr lang="zh-CN" altLang="en-US" dirty="0">
                <a:solidFill>
                  <a:srgbClr val="EBEBEB"/>
                </a:solidFill>
              </a:rPr>
              <a:t> </a:t>
            </a:r>
            <a:r>
              <a:rPr lang="en-US" altLang="zh-CN" dirty="0">
                <a:solidFill>
                  <a:srgbClr val="EBEBEB"/>
                </a:solidFill>
              </a:rPr>
              <a:t>MODEL</a:t>
            </a:r>
            <a:endParaRPr lang="en-US" dirty="0">
              <a:solidFill>
                <a:srgbClr val="EBEBEB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3D2C7-5087-A946-B49B-0EC57687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1" y="3131656"/>
            <a:ext cx="9024772" cy="1556772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AEC2-3ED4-EE49-85DD-DC9E97E3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9" y="1170789"/>
            <a:ext cx="11801582" cy="8807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ARCH model is a statistical model for time series data that describes the variance of the current error term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an ARMA model is assumed for the error variance, the model is a GARCH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CB0BB-3C97-F14B-AA5A-A015166C3F06}"/>
              </a:ext>
            </a:extLst>
          </p:cNvPr>
          <p:cNvSpPr/>
          <p:nvPr/>
        </p:nvSpPr>
        <p:spPr>
          <a:xfrm>
            <a:off x="733319" y="4984067"/>
            <a:ext cx="10047393" cy="82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>
                <a:latin typeface="+mj-lt"/>
                <a:ea typeface="+mj-ea"/>
                <a:cs typeface="+mj-cs"/>
              </a:rPr>
              <a:t>ARCH models are commonly employed in modeling financial time series that exhibit time-varying volatility and volatility clustering</a:t>
            </a:r>
            <a:r>
              <a:rPr lang="en-US" altLang="zh-CN" sz="1700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6C8FE-E1D7-7744-9958-1D5FA79C0B3A}"/>
              </a:ext>
            </a:extLst>
          </p:cNvPr>
          <p:cNvSpPr/>
          <p:nvPr/>
        </p:nvSpPr>
        <p:spPr>
          <a:xfrm>
            <a:off x="733318" y="2395722"/>
            <a:ext cx="10047393" cy="434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700" dirty="0">
                <a:latin typeface="+mj-lt"/>
                <a:ea typeface="+mj-ea"/>
                <a:cs typeface="+mj-cs"/>
              </a:rPr>
              <a:t>GARCH(p,</a:t>
            </a:r>
            <a:r>
              <a:rPr lang="zh-CN" altLang="en-US" sz="17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1700" dirty="0">
                <a:latin typeface="+mj-lt"/>
                <a:ea typeface="+mj-ea"/>
                <a:cs typeface="+mj-cs"/>
              </a:rPr>
              <a:t>q):</a:t>
            </a:r>
          </a:p>
        </p:txBody>
      </p:sp>
    </p:spTree>
    <p:extLst>
      <p:ext uri="{BB962C8B-B14F-4D97-AF65-F5344CB8AC3E}">
        <p14:creationId xmlns:p14="http://schemas.microsoft.com/office/powerpoint/2010/main" val="258902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3145-1234-CD4E-80F4-1BA9C426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rPr lang="en-US" altLang="zh-CN" dirty="0"/>
              <a:t>GARCH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VOLATILITY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ABB4B-76BA-1746-B90E-4C2271DAF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0" r="1" b="1"/>
          <a:stretch/>
        </p:blipFill>
        <p:spPr>
          <a:xfrm>
            <a:off x="6876242" y="609601"/>
            <a:ext cx="4247370" cy="59204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6939-2C91-4241-8FC2-0DD4E235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63" y="2418735"/>
            <a:ext cx="6249784" cy="38099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According to the ARMA(2,0) model of profit, I apply standard ARMA(2,0)-GARCH(1,1) model for profit to predict the volatility of profit.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 used 4189 observations to do back test (from Jan. 3rd 2000 to Oct. 06th 2016). I used the first 1000 observations to train the model and each time rolled to predict the next value and refitted the model every five observations.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p-values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ar1,</a:t>
            </a:r>
            <a:r>
              <a:rPr lang="zh-CN" altLang="en-US" dirty="0"/>
              <a:t> </a:t>
            </a:r>
            <a:r>
              <a:rPr lang="en-US" altLang="zh-CN" dirty="0"/>
              <a:t>ar2,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0.05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significant.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657D7-C9CE-7E47-8992-E872FE69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810" y="926380"/>
            <a:ext cx="3735158" cy="15000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600" dirty="0">
                <a:solidFill>
                  <a:srgbClr val="EBEBEB"/>
                </a:solidFill>
              </a:rPr>
              <a:t>PREDICTION</a:t>
            </a:r>
            <a:r>
              <a:rPr lang="zh-CN" altLang="en-US" sz="4600" dirty="0">
                <a:solidFill>
                  <a:srgbClr val="EBEBEB"/>
                </a:solidFill>
              </a:rPr>
              <a:t> </a:t>
            </a:r>
            <a:r>
              <a:rPr lang="en-US" altLang="zh-CN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6230E7-A2F4-774B-AD15-DF8FAD5C6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4917" y="780836"/>
            <a:ext cx="6970908" cy="5239820"/>
          </a:xfrm>
          <a:prstGeom prst="rect">
            <a:avLst/>
          </a:prstGeom>
          <a:effectLst/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663C1E-CC1F-8E4E-9368-9B30DA2AB042}"/>
              </a:ext>
            </a:extLst>
          </p:cNvPr>
          <p:cNvSpPr txBox="1">
            <a:spLocks/>
          </p:cNvSpPr>
          <p:nvPr/>
        </p:nvSpPr>
        <p:spPr>
          <a:xfrm>
            <a:off x="7809954" y="3016055"/>
            <a:ext cx="3735158" cy="224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bg1"/>
                </a:solidFill>
              </a:rPr>
              <a:t>MSE: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1.767135e-05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bg1"/>
                </a:solidFill>
              </a:rPr>
              <a:t>Correlation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between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the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realized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volatility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and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predicted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volatility: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0.7960698</a:t>
            </a:r>
          </a:p>
          <a:p>
            <a:pPr>
              <a:lnSpc>
                <a:spcPct val="90000"/>
              </a:lnSpc>
            </a:pPr>
            <a:endParaRPr lang="en-US" altLang="zh-CN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bg1"/>
                </a:solidFill>
              </a:rPr>
              <a:t>The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result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is</a:t>
            </a:r>
            <a:r>
              <a:rPr lang="zh-CN" altLang="en-US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>
                <a:solidFill>
                  <a:schemeClr val="bg1"/>
                </a:solidFill>
              </a:rPr>
              <a:t>good!</a:t>
            </a:r>
          </a:p>
          <a:p>
            <a:pPr>
              <a:lnSpc>
                <a:spcPct val="90000"/>
              </a:lnSpc>
            </a:pPr>
            <a:endParaRPr lang="en-US" altLang="zh-CN" sz="17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82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76FD-340E-8C47-ADEE-04AE0873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53" y="218301"/>
            <a:ext cx="9252154" cy="819390"/>
          </a:xfrm>
        </p:spPr>
        <p:txBody>
          <a:bodyPr>
            <a:normAutofit/>
          </a:bodyPr>
          <a:lstStyle/>
          <a:p>
            <a:r>
              <a:rPr lang="en-US" altLang="zh-CN" dirty="0"/>
              <a:t>DIAGNOSTICS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GARCH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7147-062F-8D46-84A6-5A090A2D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53" y="1356190"/>
            <a:ext cx="4338409" cy="485501"/>
          </a:xfrm>
        </p:spPr>
        <p:txBody>
          <a:bodyPr>
            <a:normAutofit/>
          </a:bodyPr>
          <a:lstStyle/>
          <a:p>
            <a:r>
              <a:rPr lang="en-US" altLang="zh-CN" dirty="0"/>
              <a:t>Normality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residuals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BC1E7C-1AE1-7441-A0F2-FCCBF08DA118}"/>
              </a:ext>
            </a:extLst>
          </p:cNvPr>
          <p:cNvSpPr txBox="1">
            <a:spLocks/>
          </p:cNvSpPr>
          <p:nvPr/>
        </p:nvSpPr>
        <p:spPr>
          <a:xfrm>
            <a:off x="6513816" y="1356189"/>
            <a:ext cx="4338409" cy="48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/>
              <a:t>Acf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residuals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1DD7F1-15E1-494E-9C7A-A845E0DB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4" y="2342582"/>
            <a:ext cx="5236394" cy="3382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7772C-65C0-5F44-8D3D-CB1AE62D8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62" y="2342582"/>
            <a:ext cx="5236395" cy="33827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B8F627-1C85-D34F-836F-16191DA7A802}"/>
              </a:ext>
            </a:extLst>
          </p:cNvPr>
          <p:cNvCxnSpPr/>
          <p:nvPr/>
        </p:nvCxnSpPr>
        <p:spPr>
          <a:xfrm>
            <a:off x="5921828" y="1356189"/>
            <a:ext cx="0" cy="507543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6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EC745-2FFD-FB44-BDE7-884D9C3A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zh-CN" altLang="en-US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you!</a:t>
            </a:r>
            <a:br>
              <a:rPr lang="en-US" altLang="zh-CN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800" dirty="0"/>
              <a:t>DUKE</a:t>
            </a:r>
            <a:r>
              <a:rPr lang="zh-CN" altLang="en-US" sz="2800" dirty="0"/>
              <a:t> </a:t>
            </a:r>
            <a:r>
              <a:rPr lang="en-US" altLang="zh-CN" sz="2800" dirty="0"/>
              <a:t>MIDS,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Zihao</a:t>
            </a:r>
            <a:r>
              <a:rPr lang="zh-CN" altLang="en-US" sz="2800" dirty="0"/>
              <a:t> </a:t>
            </a:r>
            <a:r>
              <a:rPr lang="en-US" altLang="zh-CN" sz="2800" dirty="0"/>
              <a:t>Lin</a:t>
            </a:r>
            <a:br>
              <a:rPr lang="en-US" altLang="zh-CN" sz="2800" dirty="0"/>
            </a:br>
            <a:r>
              <a:rPr lang="en-US" altLang="zh-CN" sz="2800" dirty="0"/>
              <a:t>Nov.</a:t>
            </a:r>
            <a:r>
              <a:rPr lang="zh-CN" altLang="en-US" sz="2800" dirty="0"/>
              <a:t> </a:t>
            </a:r>
            <a:r>
              <a:rPr lang="en-US" altLang="zh-CN" sz="2800" dirty="0"/>
              <a:t>15,</a:t>
            </a:r>
            <a:r>
              <a:rPr lang="zh-CN" altLang="en-US" sz="2800" dirty="0"/>
              <a:t> </a:t>
            </a:r>
            <a:r>
              <a:rPr lang="en-US" altLang="zh-CN" sz="2800" dirty="0"/>
              <a:t>2020</a:t>
            </a:r>
            <a:endParaRPr lang="en-US" sz="6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418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Use GARCH model to predict volatility </vt:lpstr>
      <vt:lpstr>PURPOSE &amp; DATA</vt:lpstr>
      <vt:lpstr>TIME SERIES CHARACTERISTICS</vt:lpstr>
      <vt:lpstr>FITTING ARMA MODEL &amp;  DIAGNOSTICS</vt:lpstr>
      <vt:lpstr>GARCH MODEL</vt:lpstr>
      <vt:lpstr>GARCH MODEL OF VOLATILITY</vt:lpstr>
      <vt:lpstr>PREDICTION RESULT</vt:lpstr>
      <vt:lpstr>DIAGNOSTICS OF GARCH MODEL</vt:lpstr>
      <vt:lpstr>Thank you! DUKE MIDS, Zihao Lin Nov. 15,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GARCH model to predict volatility </dc:title>
  <dc:creator>lin zihao</dc:creator>
  <cp:lastModifiedBy>lin zihao</cp:lastModifiedBy>
  <cp:revision>2</cp:revision>
  <dcterms:created xsi:type="dcterms:W3CDTF">2020-11-15T20:50:38Z</dcterms:created>
  <dcterms:modified xsi:type="dcterms:W3CDTF">2020-11-15T21:51:18Z</dcterms:modified>
</cp:coreProperties>
</file>