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haovPwdaCLOcEekiN23A27w/OO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75F6F2-792D-4800-A33F-E4D3EAF61A8A}">
  <a:tblStyle styleId="{6375F6F2-792D-4800-A33F-E4D3EAF61A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20" d="100"/>
          <a:sy n="120" d="100"/>
        </p:scale>
        <p:origin x="200" y="7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Deekshita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AIC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Model call - re78Bi_F ~ treat + age_c + black + hispan + re74 + treat:hispan +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treat:age_c + treat:re74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BIC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Model call - re78Bi_F ~ treat + age_c + re74 + treat:age_c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Final_Model &lt;- glm(formula = re78Bi_F ~ treat + age_c  + re74 + black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+ treat:age_c + treat:re74, family = binomial,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data = nsw)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Sydney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Aarushi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Anas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148856" y="1042287"/>
            <a:ext cx="8910084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EFFECTS OF JOB </a:t>
            </a:r>
            <a:br>
              <a:rPr lang="en" sz="4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 sz="4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TRAINING ON WAGES</a:t>
            </a:r>
            <a:endParaRPr sz="4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4223013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00B0F0"/>
                </a:solidFill>
              </a:rPr>
              <a:t>Team 2 (Go Blue!)</a:t>
            </a:r>
            <a:endParaRPr sz="20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4163" y="0"/>
            <a:ext cx="717567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"/>
          <p:cNvSpPr/>
          <p:nvPr/>
        </p:nvSpPr>
        <p:spPr>
          <a:xfrm>
            <a:off x="2541875" y="3092725"/>
            <a:ext cx="1281000" cy="3186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2033050" y="2127450"/>
            <a:ext cx="1515000" cy="6591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3763300" y="3854100"/>
            <a:ext cx="1186500" cy="3591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2424875" y="4039125"/>
            <a:ext cx="1515000" cy="6591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2150050" y="662650"/>
            <a:ext cx="1281000" cy="3186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EDA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p3"/>
          <p:cNvSpPr txBox="1">
            <a:spLocks noGrp="1"/>
          </p:cNvSpPr>
          <p:nvPr>
            <p:ph type="body" idx="1"/>
          </p:nvPr>
        </p:nvSpPr>
        <p:spPr>
          <a:xfrm>
            <a:off x="1295375" y="1344775"/>
            <a:ext cx="19038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treat:re74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treat:age_c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treat:black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4" name="Google Shape;7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2424" y="1235910"/>
            <a:ext cx="2794950" cy="338186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3"/>
          <p:cNvSpPr txBox="1">
            <a:spLocks noGrp="1"/>
          </p:cNvSpPr>
          <p:nvPr>
            <p:ph type="body" idx="1"/>
          </p:nvPr>
        </p:nvSpPr>
        <p:spPr>
          <a:xfrm>
            <a:off x="3499500" y="1381075"/>
            <a:ext cx="1992600" cy="10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treat:hispan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educ:black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educ:age_c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353275" y="893025"/>
            <a:ext cx="540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5A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Some interactions that we are interested in : </a:t>
            </a:r>
            <a:endParaRPr>
              <a:solidFill>
                <a:srgbClr val="A5A5A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7" name="Google Shape;7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375" y="2453275"/>
            <a:ext cx="4150375" cy="256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Selection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3" name="Google Shape;8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3595" y="0"/>
            <a:ext cx="383041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4"/>
          <p:cNvSpPr txBox="1"/>
          <p:nvPr/>
        </p:nvSpPr>
        <p:spPr>
          <a:xfrm>
            <a:off x="6475950" y="730700"/>
            <a:ext cx="609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AIC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7301725" y="730700"/>
            <a:ext cx="609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BIC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6277425" y="2982050"/>
            <a:ext cx="11031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model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155700" y="1518775"/>
            <a:ext cx="1464600" cy="400200"/>
          </a:xfrm>
          <a:prstGeom prst="flowChartAlternateProcess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treat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269088" y="1115450"/>
            <a:ext cx="1237800" cy="400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AIC</a:t>
            </a:r>
            <a:endParaRPr sz="1600" b="1"/>
          </a:p>
        </p:txBody>
      </p:sp>
      <p:sp>
        <p:nvSpPr>
          <p:cNvPr id="89" name="Google Shape;89;p4"/>
          <p:cNvSpPr/>
          <p:nvPr/>
        </p:nvSpPr>
        <p:spPr>
          <a:xfrm>
            <a:off x="3785413" y="1115450"/>
            <a:ext cx="1237800" cy="4002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BIC</a:t>
            </a:r>
            <a:endParaRPr sz="1600" b="1"/>
          </a:p>
        </p:txBody>
      </p:sp>
      <p:sp>
        <p:nvSpPr>
          <p:cNvPr id="90" name="Google Shape;90;p4"/>
          <p:cNvSpPr/>
          <p:nvPr/>
        </p:nvSpPr>
        <p:spPr>
          <a:xfrm>
            <a:off x="2100038" y="1115450"/>
            <a:ext cx="1237800" cy="4002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Proposed</a:t>
            </a:r>
            <a:endParaRPr sz="1600" b="1"/>
          </a:p>
        </p:txBody>
      </p:sp>
      <p:sp>
        <p:nvSpPr>
          <p:cNvPr id="91" name="Google Shape;91;p4"/>
          <p:cNvSpPr/>
          <p:nvPr/>
        </p:nvSpPr>
        <p:spPr>
          <a:xfrm>
            <a:off x="155700" y="1942950"/>
            <a:ext cx="1464600" cy="400200"/>
          </a:xfrm>
          <a:prstGeom prst="flowChartAlternateProcess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age_c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92" name="Google Shape;92;p4"/>
          <p:cNvSpPr/>
          <p:nvPr/>
        </p:nvSpPr>
        <p:spPr>
          <a:xfrm>
            <a:off x="155700" y="2343825"/>
            <a:ext cx="1464600" cy="400200"/>
          </a:xfrm>
          <a:prstGeom prst="flowChartAlternateProcess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re74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93" name="Google Shape;93;p4"/>
          <p:cNvSpPr/>
          <p:nvPr/>
        </p:nvSpPr>
        <p:spPr>
          <a:xfrm>
            <a:off x="155700" y="2768000"/>
            <a:ext cx="1464600" cy="400200"/>
          </a:xfrm>
          <a:prstGeom prst="flowChartAlternateProcess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</a:rPr>
              <a:t>treat:age_c</a:t>
            </a:r>
            <a:endParaRPr sz="16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</a:endParaRPr>
          </a:p>
        </p:txBody>
      </p:sp>
      <p:sp>
        <p:nvSpPr>
          <p:cNvPr id="94" name="Google Shape;94;p4"/>
          <p:cNvSpPr/>
          <p:nvPr/>
        </p:nvSpPr>
        <p:spPr>
          <a:xfrm>
            <a:off x="155700" y="3168875"/>
            <a:ext cx="1464600" cy="400200"/>
          </a:xfrm>
          <a:prstGeom prst="flowChartAlternateProcess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black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95" name="Google Shape;95;p4"/>
          <p:cNvSpPr/>
          <p:nvPr/>
        </p:nvSpPr>
        <p:spPr>
          <a:xfrm>
            <a:off x="155700" y="3593050"/>
            <a:ext cx="1464600" cy="400200"/>
          </a:xfrm>
          <a:prstGeom prst="flowChartAlternateProcess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</a:rPr>
              <a:t>treat:re74</a:t>
            </a:r>
            <a:endParaRPr sz="16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</a:endParaRPr>
          </a:p>
        </p:txBody>
      </p:sp>
      <p:sp>
        <p:nvSpPr>
          <p:cNvPr id="96" name="Google Shape;96;p4"/>
          <p:cNvSpPr/>
          <p:nvPr/>
        </p:nvSpPr>
        <p:spPr>
          <a:xfrm>
            <a:off x="155700" y="4014325"/>
            <a:ext cx="1464600" cy="400200"/>
          </a:xfrm>
          <a:prstGeom prst="flowChartAlternateProcess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hispan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97" name="Google Shape;97;p4"/>
          <p:cNvSpPr/>
          <p:nvPr/>
        </p:nvSpPr>
        <p:spPr>
          <a:xfrm>
            <a:off x="155700" y="4438500"/>
            <a:ext cx="1464600" cy="400200"/>
          </a:xfrm>
          <a:prstGeom prst="flowChartAlternateProcess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treat:hispan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98" name="Google Shape;98;p4"/>
          <p:cNvSpPr/>
          <p:nvPr/>
        </p:nvSpPr>
        <p:spPr>
          <a:xfrm>
            <a:off x="269100" y="2009688"/>
            <a:ext cx="4806900" cy="1169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"/>
          <p:cNvSpPr/>
          <p:nvPr/>
        </p:nvSpPr>
        <p:spPr>
          <a:xfrm>
            <a:off x="3672013" y="1509800"/>
            <a:ext cx="1464600" cy="400200"/>
          </a:xfrm>
          <a:prstGeom prst="flowChartAlternateProcess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treat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3672013" y="1933975"/>
            <a:ext cx="1464600" cy="400200"/>
          </a:xfrm>
          <a:prstGeom prst="flowChartAlternateProcess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age_c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1" name="Google Shape;101;p4"/>
          <p:cNvSpPr/>
          <p:nvPr/>
        </p:nvSpPr>
        <p:spPr>
          <a:xfrm>
            <a:off x="3672013" y="2334850"/>
            <a:ext cx="1464600" cy="400200"/>
          </a:xfrm>
          <a:prstGeom prst="flowChartAlternateProcess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re74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3672013" y="2759025"/>
            <a:ext cx="1464600" cy="400200"/>
          </a:xfrm>
          <a:prstGeom prst="flowChartAlternateProcess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treat:age_c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3" name="Google Shape;103;p4"/>
          <p:cNvSpPr/>
          <p:nvPr/>
        </p:nvSpPr>
        <p:spPr>
          <a:xfrm>
            <a:off x="1954250" y="1518775"/>
            <a:ext cx="1464600" cy="400200"/>
          </a:xfrm>
          <a:prstGeom prst="flowChartAlternateProcess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treat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1954250" y="1942950"/>
            <a:ext cx="1464600" cy="400200"/>
          </a:xfrm>
          <a:prstGeom prst="flowChartAlternateProcess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age_c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1954250" y="2343825"/>
            <a:ext cx="1464600" cy="400200"/>
          </a:xfrm>
          <a:prstGeom prst="flowChartAlternateProcess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re74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1954250" y="2768000"/>
            <a:ext cx="1464600" cy="400200"/>
          </a:xfrm>
          <a:prstGeom prst="flowChartAlternateProcess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treat_age_c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1954250" y="3168875"/>
            <a:ext cx="1464600" cy="400200"/>
          </a:xfrm>
          <a:prstGeom prst="flowChartAlternateProcess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black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1954250" y="3593050"/>
            <a:ext cx="1464600" cy="400200"/>
          </a:xfrm>
          <a:prstGeom prst="flowChartAlternateProcess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treat:re74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1887200" y="3258025"/>
            <a:ext cx="3135900" cy="747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"/>
          <p:cNvSpPr/>
          <p:nvPr/>
        </p:nvSpPr>
        <p:spPr>
          <a:xfrm>
            <a:off x="239300" y="4093425"/>
            <a:ext cx="3135900" cy="747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Assessment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6" name="Google Shape;11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5871" y="606121"/>
            <a:ext cx="3269650" cy="3655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8">
            <a:off x="3465789" y="449554"/>
            <a:ext cx="2809995" cy="1726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5648" y="1973450"/>
            <a:ext cx="3269650" cy="199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75775" y="445036"/>
            <a:ext cx="2809974" cy="173568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5"/>
          <p:cNvSpPr/>
          <p:nvPr/>
        </p:nvSpPr>
        <p:spPr>
          <a:xfrm>
            <a:off x="1108375" y="2648850"/>
            <a:ext cx="2442350" cy="423650"/>
          </a:xfrm>
          <a:custGeom>
            <a:avLst/>
            <a:gdLst/>
            <a:ahLst/>
            <a:cxnLst/>
            <a:rect l="l" t="t" r="r" b="b"/>
            <a:pathLst>
              <a:path w="97694" h="16946" extrusionOk="0">
                <a:moveTo>
                  <a:pt x="0" y="5088"/>
                </a:moveTo>
                <a:cubicBezTo>
                  <a:pt x="7100" y="12188"/>
                  <a:pt x="18074" y="18682"/>
                  <a:pt x="27875" y="16503"/>
                </a:cubicBezTo>
                <a:cubicBezTo>
                  <a:pt x="37594" y="14343"/>
                  <a:pt x="44180" y="4519"/>
                  <a:pt x="53625" y="1371"/>
                </a:cubicBezTo>
                <a:cubicBezTo>
                  <a:pt x="68155" y="-3472"/>
                  <a:pt x="84948" y="5887"/>
                  <a:pt x="97694" y="14379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127" name="Google Shape;12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128" name="Google Shape;12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2600" y="445025"/>
            <a:ext cx="5219700" cy="41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6"/>
          <p:cNvSpPr txBox="1"/>
          <p:nvPr/>
        </p:nvSpPr>
        <p:spPr>
          <a:xfrm>
            <a:off x="6591175" y="622725"/>
            <a:ext cx="77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lang="en" sz="1800" b="0" i="0" u="none" strike="noStrike" cap="none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6"/>
          <p:cNvSpPr txBox="1"/>
          <p:nvPr/>
        </p:nvSpPr>
        <p:spPr>
          <a:xfrm>
            <a:off x="3973225" y="1900325"/>
            <a:ext cx="573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7175175" y="2492850"/>
            <a:ext cx="822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lang="en" sz="1800" b="0" i="0" u="none" strike="noStrike" cap="none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4279" y="3451125"/>
            <a:ext cx="2756920" cy="16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9">
            <a:off x="444279" y="7"/>
            <a:ext cx="2760216" cy="1696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4275" y="1722152"/>
            <a:ext cx="2756924" cy="1702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Performance</a:t>
            </a:r>
            <a:endParaRPr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" name="Google Shape;14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6704" y="0"/>
            <a:ext cx="339729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7"/>
          <p:cNvSpPr txBox="1"/>
          <p:nvPr/>
        </p:nvSpPr>
        <p:spPr>
          <a:xfrm rot="-1169050">
            <a:off x="6132386" y="602915"/>
            <a:ext cx="1015451" cy="400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sensitivity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7"/>
          <p:cNvSpPr txBox="1"/>
          <p:nvPr/>
        </p:nvSpPr>
        <p:spPr>
          <a:xfrm rot="-1169050">
            <a:off x="7223186" y="370390"/>
            <a:ext cx="1015451" cy="400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3" name="Google Shape;143;p7"/>
          <p:cNvGraphicFramePr/>
          <p:nvPr/>
        </p:nvGraphicFramePr>
        <p:xfrm>
          <a:off x="205376" y="2280064"/>
          <a:ext cx="5446750" cy="1188630"/>
        </p:xfrm>
        <a:graphic>
          <a:graphicData uri="http://schemas.openxmlformats.org/drawingml/2006/table">
            <a:tbl>
              <a:tblPr>
                <a:noFill/>
                <a:tableStyleId>{6375F6F2-792D-4800-A33F-E4D3EAF61A8A}</a:tableStyleId>
              </a:tblPr>
              <a:tblGrid>
                <a:gridCol w="108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9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4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Threshold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Accuracy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Sensitivity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Specificity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AUC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0.5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78%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98%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11%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.65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0.752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62.5%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63%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60%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.65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Google Shape;154;p8">
            <a:extLst>
              <a:ext uri="{FF2B5EF4-FFF2-40B4-BE49-F238E27FC236}">
                <a16:creationId xmlns:a16="http://schemas.microsoft.com/office/drawing/2014/main" id="{456FCC92-7D03-3D41-B5A4-9C98ABB528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0130198"/>
              </p:ext>
            </p:extLst>
          </p:nvPr>
        </p:nvGraphicFramePr>
        <p:xfrm>
          <a:off x="164276" y="1561169"/>
          <a:ext cx="5487850" cy="350490"/>
        </p:xfrm>
        <a:graphic>
          <a:graphicData uri="http://schemas.openxmlformats.org/drawingml/2006/table">
            <a:tbl>
              <a:tblPr>
                <a:noFill/>
                <a:tableStyleId>{6375F6F2-792D-4800-A33F-E4D3EAF61A8A}</a:tableStyleId>
              </a:tblPr>
              <a:tblGrid>
                <a:gridCol w="80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4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u="none" strike="noStrike" cap="none" dirty="0" err="1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age_c</a:t>
                      </a:r>
                      <a:endParaRPr sz="1100" b="1" u="none" strike="noStrike" cap="none" dirty="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u="none" strike="noStrike" cap="non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re74</a:t>
                      </a:r>
                      <a:endParaRPr sz="1100" b="1" u="none" strike="noStrike" cap="non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u="none" strike="noStrike" cap="non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treat1</a:t>
                      </a:r>
                      <a:endParaRPr sz="1100" b="1" u="none" strike="noStrike" cap="non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u="none" strike="noStrike" cap="non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black1</a:t>
                      </a:r>
                      <a:endParaRPr sz="1100" b="1" u="none" strike="noStrike" cap="non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u="none" strike="noStrike" cap="non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age_c:treat1</a:t>
                      </a:r>
                      <a:endParaRPr sz="1100" b="1" u="none" strike="noStrike" cap="non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0" u="none" strike="noStrike" cap="none" dirty="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re74:treat1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D93FDB1-8CEC-1A4C-8043-41959FFDB520}"/>
              </a:ext>
            </a:extLst>
          </p:cNvPr>
          <p:cNvSpPr txBox="1"/>
          <p:nvPr/>
        </p:nvSpPr>
        <p:spPr>
          <a:xfrm>
            <a:off x="1629027" y="1192764"/>
            <a:ext cx="280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Century Gothic" panose="020B0502020202020204" pitchFamily="34" charset="0"/>
              </a:rPr>
              <a:t>Effects in our Final Model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Interpretations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8"/>
          <p:cNvSpPr txBox="1">
            <a:spLocks noGrp="1"/>
          </p:cNvSpPr>
          <p:nvPr>
            <p:ph type="body" idx="1"/>
          </p:nvPr>
        </p:nvSpPr>
        <p:spPr>
          <a:xfrm>
            <a:off x="1207" y="2074856"/>
            <a:ext cx="8856900" cy="28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28797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Char char="●"/>
            </a:pPr>
            <a:r>
              <a:rPr lang="en" sz="1100" b="1" u="sng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Intercept:</a:t>
            </a:r>
            <a:r>
              <a:rPr lang="en" sz="1100" b="1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" sz="1100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For a non-black person aged 27 years, and unemployed in 1974, the odds of earning positive wages in 1978 without training is 2.77.</a:t>
            </a:r>
            <a:endParaRPr/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None/>
            </a:pPr>
            <a:endParaRPr sz="1100">
              <a:solidFill>
                <a:schemeClr val="lt1"/>
              </a:solidFill>
              <a:highlight>
                <a:srgbClr val="000000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28797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Char char="●"/>
            </a:pPr>
            <a:r>
              <a:rPr lang="en" sz="1100" b="1" u="sng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Age_c (Centered Age):</a:t>
            </a:r>
            <a:r>
              <a:rPr lang="en" sz="1100" b="1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" sz="1100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For a person who did not receive training, a 1 year increase in age decreases the odds of earning positive wages by 5.5%</a:t>
            </a:r>
            <a:endParaRPr/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None/>
            </a:pPr>
            <a:endParaRPr sz="1100">
              <a:solidFill>
                <a:schemeClr val="lt1"/>
              </a:solidFill>
              <a:highlight>
                <a:srgbClr val="000000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28797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Char char="●"/>
            </a:pPr>
            <a:r>
              <a:rPr lang="en" sz="1100" b="1" u="sng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Re74 (Real Annual Earnings in 1974)</a:t>
            </a:r>
            <a:r>
              <a:rPr lang="en" sz="1100" u="sng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r>
              <a:rPr lang="en" sz="1100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For a person </a:t>
            </a:r>
            <a:r>
              <a:rPr lang="en" sz="1100">
                <a:solidFill>
                  <a:schemeClr val="lt1"/>
                </a:solidFill>
                <a:highlight>
                  <a:schemeClr val="dk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who did not receive training</a:t>
            </a:r>
            <a:r>
              <a:rPr lang="en" sz="1100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, a $1 increase in the earnings of 1974, increases the odds of earning positive wages  by 0.01%. (sad :( )</a:t>
            </a:r>
            <a:endParaRPr/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None/>
            </a:pPr>
            <a:endParaRPr sz="1100">
              <a:solidFill>
                <a:schemeClr val="lt1"/>
              </a:solidFill>
              <a:highlight>
                <a:srgbClr val="000000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290671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4545"/>
              <a:buChar char="●"/>
            </a:pPr>
            <a:r>
              <a:rPr lang="en" sz="1100" b="1" u="sng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Treat1 (Participant received training)</a:t>
            </a:r>
            <a:r>
              <a:rPr lang="en" sz="1100" u="sng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r>
              <a:rPr lang="en" sz="1100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For an unemployed person in 1974 aged 27, the odds of earning positive wages after receiving training is 1.89 times the odds of a person who did not receive training.</a:t>
            </a:r>
            <a:endParaRPr/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4545"/>
              <a:buNone/>
            </a:pPr>
            <a:endParaRPr sz="1100">
              <a:solidFill>
                <a:schemeClr val="lt1"/>
              </a:solidFill>
              <a:highlight>
                <a:srgbClr val="000000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28797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Char char="●"/>
            </a:pPr>
            <a:r>
              <a:rPr lang="en" sz="1100" b="1" u="sng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Black1 (Participant is black)</a:t>
            </a:r>
            <a:r>
              <a:rPr lang="en" sz="1100" u="sng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r>
              <a:rPr lang="en" sz="1100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The odds of a black person earning positive wages is 0.54 times the odds of a non-black person earning positive wages. </a:t>
            </a:r>
            <a:endParaRPr sz="1100">
              <a:solidFill>
                <a:schemeClr val="lt1"/>
              </a:solidFill>
              <a:highlight>
                <a:srgbClr val="000000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highlight>
                <a:srgbClr val="000000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28797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Char char="●"/>
            </a:pPr>
            <a:r>
              <a:rPr lang="en" sz="1100" b="1" u="sng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Age_c : Treat1:</a:t>
            </a:r>
            <a:r>
              <a:rPr lang="en" sz="1100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For a person who participated in the training, we see that a 1 year increase in age can lead to an increase in the  odds of earning a non-zero wage by 1.9% ( 0.945 x 1.079 = 1.019)</a:t>
            </a:r>
            <a:endParaRPr sz="1100">
              <a:solidFill>
                <a:schemeClr val="lt1"/>
              </a:solidFill>
              <a:highlight>
                <a:srgbClr val="000000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highlight>
                <a:srgbClr val="000000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3" name="Google Shape;15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3350" y="0"/>
            <a:ext cx="1790650" cy="1794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4" name="Google Shape;154;p8"/>
          <p:cNvGraphicFramePr/>
          <p:nvPr/>
        </p:nvGraphicFramePr>
        <p:xfrm>
          <a:off x="848906" y="1072795"/>
          <a:ext cx="6402500" cy="708346"/>
        </p:xfrm>
        <a:graphic>
          <a:graphicData uri="http://schemas.openxmlformats.org/drawingml/2006/table">
            <a:tbl>
              <a:tblPr>
                <a:noFill/>
                <a:tableStyleId>{6375F6F2-792D-4800-A33F-E4D3EAF61A8A}</a:tableStyleId>
              </a:tblPr>
              <a:tblGrid>
                <a:gridCol w="91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4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u="none" strike="noStrike" cap="non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Intercept</a:t>
                      </a:r>
                      <a:endParaRPr sz="1100" b="1" u="none" strike="noStrike" cap="non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u="none" strike="noStrike" cap="none" dirty="0" err="1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age_c</a:t>
                      </a:r>
                      <a:endParaRPr sz="1100" b="1" u="none" strike="noStrike" cap="none" dirty="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u="none" strike="noStrike" cap="non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re74</a:t>
                      </a:r>
                      <a:endParaRPr sz="1100" b="1" u="none" strike="noStrike" cap="non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u="none" strike="noStrike" cap="non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treat1</a:t>
                      </a:r>
                      <a:endParaRPr sz="1100" b="1" u="none" strike="noStrike" cap="non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u="none" strike="noStrike" cap="non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black1</a:t>
                      </a:r>
                      <a:endParaRPr sz="1100" b="1" u="none" strike="noStrike" cap="non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u="none" strike="noStrike" cap="non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age_c:treat1</a:t>
                      </a:r>
                      <a:endParaRPr sz="1100" b="1" u="none" strike="noStrike" cap="non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0" u="none" strike="noStrike" cap="non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re74:treat1</a:t>
                      </a:r>
                      <a:endParaRPr sz="1100" b="0" u="none" strike="noStrike" cap="non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u="none" strike="noStrike" cap="non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2.774</a:t>
                      </a:r>
                      <a:endParaRPr sz="1100" b="1" u="none" strike="noStrike" cap="non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u="none" strike="noStrike" cap="non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0.945</a:t>
                      </a:r>
                      <a:endParaRPr sz="1100" b="1" u="none" strike="noStrike" cap="non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u="none" strike="noStrike" cap="non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1.000</a:t>
                      </a:r>
                      <a:endParaRPr sz="1100" b="1" u="none" strike="noStrike" cap="non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u="none" strike="noStrike" cap="non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1.892</a:t>
                      </a:r>
                      <a:endParaRPr sz="1100" b="1" u="none" strike="noStrike" cap="non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u="none" strike="noStrike" cap="non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0.549</a:t>
                      </a:r>
                      <a:endParaRPr sz="1100" b="1" u="none" strike="noStrike" cap="non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u="none" strike="noStrike" cap="non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1.079</a:t>
                      </a:r>
                      <a:endParaRPr sz="1100" b="1" u="none" strike="noStrike" cap="non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 dirty="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1.000</a:t>
                      </a:r>
                      <a:endParaRPr sz="1100" u="none" strike="noStrike" cap="none" dirty="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>
            <a:spLocks noGrp="1"/>
          </p:cNvSpPr>
          <p:nvPr>
            <p:ph type="body" idx="1"/>
          </p:nvPr>
        </p:nvSpPr>
        <p:spPr>
          <a:xfrm>
            <a:off x="311700" y="90261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1143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4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MERCI!</a:t>
            </a:r>
            <a:endParaRPr sz="4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143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4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143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4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Questions?</a:t>
            </a:r>
            <a:br>
              <a:rPr lang="en" sz="4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 sz="700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(Hopefully NONE)</a:t>
            </a:r>
            <a:endParaRPr sz="700" i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495</Words>
  <Application>Microsoft Macintosh PowerPoint</Application>
  <PresentationFormat>On-screen Show (16:9)</PresentationFormat>
  <Paragraphs>107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Arial</vt:lpstr>
      <vt:lpstr>Simple Light</vt:lpstr>
      <vt:lpstr>EFFECTS OF JOB  TRAINING ON WAGES</vt:lpstr>
      <vt:lpstr>PowerPoint Presentation</vt:lpstr>
      <vt:lpstr>EDA</vt:lpstr>
      <vt:lpstr>Model Selection</vt:lpstr>
      <vt:lpstr>Model Assessment</vt:lpstr>
      <vt:lpstr>PowerPoint Presentation</vt:lpstr>
      <vt:lpstr>Model Performance</vt:lpstr>
      <vt:lpstr>Interpretations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JOB  TRAINING ON WAGES</dc:title>
  <cp:lastModifiedBy>Aarushi Verma</cp:lastModifiedBy>
  <cp:revision>6</cp:revision>
  <dcterms:modified xsi:type="dcterms:W3CDTF">2021-09-30T14:49:18Z</dcterms:modified>
</cp:coreProperties>
</file>