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aovPwdaCLOcEekiN23A27w/O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5F6F2-792D-4800-A33F-E4D3EAF61A8A}">
  <a:tblStyle styleId="{6375F6F2-792D-4800-A33F-E4D3EAF61A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Deekshita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call - re78Bi_F ~ treat + age_c + black + hispan + re74 + treat:hispan +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treat:age_c + treat:re74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Model call - re78Bi_F ~ treat + age_c + re74 + treat:age_c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Final_Model &lt;- glm(formula = re78Bi_F ~ treat + age_c  + re74 + black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+ treat:age_c + treat:re74, family = binomial,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data = nsw)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Sydney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Aarushi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48856" y="1042287"/>
            <a:ext cx="8910084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EFFECTS OF JOB </a:t>
            </a:r>
            <a:b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ON WAGES</a:t>
            </a: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42230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00B0F0"/>
                </a:solidFill>
              </a:rPr>
              <a:t>Team 2 (Go Blue!)</a:t>
            </a:r>
            <a:endParaRPr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63" y="0"/>
            <a:ext cx="71756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2541875" y="3092725"/>
            <a:ext cx="1281000" cy="31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2033050" y="2127450"/>
            <a:ext cx="1515000" cy="65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763300" y="3854100"/>
            <a:ext cx="1186500" cy="35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424875" y="4039125"/>
            <a:ext cx="1515000" cy="659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150050" y="662650"/>
            <a:ext cx="1281000" cy="318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EDA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1295375" y="1344775"/>
            <a:ext cx="1903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treat:re74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treat:age_c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treat:black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424" y="1235910"/>
            <a:ext cx="2794950" cy="338186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499500" y="1381075"/>
            <a:ext cx="19926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treat:hispan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educ:black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educ:age_c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353275" y="893025"/>
            <a:ext cx="54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interactions that we are interested in : </a:t>
            </a:r>
            <a:endParaRPr>
              <a:solidFill>
                <a:srgbClr val="A5A5A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375" y="2453275"/>
            <a:ext cx="4150375" cy="25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Selection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595" y="0"/>
            <a:ext cx="38304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6475950" y="730700"/>
            <a:ext cx="6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AIC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7301725" y="730700"/>
            <a:ext cx="6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BIC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6277425" y="2982050"/>
            <a:ext cx="110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model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55700" y="15187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</a:t>
            </a:r>
            <a:r>
              <a:rPr lang="en" sz="1600">
                <a:solidFill>
                  <a:schemeClr val="lt1"/>
                </a:solidFill>
              </a:rPr>
              <a:t>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69088" y="1115450"/>
            <a:ext cx="12378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AIC</a:t>
            </a:r>
            <a:endParaRPr b="1" sz="1600"/>
          </a:p>
        </p:txBody>
      </p:sp>
      <p:sp>
        <p:nvSpPr>
          <p:cNvPr id="89" name="Google Shape;89;p4"/>
          <p:cNvSpPr/>
          <p:nvPr/>
        </p:nvSpPr>
        <p:spPr>
          <a:xfrm>
            <a:off x="3785413" y="1115450"/>
            <a:ext cx="1237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BIC</a:t>
            </a:r>
            <a:endParaRPr b="1" sz="1600"/>
          </a:p>
        </p:txBody>
      </p:sp>
      <p:sp>
        <p:nvSpPr>
          <p:cNvPr id="90" name="Google Shape;90;p4"/>
          <p:cNvSpPr/>
          <p:nvPr/>
        </p:nvSpPr>
        <p:spPr>
          <a:xfrm>
            <a:off x="2100038" y="1115450"/>
            <a:ext cx="1237800" cy="4002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</a:t>
            </a:r>
            <a:endParaRPr b="1" sz="1600"/>
          </a:p>
        </p:txBody>
      </p:sp>
      <p:sp>
        <p:nvSpPr>
          <p:cNvPr id="91" name="Google Shape;91;p4"/>
          <p:cNvSpPr/>
          <p:nvPr/>
        </p:nvSpPr>
        <p:spPr>
          <a:xfrm>
            <a:off x="155700" y="19429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55700" y="23438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55700" y="27680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treat:age_c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55700" y="31688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black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55700" y="35930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treat:re74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55700" y="40143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hispan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55700" y="44385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treat:hispan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269100" y="2009688"/>
            <a:ext cx="4806900" cy="116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3672013" y="15098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672013" y="19339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3672013" y="23348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3672013" y="27590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954250" y="15187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954250" y="19429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954250" y="234382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954250" y="276800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treat_age_c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954250" y="3168875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black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954250" y="3593050"/>
            <a:ext cx="1464600" cy="4002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treat:re74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887200" y="3258025"/>
            <a:ext cx="3135900" cy="74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39300" y="4093425"/>
            <a:ext cx="3135900" cy="74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Assessment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871" y="606121"/>
            <a:ext cx="3269650" cy="365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">
            <a:off x="3465789" y="449554"/>
            <a:ext cx="2809995" cy="172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648" y="1973450"/>
            <a:ext cx="3269650" cy="19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5775" y="445036"/>
            <a:ext cx="2809974" cy="17356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1108375" y="2648850"/>
            <a:ext cx="2442350" cy="423650"/>
          </a:xfrm>
          <a:custGeom>
            <a:rect b="b" l="l" r="r" t="t"/>
            <a:pathLst>
              <a:path extrusionOk="0" h="16946" w="97694">
                <a:moveTo>
                  <a:pt x="0" y="5088"/>
                </a:moveTo>
                <a:cubicBezTo>
                  <a:pt x="7100" y="12188"/>
                  <a:pt x="18074" y="18682"/>
                  <a:pt x="27875" y="16503"/>
                </a:cubicBezTo>
                <a:cubicBezTo>
                  <a:pt x="37594" y="14343"/>
                  <a:pt x="44180" y="4519"/>
                  <a:pt x="53625" y="1371"/>
                </a:cubicBezTo>
                <a:cubicBezTo>
                  <a:pt x="68155" y="-3472"/>
                  <a:pt x="84948" y="5887"/>
                  <a:pt x="97694" y="14379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600" y="445025"/>
            <a:ext cx="52197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6591175" y="622725"/>
            <a:ext cx="7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baseline="3000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3973225" y="1900325"/>
            <a:ext cx="5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175175" y="2492850"/>
            <a:ext cx="8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baseline="3000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279" y="3451125"/>
            <a:ext cx="2756920" cy="16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">
            <a:off x="444279" y="7"/>
            <a:ext cx="2760216" cy="169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275" y="1722152"/>
            <a:ext cx="2756924" cy="170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04" y="0"/>
            <a:ext cx="33972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 rot="-1169050">
            <a:off x="6132386" y="602915"/>
            <a:ext cx="1015451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 rot="-1169050">
            <a:off x="7223186" y="370390"/>
            <a:ext cx="1015451" cy="400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205376" y="22800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{6375F6F2-792D-4800-A33F-E4D3EAF61A8A}</a:tableStyleId>
              </a:tblPr>
              <a:tblGrid>
                <a:gridCol w="1089350"/>
                <a:gridCol w="1089350"/>
                <a:gridCol w="1089350"/>
                <a:gridCol w="1089350"/>
                <a:gridCol w="1089350"/>
              </a:tblGrid>
              <a:tr h="31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Threshold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Accuracy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Sensitivity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Specificity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AUC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98%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.65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0.752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62.5%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63%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60%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.65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4" name="Google Shape;144;p7"/>
          <p:cNvGrpSpPr/>
          <p:nvPr/>
        </p:nvGrpSpPr>
        <p:grpSpPr>
          <a:xfrm>
            <a:off x="279807" y="1707447"/>
            <a:ext cx="5270391" cy="396808"/>
            <a:chOff x="279807" y="1707447"/>
            <a:chExt cx="5270391" cy="396808"/>
          </a:xfrm>
        </p:grpSpPr>
        <p:sp>
          <p:nvSpPr>
            <p:cNvPr id="145" name="Google Shape;145;p7"/>
            <p:cNvSpPr/>
            <p:nvPr/>
          </p:nvSpPr>
          <p:spPr>
            <a:xfrm>
              <a:off x="279807" y="1707447"/>
              <a:ext cx="5270391" cy="3968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" name="Google Shape;14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926" y="1810077"/>
              <a:ext cx="48895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Interpretations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207" y="2074856"/>
            <a:ext cx="88569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Intercept:</a:t>
            </a:r>
            <a:r>
              <a:rPr b="1"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For a non-black person aged 27 years, and unemployed in 1974, the odds of earning positive wages in 1978 without training is 2.77.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Age_c (Centered Age):</a:t>
            </a:r>
            <a:r>
              <a:rPr b="1"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 a person who did not receive training, a 1 year increase in age decreases the odds of earning positive wages by 5.5%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Re74 (Real Annual Earnings in 1974)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a person 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who did not receive training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a $1 increase in the earnings of 1974, increases the odds of earning positive wages  by 0.01%. (sad :( )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06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4545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Treat1 (Participant received training)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For an unemployed person in 1974 aged 27, the odds of earning positive wages after receiving training is 1.89 times the odds of a person who did not receive training.</a:t>
            </a:r>
            <a:endParaRPr/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4545"/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Black1 (Participant is black)</a:t>
            </a:r>
            <a:r>
              <a:rPr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The odds of a black person earning positive wages is 0.54 times the odds of a non-black person earning positive wages. </a:t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97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Char char="●"/>
            </a:pPr>
            <a:r>
              <a:rPr b="1" lang="en" sz="1100" u="sng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Age_c : Treat1: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11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For a person who participated in the training, we see that a 1 year increase in age can lead to an increase in the  odds of earning a non-zero wage by 1.9% ( 0.945 x 1.079 = 1.019)</a:t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350" y="0"/>
            <a:ext cx="1790650" cy="1794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8"/>
          <p:cNvGraphicFramePr/>
          <p:nvPr/>
        </p:nvGraphicFramePr>
        <p:xfrm>
          <a:off x="848906" y="1072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{6375F6F2-792D-4800-A33F-E4D3EAF61A8A}</a:tableStyleId>
              </a:tblPr>
              <a:tblGrid>
                <a:gridCol w="914650"/>
                <a:gridCol w="809525"/>
                <a:gridCol w="893125"/>
                <a:gridCol w="871875"/>
                <a:gridCol w="914400"/>
                <a:gridCol w="1084275"/>
                <a:gridCol w="91465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Intercept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treat1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black1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age_c:treat1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re74:treat1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2.774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0.945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1.000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1.892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0.549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1.079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1.000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11700" y="90261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MERCI!</a:t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br>
              <a:rPr lang="en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i="1" lang="en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(Hopefully NONE)</a:t>
            </a:r>
            <a:endParaRPr i="1"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