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8"/>
  </p:notesMasterIdLst>
  <p:sldIdLst>
    <p:sldId id="256" r:id="rId3"/>
    <p:sldId id="257"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309" autoAdjust="0"/>
  </p:normalViewPr>
  <p:slideViewPr>
    <p:cSldViewPr snapToGrid="0">
      <p:cViewPr varScale="1">
        <p:scale>
          <a:sx n="81" d="100"/>
          <a:sy n="81" d="100"/>
        </p:scale>
        <p:origin x="72" y="11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E4966-1D40-479A-B0BA-A3B152893ABC}"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D79ED-F184-4AEF-A88D-8A97C7F6278B}" type="slidenum">
              <a:rPr lang="en-US" smtClean="0"/>
              <a:t>‹#›</a:t>
            </a:fld>
            <a:endParaRPr lang="en-US"/>
          </a:p>
        </p:txBody>
      </p:sp>
    </p:spTree>
    <p:extLst>
      <p:ext uri="{BB962C8B-B14F-4D97-AF65-F5344CB8AC3E}">
        <p14:creationId xmlns:p14="http://schemas.microsoft.com/office/powerpoint/2010/main" val="74853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t>
            </a:r>
            <a:r>
              <a:rPr lang="en-US" dirty="0" smtClean="0"/>
              <a:t>Morning. Today,</a:t>
            </a:r>
            <a:r>
              <a:rPr lang="en-US" baseline="0" dirty="0" smtClean="0"/>
              <a:t> Team Silver will be talking about the National Supported Work Demonstration Experiment, and infer the impact that job training has on wages. Before we go ahead, I’d like to introduce my team. We have </a:t>
            </a:r>
            <a:r>
              <a:rPr lang="en-US" baseline="0" dirty="0" err="1" smtClean="0"/>
              <a:t>Peining</a:t>
            </a:r>
            <a:r>
              <a:rPr lang="en-US" baseline="0" dirty="0" smtClean="0"/>
              <a:t>, </a:t>
            </a:r>
            <a:r>
              <a:rPr lang="en-US" baseline="0" dirty="0" err="1" smtClean="0"/>
              <a:t>Sarwari</a:t>
            </a:r>
            <a:r>
              <a:rPr lang="en-US" baseline="0" dirty="0" smtClean="0"/>
              <a:t>, John, Michelle, and I am Satvik. Ok, so, this data contains a treatment group, that is disadvantaged male workers who received job training between 1975 and 1977. Our control group consists of unemployed males in 1976 whose income in 1975 was below poverty level. </a:t>
            </a:r>
            <a:endParaRPr lang="en-US" dirty="0"/>
          </a:p>
        </p:txBody>
      </p:sp>
      <p:sp>
        <p:nvSpPr>
          <p:cNvPr id="4" name="Slide Number Placeholder 3"/>
          <p:cNvSpPr>
            <a:spLocks noGrp="1"/>
          </p:cNvSpPr>
          <p:nvPr>
            <p:ph type="sldNum" sz="quarter" idx="10"/>
          </p:nvPr>
        </p:nvSpPr>
        <p:spPr/>
        <p:txBody>
          <a:bodyPr/>
          <a:lstStyle/>
          <a:p>
            <a:fld id="{AD7D79ED-F184-4AEF-A88D-8A97C7F6278B}" type="slidenum">
              <a:rPr lang="en-US" smtClean="0"/>
              <a:t>1</a:t>
            </a:fld>
            <a:endParaRPr lang="en-US"/>
          </a:p>
        </p:txBody>
      </p:sp>
    </p:spTree>
    <p:extLst>
      <p:ext uri="{BB962C8B-B14F-4D97-AF65-F5344CB8AC3E}">
        <p14:creationId xmlns:p14="http://schemas.microsoft.com/office/powerpoint/2010/main" val="224842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t>
            </a:r>
            <a:r>
              <a:rPr lang="en-US" dirty="0" smtClean="0"/>
              <a:t>outcome variable</a:t>
            </a:r>
            <a:r>
              <a:rPr lang="en-US" baseline="0" dirty="0" smtClean="0"/>
              <a:t> is the difference in Real Annual Earnings of the workers from 1974 to 1978. In our analysis, we aim to identify the factors that led to a change in real earnings over this time period, and whether job training had any significant impact on these real earnings. </a:t>
            </a:r>
            <a:r>
              <a:rPr lang="en-US" baseline="0" dirty="0" smtClean="0"/>
              <a:t>We also aim to identify if race was a factor influencing the impact of job training on change in income. The </a:t>
            </a:r>
            <a:r>
              <a:rPr lang="en-US" baseline="0" dirty="0" smtClean="0"/>
              <a:t>distribution appears to be bell-shaped, however it is not quite normal as there are many observations with value zero. These are the people who had zero real </a:t>
            </a:r>
            <a:r>
              <a:rPr lang="en-US" baseline="0" dirty="0" err="1" smtClean="0"/>
              <a:t>Real</a:t>
            </a:r>
            <a:r>
              <a:rPr lang="en-US" baseline="0" dirty="0" smtClean="0"/>
              <a:t> Annual Earnings in both these years. </a:t>
            </a:r>
            <a:r>
              <a:rPr lang="en-US" baseline="0" dirty="0" smtClean="0"/>
              <a:t>One of the observations had a very high change in income (&gt;40000) and we have dropped it from our analysis</a:t>
            </a:r>
            <a:endParaRPr lang="en-US" dirty="0"/>
          </a:p>
        </p:txBody>
      </p:sp>
      <p:sp>
        <p:nvSpPr>
          <p:cNvPr id="4" name="Slide Number Placeholder 3"/>
          <p:cNvSpPr>
            <a:spLocks noGrp="1"/>
          </p:cNvSpPr>
          <p:nvPr>
            <p:ph type="sldNum" sz="quarter" idx="10"/>
          </p:nvPr>
        </p:nvSpPr>
        <p:spPr/>
        <p:txBody>
          <a:bodyPr/>
          <a:lstStyle/>
          <a:p>
            <a:fld id="{AD7D79ED-F184-4AEF-A88D-8A97C7F6278B}" type="slidenum">
              <a:rPr lang="en-US" smtClean="0"/>
              <a:t>2</a:t>
            </a:fld>
            <a:endParaRPr lang="en-US"/>
          </a:p>
        </p:txBody>
      </p:sp>
    </p:spTree>
    <p:extLst>
      <p:ext uri="{BB962C8B-B14F-4D97-AF65-F5344CB8AC3E}">
        <p14:creationId xmlns:p14="http://schemas.microsoft.com/office/powerpoint/2010/main" val="496810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One discrepancy that we observed in our Control and Treatment groups was the differing</a:t>
            </a:r>
            <a:r>
              <a:rPr lang="en-IN" baseline="0" dirty="0" smtClean="0"/>
              <a:t> age distributions, where the Control group clearly has a wider spread and higher mean. This could have an effect on our interpretations of results, especially age. We hope however that the regression model is able to adjust for this effect when we are interpreting the effect of training on change in real income.</a:t>
            </a:r>
            <a:endParaRPr lang="en-US" dirty="0"/>
          </a:p>
        </p:txBody>
      </p:sp>
      <p:sp>
        <p:nvSpPr>
          <p:cNvPr id="4" name="Slide Number Placeholder 3"/>
          <p:cNvSpPr>
            <a:spLocks noGrp="1"/>
          </p:cNvSpPr>
          <p:nvPr>
            <p:ph type="sldNum" sz="quarter" idx="10"/>
          </p:nvPr>
        </p:nvSpPr>
        <p:spPr/>
        <p:txBody>
          <a:bodyPr/>
          <a:lstStyle/>
          <a:p>
            <a:fld id="{AD7D79ED-F184-4AEF-A88D-8A97C7F6278B}" type="slidenum">
              <a:rPr lang="en-US" smtClean="0"/>
              <a:t>3</a:t>
            </a:fld>
            <a:endParaRPr lang="en-US"/>
          </a:p>
        </p:txBody>
      </p:sp>
    </p:spTree>
    <p:extLst>
      <p:ext uri="{BB962C8B-B14F-4D97-AF65-F5344CB8AC3E}">
        <p14:creationId xmlns:p14="http://schemas.microsoft.com/office/powerpoint/2010/main" val="179725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fitted a linear regression model for</a:t>
            </a:r>
            <a:r>
              <a:rPr lang="en-US" baseline="0" dirty="0" smtClean="0"/>
              <a:t> our outcome variable. After optimizing our model, our final model had results as illustrated. Our final model adhered to all assumptions of linear regression. Our predictor variables were “Whether the subject </a:t>
            </a:r>
            <a:r>
              <a:rPr lang="en-US" baseline="0" dirty="0" err="1" smtClean="0"/>
              <a:t>receieved</a:t>
            </a:r>
            <a:r>
              <a:rPr lang="en-US" baseline="0" dirty="0" smtClean="0"/>
              <a:t> any Job </a:t>
            </a:r>
            <a:r>
              <a:rPr lang="en-US" baseline="0" dirty="0" err="1" smtClean="0"/>
              <a:t>Traaining</a:t>
            </a:r>
            <a:r>
              <a:rPr lang="en-US" baseline="0" dirty="0" smtClean="0"/>
              <a:t>”, </a:t>
            </a:r>
            <a:r>
              <a:rPr lang="en-US" baseline="0" dirty="0" err="1" smtClean="0"/>
              <a:t>ie</a:t>
            </a:r>
            <a:r>
              <a:rPr lang="en-US" baseline="0" dirty="0" smtClean="0"/>
              <a:t> Treatment </a:t>
            </a:r>
            <a:r>
              <a:rPr lang="en-US" baseline="0" dirty="0" err="1" smtClean="0"/>
              <a:t>vs</a:t>
            </a:r>
            <a:r>
              <a:rPr lang="en-US" baseline="0" dirty="0" smtClean="0"/>
              <a:t> Control group; Age (centered for ease in analysis), whether the subject was married, an interaction effect between training and age, and an interaction effect between Married and age. &lt;Interpret Intercept&gt;. &lt;Interpret received Training&gt;. </a:t>
            </a:r>
          </a:p>
          <a:p>
            <a:endParaRPr lang="en-US" baseline="0" dirty="0" smtClean="0"/>
          </a:p>
          <a:p>
            <a:r>
              <a:rPr lang="en-US" baseline="0" dirty="0" smtClean="0"/>
              <a:t>??Do we need an equation</a:t>
            </a:r>
          </a:p>
          <a:p>
            <a:endParaRPr lang="en-US" dirty="0"/>
          </a:p>
        </p:txBody>
      </p:sp>
      <p:sp>
        <p:nvSpPr>
          <p:cNvPr id="4" name="Slide Number Placeholder 3"/>
          <p:cNvSpPr>
            <a:spLocks noGrp="1"/>
          </p:cNvSpPr>
          <p:nvPr>
            <p:ph type="sldNum" sz="quarter" idx="10"/>
          </p:nvPr>
        </p:nvSpPr>
        <p:spPr/>
        <p:txBody>
          <a:bodyPr/>
          <a:lstStyle/>
          <a:p>
            <a:fld id="{AD7D79ED-F184-4AEF-A88D-8A97C7F6278B}" type="slidenum">
              <a:rPr lang="en-US" smtClean="0"/>
              <a:t>4</a:t>
            </a:fld>
            <a:endParaRPr lang="en-US"/>
          </a:p>
        </p:txBody>
      </p:sp>
    </p:spTree>
    <p:extLst>
      <p:ext uri="{BB962C8B-B14F-4D97-AF65-F5344CB8AC3E}">
        <p14:creationId xmlns:p14="http://schemas.microsoft.com/office/powerpoint/2010/main" val="250454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Need discussion on this</a:t>
            </a:r>
            <a:endParaRPr lang="en-US" dirty="0"/>
          </a:p>
        </p:txBody>
      </p:sp>
      <p:sp>
        <p:nvSpPr>
          <p:cNvPr id="4" name="Slide Number Placeholder 3"/>
          <p:cNvSpPr>
            <a:spLocks noGrp="1"/>
          </p:cNvSpPr>
          <p:nvPr>
            <p:ph type="sldNum" sz="quarter" idx="10"/>
          </p:nvPr>
        </p:nvSpPr>
        <p:spPr/>
        <p:txBody>
          <a:bodyPr/>
          <a:lstStyle/>
          <a:p>
            <a:fld id="{AD7D79ED-F184-4AEF-A88D-8A97C7F6278B}" type="slidenum">
              <a:rPr lang="en-US" smtClean="0"/>
              <a:t>5</a:t>
            </a:fld>
            <a:endParaRPr lang="en-US"/>
          </a:p>
        </p:txBody>
      </p:sp>
    </p:spTree>
    <p:extLst>
      <p:ext uri="{BB962C8B-B14F-4D97-AF65-F5344CB8AC3E}">
        <p14:creationId xmlns:p14="http://schemas.microsoft.com/office/powerpoint/2010/main" val="339314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185025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4436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08897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7602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142603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955166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45FB40-39F2-495C-BBB8-31BCF40F0A80}"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1591014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45FB40-39F2-495C-BBB8-31BCF40F0A80}"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968707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45FB40-39F2-495C-BBB8-31BCF40F0A80}"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935077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5FB40-39F2-495C-BBB8-31BCF40F0A80}"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1162503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5FB40-39F2-495C-BBB8-31BCF40F0A80}"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427938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776392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5FB40-39F2-495C-BBB8-31BCF40F0A80}"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3245560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5FB40-39F2-495C-BBB8-31BCF40F0A80}"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616003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3385847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519492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8834750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7168281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7067835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30021492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49926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5FB40-39F2-495C-BBB8-31BCF40F0A80}"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167137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45FB40-39F2-495C-BBB8-31BCF40F0A80}"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91938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45FB40-39F2-495C-BBB8-31BCF40F0A80}"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11879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45FB40-39F2-495C-BBB8-31BCF40F0A80}"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182920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5FB40-39F2-495C-BBB8-31BCF40F0A80}"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175972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5FB40-39F2-495C-BBB8-31BCF40F0A80}"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356452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5FB40-39F2-495C-BBB8-31BCF40F0A80}"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CD28E4-BA84-46A9-9856-6573BE78E587}" type="slidenum">
              <a:rPr lang="en-US" smtClean="0"/>
              <a:t>‹#›</a:t>
            </a:fld>
            <a:endParaRPr lang="en-US"/>
          </a:p>
        </p:txBody>
      </p:sp>
    </p:spTree>
    <p:extLst>
      <p:ext uri="{BB962C8B-B14F-4D97-AF65-F5344CB8AC3E}">
        <p14:creationId xmlns:p14="http://schemas.microsoft.com/office/powerpoint/2010/main" val="285153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5FB40-39F2-495C-BBB8-31BCF40F0A80}" type="datetimeFigureOut">
              <a:rPr lang="en-US" smtClean="0"/>
              <a:t>9/28/2021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D28E4-BA84-46A9-9856-6573BE78E587}" type="slidenum">
              <a:rPr lang="en-US" smtClean="0"/>
              <a:t>‹#›</a:t>
            </a:fld>
            <a:endParaRPr lang="en-US"/>
          </a:p>
        </p:txBody>
      </p:sp>
    </p:spTree>
    <p:extLst>
      <p:ext uri="{BB962C8B-B14F-4D97-AF65-F5344CB8AC3E}">
        <p14:creationId xmlns:p14="http://schemas.microsoft.com/office/powerpoint/2010/main" val="26192855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45FB40-39F2-495C-BBB8-31BCF40F0A80}" type="datetimeFigureOut">
              <a:rPr lang="en-US" smtClean="0"/>
              <a:t>9/28/2021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D28E4-BA84-46A9-9856-6573BE78E587}" type="slidenum">
              <a:rPr lang="en-US" smtClean="0"/>
              <a:t>‹#›</a:t>
            </a:fld>
            <a:endParaRPr lang="en-US"/>
          </a:p>
        </p:txBody>
      </p:sp>
    </p:spTree>
    <p:extLst>
      <p:ext uri="{BB962C8B-B14F-4D97-AF65-F5344CB8AC3E}">
        <p14:creationId xmlns:p14="http://schemas.microsoft.com/office/powerpoint/2010/main" val="12258801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cap="small" dirty="0"/>
              <a:t>Effects of Job Training on Wages</a:t>
            </a:r>
            <a:br>
              <a:rPr lang="en-IN" cap="small" dirty="0"/>
            </a:br>
            <a:endParaRPr lang="en-US" dirty="0"/>
          </a:p>
        </p:txBody>
      </p:sp>
      <p:sp>
        <p:nvSpPr>
          <p:cNvPr id="3" name="Subtitle 2"/>
          <p:cNvSpPr>
            <a:spLocks noGrp="1"/>
          </p:cNvSpPr>
          <p:nvPr>
            <p:ph type="subTitle" idx="1"/>
          </p:nvPr>
        </p:nvSpPr>
        <p:spPr>
          <a:xfrm>
            <a:off x="1524000" y="3602038"/>
            <a:ext cx="9144000" cy="2533842"/>
          </a:xfrm>
        </p:spPr>
        <p:txBody>
          <a:bodyPr>
            <a:normAutofit fontScale="77500" lnSpcReduction="20000"/>
          </a:bodyPr>
          <a:lstStyle/>
          <a:p>
            <a:pPr algn="r"/>
            <a:r>
              <a:rPr lang="en-US" sz="2800" b="1" dirty="0" smtClean="0"/>
              <a:t>Team </a:t>
            </a:r>
            <a:r>
              <a:rPr lang="en-US" sz="2800" b="1" dirty="0" smtClean="0"/>
              <a:t>7</a:t>
            </a:r>
          </a:p>
          <a:p>
            <a:pPr algn="r"/>
            <a:endParaRPr lang="en-US" sz="2800" b="1" dirty="0" smtClean="0"/>
          </a:p>
          <a:p>
            <a:r>
              <a:rPr lang="en-US" dirty="0"/>
              <a:t>John </a:t>
            </a:r>
            <a:r>
              <a:rPr lang="en-US" dirty="0" err="1"/>
              <a:t>Owusu</a:t>
            </a:r>
            <a:r>
              <a:rPr lang="en-US" dirty="0"/>
              <a:t> </a:t>
            </a:r>
            <a:r>
              <a:rPr lang="en-US" dirty="0" err="1" smtClean="0"/>
              <a:t>Duah</a:t>
            </a:r>
            <a:endParaRPr lang="en-US" dirty="0" smtClean="0"/>
          </a:p>
          <a:p>
            <a:pPr algn="r"/>
            <a:r>
              <a:rPr lang="en-US" dirty="0" err="1" smtClean="0"/>
              <a:t>Sarwari</a:t>
            </a:r>
            <a:r>
              <a:rPr lang="en-US" dirty="0" smtClean="0"/>
              <a:t> </a:t>
            </a:r>
            <a:r>
              <a:rPr lang="en-US" dirty="0" smtClean="0"/>
              <a:t>Das</a:t>
            </a:r>
          </a:p>
          <a:p>
            <a:pPr algn="r"/>
            <a:r>
              <a:rPr lang="en-US" dirty="0" err="1" smtClean="0"/>
              <a:t>Peining</a:t>
            </a:r>
            <a:r>
              <a:rPr lang="en-US" dirty="0" smtClean="0"/>
              <a:t> </a:t>
            </a:r>
            <a:r>
              <a:rPr lang="en-US" dirty="0" smtClean="0"/>
              <a:t>Yang</a:t>
            </a:r>
          </a:p>
          <a:p>
            <a:pPr algn="r"/>
            <a:r>
              <a:rPr lang="en-US" dirty="0" smtClean="0"/>
              <a:t>Michelle Van</a:t>
            </a:r>
          </a:p>
          <a:p>
            <a:pPr algn="r"/>
            <a:r>
              <a:rPr lang="en-US" dirty="0" smtClean="0"/>
              <a:t>Satvik Kishore</a:t>
            </a:r>
            <a:endParaRPr lang="en-US" dirty="0"/>
          </a:p>
        </p:txBody>
      </p:sp>
    </p:spTree>
    <p:extLst>
      <p:ext uri="{BB962C8B-B14F-4D97-AF65-F5344CB8AC3E}">
        <p14:creationId xmlns:p14="http://schemas.microsoft.com/office/powerpoint/2010/main" val="274211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23" y="-12578"/>
            <a:ext cx="10515600" cy="1325563"/>
          </a:xfrm>
        </p:spPr>
        <p:txBody>
          <a:bodyPr/>
          <a:lstStyle/>
          <a:p>
            <a:r>
              <a:rPr lang="en-US" b="1" dirty="0" smtClean="0"/>
              <a:t>Outcome Variable:</a:t>
            </a:r>
            <a:br>
              <a:rPr lang="en-US" b="1" dirty="0" smtClean="0"/>
            </a:br>
            <a:r>
              <a:rPr lang="en-US" sz="3600" dirty="0" smtClean="0"/>
              <a:t>Change in Real Earnings from 1974 to 1978</a:t>
            </a:r>
            <a:endParaRPr lang="en-US" sz="36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3604" y="1825624"/>
            <a:ext cx="9853734" cy="4926867"/>
          </a:xfrm>
        </p:spPr>
      </p:pic>
      <p:sp>
        <p:nvSpPr>
          <p:cNvPr id="3" name="TextBox 2"/>
          <p:cNvSpPr txBox="1"/>
          <p:nvPr/>
        </p:nvSpPr>
        <p:spPr>
          <a:xfrm>
            <a:off x="8510954" y="2227384"/>
            <a:ext cx="878767" cy="369332"/>
          </a:xfrm>
          <a:prstGeom prst="rect">
            <a:avLst/>
          </a:prstGeom>
          <a:noFill/>
        </p:spPr>
        <p:txBody>
          <a:bodyPr wrap="none" rtlCol="0">
            <a:spAutoFit/>
          </a:bodyPr>
          <a:lstStyle/>
          <a:p>
            <a:r>
              <a:rPr lang="en-US" dirty="0"/>
              <a:t>n</a:t>
            </a:r>
            <a:r>
              <a:rPr lang="en-US" dirty="0" smtClean="0"/>
              <a:t> = 613</a:t>
            </a:r>
            <a:endParaRPr lang="en-US" dirty="0"/>
          </a:p>
        </p:txBody>
      </p:sp>
    </p:spTree>
    <p:extLst>
      <p:ext uri="{BB962C8B-B14F-4D97-AF65-F5344CB8AC3E}">
        <p14:creationId xmlns:p14="http://schemas.microsoft.com/office/powerpoint/2010/main" val="26617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Inconsistency in ages between Control and Treatment group</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451" y="1689514"/>
            <a:ext cx="7991380" cy="4934025"/>
          </a:xfrm>
        </p:spPr>
      </p:pic>
      <p:sp>
        <p:nvSpPr>
          <p:cNvPr id="9" name="TextBox 8"/>
          <p:cNvSpPr txBox="1"/>
          <p:nvPr/>
        </p:nvSpPr>
        <p:spPr>
          <a:xfrm>
            <a:off x="8253046" y="2180492"/>
            <a:ext cx="3544286" cy="1754326"/>
          </a:xfrm>
          <a:prstGeom prst="rect">
            <a:avLst/>
          </a:prstGeom>
          <a:noFill/>
        </p:spPr>
        <p:txBody>
          <a:bodyPr wrap="square" rtlCol="0">
            <a:spAutoFit/>
          </a:bodyPr>
          <a:lstStyle/>
          <a:p>
            <a:r>
              <a:rPr lang="en-IN" dirty="0" smtClean="0"/>
              <a:t>Mean in Treatment group: 25.8</a:t>
            </a:r>
            <a:br>
              <a:rPr lang="en-IN" dirty="0" smtClean="0"/>
            </a:br>
            <a:r>
              <a:rPr lang="en-IN" dirty="0" smtClean="0"/>
              <a:t>Mean in Control group:      28.3</a:t>
            </a:r>
            <a:br>
              <a:rPr lang="en-IN" dirty="0" smtClean="0"/>
            </a:br>
            <a:r>
              <a:rPr lang="en-IN" dirty="0" smtClean="0"/>
              <a:t/>
            </a:r>
            <a:br>
              <a:rPr lang="en-IN" dirty="0" smtClean="0"/>
            </a:br>
            <a:r>
              <a:rPr lang="en-IN" dirty="0" smtClean="0"/>
              <a:t>t test results:</a:t>
            </a:r>
            <a:br>
              <a:rPr lang="en-IN" dirty="0" smtClean="0"/>
            </a:br>
            <a:r>
              <a:rPr lang="en-IN" dirty="0" smtClean="0"/>
              <a:t>Means are different with </a:t>
            </a:r>
            <a:br>
              <a:rPr lang="en-IN" dirty="0" smtClean="0"/>
            </a:br>
            <a:r>
              <a:rPr lang="en-IN" dirty="0" smtClean="0"/>
              <a:t>p-value= 0.003</a:t>
            </a:r>
            <a:endParaRPr lang="en-US" dirty="0"/>
          </a:p>
        </p:txBody>
      </p:sp>
    </p:spTree>
    <p:extLst>
      <p:ext uri="{BB962C8B-B14F-4D97-AF65-F5344CB8AC3E}">
        <p14:creationId xmlns:p14="http://schemas.microsoft.com/office/powerpoint/2010/main" val="330873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Regression Model</a:t>
            </a:r>
            <a:br>
              <a:rPr lang="en-US" b="1" dirty="0" smtClean="0"/>
            </a:b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8156751"/>
              </p:ext>
            </p:extLst>
          </p:nvPr>
        </p:nvGraphicFramePr>
        <p:xfrm>
          <a:off x="715107" y="1027906"/>
          <a:ext cx="11277601" cy="3358515"/>
        </p:xfrm>
        <a:graphic>
          <a:graphicData uri="http://schemas.openxmlformats.org/drawingml/2006/table">
            <a:tbl>
              <a:tblPr/>
              <a:tblGrid>
                <a:gridCol w="4443047"/>
                <a:gridCol w="2297723"/>
                <a:gridCol w="1711569"/>
                <a:gridCol w="1230923"/>
                <a:gridCol w="1594339"/>
              </a:tblGrid>
              <a:tr h="190500">
                <a:tc>
                  <a:txBody>
                    <a:bodyPr/>
                    <a:lstStyle/>
                    <a:p>
                      <a:pPr algn="l" fontAlgn="b"/>
                      <a:r>
                        <a:rPr lang="en-IN" sz="2400" b="1" i="0" u="none" strike="noStrike" dirty="0" smtClean="0">
                          <a:solidFill>
                            <a:srgbClr val="000000"/>
                          </a:solidFill>
                          <a:effectLst/>
                          <a:latin typeface="Calibri" panose="020F0502020204030204" pitchFamily="34" charset="0"/>
                        </a:rPr>
                        <a:t>Predictor</a:t>
                      </a:r>
                      <a:endParaRPr lang="en-IN"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400" b="1" i="0" u="none" strike="noStrike" dirty="0">
                          <a:solidFill>
                            <a:srgbClr val="000000"/>
                          </a:solidFill>
                          <a:effectLst/>
                          <a:latin typeface="Calibri" panose="020F0502020204030204" pitchFamily="34" charset="0"/>
                        </a:rPr>
                        <a:t>Estimate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400" b="1" i="0" u="none" strike="noStrike" dirty="0">
                          <a:solidFill>
                            <a:srgbClr val="000000"/>
                          </a:solidFill>
                          <a:effectLst/>
                          <a:latin typeface="Calibri" panose="020F0502020204030204" pitchFamily="34" charset="0"/>
                        </a:rPr>
                        <a:t>Std. Error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400" b="1" i="0" u="none" strike="noStrike" dirty="0">
                          <a:solidFill>
                            <a:srgbClr val="000000"/>
                          </a:solidFill>
                          <a:effectLst/>
                          <a:latin typeface="Calibri" panose="020F0502020204030204" pitchFamily="34" charset="0"/>
                        </a:rPr>
                        <a:t>t value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400" b="1" i="0" u="none" strike="noStrike" dirty="0" err="1">
                          <a:solidFill>
                            <a:srgbClr val="000000"/>
                          </a:solidFill>
                          <a:effectLst/>
                          <a:latin typeface="Calibri" panose="020F0502020204030204" pitchFamily="34" charset="0"/>
                        </a:rPr>
                        <a:t>Pr</a:t>
                      </a:r>
                      <a:r>
                        <a:rPr lang="en-IN" sz="2400" b="1" i="0" u="none" strike="noStrike" dirty="0">
                          <a:solidFill>
                            <a:srgbClr val="000000"/>
                          </a:solidFill>
                          <a:effectLst/>
                          <a:latin typeface="Calibri" panose="020F0502020204030204" pitchFamily="34" charset="0"/>
                        </a:rPr>
                        <a:t>(&gt;|t|)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IN" sz="2400" b="0" i="0" u="none" strike="noStrike" dirty="0">
                          <a:solidFill>
                            <a:srgbClr val="000000"/>
                          </a:solidFill>
                          <a:effectLst/>
                          <a:latin typeface="Calibri" panose="020F0502020204030204" pitchFamily="34" charset="0"/>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2400" b="0" i="0" u="none" strike="noStrike">
                          <a:solidFill>
                            <a:srgbClr val="000000"/>
                          </a:solidFill>
                          <a:effectLst/>
                          <a:latin typeface="Calibri" panose="020F0502020204030204" pitchFamily="34" charset="0"/>
                        </a:rPr>
                        <a:t>2064.19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510.61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4.04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6.00E-05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IN" sz="2400" b="0" i="0" u="none" strike="noStrike" dirty="0">
                          <a:solidFill>
                            <a:srgbClr val="000000"/>
                          </a:solidFill>
                          <a:effectLst/>
                          <a:latin typeface="Calibri" panose="020F0502020204030204" pitchFamily="34" charset="0"/>
                        </a:rPr>
                        <a:t>Received Training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2285.04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697.88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3.27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dirty="0">
                          <a:solidFill>
                            <a:srgbClr val="000000"/>
                          </a:solidFill>
                          <a:effectLst/>
                          <a:latin typeface="Calibri" panose="020F0502020204030204" pitchFamily="34" charset="0"/>
                        </a:rPr>
                        <a:t>0.0011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IN" sz="2400" b="0" i="0" u="none" strike="noStrike" dirty="0">
                          <a:solidFill>
                            <a:srgbClr val="000000"/>
                          </a:solidFill>
                          <a:effectLst/>
                          <a:latin typeface="Calibri" panose="020F0502020204030204" pitchFamily="34" charset="0"/>
                        </a:rPr>
                        <a:t>Age </a:t>
                      </a:r>
                      <a:r>
                        <a:rPr lang="en-IN" sz="2400" b="0" i="0" u="none" strike="noStrike" dirty="0" err="1">
                          <a:solidFill>
                            <a:srgbClr val="000000"/>
                          </a:solidFill>
                          <a:effectLst/>
                          <a:latin typeface="Calibri" panose="020F0502020204030204" pitchFamily="34" charset="0"/>
                        </a:rPr>
                        <a:t>Centered</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-205.56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49.56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-4.15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3.80E-05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IN" sz="2400" b="0" i="0" u="none" strike="noStrike" dirty="0">
                          <a:solidFill>
                            <a:srgbClr val="000000"/>
                          </a:solidFill>
                          <a:effectLst/>
                          <a:latin typeface="Calibri" panose="020F0502020204030204" pitchFamily="34" charset="0"/>
                        </a:rPr>
                        <a:t>Is Married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dirty="0">
                          <a:solidFill>
                            <a:srgbClr val="000000"/>
                          </a:solidFill>
                          <a:effectLst/>
                          <a:latin typeface="Calibri" panose="020F0502020204030204" pitchFamily="34" charset="0"/>
                        </a:rPr>
                        <a:t>-1731.92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685.1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-2.53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0.012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IN" sz="2400" b="0" i="0" u="none" strike="noStrike" dirty="0">
                          <a:solidFill>
                            <a:srgbClr val="000000"/>
                          </a:solidFill>
                          <a:effectLst/>
                          <a:latin typeface="Calibri" panose="020F0502020204030204" pitchFamily="34" charset="0"/>
                        </a:rPr>
                        <a:t>Interaction of "Received Training" and "Age </a:t>
                      </a:r>
                      <a:r>
                        <a:rPr lang="en-IN" sz="2400" b="0" i="0" u="none" strike="noStrike" dirty="0" err="1">
                          <a:solidFill>
                            <a:srgbClr val="000000"/>
                          </a:solidFill>
                          <a:effectLst/>
                          <a:latin typeface="Calibri" panose="020F0502020204030204" pitchFamily="34" charset="0"/>
                        </a:rPr>
                        <a:t>Centered</a:t>
                      </a:r>
                      <a:r>
                        <a:rPr lang="en-IN" sz="24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283.57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85.81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IN" sz="2400" b="0" i="0" u="none" strike="noStrike" dirty="0">
                          <a:solidFill>
                            <a:srgbClr val="000000"/>
                          </a:solidFill>
                          <a:effectLst/>
                          <a:latin typeface="Calibri" panose="020F0502020204030204" pitchFamily="34" charset="0"/>
                        </a:rPr>
                        <a:t>Interaction of "Married" and "Age </a:t>
                      </a:r>
                      <a:r>
                        <a:rPr lang="en-IN" sz="2400" b="0" i="0" u="none" strike="noStrike" dirty="0" err="1">
                          <a:solidFill>
                            <a:srgbClr val="000000"/>
                          </a:solidFill>
                          <a:effectLst/>
                          <a:latin typeface="Calibri" panose="020F0502020204030204" pitchFamily="34" charset="0"/>
                        </a:rPr>
                        <a:t>Centered</a:t>
                      </a:r>
                      <a:r>
                        <a:rPr lang="en-IN" sz="24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dirty="0">
                          <a:solidFill>
                            <a:srgbClr val="000000"/>
                          </a:solidFill>
                          <a:effectLst/>
                          <a:latin typeface="Calibri" panose="020F0502020204030204" pitchFamily="34" charset="0"/>
                        </a:rPr>
                        <a:t>132.82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dirty="0">
                          <a:solidFill>
                            <a:srgbClr val="000000"/>
                          </a:solidFill>
                          <a:effectLst/>
                          <a:latin typeface="Calibri" panose="020F0502020204030204" pitchFamily="34" charset="0"/>
                        </a:rPr>
                        <a:t>67.74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a:solidFill>
                            <a:srgbClr val="000000"/>
                          </a:solidFill>
                          <a:effectLst/>
                          <a:latin typeface="Calibri" panose="020F0502020204030204" pitchFamily="34" charset="0"/>
                        </a:rPr>
                        <a:t>1.96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ectangle 9"/>
          <p:cNvSpPr/>
          <p:nvPr/>
        </p:nvSpPr>
        <p:spPr>
          <a:xfrm>
            <a:off x="682155" y="4639380"/>
            <a:ext cx="2949782" cy="369332"/>
          </a:xfrm>
          <a:prstGeom prst="rect">
            <a:avLst/>
          </a:prstGeom>
        </p:spPr>
        <p:txBody>
          <a:bodyPr wrap="none">
            <a:spAutoFit/>
          </a:bodyPr>
          <a:lstStyle/>
          <a:p>
            <a:r>
              <a:rPr lang="en-US" dirty="0"/>
              <a:t>Adjusted R-squared:  0.07144</a:t>
            </a:r>
          </a:p>
        </p:txBody>
      </p:sp>
      <p:sp>
        <p:nvSpPr>
          <p:cNvPr id="11" name="Rectangle 10"/>
          <p:cNvSpPr/>
          <p:nvPr/>
        </p:nvSpPr>
        <p:spPr>
          <a:xfrm>
            <a:off x="4997165" y="4639380"/>
            <a:ext cx="1939762" cy="369332"/>
          </a:xfrm>
          <a:prstGeom prst="rect">
            <a:avLst/>
          </a:prstGeom>
        </p:spPr>
        <p:txBody>
          <a:bodyPr wrap="none">
            <a:spAutoFit/>
          </a:bodyPr>
          <a:lstStyle/>
          <a:p>
            <a:r>
              <a:rPr lang="en-US" dirty="0"/>
              <a:t>p-value: 1.328e-09</a:t>
            </a:r>
          </a:p>
        </p:txBody>
      </p:sp>
    </p:spTree>
    <p:extLst>
      <p:ext uri="{BB962C8B-B14F-4D97-AF65-F5344CB8AC3E}">
        <p14:creationId xmlns:p14="http://schemas.microsoft.com/office/powerpoint/2010/main" val="28283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and Future work</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2616018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TotalTime>
  <Words>535</Words>
  <Application>Microsoft Office PowerPoint</Application>
  <PresentationFormat>Widescreen</PresentationFormat>
  <Paragraphs>63</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Corbel</vt:lpstr>
      <vt:lpstr>Office Theme</vt:lpstr>
      <vt:lpstr>Parallax</vt:lpstr>
      <vt:lpstr>Effects of Job Training on Wages </vt:lpstr>
      <vt:lpstr>Outcome Variable: Change in Real Earnings from 1974 to 1978</vt:lpstr>
      <vt:lpstr>Inconsistency in ages between Control and Treatment group</vt:lpstr>
      <vt:lpstr>Linear Regression Model </vt:lpstr>
      <vt:lpstr>Limitations and Future work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Kishore</dc:creator>
  <cp:lastModifiedBy>Satvik Kishore</cp:lastModifiedBy>
  <cp:revision>20</cp:revision>
  <dcterms:created xsi:type="dcterms:W3CDTF">2021-09-26T21:29:25Z</dcterms:created>
  <dcterms:modified xsi:type="dcterms:W3CDTF">2021-09-28T12:47:45Z</dcterms:modified>
</cp:coreProperties>
</file>