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4" r:id="rId4"/>
    <p:sldId id="269" r:id="rId5"/>
    <p:sldId id="266" r:id="rId6"/>
    <p:sldId id="268" r:id="rId7"/>
    <p:sldId id="273" r:id="rId8"/>
    <p:sldId id="270" r:id="rId9"/>
    <p:sldId id="267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35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15"/>
    <p:restoredTop sz="96928"/>
  </p:normalViewPr>
  <p:slideViewPr>
    <p:cSldViewPr snapToObjects="1">
      <p:cViewPr varScale="1">
        <p:scale>
          <a:sx n="150" d="100"/>
          <a:sy n="150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E8B9-81F1-424D-AE77-F968A2DCD636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34806-D19D-A540-9B0B-614DC5FE6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Dauren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Himangshu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54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Himangshu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Equal variance and independence FINE (Plot 1)</a:t>
            </a:r>
          </a:p>
          <a:p>
            <a:pPr marL="171450" indent="-171450">
              <a:buFontTx/>
              <a:buChar char="-"/>
            </a:pPr>
            <a:r>
              <a:rPr lang="en-US" dirty="0"/>
              <a:t>Linearity FINE (Plot 2)</a:t>
            </a:r>
          </a:p>
          <a:p>
            <a:pPr marL="171450" indent="-171450">
              <a:buFontTx/>
              <a:buChar char="-"/>
            </a:pPr>
            <a:r>
              <a:rPr lang="en-US" dirty="0"/>
              <a:t>Normality FINE (Plot 3)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One outlier, but: non-influential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69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2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9F00-95C3-E345-9A68-6806DD4786C7}" type="datetime1">
              <a:rPr lang="de-DE" smtClean="0"/>
              <a:t>30.09.21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CF17-46D6-4746-9F83-62838F7FFA9E}" type="datetime1">
              <a:rPr lang="de-DE" smtClean="0"/>
              <a:t>30.09.21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69D5-C56A-D444-8228-920498C21CB5}" type="datetime1">
              <a:rPr lang="de-DE" smtClean="0"/>
              <a:t>30.09.21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11E0-3F60-484C-B31C-C335BE773633}" type="datetime1">
              <a:rPr lang="de-DE" smtClean="0"/>
              <a:t>30.09.21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F0BE-8C02-7A46-B8F9-9A1A359A3221}" type="datetime1">
              <a:rPr lang="de-DE" smtClean="0"/>
              <a:t>30.09.21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5EAB-06EA-2B41-8799-9D715C6BB5C9}" type="datetime1">
              <a:rPr lang="de-DE" smtClean="0"/>
              <a:t>30.09.21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43E9-79E3-0343-886E-B54191E8154C}" type="datetime1">
              <a:rPr lang="de-DE" smtClean="0"/>
              <a:t>30.09.21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DF0-7FAD-B74F-9C14-35E95702474C}" type="datetime1">
              <a:rPr lang="de-DE" smtClean="0"/>
              <a:t>30.09.21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08E2-633C-6F4C-B416-7B24EADBD5D5}" type="datetime1">
              <a:rPr lang="de-DE" smtClean="0"/>
              <a:t>30.09.21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C11A4-CEE1-4642-ABC0-C040FD55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823F-BF39-4B48-92AC-7573D6900421}" type="datetime1">
              <a:rPr lang="de-DE" smtClean="0"/>
              <a:t>30.09.21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BCCA-5C2C-1E48-9D3E-EC5297EB8560}" type="datetime1">
              <a:rPr lang="de-DE" smtClean="0"/>
              <a:t>30.09.21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E09A-B1E7-BF49-A4A8-79F389F3B4B8}" type="datetime1">
              <a:rPr lang="de-DE" smtClean="0"/>
              <a:t>30.09.21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43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00CA07-45C7-8142-9F4D-3A07AD48DF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Effects of Job Training for Disadvantaged Workers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IDS702 Team Project Group Yellow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CDC5C-02CF-3F40-801E-F1FE2B06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B0B4A-6F3A-9F4B-A708-85A28F48E867}"/>
              </a:ext>
            </a:extLst>
          </p:cNvPr>
          <p:cNvSpPr/>
          <p:nvPr/>
        </p:nvSpPr>
        <p:spPr>
          <a:xfrm>
            <a:off x="11568608" y="6356350"/>
            <a:ext cx="438944" cy="313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9155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This is a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00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553997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&amp; Modeling Process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062656-0DEB-B24A-9017-3FB5B5FE29CA}"/>
              </a:ext>
            </a:extLst>
          </p:cNvPr>
          <p:cNvGrpSpPr/>
          <p:nvPr/>
        </p:nvGrpSpPr>
        <p:grpSpPr>
          <a:xfrm>
            <a:off x="448177" y="4493020"/>
            <a:ext cx="11270574" cy="864080"/>
            <a:chOff x="443945" y="4653136"/>
            <a:chExt cx="11270574" cy="8640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A6D943-D3C6-704C-B71D-862CD909B942}"/>
                </a:ext>
              </a:extLst>
            </p:cNvPr>
            <p:cNvSpPr/>
            <p:nvPr/>
          </p:nvSpPr>
          <p:spPr>
            <a:xfrm>
              <a:off x="443945" y="4653136"/>
              <a:ext cx="1242799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3BB73F-EDA3-524A-9402-C0B173CBC247}"/>
                </a:ext>
              </a:extLst>
            </p:cNvPr>
            <p:cNvSpPr/>
            <p:nvPr/>
          </p:nvSpPr>
          <p:spPr>
            <a:xfrm>
              <a:off x="2285476" y="4653136"/>
              <a:ext cx="1944216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Experiments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B903348-6DD5-D545-8CB0-2C0E22A9049A}"/>
                </a:ext>
              </a:extLst>
            </p:cNvPr>
            <p:cNvCxnSpPr>
              <a:cxnSpLocks/>
            </p:cNvCxnSpPr>
            <p:nvPr/>
          </p:nvCxnSpPr>
          <p:spPr>
            <a:xfrm>
              <a:off x="1686744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B08CAE-0FBB-6D44-BBF0-75F8C5CB7CD8}"/>
                </a:ext>
              </a:extLst>
            </p:cNvPr>
            <p:cNvSpPr/>
            <p:nvPr/>
          </p:nvSpPr>
          <p:spPr>
            <a:xfrm>
              <a:off x="4828424" y="4653136"/>
              <a:ext cx="1944216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Stepwise Regression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958A4B-3DF5-8644-8862-76793BED6B1B}"/>
                </a:ext>
              </a:extLst>
            </p:cNvPr>
            <p:cNvSpPr/>
            <p:nvPr/>
          </p:nvSpPr>
          <p:spPr>
            <a:xfrm>
              <a:off x="7371372" y="4653136"/>
              <a:ext cx="1800200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Interactions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9A4E76-2EE5-DB46-8046-D224EF877A7B}"/>
                </a:ext>
              </a:extLst>
            </p:cNvPr>
            <p:cNvSpPr/>
            <p:nvPr/>
          </p:nvSpPr>
          <p:spPr>
            <a:xfrm>
              <a:off x="9770303" y="4653136"/>
              <a:ext cx="1944216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Assessment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FCAC956-B87F-CE4D-9A15-03E102B15299}"/>
                </a:ext>
              </a:extLst>
            </p:cNvPr>
            <p:cNvCxnSpPr>
              <a:cxnSpLocks/>
            </p:cNvCxnSpPr>
            <p:nvPr/>
          </p:nvCxnSpPr>
          <p:spPr>
            <a:xfrm>
              <a:off x="4229692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B7CFED4-BB38-704C-B0A5-095B44255B60}"/>
                </a:ext>
              </a:extLst>
            </p:cNvPr>
            <p:cNvCxnSpPr>
              <a:cxnSpLocks/>
            </p:cNvCxnSpPr>
            <p:nvPr/>
          </p:nvCxnSpPr>
          <p:spPr>
            <a:xfrm>
              <a:off x="6772640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2AE797E-8991-A946-BE59-37E1E1DE5291}"/>
                </a:ext>
              </a:extLst>
            </p:cNvPr>
            <p:cNvCxnSpPr>
              <a:cxnSpLocks/>
            </p:cNvCxnSpPr>
            <p:nvPr/>
          </p:nvCxnSpPr>
          <p:spPr>
            <a:xfrm>
              <a:off x="9171572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69B2B82-5E2A-D246-B549-2E24788E3161}"/>
              </a:ext>
            </a:extLst>
          </p:cNvPr>
          <p:cNvSpPr txBox="1"/>
          <p:nvPr/>
        </p:nvSpPr>
        <p:spPr>
          <a:xfrm>
            <a:off x="460713" y="1690351"/>
            <a:ext cx="11253806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Collected by Robert LaLonde [1] in the 1970s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Studies effect of job training for disadvantaged workers on earnings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Recorded information on demographics, education status and prior wages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Only male participants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Paid participation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92A673-4F25-EE4E-BCB3-F18BF3954779}"/>
              </a:ext>
            </a:extLst>
          </p:cNvPr>
          <p:cNvSpPr txBox="1"/>
          <p:nvPr/>
        </p:nvSpPr>
        <p:spPr>
          <a:xfrm>
            <a:off x="460713" y="1180895"/>
            <a:ext cx="23740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4D467B-2FA6-1F40-BA04-2CCAADEF0CC3}"/>
              </a:ext>
            </a:extLst>
          </p:cNvPr>
          <p:cNvCxnSpPr>
            <a:cxnSpLocks/>
          </p:cNvCxnSpPr>
          <p:nvPr/>
        </p:nvCxnSpPr>
        <p:spPr>
          <a:xfrm>
            <a:off x="460713" y="1553923"/>
            <a:ext cx="1242799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3EBDE7B-47A1-EF4A-BE41-AF6C90451A2A}"/>
              </a:ext>
            </a:extLst>
          </p:cNvPr>
          <p:cNvSpPr txBox="1"/>
          <p:nvPr/>
        </p:nvSpPr>
        <p:spPr>
          <a:xfrm>
            <a:off x="448177" y="3890659"/>
            <a:ext cx="325902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Process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A26D99-B08C-E744-9887-0FD9FC21D83A}"/>
              </a:ext>
            </a:extLst>
          </p:cNvPr>
          <p:cNvCxnSpPr>
            <a:cxnSpLocks/>
          </p:cNvCxnSpPr>
          <p:nvPr/>
        </p:nvCxnSpPr>
        <p:spPr>
          <a:xfrm>
            <a:off x="448178" y="4263687"/>
            <a:ext cx="2610951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10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4142523-B9D3-A349-BCDE-3FFBC2A198DE}"/>
              </a:ext>
            </a:extLst>
          </p:cNvPr>
          <p:cNvSpPr/>
          <p:nvPr/>
        </p:nvSpPr>
        <p:spPr>
          <a:xfrm>
            <a:off x="246887" y="6023447"/>
            <a:ext cx="1188452" cy="497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174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EDA &amp; Experiments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11A4F6-69D3-7F4C-BB50-063E1C2CA7F9}"/>
              </a:ext>
            </a:extLst>
          </p:cNvPr>
          <p:cNvSpPr txBox="1"/>
          <p:nvPr/>
        </p:nvSpPr>
        <p:spPr>
          <a:xfrm>
            <a:off x="443052" y="1217076"/>
            <a:ext cx="14891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04C2E1-776B-CE45-97A3-B8F2934E412F}"/>
              </a:ext>
            </a:extLst>
          </p:cNvPr>
          <p:cNvCxnSpPr>
            <a:cxnSpLocks/>
          </p:cNvCxnSpPr>
          <p:nvPr/>
        </p:nvCxnSpPr>
        <p:spPr>
          <a:xfrm>
            <a:off x="443052" y="1590104"/>
            <a:ext cx="5209425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0A2248FB-A813-A149-B445-71335989EA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88"/>
          <a:stretch/>
        </p:blipFill>
        <p:spPr>
          <a:xfrm>
            <a:off x="462005" y="1804256"/>
            <a:ext cx="5209424" cy="3897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/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Zero inflation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model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78−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74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instead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E984BCC-4377-4745-9FCC-694B52B9193F}"/>
              </a:ext>
            </a:extLst>
          </p:cNvPr>
          <p:cNvGrpSpPr/>
          <p:nvPr/>
        </p:nvGrpSpPr>
        <p:grpSpPr>
          <a:xfrm>
            <a:off x="6888088" y="1268760"/>
            <a:ext cx="4414564" cy="4970268"/>
            <a:chOff x="6816080" y="1550412"/>
            <a:chExt cx="4414564" cy="4970268"/>
          </a:xfrm>
        </p:grpSpPr>
        <p:pic>
          <p:nvPicPr>
            <p:cNvPr id="1026" name="Picture 2" descr="They&amp;#39;re the Same Picture Meme Maker">
              <a:extLst>
                <a:ext uri="{FF2B5EF4-FFF2-40B4-BE49-F238E27FC236}">
                  <a16:creationId xmlns:a16="http://schemas.microsoft.com/office/drawing/2014/main" id="{C8007D59-CBB7-0C4E-8D4B-C8EA8C359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6080" y="1550412"/>
              <a:ext cx="4414564" cy="4970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C7F92A-97C6-8A4A-BE1A-6CDD9F943997}"/>
                </a:ext>
              </a:extLst>
            </p:cNvPr>
            <p:cNvSpPr txBox="1"/>
            <p:nvPr/>
          </p:nvSpPr>
          <p:spPr>
            <a:xfrm>
              <a:off x="9035213" y="2060848"/>
              <a:ext cx="2192685" cy="14773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Perfectly normally distributed residuals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433430E-D8E6-6A4C-BEE4-D18C86742B5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8463" y="1363519"/>
            <a:ext cx="2192685" cy="1538675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A7BC4213-A998-D84A-A039-5A404C714F83}"/>
              </a:ext>
            </a:extLst>
          </p:cNvPr>
          <p:cNvSpPr/>
          <p:nvPr/>
        </p:nvSpPr>
        <p:spPr>
          <a:xfrm>
            <a:off x="5961192" y="1952836"/>
            <a:ext cx="694343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02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4142523-B9D3-A349-BCDE-3FFBC2A198DE}"/>
              </a:ext>
            </a:extLst>
          </p:cNvPr>
          <p:cNvSpPr/>
          <p:nvPr/>
        </p:nvSpPr>
        <p:spPr>
          <a:xfrm>
            <a:off x="246887" y="6023447"/>
            <a:ext cx="1188452" cy="497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174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EDA &amp; Experiments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11A4F6-69D3-7F4C-BB50-063E1C2CA7F9}"/>
              </a:ext>
            </a:extLst>
          </p:cNvPr>
          <p:cNvSpPr txBox="1"/>
          <p:nvPr/>
        </p:nvSpPr>
        <p:spPr>
          <a:xfrm>
            <a:off x="443052" y="1217076"/>
            <a:ext cx="14891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04C2E1-776B-CE45-97A3-B8F2934E412F}"/>
              </a:ext>
            </a:extLst>
          </p:cNvPr>
          <p:cNvCxnSpPr>
            <a:cxnSpLocks/>
          </p:cNvCxnSpPr>
          <p:nvPr/>
        </p:nvCxnSpPr>
        <p:spPr>
          <a:xfrm>
            <a:off x="443052" y="1590104"/>
            <a:ext cx="5209425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3B0CA9-40D5-8D47-9DE9-C9D5807BD6C8}"/>
              </a:ext>
            </a:extLst>
          </p:cNvPr>
          <p:cNvSpPr txBox="1"/>
          <p:nvPr/>
        </p:nvSpPr>
        <p:spPr>
          <a:xfrm>
            <a:off x="6084525" y="1217076"/>
            <a:ext cx="174406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7A2FB3-2C54-BC4A-AA82-F67A1475D7DB}"/>
              </a:ext>
            </a:extLst>
          </p:cNvPr>
          <p:cNvCxnSpPr>
            <a:cxnSpLocks/>
          </p:cNvCxnSpPr>
          <p:nvPr/>
        </p:nvCxnSpPr>
        <p:spPr>
          <a:xfrm>
            <a:off x="6084525" y="1590104"/>
            <a:ext cx="5646762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0A2248FB-A813-A149-B445-71335989EA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88"/>
          <a:stretch/>
        </p:blipFill>
        <p:spPr>
          <a:xfrm>
            <a:off x="462005" y="1804256"/>
            <a:ext cx="5209424" cy="3897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/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Zero inflation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model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78−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74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instead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 descr="Chart, box and whisker chart&#10;&#10;Description automatically generated">
            <a:extLst>
              <a:ext uri="{FF2B5EF4-FFF2-40B4-BE49-F238E27FC236}">
                <a16:creationId xmlns:a16="http://schemas.microsoft.com/office/drawing/2014/main" id="{3DA31C18-50B1-E44B-ABC7-5E700A911C7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2200" y="1673756"/>
            <a:ext cx="5730120" cy="42975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EB369F7-C019-C94F-A1CB-D5A47930B1CF}"/>
              </a:ext>
            </a:extLst>
          </p:cNvPr>
          <p:cNvSpPr/>
          <p:nvPr/>
        </p:nvSpPr>
        <p:spPr>
          <a:xfrm>
            <a:off x="6084525" y="5918410"/>
            <a:ext cx="5645470" cy="49086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interaction between treatment and race</a:t>
            </a:r>
          </a:p>
        </p:txBody>
      </p:sp>
    </p:spTree>
    <p:extLst>
      <p:ext uri="{BB962C8B-B14F-4D97-AF65-F5344CB8AC3E}">
        <p14:creationId xmlns:p14="http://schemas.microsoft.com/office/powerpoint/2010/main" val="148546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6422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Stepwise Regression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B5279D2-833A-0843-9987-030449172352}"/>
              </a:ext>
            </a:extLst>
          </p:cNvPr>
          <p:cNvSpPr/>
          <p:nvPr/>
        </p:nvSpPr>
        <p:spPr>
          <a:xfrm>
            <a:off x="461076" y="1653486"/>
            <a:ext cx="2371181" cy="105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Model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 only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E66C1-F214-4344-BCBD-12BB01371C8B}"/>
              </a:ext>
            </a:extLst>
          </p:cNvPr>
          <p:cNvSpPr/>
          <p:nvPr/>
        </p:nvSpPr>
        <p:spPr>
          <a:xfrm>
            <a:off x="9340198" y="1653485"/>
            <a:ext cx="2371181" cy="105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Model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mean effects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317BD8-7EE6-C849-99A7-C75476E196E3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832257" y="2179603"/>
            <a:ext cx="650794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B653FC-3D65-254A-8ECC-3F962201B6FA}"/>
              </a:ext>
            </a:extLst>
          </p:cNvPr>
          <p:cNvGrpSpPr/>
          <p:nvPr/>
        </p:nvGrpSpPr>
        <p:grpSpPr>
          <a:xfrm>
            <a:off x="5025380" y="2179601"/>
            <a:ext cx="2121695" cy="1490953"/>
            <a:chOff x="4655840" y="1660460"/>
            <a:chExt cx="2121695" cy="17815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C9ED63-F3B7-7748-B3DA-FA89915F642B}"/>
                </a:ext>
              </a:extLst>
            </p:cNvPr>
            <p:cNvSpPr/>
            <p:nvPr/>
          </p:nvSpPr>
          <p:spPr>
            <a:xfrm>
              <a:off x="4655840" y="2315941"/>
              <a:ext cx="2121695" cy="1126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Parameters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AIC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Direction = both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D32829-018A-5E41-BEA9-657F29C86E41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5716688" y="1660460"/>
              <a:ext cx="0" cy="65548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0775D0-71E4-9246-AB37-D6325FDB42CC}"/>
                  </a:ext>
                </a:extLst>
              </p:cNvPr>
              <p:cNvSpPr txBox="1"/>
              <p:nvPr/>
            </p:nvSpPr>
            <p:spPr>
              <a:xfrm>
                <a:off x="3057640" y="4381936"/>
                <a:ext cx="6057171" cy="388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𝑎𝑔𝑒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𝑚𝑎𝑟𝑟𝑖𝑒𝑑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0775D0-71E4-9246-AB37-D6325FDB4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640" y="4381936"/>
                <a:ext cx="6057171" cy="388889"/>
              </a:xfrm>
              <a:prstGeom prst="rect">
                <a:avLst/>
              </a:prstGeom>
              <a:blipFill>
                <a:blip r:embed="rId3"/>
                <a:stretch>
                  <a:fillRect l="-418" t="-22581" r="-418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DA5F9EC-F294-014A-A578-F6B3377E1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640" y="4957888"/>
            <a:ext cx="6057171" cy="158102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91A6021-65BA-7341-AF38-988EB0D9E164}"/>
              </a:ext>
            </a:extLst>
          </p:cNvPr>
          <p:cNvGrpSpPr/>
          <p:nvPr/>
        </p:nvGrpSpPr>
        <p:grpSpPr>
          <a:xfrm>
            <a:off x="440893" y="3965766"/>
            <a:ext cx="2374048" cy="373028"/>
            <a:chOff x="444280" y="3967614"/>
            <a:chExt cx="2374048" cy="3730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706DDA-8DD0-B044-9CF8-CD6173DB2B65}"/>
                </a:ext>
              </a:extLst>
            </p:cNvPr>
            <p:cNvSpPr txBox="1"/>
            <p:nvPr/>
          </p:nvSpPr>
          <p:spPr>
            <a:xfrm>
              <a:off x="444280" y="3967614"/>
              <a:ext cx="237404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Resulting Model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33F913-4FF6-1B4C-A70E-38C99C3A295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80" y="4340642"/>
              <a:ext cx="2369556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18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515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Testing Interactions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CFD6B909-8980-F648-8270-7FB714A7FC70}"/>
              </a:ext>
            </a:extLst>
          </p:cNvPr>
          <p:cNvGrpSpPr/>
          <p:nvPr/>
        </p:nvGrpSpPr>
        <p:grpSpPr>
          <a:xfrm>
            <a:off x="7184630" y="1158073"/>
            <a:ext cx="4581192" cy="5198277"/>
            <a:chOff x="7184630" y="1158073"/>
            <a:chExt cx="4581192" cy="5198277"/>
          </a:xfrm>
        </p:grpSpPr>
        <p:pic>
          <p:nvPicPr>
            <p:cNvPr id="2050" name="Picture 2" descr="Spongebob Burns A Paper Meme Maker">
              <a:extLst>
                <a:ext uri="{FF2B5EF4-FFF2-40B4-BE49-F238E27FC236}">
                  <a16:creationId xmlns:a16="http://schemas.microsoft.com/office/drawing/2014/main" id="{74501BAF-14E9-094B-930A-34365F410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4630" y="1158073"/>
              <a:ext cx="4581192" cy="5198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811E460-7DE7-4D40-BD08-D353A1C43655}"/>
                    </a:ext>
                  </a:extLst>
                </p:cNvPr>
                <p:cNvSpPr txBox="1"/>
                <p:nvPr/>
              </p:nvSpPr>
              <p:spPr>
                <a:xfrm>
                  <a:off x="7517350" y="1988846"/>
                  <a:ext cx="1386962" cy="969496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de-DE" sz="14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14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× </m:t>
                      </m:r>
                      <m:r>
                        <a:rPr lang="de-DE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𝑚𝑎𝑟𝑟𝑖𝑒𝑑</m:t>
                      </m:r>
                    </m:oMath>
                  </a14:m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𝑡𝑟𝑒𝑎𝑡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× 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𝑏𝑙𝑎𝑐𝑘</m:t>
                        </m:r>
                      </m:oMath>
                    </m:oMathPara>
                  </a14:m>
                  <a:endParaRPr lang="de-DE" sz="1400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𝑡𝑟𝑒𝑎𝑡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× 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h𝑖𝑠𝑝𝑎𝑛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811E460-7DE7-4D40-BD08-D353A1C43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7350" y="1988846"/>
                  <a:ext cx="1386962" cy="969496"/>
                </a:xfrm>
                <a:prstGeom prst="rect">
                  <a:avLst/>
                </a:prstGeom>
                <a:blipFill>
                  <a:blip r:embed="rId4"/>
                  <a:stretch>
                    <a:fillRect r="-901" b="-5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DD95A7-DE8E-BD49-9C73-780397ECCC63}"/>
                  </a:ext>
                </a:extLst>
              </p:cNvPr>
              <p:cNvSpPr txBox="1"/>
              <p:nvPr/>
            </p:nvSpPr>
            <p:spPr>
              <a:xfrm>
                <a:off x="460713" y="1743042"/>
                <a:ext cx="680523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 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𝑏𝑙𝑎𝑐𝑘</m:t>
                    </m:r>
                  </m:oMath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 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h𝑖𝑠𝑝𝑎𝑛</m:t>
                    </m:r>
                  </m:oMath>
                </a14:m>
                <a:endParaRPr lang="de-DE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 </a:t>
                </a: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×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𝑚𝑎𝑟𝑟𝑖𝑒𝑑</m:t>
                    </m:r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</a:t>
                </a: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×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𝑎𝑔𝑒</m:t>
                    </m:r>
                  </m:oMath>
                </a14:m>
                <a:endParaRPr lang="de-DE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DD95A7-DE8E-BD49-9C73-780397ECC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13" y="1743042"/>
                <a:ext cx="6805231" cy="1477328"/>
              </a:xfrm>
              <a:prstGeom prst="rect">
                <a:avLst/>
              </a:prstGeom>
              <a:blipFill>
                <a:blip r:embed="rId5"/>
                <a:stretch>
                  <a:fillRect l="-2607" t="-683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8171876-23A3-E242-B606-F825D2873616}"/>
              </a:ext>
            </a:extLst>
          </p:cNvPr>
          <p:cNvSpPr/>
          <p:nvPr/>
        </p:nvSpPr>
        <p:spPr>
          <a:xfrm>
            <a:off x="460713" y="5307799"/>
            <a:ext cx="6283359" cy="66354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treatment effect differs by age group, but not by any of the other demographics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F085C8-F0D9-3841-97E2-500F594D1202}"/>
              </a:ext>
            </a:extLst>
          </p:cNvPr>
          <p:cNvGrpSpPr/>
          <p:nvPr/>
        </p:nvGrpSpPr>
        <p:grpSpPr>
          <a:xfrm>
            <a:off x="460713" y="1190730"/>
            <a:ext cx="6283359" cy="1107996"/>
            <a:chOff x="444280" y="3967614"/>
            <a:chExt cx="2374048" cy="11079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43601C-81D7-A64D-97D1-8BD4611C91FD}"/>
                </a:ext>
              </a:extLst>
            </p:cNvPr>
            <p:cNvSpPr txBox="1"/>
            <p:nvPr/>
          </p:nvSpPr>
          <p:spPr>
            <a:xfrm>
              <a:off x="444280" y="3967614"/>
              <a:ext cx="2374048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stepwise model against….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2B0F18A-584C-2040-9CDC-9D53933A6C9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80" y="4340642"/>
              <a:ext cx="2374048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E3DF31F-21E2-AB46-AB81-184E56448294}"/>
              </a:ext>
            </a:extLst>
          </p:cNvPr>
          <p:cNvGrpSpPr/>
          <p:nvPr/>
        </p:nvGrpSpPr>
        <p:grpSpPr>
          <a:xfrm>
            <a:off x="460713" y="3220370"/>
            <a:ext cx="6283359" cy="1659264"/>
            <a:chOff x="460713" y="3220370"/>
            <a:chExt cx="6283359" cy="165926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2CA156F-480B-F347-9D98-5723A029B549}"/>
                </a:ext>
              </a:extLst>
            </p:cNvPr>
            <p:cNvGrpSpPr/>
            <p:nvPr/>
          </p:nvGrpSpPr>
          <p:grpSpPr>
            <a:xfrm>
              <a:off x="460713" y="3717032"/>
              <a:ext cx="6283359" cy="1162602"/>
              <a:chOff x="460713" y="3723347"/>
              <a:chExt cx="6283359" cy="1162602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D4A5FAD-B6FF-C44F-BDAD-DD45198FA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0713" y="3723347"/>
                <a:ext cx="6283359" cy="99332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F93CEBC-CF98-934C-B654-1614F4825313}"/>
                      </a:ext>
                    </a:extLst>
                  </p:cNvPr>
                  <p:cNvSpPr txBox="1"/>
                  <p:nvPr/>
                </p:nvSpPr>
                <p:spPr>
                  <a:xfrm>
                    <a:off x="510580" y="4716672"/>
                    <a:ext cx="2100062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1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 Test for </a:t>
                    </a:r>
                    <a14:m>
                      <m:oMath xmlns:m="http://schemas.openxmlformats.org/officeDocument/2006/math">
                        <m:r>
                          <a:rPr lang="de-DE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𝑡𝑟𝑒𝑎𝑡</m:t>
                        </m:r>
                        <m:r>
                          <a:rPr lang="de-DE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× </m:t>
                        </m:r>
                        <m:r>
                          <a:rPr lang="de-DE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𝑎𝑔𝑒</m:t>
                        </m:r>
                      </m:oMath>
                    </a14:m>
                    <a:r>
                      <a:rPr lang="en-US" sz="11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interaction </a:t>
                    </a: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F93CEBC-CF98-934C-B654-1614F48253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580" y="4716672"/>
                    <a:ext cx="2100062" cy="1692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217" t="-30769" r="-3012" b="-6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338FAE7-6044-3944-BDDF-7D8CC78B0088}"/>
                </a:ext>
              </a:extLst>
            </p:cNvPr>
            <p:cNvCxnSpPr/>
            <p:nvPr/>
          </p:nvCxnSpPr>
          <p:spPr>
            <a:xfrm>
              <a:off x="3287688" y="3220370"/>
              <a:ext cx="0" cy="496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748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4F26AED-3D4C-734E-AF70-4A7A2AB0C3A8}"/>
              </a:ext>
            </a:extLst>
          </p:cNvPr>
          <p:cNvSpPr/>
          <p:nvPr/>
        </p:nvSpPr>
        <p:spPr>
          <a:xfrm>
            <a:off x="254867" y="6028111"/>
            <a:ext cx="1188452" cy="497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1635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Model Assessment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BAA883-F204-A144-B63F-EBE124674EE0}"/>
              </a:ext>
            </a:extLst>
          </p:cNvPr>
          <p:cNvGrpSpPr/>
          <p:nvPr/>
        </p:nvGrpSpPr>
        <p:grpSpPr>
          <a:xfrm>
            <a:off x="6672066" y="4604520"/>
            <a:ext cx="3949688" cy="2041169"/>
            <a:chOff x="5879977" y="3853069"/>
            <a:chExt cx="5216707" cy="2815582"/>
          </a:xfrm>
        </p:grpSpPr>
        <p:pic>
          <p:nvPicPr>
            <p:cNvPr id="12" name="Picture 11" descr="Chart, scatter chart&#10;&#10;Description automatically generated">
              <a:extLst>
                <a:ext uri="{FF2B5EF4-FFF2-40B4-BE49-F238E27FC236}">
                  <a16:creationId xmlns:a16="http://schemas.microsoft.com/office/drawing/2014/main" id="{9521669D-3A16-7A41-8947-65AFFD5407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79977" y="3980433"/>
              <a:ext cx="5216707" cy="268821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B708EC-E156-1349-A7E9-EE7C90A765F0}"/>
                </a:ext>
              </a:extLst>
            </p:cNvPr>
            <p:cNvSpPr txBox="1"/>
            <p:nvPr/>
          </p:nvSpPr>
          <p:spPr>
            <a:xfrm>
              <a:off x="7877231" y="3853069"/>
              <a:ext cx="2244263" cy="2547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Residuals vs. Leverage</a:t>
              </a:r>
            </a:p>
          </p:txBody>
        </p:sp>
      </p:grpSp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D5980CAF-3B89-924E-BDE1-E1CC87F2B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12" y="4581128"/>
            <a:ext cx="3949687" cy="2054218"/>
          </a:xfrm>
          <a:prstGeom prst="rect">
            <a:avLst/>
          </a:prstGeom>
        </p:spPr>
      </p:pic>
      <p:pic>
        <p:nvPicPr>
          <p:cNvPr id="24" name="Picture 23" descr="Chart, scatter chart&#10;&#10;Description automatically generated">
            <a:extLst>
              <a:ext uri="{FF2B5EF4-FFF2-40B4-BE49-F238E27FC236}">
                <a16:creationId xmlns:a16="http://schemas.microsoft.com/office/drawing/2014/main" id="{5A6D6F91-8026-B847-A225-95BE7BB19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12" y="2068782"/>
            <a:ext cx="3902161" cy="2067423"/>
          </a:xfrm>
          <a:prstGeom prst="rect">
            <a:avLst/>
          </a:prstGeom>
        </p:spPr>
      </p:pic>
      <p:pic>
        <p:nvPicPr>
          <p:cNvPr id="26" name="Picture 25" descr="Chart, scatter chart&#10;&#10;Description automatically generated">
            <a:extLst>
              <a:ext uri="{FF2B5EF4-FFF2-40B4-BE49-F238E27FC236}">
                <a16:creationId xmlns:a16="http://schemas.microsoft.com/office/drawing/2014/main" id="{405CC8F7-5ADE-324A-B20A-AFF71A9DAB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2066" y="2094954"/>
            <a:ext cx="4012976" cy="21261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D975B1-A147-A743-ADA4-C6A2B827C41F}"/>
                  </a:ext>
                </a:extLst>
              </p:cNvPr>
              <p:cNvSpPr txBox="1"/>
              <p:nvPr/>
            </p:nvSpPr>
            <p:spPr>
              <a:xfrm>
                <a:off x="2588052" y="1112589"/>
                <a:ext cx="7015895" cy="324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acc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𝑎𝑔𝑒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𝑚𝑎𝑟𝑟𝑖𝑒𝑑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𝑎𝑔𝑒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D975B1-A147-A743-ADA4-C6A2B827C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052" y="1112589"/>
                <a:ext cx="7015895" cy="324128"/>
              </a:xfrm>
              <a:prstGeom prst="rect">
                <a:avLst/>
              </a:prstGeom>
              <a:blipFill>
                <a:blip r:embed="rId7"/>
                <a:stretch>
                  <a:fillRect l="-362" t="-11111" r="-362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ED16F161-50FE-DA45-9D83-59F9226B3E17}"/>
              </a:ext>
            </a:extLst>
          </p:cNvPr>
          <p:cNvGrpSpPr/>
          <p:nvPr/>
        </p:nvGrpSpPr>
        <p:grpSpPr>
          <a:xfrm>
            <a:off x="460713" y="1628804"/>
            <a:ext cx="5059224" cy="373028"/>
            <a:chOff x="460713" y="1147906"/>
            <a:chExt cx="5209425" cy="3730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964DFD-C5F4-FF42-8F01-4F48287B25E5}"/>
                </a:ext>
              </a:extLst>
            </p:cNvPr>
            <p:cNvSpPr txBox="1"/>
            <p:nvPr/>
          </p:nvSpPr>
          <p:spPr>
            <a:xfrm>
              <a:off x="460713" y="1147906"/>
              <a:ext cx="464935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Equal Variance &amp; Independence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871FD64-03DE-8C48-9364-A2919134A963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77C4A6-58A0-0D47-8F22-3FBAF91B3E2A}"/>
              </a:ext>
            </a:extLst>
          </p:cNvPr>
          <p:cNvGrpSpPr/>
          <p:nvPr/>
        </p:nvGrpSpPr>
        <p:grpSpPr>
          <a:xfrm>
            <a:off x="6672068" y="1632255"/>
            <a:ext cx="5059222" cy="373028"/>
            <a:chOff x="460713" y="1147906"/>
            <a:chExt cx="5209425" cy="3730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B04664-FAD5-AE4E-B4C6-203E4BD59F44}"/>
                </a:ext>
              </a:extLst>
            </p:cNvPr>
            <p:cNvSpPr txBox="1"/>
            <p:nvPr/>
          </p:nvSpPr>
          <p:spPr>
            <a:xfrm>
              <a:off x="460713" y="1147906"/>
              <a:ext cx="128240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Linearity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44AFEE-839F-BA47-BC04-0FFB6CD6D868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8F50F5D-8425-4848-B667-E2E10BA10F88}"/>
              </a:ext>
            </a:extLst>
          </p:cNvPr>
          <p:cNvGrpSpPr/>
          <p:nvPr/>
        </p:nvGrpSpPr>
        <p:grpSpPr>
          <a:xfrm>
            <a:off x="460713" y="4149080"/>
            <a:ext cx="5059224" cy="373028"/>
            <a:chOff x="460713" y="1147906"/>
            <a:chExt cx="5209425" cy="37302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2CFA06-7591-7844-AF3E-3C19718EC81B}"/>
                </a:ext>
              </a:extLst>
            </p:cNvPr>
            <p:cNvSpPr txBox="1"/>
            <p:nvPr/>
          </p:nvSpPr>
          <p:spPr>
            <a:xfrm>
              <a:off x="460713" y="1147906"/>
              <a:ext cx="142026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Normality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3E14CF-E5A4-AF49-A924-5C0F42BC6C47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E6B4251-508F-1442-9B1E-D3D94F814A69}"/>
              </a:ext>
            </a:extLst>
          </p:cNvPr>
          <p:cNvGrpSpPr/>
          <p:nvPr/>
        </p:nvGrpSpPr>
        <p:grpSpPr>
          <a:xfrm>
            <a:off x="6672066" y="4158075"/>
            <a:ext cx="5059222" cy="373028"/>
            <a:chOff x="460713" y="1147906"/>
            <a:chExt cx="5209425" cy="37302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5FB491-BF89-974A-8364-8BFAD2C17870}"/>
                </a:ext>
              </a:extLst>
            </p:cNvPr>
            <p:cNvSpPr txBox="1"/>
            <p:nvPr/>
          </p:nvSpPr>
          <p:spPr>
            <a:xfrm>
              <a:off x="460713" y="1147906"/>
              <a:ext cx="116217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Outliers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6E2A28-8E71-E242-8BD1-76F6C2C7C048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46C6F634-1BDD-2940-9652-063C6C638B15}"/>
              </a:ext>
            </a:extLst>
          </p:cNvPr>
          <p:cNvSpPr txBox="1">
            <a:spLocks/>
          </p:cNvSpPr>
          <p:nvPr/>
        </p:nvSpPr>
        <p:spPr>
          <a:xfrm>
            <a:off x="92643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00CA07-45C7-8142-9F4D-3A07AD48DF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7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97517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0905E48-090B-FE47-8624-FFDC1054E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64" y="1670899"/>
            <a:ext cx="5235832" cy="159585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E985FFC-9E59-6F4F-9F75-C95E2250FD53}"/>
              </a:ext>
            </a:extLst>
          </p:cNvPr>
          <p:cNvGrpSpPr/>
          <p:nvPr/>
        </p:nvGrpSpPr>
        <p:grpSpPr>
          <a:xfrm>
            <a:off x="460713" y="1147906"/>
            <a:ext cx="5209425" cy="373028"/>
            <a:chOff x="460713" y="1147906"/>
            <a:chExt cx="5209425" cy="3730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4DE45-F31F-F34E-BAC6-E015E30D4D60}"/>
                </a:ext>
              </a:extLst>
            </p:cNvPr>
            <p:cNvSpPr txBox="1"/>
            <p:nvPr/>
          </p:nvSpPr>
          <p:spPr>
            <a:xfrm>
              <a:off x="460713" y="1147906"/>
              <a:ext cx="888064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5F55A1-178F-204B-8122-0D25726930AE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1230B900-9738-584F-8D23-FB718BC7087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448" y="3333794"/>
            <a:ext cx="5623516" cy="337411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2C53F35-88EE-F748-AC08-58571B0D71A4}"/>
              </a:ext>
            </a:extLst>
          </p:cNvPr>
          <p:cNvGrpSpPr/>
          <p:nvPr/>
        </p:nvGrpSpPr>
        <p:grpSpPr>
          <a:xfrm>
            <a:off x="6168008" y="3588068"/>
            <a:ext cx="5542218" cy="373028"/>
            <a:chOff x="460713" y="1147906"/>
            <a:chExt cx="5209425" cy="3730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C28596-9845-9F4B-927D-CAD543E87821}"/>
                </a:ext>
              </a:extLst>
            </p:cNvPr>
            <p:cNvSpPr txBox="1"/>
            <p:nvPr/>
          </p:nvSpPr>
          <p:spPr>
            <a:xfrm>
              <a:off x="460713" y="1147906"/>
              <a:ext cx="1515947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Limitations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F46A27-5061-7047-86DF-01E4BDC21446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967891-FCCC-7A42-87BD-634EB943DD7C}"/>
                  </a:ext>
                </a:extLst>
              </p:cNvPr>
              <p:cNvSpPr txBox="1"/>
              <p:nvPr/>
            </p:nvSpPr>
            <p:spPr>
              <a:xfrm>
                <a:off x="6168007" y="4123137"/>
                <a:ext cx="4607415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Explained variance: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≈0.07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</m:oMath>
                </a14:m>
                <a:endParaRPr lang="de-DE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Omitted variable bias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Strong assignment bias!</a:t>
                </a:r>
                <a:endParaRPr lang="en-US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967891-FCCC-7A42-87BD-634EB943D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7" y="4123137"/>
                <a:ext cx="4607415" cy="1477328"/>
              </a:xfrm>
              <a:prstGeom prst="rect">
                <a:avLst/>
              </a:prstGeom>
              <a:blipFill>
                <a:blip r:embed="rId5"/>
                <a:stretch>
                  <a:fillRect l="-3846" t="-5932" r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BCEFD92-5D3D-F74B-9234-B05A4A4B9EEA}"/>
              </a:ext>
            </a:extLst>
          </p:cNvPr>
          <p:cNvGrpSpPr/>
          <p:nvPr/>
        </p:nvGrpSpPr>
        <p:grpSpPr>
          <a:xfrm>
            <a:off x="6168008" y="1147906"/>
            <a:ext cx="5563279" cy="373028"/>
            <a:chOff x="460713" y="1147906"/>
            <a:chExt cx="5209425" cy="3730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ACAB79-9F83-A34C-A264-34E97A63BF22}"/>
                </a:ext>
              </a:extLst>
            </p:cNvPr>
            <p:cNvSpPr txBox="1"/>
            <p:nvPr/>
          </p:nvSpPr>
          <p:spPr>
            <a:xfrm>
              <a:off x="460713" y="1147906"/>
              <a:ext cx="3636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Confidence Intervals (95%)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C1C4B12-CC4B-1E4D-ACD6-FE9D4E2E6CB8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403E56F-FD5C-784E-99B6-37C4CDA26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008" y="1657657"/>
            <a:ext cx="3672408" cy="16122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4E8983-48FB-4744-9936-5D0700BA81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6040" y="5334383"/>
            <a:ext cx="3595471" cy="10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2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48786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82371E-38BA-5141-AE1B-F1AE656FF39C}"/>
              </a:ext>
            </a:extLst>
          </p:cNvPr>
          <p:cNvSpPr txBox="1"/>
          <p:nvPr/>
        </p:nvSpPr>
        <p:spPr>
          <a:xfrm>
            <a:off x="455385" y="1268760"/>
            <a:ext cx="11270572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Lalonde, R. J. (1986), Evaluating the econometric evaluations of training programs with experimental data,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The American Economic Review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76, 604 - 620.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02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0B8E47FC-7D2F-7D45-A160-C4814F959E98}" vid="{464B59C9-4F8E-C946-84FB-E3EE7BB86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1256</TotalTime>
  <Words>333</Words>
  <Application>Microsoft Macintosh PowerPoint</Application>
  <PresentationFormat>Widescreen</PresentationFormat>
  <Paragraphs>85</Paragraphs>
  <Slides>10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Effects of Job Training for Disadvantaged Workers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Wilksch</dc:creator>
  <cp:lastModifiedBy>Stephan Wilksch</cp:lastModifiedBy>
  <cp:revision>63</cp:revision>
  <dcterms:created xsi:type="dcterms:W3CDTF">2021-09-27T17:03:07Z</dcterms:created>
  <dcterms:modified xsi:type="dcterms:W3CDTF">2021-09-30T13:37:30Z</dcterms:modified>
</cp:coreProperties>
</file>