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59" r:id="rId4"/>
    <p:sldId id="264" r:id="rId5"/>
    <p:sldId id="269" r:id="rId6"/>
    <p:sldId id="266" r:id="rId7"/>
    <p:sldId id="268" r:id="rId8"/>
    <p:sldId id="271" r:id="rId9"/>
    <p:sldId id="262" r:id="rId10"/>
    <p:sldId id="261" r:id="rId11"/>
    <p:sldId id="267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35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5"/>
    <p:restoredTop sz="96303"/>
  </p:normalViewPr>
  <p:slideViewPr>
    <p:cSldViewPr snapToObjects="1">
      <p:cViewPr varScale="1">
        <p:scale>
          <a:sx n="144" d="100"/>
          <a:sy n="14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8E8B9-81F1-424D-AE77-F968A2DCD636}" type="datetimeFigureOut">
              <a:rPr lang="en-US" smtClean="0"/>
              <a:t>9/28/21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34806-D19D-A540-9B0B-614DC5FE6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B806-273C-2A44-990F-6D361A305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02831-FD0F-9446-BE3D-A4838047E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3E9F-F5CF-5146-AB3E-3AC78D11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9F00-95C3-E345-9A68-6806DD4786C7}" type="datetime1">
              <a:rPr lang="de-DE" smtClean="0"/>
              <a:t>28.09.21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A8A3-8DAE-BF42-91FB-3D07C2CE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6EBAA-9D5A-0B42-B0B5-0C9D251E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5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BE49-20F2-F84B-8119-63BB77C6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05E0B-C610-DB49-A185-24E7C3EC2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703DF-1BE7-1A41-A0EA-67D37ED0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CF17-46D6-4746-9F83-62838F7FFA9E}" type="datetime1">
              <a:rPr lang="de-DE" smtClean="0"/>
              <a:t>28.09.21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C795-0A1C-B64C-94EB-C5F16B80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F201-E985-F344-97FC-D4EFA0DA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F0BDD-6CC1-9545-B6DD-C394460F7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D61AE-4017-B645-A4E6-0FEB2D4AC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B4309-4C0E-E64D-9488-EAF3ADDE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69D5-C56A-D444-8228-920498C21CB5}" type="datetime1">
              <a:rPr lang="de-DE" smtClean="0"/>
              <a:t>28.09.21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13DF-B409-564E-84E2-1AAB4165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03EFC-B100-604F-9C7C-A7C5F084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7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B072-974D-E041-80E5-63E66371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26BD-F1D6-184E-ABDB-44B40411B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029A-7EBF-8646-98C9-13F1CF22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11E0-3F60-484C-B31C-C335BE773633}" type="datetime1">
              <a:rPr lang="de-DE" smtClean="0"/>
              <a:t>28.09.21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F8F3-0BB4-A041-8772-114A73C7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B7673-C561-D843-A1EF-31B62C77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2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AEBC-9D86-484D-82B4-60DE3C9E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BC4E2-7C23-6943-B9C7-186E9C4C5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387AF-209D-054B-AA9F-9C87303B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F0BE-8C02-7A46-B8F9-9A1A359A3221}" type="datetime1">
              <a:rPr lang="de-DE" smtClean="0"/>
              <a:t>28.09.21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71E3-24FA-624A-83F1-329C9316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95AD-56EF-BB42-A30D-7474759F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8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09C6-ECE4-C744-A3CB-1F061E9C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D9D0-7E0D-BE4C-88A7-2C22861F7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5F1AB-F99B-F34E-A77D-33C87F556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E9834-34FB-634C-BD62-FDE5BA0C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5EAB-06EA-2B41-8799-9D715C6BB5C9}" type="datetime1">
              <a:rPr lang="de-DE" smtClean="0"/>
              <a:t>28.09.21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4613A-22BF-B140-8C42-006DB0B2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5B9F6-6059-5B41-A68A-A67C99B8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7197-0EE2-A342-B5CD-547DCB81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3A180-9DC0-B64F-888A-AFA6C6EF4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E6241-6D71-4243-8A5E-651640355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76DB3-9D12-A042-B8A1-D30C1F8C4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7BCB5-6D7D-3348-AC25-E623634A6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7A8C6-C9B6-A54D-8B75-DCCB610C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43E9-79E3-0343-886E-B54191E8154C}" type="datetime1">
              <a:rPr lang="de-DE" smtClean="0"/>
              <a:t>28.09.21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8A7FE-7F17-AC4F-839C-6F4D5362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17801-B467-E545-B085-3D3D7E3D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8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C621-AEAC-AD42-8CCE-13B08183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B016D-E282-E640-9C92-B6251DCC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FDF0-7FAD-B74F-9C14-35E95702474C}" type="datetime1">
              <a:rPr lang="de-DE" smtClean="0"/>
              <a:t>28.09.21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DB0AB-AEA3-1446-BC96-4EF18A79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0A4FB-7D4F-8249-BFF1-DFDEB87B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0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DA33E-0A63-C746-A744-46C41D97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08E2-633C-6F4C-B416-7B24EADBD5D5}" type="datetime1">
              <a:rPr lang="de-DE" smtClean="0"/>
              <a:t>28.09.21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2E01F-9F4E-3049-9259-443BC5EA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C11A4-CEE1-4642-ABC0-C040FD55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4352" y="6356350"/>
            <a:ext cx="2743200" cy="365125"/>
          </a:xfr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7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87BD-F29A-374B-9234-F9F31FD2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665D-1029-094F-9884-32A259E5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0633D-0122-B041-A85A-7924137A9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9E1E6-DBEF-E54E-A93E-6E3A7193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823F-BF39-4B48-92AC-7573D6900421}" type="datetime1">
              <a:rPr lang="de-DE" smtClean="0"/>
              <a:t>28.09.21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5A4F3-15B8-5948-8831-3CF884B0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DE4C2-5F3B-A74B-8653-02417379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8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74F6-1025-5E44-AEE3-A25A5C07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AA300-9699-B146-92B3-43FEB29EF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199DF-3794-9A4E-8DFD-FF5662F5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E4F8-DA2E-7A40-AF86-4F8ACCA9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BCCA-5C2C-1E48-9D3E-EC5297EB8560}" type="datetime1">
              <a:rPr lang="de-DE" smtClean="0"/>
              <a:t>28.09.21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CEAD3-6493-E34F-87B9-1EF7CF91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5AFD3-A240-B642-A617-2BEF1E7B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4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978EC-9907-6E4C-A668-EC9E906D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42C08-3D8F-EE44-AD04-E6C4E62A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358F-05A0-BC46-AE44-EADDC46D2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DE09A-B1E7-BF49-A4A8-79F389F3B4B8}" type="datetime1">
              <a:rPr lang="de-DE" smtClean="0"/>
              <a:t>28.09.21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8A00-85E6-BE4A-86D2-B297BF564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717F-D07F-9948-BA45-D728523E7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435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D00CA07-45C7-8142-9F4D-3A07AD48DF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2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9E79-5F35-7E4E-853A-E0D3A9F5C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Effects of Job Training for Disadvantaged Workers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C494D-854A-C54C-A5AE-27D3E4339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IDS702 Team Project Group Yellow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CDC5C-02CF-3F40-801E-F1FE2B06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0B0B4A-6F3A-9F4B-A708-85A28F48E867}"/>
              </a:ext>
            </a:extLst>
          </p:cNvPr>
          <p:cNvSpPr/>
          <p:nvPr/>
        </p:nvSpPr>
        <p:spPr>
          <a:xfrm>
            <a:off x="11568608" y="6356350"/>
            <a:ext cx="438944" cy="313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39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075DE5-C3EF-AD4F-8874-494E7084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82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248786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282371E-38BA-5141-AE1B-F1AE656FF39C}"/>
              </a:ext>
            </a:extLst>
          </p:cNvPr>
          <p:cNvSpPr txBox="1"/>
          <p:nvPr/>
        </p:nvSpPr>
        <p:spPr>
          <a:xfrm>
            <a:off x="459610" y="1196752"/>
            <a:ext cx="11033408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Lalonde, R. J. (1986), Evaluating the econometric evaluations of training programs with experimental data, 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The American Economic Review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76, 604 - 620.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Dehejia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R., and Wahba, S. (1999), Causal Effects in Nonexperimental Studies: Reevaluating the Evaluation of Training Programs, 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Journal of the American Statistical Association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94, 1053-1062. </a:t>
            </a:r>
          </a:p>
          <a:p>
            <a:pPr algn="l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029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291554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This is a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22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54B1D3-9D48-284F-B62E-6BB1A876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0D8A1C-105A-C94A-A36B-D18710BCC2CD}"/>
              </a:ext>
            </a:extLst>
          </p:cNvPr>
          <p:cNvSpPr txBox="1"/>
          <p:nvPr/>
        </p:nvSpPr>
        <p:spPr>
          <a:xfrm>
            <a:off x="767408" y="548680"/>
            <a:ext cx="143629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Plan Part 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2EC506-50BC-A44E-B49E-761346717201}"/>
              </a:ext>
            </a:extLst>
          </p:cNvPr>
          <p:cNvSpPr txBox="1"/>
          <p:nvPr/>
        </p:nvSpPr>
        <p:spPr>
          <a:xfrm>
            <a:off x="551384" y="1089741"/>
            <a:ext cx="10913971" cy="67710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  <a:p>
            <a:pPr marL="342900" indent="-342900" algn="l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Pretty plot</a:t>
            </a:r>
          </a:p>
          <a:p>
            <a:pPr algn="l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pPr marL="342900" indent="-342900" algn="l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Issues with re78 (zero inflation)</a:t>
            </a:r>
          </a:p>
          <a:p>
            <a:pPr algn="l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Process description</a:t>
            </a:r>
          </a:p>
          <a:p>
            <a:pPr marL="342900" indent="-342900" algn="l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Stepwise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Null: only treat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Full: All mean effects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Uses: treat + age + married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Test interactions of  these 3</a:t>
            </a:r>
          </a:p>
          <a:p>
            <a:pPr marL="800100" lvl="1" indent="-342900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Anova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SIG: Treat x age | NS: Treat x married, married x age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Test interactions between demographic groups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 sig interactions for AIC result VS. AIC result + race x treat interaction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assessment</a:t>
            </a:r>
          </a:p>
          <a:p>
            <a:pPr marL="800100" lvl="1" indent="-342900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Nuice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but a couple of outliers, they are not influential -&gt; ignore</a:t>
            </a:r>
          </a:p>
          <a:p>
            <a:pPr marL="800100" lvl="1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A6A20-BA13-B445-98C4-855935A46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824" y="548680"/>
            <a:ext cx="3212112" cy="11135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A56D10-50C0-B045-8DAA-C4397B556404}"/>
              </a:ext>
            </a:extLst>
          </p:cNvPr>
          <p:cNvSpPr txBox="1"/>
          <p:nvPr/>
        </p:nvSpPr>
        <p:spPr>
          <a:xfrm>
            <a:off x="4511824" y="166725"/>
            <a:ext cx="397769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Final model AIC + treat x 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544BCF-E0D3-A74C-B9AA-42E46625A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826" y="535050"/>
            <a:ext cx="4032530" cy="117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5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553997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Data &amp; Modeling Process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0062656-0DEB-B24A-9017-3FB5B5FE29CA}"/>
              </a:ext>
            </a:extLst>
          </p:cNvPr>
          <p:cNvGrpSpPr/>
          <p:nvPr/>
        </p:nvGrpSpPr>
        <p:grpSpPr>
          <a:xfrm>
            <a:off x="460713" y="4563932"/>
            <a:ext cx="11270574" cy="864080"/>
            <a:chOff x="443945" y="4653136"/>
            <a:chExt cx="11270574" cy="8640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A6D943-D3C6-704C-B71D-862CD909B942}"/>
                </a:ext>
              </a:extLst>
            </p:cNvPr>
            <p:cNvSpPr/>
            <p:nvPr/>
          </p:nvSpPr>
          <p:spPr>
            <a:xfrm>
              <a:off x="443945" y="4653136"/>
              <a:ext cx="1242799" cy="864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3BB73F-EDA3-524A-9402-C0B173CBC247}"/>
                </a:ext>
              </a:extLst>
            </p:cNvPr>
            <p:cNvSpPr/>
            <p:nvPr/>
          </p:nvSpPr>
          <p:spPr>
            <a:xfrm>
              <a:off x="2285476" y="4653136"/>
              <a:ext cx="1944216" cy="864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Experiments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B903348-6DD5-D545-8CB0-2C0E22A9049A}"/>
                </a:ext>
              </a:extLst>
            </p:cNvPr>
            <p:cNvCxnSpPr>
              <a:cxnSpLocks/>
            </p:cNvCxnSpPr>
            <p:nvPr/>
          </p:nvCxnSpPr>
          <p:spPr>
            <a:xfrm>
              <a:off x="1686744" y="5085176"/>
              <a:ext cx="5987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5B08CAE-0FBB-6D44-BBF0-75F8C5CB7CD8}"/>
                </a:ext>
              </a:extLst>
            </p:cNvPr>
            <p:cNvSpPr/>
            <p:nvPr/>
          </p:nvSpPr>
          <p:spPr>
            <a:xfrm>
              <a:off x="4828424" y="4653136"/>
              <a:ext cx="1944216" cy="864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Stepwise Regression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958A4B-3DF5-8644-8862-76793BED6B1B}"/>
                </a:ext>
              </a:extLst>
            </p:cNvPr>
            <p:cNvSpPr/>
            <p:nvPr/>
          </p:nvSpPr>
          <p:spPr>
            <a:xfrm>
              <a:off x="7371372" y="4653136"/>
              <a:ext cx="1800200" cy="864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Testing Interactions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19A4E76-2EE5-DB46-8046-D224EF877A7B}"/>
                </a:ext>
              </a:extLst>
            </p:cNvPr>
            <p:cNvSpPr/>
            <p:nvPr/>
          </p:nvSpPr>
          <p:spPr>
            <a:xfrm>
              <a:off x="9770303" y="4653136"/>
              <a:ext cx="1944216" cy="864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 Assessment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FCAC956-B87F-CE4D-9A15-03E102B15299}"/>
                </a:ext>
              </a:extLst>
            </p:cNvPr>
            <p:cNvCxnSpPr>
              <a:cxnSpLocks/>
            </p:cNvCxnSpPr>
            <p:nvPr/>
          </p:nvCxnSpPr>
          <p:spPr>
            <a:xfrm>
              <a:off x="4229692" y="5085176"/>
              <a:ext cx="5987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B7CFED4-BB38-704C-B0A5-095B44255B60}"/>
                </a:ext>
              </a:extLst>
            </p:cNvPr>
            <p:cNvCxnSpPr>
              <a:cxnSpLocks/>
            </p:cNvCxnSpPr>
            <p:nvPr/>
          </p:nvCxnSpPr>
          <p:spPr>
            <a:xfrm>
              <a:off x="6772640" y="5085176"/>
              <a:ext cx="5987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2AE797E-8991-A946-BE59-37E1E1DE5291}"/>
                </a:ext>
              </a:extLst>
            </p:cNvPr>
            <p:cNvCxnSpPr>
              <a:cxnSpLocks/>
            </p:cNvCxnSpPr>
            <p:nvPr/>
          </p:nvCxnSpPr>
          <p:spPr>
            <a:xfrm>
              <a:off x="9171572" y="5085176"/>
              <a:ext cx="5987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FAE091F-869F-3C44-B19B-737ECE4E6FE2}"/>
              </a:ext>
            </a:extLst>
          </p:cNvPr>
          <p:cNvSpPr txBox="1"/>
          <p:nvPr/>
        </p:nvSpPr>
        <p:spPr>
          <a:xfrm>
            <a:off x="460713" y="1321432"/>
            <a:ext cx="123271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 Set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9B2B82-5E2A-D246-B549-2E24788E3161}"/>
              </a:ext>
            </a:extLst>
          </p:cNvPr>
          <p:cNvSpPr txBox="1"/>
          <p:nvPr/>
        </p:nvSpPr>
        <p:spPr>
          <a:xfrm>
            <a:off x="460713" y="1736390"/>
            <a:ext cx="1125380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Collected by Robert LaLonde [1] in the 1970s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Studies effect of job training for disadvantaged workers on earnings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Recorded information on demographics, education status and prior wages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Only male participants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3CE074-CF8F-7142-B39F-9192279925BF}"/>
              </a:ext>
            </a:extLst>
          </p:cNvPr>
          <p:cNvSpPr txBox="1"/>
          <p:nvPr/>
        </p:nvSpPr>
        <p:spPr>
          <a:xfrm>
            <a:off x="460713" y="3947227"/>
            <a:ext cx="263213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Modeling Process</a:t>
            </a:r>
          </a:p>
        </p:txBody>
      </p:sp>
    </p:spTree>
    <p:extLst>
      <p:ext uri="{BB962C8B-B14F-4D97-AF65-F5344CB8AC3E}">
        <p14:creationId xmlns:p14="http://schemas.microsoft.com/office/powerpoint/2010/main" val="188710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4142523-B9D3-A349-BCDE-3FFBC2A198DE}"/>
              </a:ext>
            </a:extLst>
          </p:cNvPr>
          <p:cNvSpPr/>
          <p:nvPr/>
        </p:nvSpPr>
        <p:spPr>
          <a:xfrm>
            <a:off x="246887" y="6023447"/>
            <a:ext cx="1188452" cy="497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431740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EDA &amp; Experiments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11A4F6-69D3-7F4C-BB50-063E1C2CA7F9}"/>
              </a:ext>
            </a:extLst>
          </p:cNvPr>
          <p:cNvSpPr txBox="1"/>
          <p:nvPr/>
        </p:nvSpPr>
        <p:spPr>
          <a:xfrm>
            <a:off x="443052" y="1217076"/>
            <a:ext cx="148919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rgbClr val="03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Univariate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04C2E1-776B-CE45-97A3-B8F2934E412F}"/>
              </a:ext>
            </a:extLst>
          </p:cNvPr>
          <p:cNvCxnSpPr>
            <a:cxnSpLocks/>
          </p:cNvCxnSpPr>
          <p:nvPr/>
        </p:nvCxnSpPr>
        <p:spPr>
          <a:xfrm>
            <a:off x="443052" y="1590104"/>
            <a:ext cx="5209425" cy="0"/>
          </a:xfrm>
          <a:prstGeom prst="line">
            <a:avLst/>
          </a:prstGeom>
          <a:ln w="28575">
            <a:solidFill>
              <a:srgbClr val="03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hart, histogram&#10;&#10;Description automatically generated">
            <a:extLst>
              <a:ext uri="{FF2B5EF4-FFF2-40B4-BE49-F238E27FC236}">
                <a16:creationId xmlns:a16="http://schemas.microsoft.com/office/drawing/2014/main" id="{0A2248FB-A813-A149-B445-71335989EA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88"/>
          <a:stretch/>
        </p:blipFill>
        <p:spPr>
          <a:xfrm>
            <a:off x="462005" y="1804256"/>
            <a:ext cx="5209424" cy="38971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04480D-2E39-A64A-AF66-88650F8D96EE}"/>
                  </a:ext>
                </a:extLst>
              </p:cNvPr>
              <p:cNvSpPr/>
              <p:nvPr/>
            </p:nvSpPr>
            <p:spPr>
              <a:xfrm>
                <a:off x="448649" y="5918410"/>
                <a:ext cx="5209424" cy="4908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Zero inflation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model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78−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74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instead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04480D-2E39-A64A-AF66-88650F8D9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49" y="5918410"/>
                <a:ext cx="5209424" cy="490860"/>
              </a:xfrm>
              <a:prstGeom prst="rect">
                <a:avLst/>
              </a:prstGeom>
              <a:blipFill>
                <a:blip r:embed="rId3"/>
                <a:stretch>
                  <a:fillRect b="-1282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EE984BCC-4377-4745-9FCC-694B52B9193F}"/>
              </a:ext>
            </a:extLst>
          </p:cNvPr>
          <p:cNvGrpSpPr/>
          <p:nvPr/>
        </p:nvGrpSpPr>
        <p:grpSpPr>
          <a:xfrm>
            <a:off x="6888088" y="1268760"/>
            <a:ext cx="4414564" cy="4970268"/>
            <a:chOff x="6816080" y="1550412"/>
            <a:chExt cx="4414564" cy="4970268"/>
          </a:xfrm>
        </p:grpSpPr>
        <p:pic>
          <p:nvPicPr>
            <p:cNvPr id="1026" name="Picture 2" descr="They&amp;#39;re the Same Picture Meme Maker">
              <a:extLst>
                <a:ext uri="{FF2B5EF4-FFF2-40B4-BE49-F238E27FC236}">
                  <a16:creationId xmlns:a16="http://schemas.microsoft.com/office/drawing/2014/main" id="{C8007D59-CBB7-0C4E-8D4B-C8EA8C359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6080" y="1550412"/>
              <a:ext cx="4414564" cy="4970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C7F92A-97C6-8A4A-BE1A-6CDD9F943997}"/>
                </a:ext>
              </a:extLst>
            </p:cNvPr>
            <p:cNvSpPr txBox="1"/>
            <p:nvPr/>
          </p:nvSpPr>
          <p:spPr>
            <a:xfrm>
              <a:off x="9035213" y="2060848"/>
              <a:ext cx="2192685" cy="14773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Perfectly normally distributed residuals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433430E-D8E6-6A4C-BEE4-D18C86742B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8463" y="1363519"/>
            <a:ext cx="2192685" cy="1538675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A7BC4213-A998-D84A-A039-5A404C714F83}"/>
              </a:ext>
            </a:extLst>
          </p:cNvPr>
          <p:cNvSpPr/>
          <p:nvPr/>
        </p:nvSpPr>
        <p:spPr>
          <a:xfrm>
            <a:off x="5961192" y="1952836"/>
            <a:ext cx="694343" cy="36004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02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4142523-B9D3-A349-BCDE-3FFBC2A198DE}"/>
              </a:ext>
            </a:extLst>
          </p:cNvPr>
          <p:cNvSpPr/>
          <p:nvPr/>
        </p:nvSpPr>
        <p:spPr>
          <a:xfrm>
            <a:off x="246887" y="6023447"/>
            <a:ext cx="1188452" cy="497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431740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EDA &amp; Experiments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11A4F6-69D3-7F4C-BB50-063E1C2CA7F9}"/>
              </a:ext>
            </a:extLst>
          </p:cNvPr>
          <p:cNvSpPr txBox="1"/>
          <p:nvPr/>
        </p:nvSpPr>
        <p:spPr>
          <a:xfrm>
            <a:off x="443052" y="1217076"/>
            <a:ext cx="148919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rgbClr val="03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Univariate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04C2E1-776B-CE45-97A3-B8F2934E412F}"/>
              </a:ext>
            </a:extLst>
          </p:cNvPr>
          <p:cNvCxnSpPr>
            <a:cxnSpLocks/>
          </p:cNvCxnSpPr>
          <p:nvPr/>
        </p:nvCxnSpPr>
        <p:spPr>
          <a:xfrm>
            <a:off x="443052" y="1590104"/>
            <a:ext cx="5209425" cy="0"/>
          </a:xfrm>
          <a:prstGeom prst="line">
            <a:avLst/>
          </a:prstGeom>
          <a:ln w="28575">
            <a:solidFill>
              <a:srgbClr val="03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23B0CA9-40D5-8D47-9DE9-C9D5807BD6C8}"/>
              </a:ext>
            </a:extLst>
          </p:cNvPr>
          <p:cNvSpPr txBox="1"/>
          <p:nvPr/>
        </p:nvSpPr>
        <p:spPr>
          <a:xfrm>
            <a:off x="6084525" y="1217076"/>
            <a:ext cx="174406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rgbClr val="03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7A2FB3-2C54-BC4A-AA82-F67A1475D7DB}"/>
              </a:ext>
            </a:extLst>
          </p:cNvPr>
          <p:cNvCxnSpPr>
            <a:cxnSpLocks/>
          </p:cNvCxnSpPr>
          <p:nvPr/>
        </p:nvCxnSpPr>
        <p:spPr>
          <a:xfrm>
            <a:off x="6084525" y="1590104"/>
            <a:ext cx="5646762" cy="0"/>
          </a:xfrm>
          <a:prstGeom prst="line">
            <a:avLst/>
          </a:prstGeom>
          <a:ln w="28575">
            <a:solidFill>
              <a:srgbClr val="03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hart, histogram&#10;&#10;Description automatically generated">
            <a:extLst>
              <a:ext uri="{FF2B5EF4-FFF2-40B4-BE49-F238E27FC236}">
                <a16:creationId xmlns:a16="http://schemas.microsoft.com/office/drawing/2014/main" id="{0A2248FB-A813-A149-B445-71335989EA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88"/>
          <a:stretch/>
        </p:blipFill>
        <p:spPr>
          <a:xfrm>
            <a:off x="462005" y="1804256"/>
            <a:ext cx="5209424" cy="38971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04480D-2E39-A64A-AF66-88650F8D96EE}"/>
                  </a:ext>
                </a:extLst>
              </p:cNvPr>
              <p:cNvSpPr/>
              <p:nvPr/>
            </p:nvSpPr>
            <p:spPr>
              <a:xfrm>
                <a:off x="448649" y="5918410"/>
                <a:ext cx="5209424" cy="4908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Zero inflation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model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78−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74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instead</a:t>
                </a:r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04480D-2E39-A64A-AF66-88650F8D9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49" y="5918410"/>
                <a:ext cx="5209424" cy="490860"/>
              </a:xfrm>
              <a:prstGeom prst="rect">
                <a:avLst/>
              </a:prstGeom>
              <a:blipFill>
                <a:blip r:embed="rId3"/>
                <a:stretch>
                  <a:fillRect b="-1282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 descr="Chart, box and whisker chart&#10;&#10;Description automatically generated">
            <a:extLst>
              <a:ext uri="{FF2B5EF4-FFF2-40B4-BE49-F238E27FC236}">
                <a16:creationId xmlns:a16="http://schemas.microsoft.com/office/drawing/2014/main" id="{3DA31C18-50B1-E44B-ABC7-5E700A911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200" y="1673756"/>
            <a:ext cx="5730120" cy="42975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EB369F7-C019-C94F-A1CB-D5A47930B1CF}"/>
              </a:ext>
            </a:extLst>
          </p:cNvPr>
          <p:cNvSpPr/>
          <p:nvPr/>
        </p:nvSpPr>
        <p:spPr>
          <a:xfrm>
            <a:off x="6084525" y="5918410"/>
            <a:ext cx="5645470" cy="49086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interaction between treatment and race</a:t>
            </a:r>
          </a:p>
        </p:txBody>
      </p:sp>
    </p:spTree>
    <p:extLst>
      <p:ext uri="{BB962C8B-B14F-4D97-AF65-F5344CB8AC3E}">
        <p14:creationId xmlns:p14="http://schemas.microsoft.com/office/powerpoint/2010/main" val="148546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464229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Stepwise Regression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B5279D2-833A-0843-9987-030449172352}"/>
              </a:ext>
            </a:extLst>
          </p:cNvPr>
          <p:cNvSpPr/>
          <p:nvPr/>
        </p:nvSpPr>
        <p:spPr>
          <a:xfrm>
            <a:off x="461076" y="1196752"/>
            <a:ext cx="2371181" cy="10522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Model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Treatment only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3E66C1-F214-4344-BCBD-12BB01371C8B}"/>
              </a:ext>
            </a:extLst>
          </p:cNvPr>
          <p:cNvSpPr/>
          <p:nvPr/>
        </p:nvSpPr>
        <p:spPr>
          <a:xfrm>
            <a:off x="9340198" y="1196751"/>
            <a:ext cx="2371181" cy="10522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Model</a:t>
            </a:r>
          </a:p>
          <a:p>
            <a:pPr algn="ctr"/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mean effects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317BD8-7EE6-C849-99A7-C75476E196E3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832257" y="1722869"/>
            <a:ext cx="650794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B653FC-3D65-254A-8ECC-3F962201B6FA}"/>
              </a:ext>
            </a:extLst>
          </p:cNvPr>
          <p:cNvGrpSpPr/>
          <p:nvPr/>
        </p:nvGrpSpPr>
        <p:grpSpPr>
          <a:xfrm>
            <a:off x="5025379" y="1734945"/>
            <a:ext cx="2121695" cy="1719146"/>
            <a:chOff x="4655840" y="1660460"/>
            <a:chExt cx="2121695" cy="178155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C9ED63-F3B7-7748-B3DA-FA89915F642B}"/>
                </a:ext>
              </a:extLst>
            </p:cNvPr>
            <p:cNvSpPr/>
            <p:nvPr/>
          </p:nvSpPr>
          <p:spPr>
            <a:xfrm>
              <a:off x="4655840" y="2315941"/>
              <a:ext cx="2121695" cy="1126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Parameters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AIC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Direction = both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8D32829-018A-5E41-BEA9-657F29C86E41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5716688" y="1660460"/>
              <a:ext cx="0" cy="65548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5316E98-337B-774C-AD04-98D012460F04}"/>
              </a:ext>
            </a:extLst>
          </p:cNvPr>
          <p:cNvSpPr txBox="1"/>
          <p:nvPr/>
        </p:nvSpPr>
        <p:spPr>
          <a:xfrm>
            <a:off x="515971" y="3854944"/>
            <a:ext cx="237404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Resulting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0775D0-71E4-9246-AB37-D6325FDB42CC}"/>
                  </a:ext>
                </a:extLst>
              </p:cNvPr>
              <p:cNvSpPr txBox="1"/>
              <p:nvPr/>
            </p:nvSpPr>
            <p:spPr>
              <a:xfrm>
                <a:off x="3057640" y="4268336"/>
                <a:ext cx="6057171" cy="3888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𝑡𝑟𝑒𝑎𝑡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𝑎𝑔𝑒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𝑚𝑎𝑟𝑟𝑖𝑒𝑑</m:t>
                      </m:r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0775D0-71E4-9246-AB37-D6325FDB4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640" y="4268336"/>
                <a:ext cx="6057171" cy="388889"/>
              </a:xfrm>
              <a:prstGeom prst="rect">
                <a:avLst/>
              </a:prstGeom>
              <a:blipFill>
                <a:blip r:embed="rId2"/>
                <a:stretch>
                  <a:fillRect l="-418" t="-22581" r="-418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57011CB-D742-F747-A765-A2B80D1DAAFB}"/>
              </a:ext>
            </a:extLst>
          </p:cNvPr>
          <p:cNvSpPr txBox="1"/>
          <p:nvPr/>
        </p:nvSpPr>
        <p:spPr>
          <a:xfrm>
            <a:off x="5237825" y="5743852"/>
            <a:ext cx="178375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TODO: Table</a:t>
            </a:r>
          </a:p>
        </p:txBody>
      </p:sp>
    </p:spTree>
    <p:extLst>
      <p:ext uri="{BB962C8B-B14F-4D97-AF65-F5344CB8AC3E}">
        <p14:creationId xmlns:p14="http://schemas.microsoft.com/office/powerpoint/2010/main" val="888186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435157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Testing Interactions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pongebob Burns A Paper Meme Maker">
            <a:extLst>
              <a:ext uri="{FF2B5EF4-FFF2-40B4-BE49-F238E27FC236}">
                <a16:creationId xmlns:a16="http://schemas.microsoft.com/office/drawing/2014/main" id="{74501BAF-14E9-094B-930A-34365F410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630" y="1158073"/>
            <a:ext cx="4581192" cy="519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11E460-7DE7-4D40-BD08-D353A1C43655}"/>
                  </a:ext>
                </a:extLst>
              </p:cNvPr>
              <p:cNvSpPr txBox="1"/>
              <p:nvPr/>
            </p:nvSpPr>
            <p:spPr>
              <a:xfrm>
                <a:off x="7517350" y="1988846"/>
                <a:ext cx="1368152" cy="969496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de-DE" sz="1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𝑡𝑟𝑒𝑎𝑡</m:t>
                    </m:r>
                    <m:r>
                      <a:rPr lang="de-DE" sz="1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× </m:t>
                    </m:r>
                    <m:r>
                      <a:rPr lang="de-DE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𝑚𝑎𝑟𝑟𝑖𝑒𝑑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𝑡𝑟𝑒𝑎𝑡</m:t>
                      </m:r>
                      <m:r>
                        <a:rPr lang="de-DE" sz="1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× </m:t>
                      </m:r>
                      <m:r>
                        <a:rPr lang="de-DE" sz="1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𝑏𝑙𝑎𝑐𝑘</m:t>
                      </m:r>
                    </m:oMath>
                  </m:oMathPara>
                </a14:m>
                <a:endParaRPr lang="de-DE" sz="14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𝑡𝑟𝑒𝑎𝑡</m:t>
                      </m:r>
                      <m:r>
                        <a:rPr lang="de-DE" sz="1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× </m:t>
                      </m:r>
                      <m:r>
                        <a:rPr lang="de-DE" sz="1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h𝑖𝑠𝑝𝑎𝑛</m:t>
                      </m:r>
                    </m:oMath>
                  </m:oMathPara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11E460-7DE7-4D40-BD08-D353A1C43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350" y="1988846"/>
                <a:ext cx="1368152" cy="969496"/>
              </a:xfrm>
              <a:prstGeom prst="rect">
                <a:avLst/>
              </a:prstGeom>
              <a:blipFill>
                <a:blip r:embed="rId3"/>
                <a:stretch>
                  <a:fillRect l="-917" r="-1835"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DD95A7-DE8E-BD49-9C73-780397ECCC63}"/>
                  </a:ext>
                </a:extLst>
              </p:cNvPr>
              <p:cNvSpPr txBox="1"/>
              <p:nvPr/>
            </p:nvSpPr>
            <p:spPr>
              <a:xfrm>
                <a:off x="460713" y="1158072"/>
                <a:ext cx="6805231" cy="25853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Testing stepwise model against…</a:t>
                </a:r>
              </a:p>
              <a:p>
                <a:pPr algn="l"/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Stepwise</a:t>
                </a:r>
                <a:r>
                  <a:rPr lang="de-DE" sz="2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𝑡𝑟𝑒𝑎𝑡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×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𝑎𝑔𝑒</m:t>
                    </m:r>
                  </m:oMath>
                </a14:m>
                <a:endParaRPr lang="en-US" sz="2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Stepwise +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𝑡𝑟𝑒𝑎𝑡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𝑚𝑎𝑟𝑟𝑖𝑒𝑑</m:t>
                    </m:r>
                  </m:oMath>
                </a14:m>
                <a:endParaRPr lang="en-US" sz="2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Stepwise +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𝑡𝑟𝑒𝑎𝑡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𝑏𝑙𝑎𝑐𝑘</m:t>
                    </m:r>
                  </m:oMath>
                </a14:m>
                <a:endParaRPr lang="en-US" sz="2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Stepwise +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𝑡𝑟𝑒𝑎𝑡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h𝑖𝑠𝑝𝑎𝑛</m:t>
                    </m:r>
                  </m:oMath>
                </a14:m>
                <a:endParaRPr lang="en-US" sz="2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sz="2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DD95A7-DE8E-BD49-9C73-780397ECC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13" y="1158072"/>
                <a:ext cx="6805231" cy="2585323"/>
              </a:xfrm>
              <a:prstGeom prst="rect">
                <a:avLst/>
              </a:prstGeom>
              <a:blipFill>
                <a:blip r:embed="rId4"/>
                <a:stretch>
                  <a:fillRect l="-2793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28C1361-9A7E-E543-874F-034F9EDBC041}"/>
              </a:ext>
            </a:extLst>
          </p:cNvPr>
          <p:cNvSpPr txBox="1"/>
          <p:nvPr/>
        </p:nvSpPr>
        <p:spPr>
          <a:xfrm>
            <a:off x="1775520" y="4344212"/>
            <a:ext cx="172085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TODO: table</a:t>
            </a:r>
          </a:p>
        </p:txBody>
      </p:sp>
    </p:spTree>
    <p:extLst>
      <p:ext uri="{BB962C8B-B14F-4D97-AF65-F5344CB8AC3E}">
        <p14:creationId xmlns:p14="http://schemas.microsoft.com/office/powerpoint/2010/main" val="4287484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416351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Model Assessment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D2C59378-920C-294A-831D-89CF1E12B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13" y="1196751"/>
            <a:ext cx="4499583" cy="314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10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54B1D3-9D48-284F-B62E-6BB1A876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0D8A1C-105A-C94A-A36B-D18710BCC2CD}"/>
              </a:ext>
            </a:extLst>
          </p:cNvPr>
          <p:cNvSpPr txBox="1"/>
          <p:nvPr/>
        </p:nvSpPr>
        <p:spPr>
          <a:xfrm>
            <a:off x="767408" y="548680"/>
            <a:ext cx="152125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Plan Part II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2EC506-50BC-A44E-B49E-761346717201}"/>
              </a:ext>
            </a:extLst>
          </p:cNvPr>
          <p:cNvSpPr txBox="1"/>
          <p:nvPr/>
        </p:nvSpPr>
        <p:spPr>
          <a:xfrm>
            <a:off x="551384" y="1089741"/>
            <a:ext cx="10913971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7E4863-4D5D-6842-B136-2B542DB33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340768"/>
            <a:ext cx="6731000" cy="1981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715E03-ED27-5A49-AB8F-15D21BF30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99" y="3586320"/>
            <a:ext cx="67310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58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uke Light">
      <a:dk1>
        <a:srgbClr val="001A57"/>
      </a:dk1>
      <a:lt1>
        <a:srgbClr val="FFFFFF"/>
      </a:lt1>
      <a:dk2>
        <a:srgbClr val="666666"/>
      </a:dk2>
      <a:lt2>
        <a:srgbClr val="E2E6ED"/>
      </a:lt2>
      <a:accent1>
        <a:srgbClr val="005587"/>
      </a:accent1>
      <a:accent2>
        <a:srgbClr val="0577B1"/>
      </a:accent2>
      <a:accent3>
        <a:srgbClr val="FFD960"/>
      </a:accent3>
      <a:accent4>
        <a:srgbClr val="C84E00"/>
      </a:accent4>
      <a:accent5>
        <a:srgbClr val="993399"/>
      </a:accent5>
      <a:accent6>
        <a:srgbClr val="339898"/>
      </a:accent6>
      <a:hlink>
        <a:srgbClr val="E89923"/>
      </a:hlink>
      <a:folHlink>
        <a:srgbClr val="E8992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defRPr sz="2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0B8E47FC-7D2F-7D45-A160-C4814F959E98}" vid="{464B59C9-4F8E-C946-84FB-E3EE7BB86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587</TotalTime>
  <Words>364</Words>
  <Application>Microsoft Macintosh PowerPoint</Application>
  <PresentationFormat>Widescreen</PresentationFormat>
  <Paragraphs>89</Paragraphs>
  <Slides>12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Effects of Job Training for Disadvantaged Workers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 Wilksch</dc:creator>
  <cp:lastModifiedBy>Stephan Wilksch</cp:lastModifiedBy>
  <cp:revision>31</cp:revision>
  <dcterms:created xsi:type="dcterms:W3CDTF">2021-09-27T17:03:07Z</dcterms:created>
  <dcterms:modified xsi:type="dcterms:W3CDTF">2021-09-28T22:00:56Z</dcterms:modified>
</cp:coreProperties>
</file>