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64" r:id="rId5"/>
    <p:sldId id="269" r:id="rId6"/>
    <p:sldId id="266" r:id="rId7"/>
    <p:sldId id="268" r:id="rId8"/>
    <p:sldId id="271" r:id="rId9"/>
    <p:sldId id="262" r:id="rId10"/>
    <p:sldId id="261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/>
    <p:restoredTop sz="96303"/>
  </p:normalViewPr>
  <p:slideViewPr>
    <p:cSldViewPr snapToObjects="1">
      <p:cViewPr varScale="1">
        <p:scale>
          <a:sx n="144" d="100"/>
          <a:sy n="14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E8B9-81F1-424D-AE77-F968A2DCD636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4806-D19D-A540-9B0B-614DC5FE6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19F00-95C3-E345-9A68-6806DD4786C7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CF17-46D6-4746-9F83-62838F7FFA9E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69D5-C56A-D444-8228-920498C21CB5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11E0-3F60-484C-B31C-C335BE773633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F0BE-8C02-7A46-B8F9-9A1A359A3221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5EAB-06EA-2B41-8799-9D715C6BB5C9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43E9-79E3-0343-886E-B54191E8154C}" type="datetime1">
              <a:rPr lang="de-DE" smtClean="0"/>
              <a:t>28.09.21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FDF0-7FAD-B74F-9C14-35E95702474C}" type="datetime1">
              <a:rPr lang="de-DE" smtClean="0"/>
              <a:t>28.09.21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08E2-633C-6F4C-B416-7B24EADBD5D5}" type="datetime1">
              <a:rPr lang="de-DE" smtClean="0"/>
              <a:t>28.09.21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C11A4-CEE1-4642-ABC0-C040FD5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823F-BF39-4B48-92AC-7573D6900421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BCCA-5C2C-1E48-9D3E-EC5297EB8560}" type="datetime1">
              <a:rPr lang="de-DE" smtClean="0"/>
              <a:t>28.09.21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E09A-B1E7-BF49-A4A8-79F389F3B4B8}" type="datetime1">
              <a:rPr lang="de-DE" smtClean="0"/>
              <a:t>28.09.21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43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00CA07-45C7-8142-9F4D-3A07AD48DF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Effects of Job Training for Disadvantaged Workers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IDS702 Team Project Group 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CDC5C-02CF-3F40-801E-F1FE2B0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B0B4A-6F3A-9F4B-A708-85A28F48E867}"/>
              </a:ext>
            </a:extLst>
          </p:cNvPr>
          <p:cNvSpPr/>
          <p:nvPr/>
        </p:nvSpPr>
        <p:spPr>
          <a:xfrm>
            <a:off x="11568608" y="6356350"/>
            <a:ext cx="438944" cy="313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75DE5-C3EF-AD4F-8874-494E7084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8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48786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82371E-38BA-5141-AE1B-F1AE656FF39C}"/>
              </a:ext>
            </a:extLst>
          </p:cNvPr>
          <p:cNvSpPr txBox="1"/>
          <p:nvPr/>
        </p:nvSpPr>
        <p:spPr>
          <a:xfrm>
            <a:off x="459610" y="1196752"/>
            <a:ext cx="11033408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Lalonde, R. J. (1986), Evaluating the econometric evaluations of training programs with experimental data,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American Economic Review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76, 604 - 620.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Dehejia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R., and Wahba, S. (1999), Causal Effects in Nonexperimental Studies: Reevaluating the Evaluation of Training Programs,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Journal of the American Statistical Association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94, 1053-1062. 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29155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This is a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4362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Pretty plot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with re78 (zero inflation)</a:t>
            </a:r>
          </a:p>
          <a:p>
            <a:pPr algn="l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 description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Null: only treat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Full: All mean effects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Uses: treat + age + married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of  these 3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SIG: Treat x age | NS: Treat x married, married x age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interactions between demographic groups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sig interactions for AIC result VS. AIC result + race x treat interaction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but a couple of outliers, they are not influential -&gt; ignore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6A20-BA13-B445-98C4-855935A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48680"/>
            <a:ext cx="3212112" cy="111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56D10-50C0-B045-8DAA-C4397B556404}"/>
              </a:ext>
            </a:extLst>
          </p:cNvPr>
          <p:cNvSpPr txBox="1"/>
          <p:nvPr/>
        </p:nvSpPr>
        <p:spPr>
          <a:xfrm>
            <a:off x="4511824" y="166725"/>
            <a:ext cx="39776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 model AIC + treat x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44BCF-E0D3-A74C-B9AA-42E46625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6" y="535050"/>
            <a:ext cx="4032530" cy="11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55399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&amp; Modeling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062656-0DEB-B24A-9017-3FB5B5FE29CA}"/>
              </a:ext>
            </a:extLst>
          </p:cNvPr>
          <p:cNvGrpSpPr/>
          <p:nvPr/>
        </p:nvGrpSpPr>
        <p:grpSpPr>
          <a:xfrm>
            <a:off x="460713" y="4563932"/>
            <a:ext cx="11270574" cy="864080"/>
            <a:chOff x="443945" y="4653136"/>
            <a:chExt cx="11270574" cy="864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A6D943-D3C6-704C-B71D-862CD909B942}"/>
                </a:ext>
              </a:extLst>
            </p:cNvPr>
            <p:cNvSpPr/>
            <p:nvPr/>
          </p:nvSpPr>
          <p:spPr>
            <a:xfrm>
              <a:off x="443945" y="4653136"/>
              <a:ext cx="1242799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BB73F-EDA3-524A-9402-C0B173CBC247}"/>
                </a:ext>
              </a:extLst>
            </p:cNvPr>
            <p:cNvSpPr/>
            <p:nvPr/>
          </p:nvSpPr>
          <p:spPr>
            <a:xfrm>
              <a:off x="2285476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903348-6DD5-D545-8CB0-2C0E22A9049A}"/>
                </a:ext>
              </a:extLst>
            </p:cNvPr>
            <p:cNvCxnSpPr>
              <a:cxnSpLocks/>
            </p:cNvCxnSpPr>
            <p:nvPr/>
          </p:nvCxnSpPr>
          <p:spPr>
            <a:xfrm>
              <a:off x="1686744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B08CAE-0FBB-6D44-BBF0-75F8C5CB7CD8}"/>
                </a:ext>
              </a:extLst>
            </p:cNvPr>
            <p:cNvSpPr/>
            <p:nvPr/>
          </p:nvSpPr>
          <p:spPr>
            <a:xfrm>
              <a:off x="4828424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Stepwise Regression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958A4B-3DF5-8644-8862-76793BED6B1B}"/>
                </a:ext>
              </a:extLst>
            </p:cNvPr>
            <p:cNvSpPr/>
            <p:nvPr/>
          </p:nvSpPr>
          <p:spPr>
            <a:xfrm>
              <a:off x="7371372" y="4653136"/>
              <a:ext cx="1800200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Testing Interactions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A4E76-2EE5-DB46-8046-D224EF877A7B}"/>
                </a:ext>
              </a:extLst>
            </p:cNvPr>
            <p:cNvSpPr/>
            <p:nvPr/>
          </p:nvSpPr>
          <p:spPr>
            <a:xfrm>
              <a:off x="9770303" y="4653136"/>
              <a:ext cx="1944216" cy="864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Assessment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CAC956-B87F-CE4D-9A15-03E102B1529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69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7CFED4-BB38-704C-B0A5-095B44255B60}"/>
                </a:ext>
              </a:extLst>
            </p:cNvPr>
            <p:cNvCxnSpPr>
              <a:cxnSpLocks/>
            </p:cNvCxnSpPr>
            <p:nvPr/>
          </p:nvCxnSpPr>
          <p:spPr>
            <a:xfrm>
              <a:off x="6772640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2AE797E-8991-A946-BE59-37E1E1DE5291}"/>
                </a:ext>
              </a:extLst>
            </p:cNvPr>
            <p:cNvCxnSpPr>
              <a:cxnSpLocks/>
            </p:cNvCxnSpPr>
            <p:nvPr/>
          </p:nvCxnSpPr>
          <p:spPr>
            <a:xfrm>
              <a:off x="9171572" y="5085176"/>
              <a:ext cx="5987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FAE091F-869F-3C44-B19B-737ECE4E6FE2}"/>
              </a:ext>
            </a:extLst>
          </p:cNvPr>
          <p:cNvSpPr txBox="1"/>
          <p:nvPr/>
        </p:nvSpPr>
        <p:spPr>
          <a:xfrm>
            <a:off x="460713" y="1321432"/>
            <a:ext cx="12327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B2B82-5E2A-D246-B549-2E24788E3161}"/>
              </a:ext>
            </a:extLst>
          </p:cNvPr>
          <p:cNvSpPr txBox="1"/>
          <p:nvPr/>
        </p:nvSpPr>
        <p:spPr>
          <a:xfrm>
            <a:off x="460713" y="1736390"/>
            <a:ext cx="1125380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Collected by Robert LaLonde [1] in the 1970s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Studies effect of job training for disadvantaged workers on earnings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Recorded information on demographics, education status and prior wages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male participants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CE074-CF8F-7142-B39F-9192279925BF}"/>
              </a:ext>
            </a:extLst>
          </p:cNvPr>
          <p:cNvSpPr txBox="1"/>
          <p:nvPr/>
        </p:nvSpPr>
        <p:spPr>
          <a:xfrm>
            <a:off x="460713" y="3947227"/>
            <a:ext cx="263213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188710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84BCC-4377-4745-9FCC-694B52B9193F}"/>
              </a:ext>
            </a:extLst>
          </p:cNvPr>
          <p:cNvGrpSpPr/>
          <p:nvPr/>
        </p:nvGrpSpPr>
        <p:grpSpPr>
          <a:xfrm>
            <a:off x="6888088" y="1268760"/>
            <a:ext cx="4414564" cy="4970268"/>
            <a:chOff x="6816080" y="1550412"/>
            <a:chExt cx="4414564" cy="4970268"/>
          </a:xfrm>
        </p:grpSpPr>
        <p:pic>
          <p:nvPicPr>
            <p:cNvPr id="1026" name="Picture 2" descr="They&amp;#39;re the Same Picture Meme Maker">
              <a:extLst>
                <a:ext uri="{FF2B5EF4-FFF2-40B4-BE49-F238E27FC236}">
                  <a16:creationId xmlns:a16="http://schemas.microsoft.com/office/drawing/2014/main" id="{C8007D59-CBB7-0C4E-8D4B-C8EA8C359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6080" y="1550412"/>
              <a:ext cx="4414564" cy="4970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7F92A-97C6-8A4A-BE1A-6CDD9F943997}"/>
                </a:ext>
              </a:extLst>
            </p:cNvPr>
            <p:cNvSpPr txBox="1"/>
            <p:nvPr/>
          </p:nvSpPr>
          <p:spPr>
            <a:xfrm>
              <a:off x="9035213" y="2060848"/>
              <a:ext cx="2192685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Perfectly normally distributed residuals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433430E-D8E6-6A4C-BEE4-D18C86742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63" y="1363519"/>
            <a:ext cx="2192685" cy="153867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A7BC4213-A998-D84A-A039-5A404C714F83}"/>
              </a:ext>
            </a:extLst>
          </p:cNvPr>
          <p:cNvSpPr/>
          <p:nvPr/>
        </p:nvSpPr>
        <p:spPr>
          <a:xfrm>
            <a:off x="5961192" y="1952836"/>
            <a:ext cx="694343" cy="36004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4142523-B9D3-A349-BCDE-3FFBC2A198DE}"/>
              </a:ext>
            </a:extLst>
          </p:cNvPr>
          <p:cNvSpPr/>
          <p:nvPr/>
        </p:nvSpPr>
        <p:spPr>
          <a:xfrm>
            <a:off x="246887" y="6023447"/>
            <a:ext cx="1188452" cy="49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1740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EDA &amp; Experiments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11A4F6-69D3-7F4C-BB50-063E1C2CA7F9}"/>
              </a:ext>
            </a:extLst>
          </p:cNvPr>
          <p:cNvSpPr txBox="1"/>
          <p:nvPr/>
        </p:nvSpPr>
        <p:spPr>
          <a:xfrm>
            <a:off x="443052" y="1217076"/>
            <a:ext cx="148919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4C2E1-776B-CE45-97A3-B8F2934E412F}"/>
              </a:ext>
            </a:extLst>
          </p:cNvPr>
          <p:cNvCxnSpPr>
            <a:cxnSpLocks/>
          </p:cNvCxnSpPr>
          <p:nvPr/>
        </p:nvCxnSpPr>
        <p:spPr>
          <a:xfrm>
            <a:off x="443052" y="1590104"/>
            <a:ext cx="5209425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3B0CA9-40D5-8D47-9DE9-C9D5807BD6C8}"/>
              </a:ext>
            </a:extLst>
          </p:cNvPr>
          <p:cNvSpPr txBox="1"/>
          <p:nvPr/>
        </p:nvSpPr>
        <p:spPr>
          <a:xfrm>
            <a:off x="6084525" y="1217076"/>
            <a:ext cx="17440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rgbClr val="0352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7A2FB3-2C54-BC4A-AA82-F67A1475D7DB}"/>
              </a:ext>
            </a:extLst>
          </p:cNvPr>
          <p:cNvCxnSpPr>
            <a:cxnSpLocks/>
          </p:cNvCxnSpPr>
          <p:nvPr/>
        </p:nvCxnSpPr>
        <p:spPr>
          <a:xfrm>
            <a:off x="6084525" y="1590104"/>
            <a:ext cx="5646762" cy="0"/>
          </a:xfrm>
          <a:prstGeom prst="line">
            <a:avLst/>
          </a:prstGeom>
          <a:ln w="28575">
            <a:solidFill>
              <a:srgbClr val="0352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0A2248FB-A813-A149-B445-71335989E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8"/>
          <a:stretch/>
        </p:blipFill>
        <p:spPr>
          <a:xfrm>
            <a:off x="462005" y="1804256"/>
            <a:ext cx="5209424" cy="3897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/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inflation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14:m>
                  <m:oMath xmlns:m="http://schemas.openxmlformats.org/officeDocument/2006/math"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78−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𝑟𝑒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74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instead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04480D-2E39-A64A-AF66-88650F8D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9" y="5918410"/>
                <a:ext cx="5209424" cy="490860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A31C18-50B1-E44B-ABC7-5E700A91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200" y="1673756"/>
            <a:ext cx="5730120" cy="42975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B369F7-C019-C94F-A1CB-D5A47930B1CF}"/>
              </a:ext>
            </a:extLst>
          </p:cNvPr>
          <p:cNvSpPr/>
          <p:nvPr/>
        </p:nvSpPr>
        <p:spPr>
          <a:xfrm>
            <a:off x="6084525" y="5918410"/>
            <a:ext cx="5645470" cy="49086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interaction between treatment and race</a:t>
            </a:r>
          </a:p>
        </p:txBody>
      </p:sp>
    </p:spTree>
    <p:extLst>
      <p:ext uri="{BB962C8B-B14F-4D97-AF65-F5344CB8AC3E}">
        <p14:creationId xmlns:p14="http://schemas.microsoft.com/office/powerpoint/2010/main" val="148546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6422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Stepwise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B5279D2-833A-0843-9987-030449172352}"/>
              </a:ext>
            </a:extLst>
          </p:cNvPr>
          <p:cNvSpPr/>
          <p:nvPr/>
        </p:nvSpPr>
        <p:spPr>
          <a:xfrm>
            <a:off x="461076" y="1196752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Model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E66C1-F214-4344-BCBD-12BB01371C8B}"/>
              </a:ext>
            </a:extLst>
          </p:cNvPr>
          <p:cNvSpPr/>
          <p:nvPr/>
        </p:nvSpPr>
        <p:spPr>
          <a:xfrm>
            <a:off x="9340198" y="1196751"/>
            <a:ext cx="2371181" cy="105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Model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mean effects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17BD8-7EE6-C849-99A7-C75476E196E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832257" y="1722869"/>
            <a:ext cx="65079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B653FC-3D65-254A-8ECC-3F962201B6FA}"/>
              </a:ext>
            </a:extLst>
          </p:cNvPr>
          <p:cNvGrpSpPr/>
          <p:nvPr/>
        </p:nvGrpSpPr>
        <p:grpSpPr>
          <a:xfrm>
            <a:off x="5025379" y="1734945"/>
            <a:ext cx="2121695" cy="1719146"/>
            <a:chOff x="4655840" y="1660460"/>
            <a:chExt cx="2121695" cy="17815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C9ED63-F3B7-7748-B3DA-FA89915F642B}"/>
                </a:ext>
              </a:extLst>
            </p:cNvPr>
            <p:cNvSpPr/>
            <p:nvPr/>
          </p:nvSpPr>
          <p:spPr>
            <a:xfrm>
              <a:off x="4655840" y="2315941"/>
              <a:ext cx="2121695" cy="1126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Parameters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AIC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Direction = both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D32829-018A-5E41-BEA9-657F29C86E4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716688" y="1660460"/>
              <a:ext cx="0" cy="6554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316E98-337B-774C-AD04-98D012460F04}"/>
              </a:ext>
            </a:extLst>
          </p:cNvPr>
          <p:cNvSpPr txBox="1"/>
          <p:nvPr/>
        </p:nvSpPr>
        <p:spPr>
          <a:xfrm>
            <a:off x="515971" y="3854944"/>
            <a:ext cx="237404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/>
              <p:nvPr/>
            </p:nvSpPr>
            <p:spPr>
              <a:xfrm>
                <a:off x="3057640" y="4268336"/>
                <a:ext cx="6057171" cy="388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𝑎𝑔𝑒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𝑚𝑎𝑟𝑟𝑖𝑒𝑑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0775D0-71E4-9246-AB37-D6325FDB4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0" y="4268336"/>
                <a:ext cx="6057171" cy="388889"/>
              </a:xfrm>
              <a:prstGeom prst="rect">
                <a:avLst/>
              </a:prstGeom>
              <a:blipFill>
                <a:blip r:embed="rId2"/>
                <a:stretch>
                  <a:fillRect l="-418" t="-22581" r="-418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7011CB-D742-F747-A765-A2B80D1DAAFB}"/>
              </a:ext>
            </a:extLst>
          </p:cNvPr>
          <p:cNvSpPr txBox="1"/>
          <p:nvPr/>
        </p:nvSpPr>
        <p:spPr>
          <a:xfrm>
            <a:off x="5237825" y="5743852"/>
            <a:ext cx="178375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TODO: Table</a:t>
            </a:r>
          </a:p>
        </p:txBody>
      </p:sp>
    </p:spTree>
    <p:extLst>
      <p:ext uri="{BB962C8B-B14F-4D97-AF65-F5344CB8AC3E}">
        <p14:creationId xmlns:p14="http://schemas.microsoft.com/office/powerpoint/2010/main" val="88818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3515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Testing Interactions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pongebob Burns A Paper Meme Maker">
            <a:extLst>
              <a:ext uri="{FF2B5EF4-FFF2-40B4-BE49-F238E27FC236}">
                <a16:creationId xmlns:a16="http://schemas.microsoft.com/office/drawing/2014/main" id="{74501BAF-14E9-094B-930A-34365F41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30" y="1158073"/>
            <a:ext cx="4581192" cy="519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1E460-7DE7-4D40-BD08-D353A1C43655}"/>
                  </a:ext>
                </a:extLst>
              </p:cNvPr>
              <p:cNvSpPr txBox="1"/>
              <p:nvPr/>
            </p:nvSpPr>
            <p:spPr>
              <a:xfrm>
                <a:off x="7517350" y="1988846"/>
                <a:ext cx="1368152" cy="96949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𝑏𝑙𝑎𝑐𝑘</m:t>
                      </m:r>
                    </m:oMath>
                  </m:oMathPara>
                </a14:m>
                <a:endParaRPr lang="de-DE" sz="1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𝑡𝑟𝑒𝑎𝑡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 </m:t>
                      </m:r>
                      <m:r>
                        <a:rPr lang="de-DE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h𝑖𝑠𝑝𝑎𝑛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11E460-7DE7-4D40-BD08-D353A1C4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50" y="1988846"/>
                <a:ext cx="1368152" cy="969496"/>
              </a:xfrm>
              <a:prstGeom prst="rect">
                <a:avLst/>
              </a:prstGeom>
              <a:blipFill>
                <a:blip r:embed="rId3"/>
                <a:stretch>
                  <a:fillRect l="-917" r="-1835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/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Testing stepwise model against…</a:t>
                </a:r>
              </a:p>
              <a:p>
                <a:pPr algn="l"/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</a:t>
                </a:r>
                <a:r>
                  <a:rPr lang="de-DE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×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𝑚𝑎𝑟𝑟𝑖𝑒𝑑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𝑏𝑙𝑎𝑐𝑘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Stepwise +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𝑡𝑟𝑒𝑎𝑡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h𝑖𝑠𝑝𝑎𝑛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DD95A7-DE8E-BD49-9C73-780397EC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3" y="1158072"/>
                <a:ext cx="6805231" cy="2585323"/>
              </a:xfrm>
              <a:prstGeom prst="rect">
                <a:avLst/>
              </a:prstGeom>
              <a:blipFill>
                <a:blip r:embed="rId4"/>
                <a:stretch>
                  <a:fillRect l="-279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8C1361-9A7E-E543-874F-034F9EDBC041}"/>
              </a:ext>
            </a:extLst>
          </p:cNvPr>
          <p:cNvSpPr txBox="1"/>
          <p:nvPr/>
        </p:nvSpPr>
        <p:spPr>
          <a:xfrm>
            <a:off x="1775520" y="4344212"/>
            <a:ext cx="17208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TODO: table</a:t>
            </a:r>
          </a:p>
        </p:txBody>
      </p:sp>
    </p:spTree>
    <p:extLst>
      <p:ext uri="{BB962C8B-B14F-4D97-AF65-F5344CB8AC3E}">
        <p14:creationId xmlns:p14="http://schemas.microsoft.com/office/powerpoint/2010/main" val="428748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2371F-989E-EE43-B20F-90E48B43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E9B55-4425-2740-A108-76FF69BA3D12}"/>
              </a:ext>
            </a:extLst>
          </p:cNvPr>
          <p:cNvSpPr txBox="1"/>
          <p:nvPr/>
        </p:nvSpPr>
        <p:spPr>
          <a:xfrm>
            <a:off x="460713" y="332656"/>
            <a:ext cx="41635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Assessment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DF23E1-C7BD-4C48-9E8A-53704A4D662C}"/>
              </a:ext>
            </a:extLst>
          </p:cNvPr>
          <p:cNvCxnSpPr>
            <a:cxnSpLocks/>
          </p:cNvCxnSpPr>
          <p:nvPr/>
        </p:nvCxnSpPr>
        <p:spPr>
          <a:xfrm>
            <a:off x="460714" y="886654"/>
            <a:ext cx="112705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4B1D3-9D48-284F-B62E-6BB1A87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D8A1C-105A-C94A-A36B-D18710BCC2CD}"/>
              </a:ext>
            </a:extLst>
          </p:cNvPr>
          <p:cNvSpPr txBox="1"/>
          <p:nvPr/>
        </p:nvSpPr>
        <p:spPr>
          <a:xfrm>
            <a:off x="767408" y="548680"/>
            <a:ext cx="152125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Plan Part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C506-50BC-A44E-B49E-761346717201}"/>
              </a:ext>
            </a:extLst>
          </p:cNvPr>
          <p:cNvSpPr txBox="1"/>
          <p:nvPr/>
        </p:nvSpPr>
        <p:spPr>
          <a:xfrm>
            <a:off x="551384" y="1089741"/>
            <a:ext cx="1091397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E4863-4D5D-6842-B136-2B542DB3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40768"/>
            <a:ext cx="67310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15E03-ED27-5A49-AB8F-15D21BF3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99" y="3586320"/>
            <a:ext cx="6731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0B8E47FC-7D2F-7D45-A160-C4814F959E98}" vid="{464B59C9-4F8E-C946-84FB-E3EE7BB86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364</Words>
  <Application>Microsoft Macintosh PowerPoint</Application>
  <PresentationFormat>Widescreen</PresentationFormat>
  <Paragraphs>89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Effects of Job Training for Disadvantaged Workers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Wilksch</dc:creator>
  <cp:lastModifiedBy>Stephan Wilksch</cp:lastModifiedBy>
  <cp:revision>30</cp:revision>
  <dcterms:created xsi:type="dcterms:W3CDTF">2021-09-27T17:03:07Z</dcterms:created>
  <dcterms:modified xsi:type="dcterms:W3CDTF">2021-09-28T21:38:52Z</dcterms:modified>
</cp:coreProperties>
</file>