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9" r:id="rId4"/>
    <p:sldId id="264" r:id="rId5"/>
    <p:sldId id="269" r:id="rId6"/>
    <p:sldId id="266" r:id="rId7"/>
    <p:sldId id="268" r:id="rId8"/>
    <p:sldId id="271" r:id="rId9"/>
    <p:sldId id="270" r:id="rId10"/>
    <p:sldId id="267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5"/>
    <p:restoredTop sz="96303"/>
  </p:normalViewPr>
  <p:slideViewPr>
    <p:cSldViewPr snapToObjects="1">
      <p:cViewPr>
        <p:scale>
          <a:sx n="126" d="100"/>
          <a:sy n="126" d="100"/>
        </p:scale>
        <p:origin x="14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28.09.21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28.09.21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28.09.21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28.09.21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28.09.21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28.09.21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Effects of Job Training for Disadvantaged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4878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2371E-38BA-5141-AE1B-F1AE656FF39C}"/>
              </a:ext>
            </a:extLst>
          </p:cNvPr>
          <p:cNvSpPr txBox="1"/>
          <p:nvPr/>
        </p:nvSpPr>
        <p:spPr>
          <a:xfrm>
            <a:off x="455385" y="1268760"/>
            <a:ext cx="1127057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Lalonde, R. J. (1986), Evaluating the econometric evaluations of training programs with experimental data,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American Economic Review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76, 604 - 620.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2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155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is a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0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4B1D3-9D48-284F-B62E-6BB1A87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D8A1C-105A-C94A-A36B-D18710BCC2CD}"/>
              </a:ext>
            </a:extLst>
          </p:cNvPr>
          <p:cNvSpPr txBox="1"/>
          <p:nvPr/>
        </p:nvSpPr>
        <p:spPr>
          <a:xfrm>
            <a:off x="767408" y="548680"/>
            <a:ext cx="14362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 Part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EC506-50BC-A44E-B49E-761346717201}"/>
              </a:ext>
            </a:extLst>
          </p:cNvPr>
          <p:cNvSpPr txBox="1"/>
          <p:nvPr/>
        </p:nvSpPr>
        <p:spPr>
          <a:xfrm>
            <a:off x="551384" y="1089741"/>
            <a:ext cx="10913971" cy="6771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Pretty plot</a:t>
            </a:r>
          </a:p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Issues with re78 (zero inflation)</a:t>
            </a:r>
          </a:p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Process description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Stepwise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Null: only treat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Full: All mean effects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Uses: treat + age + married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interactions of  these 3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SIG: Treat x age | NS: Treat x married, married x age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interactions between demographic groups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sig interactions for AIC result VS. AIC result + race x treat interaction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but a couple of outliers, they are not influential -&gt; ignore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A6A20-BA13-B445-98C4-855935A4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548680"/>
            <a:ext cx="3212112" cy="1113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56D10-50C0-B045-8DAA-C4397B556404}"/>
              </a:ext>
            </a:extLst>
          </p:cNvPr>
          <p:cNvSpPr txBox="1"/>
          <p:nvPr/>
        </p:nvSpPr>
        <p:spPr>
          <a:xfrm>
            <a:off x="4511824" y="166725"/>
            <a:ext cx="39776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model AIC + treat x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44BCF-E0D3-A74C-B9AA-42E46625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826" y="535050"/>
            <a:ext cx="4032530" cy="11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5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5399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&amp; Modeling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062656-0DEB-B24A-9017-3FB5B5FE29CA}"/>
              </a:ext>
            </a:extLst>
          </p:cNvPr>
          <p:cNvGrpSpPr/>
          <p:nvPr/>
        </p:nvGrpSpPr>
        <p:grpSpPr>
          <a:xfrm>
            <a:off x="448177" y="4493020"/>
            <a:ext cx="11270574" cy="864080"/>
            <a:chOff x="443945" y="4653136"/>
            <a:chExt cx="11270574" cy="8640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A6D943-D3C6-704C-B71D-862CD909B942}"/>
                </a:ext>
              </a:extLst>
            </p:cNvPr>
            <p:cNvSpPr/>
            <p:nvPr/>
          </p:nvSpPr>
          <p:spPr>
            <a:xfrm>
              <a:off x="443945" y="4653136"/>
              <a:ext cx="1242799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BB73F-EDA3-524A-9402-C0B173CBC247}"/>
                </a:ext>
              </a:extLst>
            </p:cNvPr>
            <p:cNvSpPr/>
            <p:nvPr/>
          </p:nvSpPr>
          <p:spPr>
            <a:xfrm>
              <a:off x="2285476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903348-6DD5-D545-8CB0-2C0E22A9049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744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B08CAE-0FBB-6D44-BBF0-75F8C5CB7CD8}"/>
                </a:ext>
              </a:extLst>
            </p:cNvPr>
            <p:cNvSpPr/>
            <p:nvPr/>
          </p:nvSpPr>
          <p:spPr>
            <a:xfrm>
              <a:off x="4828424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Stepwise Regression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958A4B-3DF5-8644-8862-76793BED6B1B}"/>
                </a:ext>
              </a:extLst>
            </p:cNvPr>
            <p:cNvSpPr/>
            <p:nvPr/>
          </p:nvSpPr>
          <p:spPr>
            <a:xfrm>
              <a:off x="7371372" y="4653136"/>
              <a:ext cx="1800200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Interactions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A4E76-2EE5-DB46-8046-D224EF877A7B}"/>
                </a:ext>
              </a:extLst>
            </p:cNvPr>
            <p:cNvSpPr/>
            <p:nvPr/>
          </p:nvSpPr>
          <p:spPr>
            <a:xfrm>
              <a:off x="9770303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Assessment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FCAC956-B87F-CE4D-9A15-03E102B1529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69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7CFED4-BB38-704C-B0A5-095B44255B60}"/>
                </a:ext>
              </a:extLst>
            </p:cNvPr>
            <p:cNvCxnSpPr>
              <a:cxnSpLocks/>
            </p:cNvCxnSpPr>
            <p:nvPr/>
          </p:nvCxnSpPr>
          <p:spPr>
            <a:xfrm>
              <a:off x="6772640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2AE797E-8991-A946-BE59-37E1E1DE5291}"/>
                </a:ext>
              </a:extLst>
            </p:cNvPr>
            <p:cNvCxnSpPr>
              <a:cxnSpLocks/>
            </p:cNvCxnSpPr>
            <p:nvPr/>
          </p:nvCxnSpPr>
          <p:spPr>
            <a:xfrm>
              <a:off x="917157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69B2B82-5E2A-D246-B549-2E24788E3161}"/>
              </a:ext>
            </a:extLst>
          </p:cNvPr>
          <p:cNvSpPr txBox="1"/>
          <p:nvPr/>
        </p:nvSpPr>
        <p:spPr>
          <a:xfrm>
            <a:off x="460713" y="1690351"/>
            <a:ext cx="1125380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Collected by Robert LaLonde [1] in the 1970s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Studies effect of job training for disadvantaged workers on earnings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Recorded information on demographics, education status and prior wages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male participants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92A673-4F25-EE4E-BCB3-F18BF3954779}"/>
              </a:ext>
            </a:extLst>
          </p:cNvPr>
          <p:cNvSpPr txBox="1"/>
          <p:nvPr/>
        </p:nvSpPr>
        <p:spPr>
          <a:xfrm>
            <a:off x="460713" y="1180895"/>
            <a:ext cx="23740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4D467B-2FA6-1F40-BA04-2CCAADEF0CC3}"/>
              </a:ext>
            </a:extLst>
          </p:cNvPr>
          <p:cNvCxnSpPr>
            <a:cxnSpLocks/>
          </p:cNvCxnSpPr>
          <p:nvPr/>
        </p:nvCxnSpPr>
        <p:spPr>
          <a:xfrm>
            <a:off x="460713" y="1553923"/>
            <a:ext cx="1242799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EBDE7B-47A1-EF4A-BE41-AF6C90451A2A}"/>
              </a:ext>
            </a:extLst>
          </p:cNvPr>
          <p:cNvSpPr txBox="1"/>
          <p:nvPr/>
        </p:nvSpPr>
        <p:spPr>
          <a:xfrm>
            <a:off x="448177" y="3890659"/>
            <a:ext cx="32590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Process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A26D99-B08C-E744-9887-0FD9FC21D83A}"/>
              </a:ext>
            </a:extLst>
          </p:cNvPr>
          <p:cNvCxnSpPr>
            <a:cxnSpLocks/>
          </p:cNvCxnSpPr>
          <p:nvPr/>
        </p:nvCxnSpPr>
        <p:spPr>
          <a:xfrm>
            <a:off x="448178" y="4263687"/>
            <a:ext cx="2610951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0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E984BCC-4377-4745-9FCC-694B52B9193F}"/>
              </a:ext>
            </a:extLst>
          </p:cNvPr>
          <p:cNvGrpSpPr/>
          <p:nvPr/>
        </p:nvGrpSpPr>
        <p:grpSpPr>
          <a:xfrm>
            <a:off x="6888088" y="1268760"/>
            <a:ext cx="4414564" cy="4970268"/>
            <a:chOff x="6816080" y="1550412"/>
            <a:chExt cx="4414564" cy="4970268"/>
          </a:xfrm>
        </p:grpSpPr>
        <p:pic>
          <p:nvPicPr>
            <p:cNvPr id="1026" name="Picture 2" descr="They&amp;#39;re the Same Picture Meme Maker">
              <a:extLst>
                <a:ext uri="{FF2B5EF4-FFF2-40B4-BE49-F238E27FC236}">
                  <a16:creationId xmlns:a16="http://schemas.microsoft.com/office/drawing/2014/main" id="{C8007D59-CBB7-0C4E-8D4B-C8EA8C359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080" y="1550412"/>
              <a:ext cx="4414564" cy="4970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7F92A-97C6-8A4A-BE1A-6CDD9F943997}"/>
                </a:ext>
              </a:extLst>
            </p:cNvPr>
            <p:cNvSpPr txBox="1"/>
            <p:nvPr/>
          </p:nvSpPr>
          <p:spPr>
            <a:xfrm>
              <a:off x="9035213" y="2060848"/>
              <a:ext cx="2192685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Perfectly normally distributed residuals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433430E-D8E6-6A4C-BEE4-D18C86742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463" y="1363519"/>
            <a:ext cx="2192685" cy="1538675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A7BC4213-A998-D84A-A039-5A404C714F83}"/>
              </a:ext>
            </a:extLst>
          </p:cNvPr>
          <p:cNvSpPr/>
          <p:nvPr/>
        </p:nvSpPr>
        <p:spPr>
          <a:xfrm>
            <a:off x="5961192" y="1952836"/>
            <a:ext cx="694343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3B0CA9-40D5-8D47-9DE9-C9D5807BD6C8}"/>
              </a:ext>
            </a:extLst>
          </p:cNvPr>
          <p:cNvSpPr txBox="1"/>
          <p:nvPr/>
        </p:nvSpPr>
        <p:spPr>
          <a:xfrm>
            <a:off x="6084525" y="1217076"/>
            <a:ext cx="17440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7A2FB3-2C54-BC4A-AA82-F67A1475D7DB}"/>
              </a:ext>
            </a:extLst>
          </p:cNvPr>
          <p:cNvCxnSpPr>
            <a:cxnSpLocks/>
          </p:cNvCxnSpPr>
          <p:nvPr/>
        </p:nvCxnSpPr>
        <p:spPr>
          <a:xfrm>
            <a:off x="6084525" y="1590104"/>
            <a:ext cx="5646762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A31C18-50B1-E44B-ABC7-5E700A911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200" y="1673756"/>
            <a:ext cx="5730120" cy="42975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EB369F7-C019-C94F-A1CB-D5A47930B1CF}"/>
              </a:ext>
            </a:extLst>
          </p:cNvPr>
          <p:cNvSpPr/>
          <p:nvPr/>
        </p:nvSpPr>
        <p:spPr>
          <a:xfrm>
            <a:off x="6084525" y="5918410"/>
            <a:ext cx="5645470" cy="4908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interaction between treatment and race</a:t>
            </a:r>
          </a:p>
        </p:txBody>
      </p:sp>
    </p:spTree>
    <p:extLst>
      <p:ext uri="{BB962C8B-B14F-4D97-AF65-F5344CB8AC3E}">
        <p14:creationId xmlns:p14="http://schemas.microsoft.com/office/powerpoint/2010/main" val="148546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6422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Stepwise Regression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B5279D2-833A-0843-9987-030449172352}"/>
              </a:ext>
            </a:extLst>
          </p:cNvPr>
          <p:cNvSpPr/>
          <p:nvPr/>
        </p:nvSpPr>
        <p:spPr>
          <a:xfrm>
            <a:off x="461076" y="1653486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E66C1-F214-4344-BCBD-12BB01371C8B}"/>
              </a:ext>
            </a:extLst>
          </p:cNvPr>
          <p:cNvSpPr/>
          <p:nvPr/>
        </p:nvSpPr>
        <p:spPr>
          <a:xfrm>
            <a:off x="9340198" y="1653485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mean effects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317BD8-7EE6-C849-99A7-C75476E196E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832257" y="2179603"/>
            <a:ext cx="65079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B653FC-3D65-254A-8ECC-3F962201B6FA}"/>
              </a:ext>
            </a:extLst>
          </p:cNvPr>
          <p:cNvGrpSpPr/>
          <p:nvPr/>
        </p:nvGrpSpPr>
        <p:grpSpPr>
          <a:xfrm>
            <a:off x="5025380" y="2179601"/>
            <a:ext cx="2121695" cy="1490953"/>
            <a:chOff x="4655840" y="1660460"/>
            <a:chExt cx="2121695" cy="17815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C9ED63-F3B7-7748-B3DA-FA89915F642B}"/>
                </a:ext>
              </a:extLst>
            </p:cNvPr>
            <p:cNvSpPr/>
            <p:nvPr/>
          </p:nvSpPr>
          <p:spPr>
            <a:xfrm>
              <a:off x="4655840" y="2315941"/>
              <a:ext cx="2121695" cy="112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AIC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Direction = both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D32829-018A-5E41-BEA9-657F29C86E4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716688" y="1660460"/>
              <a:ext cx="0" cy="65548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/>
              <p:nvPr/>
            </p:nvSpPr>
            <p:spPr>
              <a:xfrm>
                <a:off x="3057640" y="4381936"/>
                <a:ext cx="6057171" cy="388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40" y="4381936"/>
                <a:ext cx="6057171" cy="388889"/>
              </a:xfrm>
              <a:prstGeom prst="rect">
                <a:avLst/>
              </a:prstGeom>
              <a:blipFill>
                <a:blip r:embed="rId2"/>
                <a:stretch>
                  <a:fillRect l="-418" t="-22581" r="-418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DA5F9EC-F294-014A-A578-F6B3377E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640" y="4957888"/>
            <a:ext cx="6057171" cy="158102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91A6021-65BA-7341-AF38-988EB0D9E164}"/>
              </a:ext>
            </a:extLst>
          </p:cNvPr>
          <p:cNvGrpSpPr/>
          <p:nvPr/>
        </p:nvGrpSpPr>
        <p:grpSpPr>
          <a:xfrm>
            <a:off x="440893" y="3965766"/>
            <a:ext cx="2374048" cy="373028"/>
            <a:chOff x="444280" y="3967614"/>
            <a:chExt cx="2374048" cy="3730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706DDA-8DD0-B044-9CF8-CD6173DB2B65}"/>
                </a:ext>
              </a:extLst>
            </p:cNvPr>
            <p:cNvSpPr txBox="1"/>
            <p:nvPr/>
          </p:nvSpPr>
          <p:spPr>
            <a:xfrm>
              <a:off x="444280" y="3967614"/>
              <a:ext cx="237404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Resulting Model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33F913-4FF6-1B4C-A70E-38C99C3A295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80" y="4340642"/>
              <a:ext cx="2369556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18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515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Testing Interactions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6B909-8980-F648-8270-7FB714A7FC70}"/>
              </a:ext>
            </a:extLst>
          </p:cNvPr>
          <p:cNvGrpSpPr/>
          <p:nvPr/>
        </p:nvGrpSpPr>
        <p:grpSpPr>
          <a:xfrm>
            <a:off x="7184630" y="1158073"/>
            <a:ext cx="4581192" cy="5198277"/>
            <a:chOff x="7184630" y="1158073"/>
            <a:chExt cx="4581192" cy="5198277"/>
          </a:xfrm>
        </p:grpSpPr>
        <p:pic>
          <p:nvPicPr>
            <p:cNvPr id="2050" name="Picture 2" descr="Spongebob Burns A Paper Meme Maker">
              <a:extLst>
                <a:ext uri="{FF2B5EF4-FFF2-40B4-BE49-F238E27FC236}">
                  <a16:creationId xmlns:a16="http://schemas.microsoft.com/office/drawing/2014/main" id="{74501BAF-14E9-094B-930A-34365F410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4630" y="1158073"/>
              <a:ext cx="4581192" cy="5198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11E460-7DE7-4D40-BD08-D353A1C43655}"/>
                    </a:ext>
                  </a:extLst>
                </p:cNvPr>
                <p:cNvSpPr txBox="1"/>
                <p:nvPr/>
              </p:nvSpPr>
              <p:spPr>
                <a:xfrm>
                  <a:off x="7517350" y="1988846"/>
                  <a:ext cx="1368152" cy="969496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1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</m:oMath>
                  </a14:m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𝑏𝑙𝑎𝑐𝑘</m:t>
                        </m:r>
                      </m:oMath>
                    </m:oMathPara>
                  </a14:m>
                  <a:endParaRPr lang="de-DE" sz="140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h𝑖𝑠𝑝𝑎𝑛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11E460-7DE7-4D40-BD08-D353A1C43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350" y="1988846"/>
                  <a:ext cx="1368152" cy="969496"/>
                </a:xfrm>
                <a:prstGeom prst="rect">
                  <a:avLst/>
                </a:prstGeom>
                <a:blipFill>
                  <a:blip r:embed="rId3"/>
                  <a:stretch>
                    <a:fillRect l="-917" r="-1835" b="-5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/>
              <p:nvPr/>
            </p:nvSpPr>
            <p:spPr>
              <a:xfrm>
                <a:off x="460713" y="1743042"/>
                <a:ext cx="680523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</a:t>
                </a: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𝑚𝑎𝑟𝑟𝑖𝑒𝑑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𝑏𝑙𝑎𝑐𝑘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h𝑖𝑠𝑝𝑎𝑛</m:t>
                    </m:r>
                  </m:oMath>
                </a14:m>
                <a:endParaRPr lang="de-DE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</a:t>
                </a: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𝑎𝑔𝑒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3" y="1743042"/>
                <a:ext cx="6805231" cy="1477328"/>
              </a:xfrm>
              <a:prstGeom prst="rect">
                <a:avLst/>
              </a:prstGeom>
              <a:blipFill>
                <a:blip r:embed="rId4"/>
                <a:stretch>
                  <a:fillRect l="-2607" t="-68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8171876-23A3-E242-B606-F825D2873616}"/>
              </a:ext>
            </a:extLst>
          </p:cNvPr>
          <p:cNvSpPr/>
          <p:nvPr/>
        </p:nvSpPr>
        <p:spPr>
          <a:xfrm>
            <a:off x="460713" y="5307799"/>
            <a:ext cx="6283359" cy="66354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treatment effect differs by age group, but not by any of the other demographics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CA156F-480B-F347-9D98-5723A029B549}"/>
              </a:ext>
            </a:extLst>
          </p:cNvPr>
          <p:cNvGrpSpPr/>
          <p:nvPr/>
        </p:nvGrpSpPr>
        <p:grpSpPr>
          <a:xfrm>
            <a:off x="460713" y="3717032"/>
            <a:ext cx="6283359" cy="1162602"/>
            <a:chOff x="460713" y="3723347"/>
            <a:chExt cx="6283359" cy="11626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4A5FAD-B6FF-C44F-BDAD-DD45198FA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13" y="3723347"/>
              <a:ext cx="6283359" cy="9933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F93CEBC-CF98-934C-B654-1614F4825313}"/>
                    </a:ext>
                  </a:extLst>
                </p:cNvPr>
                <p:cNvSpPr txBox="1"/>
                <p:nvPr/>
              </p:nvSpPr>
              <p:spPr>
                <a:xfrm>
                  <a:off x="510580" y="4716672"/>
                  <a:ext cx="2100062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 Test for </a:t>
                  </a:r>
                  <a14:m>
                    <m:oMath xmlns:m="http://schemas.openxmlformats.org/officeDocument/2006/math">
                      <m:r>
                        <a:rPr lang="de-DE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r>
                        <a:rPr lang="de-DE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</m:oMath>
                  </a14:m>
                  <a:r>
                    <a:rPr lang="en-US" sz="11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interaction 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F93CEBC-CF98-934C-B654-1614F4825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80" y="4716672"/>
                  <a:ext cx="2100062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4217" t="-30769" r="-3012" b="-6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F085C8-F0D9-3841-97E2-500F594D1202}"/>
              </a:ext>
            </a:extLst>
          </p:cNvPr>
          <p:cNvGrpSpPr/>
          <p:nvPr/>
        </p:nvGrpSpPr>
        <p:grpSpPr>
          <a:xfrm>
            <a:off x="460713" y="1190730"/>
            <a:ext cx="6283359" cy="1107996"/>
            <a:chOff x="444280" y="3967614"/>
            <a:chExt cx="2374048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43601C-81D7-A64D-97D1-8BD4611C91FD}"/>
                </a:ext>
              </a:extLst>
            </p:cNvPr>
            <p:cNvSpPr txBox="1"/>
            <p:nvPr/>
          </p:nvSpPr>
          <p:spPr>
            <a:xfrm>
              <a:off x="444280" y="3967614"/>
              <a:ext cx="237404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stepwise model against….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B0F18A-584C-2040-9CDC-9D53933A6C9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80" y="4340642"/>
              <a:ext cx="2374048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48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4F26AED-3D4C-734E-AF70-4A7A2AB0C3A8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1635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BAA883-F204-A144-B63F-EBE124674EE0}"/>
              </a:ext>
            </a:extLst>
          </p:cNvPr>
          <p:cNvGrpSpPr/>
          <p:nvPr/>
        </p:nvGrpSpPr>
        <p:grpSpPr>
          <a:xfrm>
            <a:off x="6816080" y="3580226"/>
            <a:ext cx="4752528" cy="2646463"/>
            <a:chOff x="5879976" y="3818692"/>
            <a:chExt cx="5216707" cy="2802582"/>
          </a:xfrm>
        </p:grpSpPr>
        <p:pic>
          <p:nvPicPr>
            <p:cNvPr id="12" name="Picture 11" descr="Chart, scatter chart&#10;&#10;Description automatically generated">
              <a:extLst>
                <a:ext uri="{FF2B5EF4-FFF2-40B4-BE49-F238E27FC236}">
                  <a16:creationId xmlns:a16="http://schemas.microsoft.com/office/drawing/2014/main" id="{9521669D-3A16-7A41-8947-65AFFD5407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160" r="6327" b="4690"/>
            <a:stretch/>
          </p:blipFill>
          <p:spPr>
            <a:xfrm>
              <a:off x="5879976" y="3933056"/>
              <a:ext cx="5216707" cy="26882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708EC-E156-1349-A7E9-EE7C90A765F0}"/>
                </a:ext>
              </a:extLst>
            </p:cNvPr>
            <p:cNvSpPr txBox="1"/>
            <p:nvPr/>
          </p:nvSpPr>
          <p:spPr>
            <a:xfrm>
              <a:off x="7499276" y="3818692"/>
              <a:ext cx="197810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Residuals vs. Leverage</a:t>
              </a:r>
            </a:p>
          </p:txBody>
        </p:sp>
      </p:grpSp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D5980CAF-3B89-924E-BDE1-E1CC87F2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13" y="3580226"/>
            <a:ext cx="4537978" cy="2513342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5A6D6F91-8026-B847-A225-95BE7BB19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13" y="1066884"/>
            <a:ext cx="4537978" cy="2513342"/>
          </a:xfrm>
          <a:prstGeom prst="rect">
            <a:avLst/>
          </a:prstGeom>
        </p:spPr>
      </p:pic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405CC8F7-5ADE-324A-B20A-AFF71A9DA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80" y="1066884"/>
            <a:ext cx="4537978" cy="25133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79F64A4-B22C-F844-9B28-030CF67CDB50}"/>
              </a:ext>
            </a:extLst>
          </p:cNvPr>
          <p:cNvSpPr/>
          <p:nvPr/>
        </p:nvSpPr>
        <p:spPr>
          <a:xfrm>
            <a:off x="3647369" y="6149753"/>
            <a:ext cx="4897263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major assumption violations</a:t>
            </a:r>
          </a:p>
        </p:txBody>
      </p:sp>
    </p:spTree>
    <p:extLst>
      <p:ext uri="{BB962C8B-B14F-4D97-AF65-F5344CB8AC3E}">
        <p14:creationId xmlns:p14="http://schemas.microsoft.com/office/powerpoint/2010/main" val="412571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751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0905E48-090B-FE47-8624-FFDC1054E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607" y="1124744"/>
            <a:ext cx="6174680" cy="1882009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FB34245-67B5-EF48-8ABD-5C3CE942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607" y="3092938"/>
            <a:ext cx="5743290" cy="344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2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</TotalTime>
  <Words>350</Words>
  <Application>Microsoft Macintosh PowerPoint</Application>
  <PresentationFormat>Widescreen</PresentationFormat>
  <Paragraphs>84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Effects of Job Training for Disadvantaged Workers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47</cp:revision>
  <dcterms:created xsi:type="dcterms:W3CDTF">2021-09-27T17:03:07Z</dcterms:created>
  <dcterms:modified xsi:type="dcterms:W3CDTF">2021-09-29T03:28:52Z</dcterms:modified>
</cp:coreProperties>
</file>