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p:restoredTop sz="94384"/>
  </p:normalViewPr>
  <p:slideViewPr>
    <p:cSldViewPr snapToGrid="0" snapToObjects="1">
      <p:cViewPr varScale="1">
        <p:scale>
          <a:sx n="68" d="100"/>
          <a:sy n="68" d="100"/>
        </p:scale>
        <p:origin x="224"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AE9-C8D9-CB48-BCB2-0971E5E52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09817-2DD4-1C4B-9E57-5F9ADB6A8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F9630-CEBE-AE4A-A581-DFCDA1A03595}"/>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0DC09AD2-5773-6A4F-A0F7-23D3833C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CFD0-F042-7147-902F-7435DE7B58E3}"/>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06718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EE22-EF98-2B4B-9295-6C8230AC85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4BE76-8900-3740-8676-A2CF65861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FBEF-C93D-4F42-A211-83D1E2F74D2E}"/>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0DE38F6-DB57-BF47-B44D-7A60D6ED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D5DAA-C423-5E47-97CD-0F886348D5B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36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65CB4-99D6-014B-AB43-7231D83F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B32AD-788D-7A4A-B23F-72524B3A9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3101-8B41-C24F-B820-09E2EC29417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8284E91-4C4F-FF4A-8038-9CDA5081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205C-DBC7-2247-82CC-E1066D1EBDA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987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A1A-AC7D-6449-8488-B96373276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05041-079D-EB41-968D-D904DB442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A815-E184-4046-9188-85E3806807F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4CC9101D-2A85-1F4A-87A7-A06C1340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DF3D9-8519-4041-AE71-0A1120CFAEB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8776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2E5-E55A-AC4F-B5FF-02BB9A870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AB9EE-64CE-C84A-BEF6-3FE5B77CF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8E52D-B123-074D-B138-8A429D7A9D17}"/>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E531DA5C-E64C-B84D-9211-138FBE757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1F30-E24A-A046-BDCB-57F9E87D5479}"/>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1251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9C0C-07FA-DC43-8079-97F824667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A3587-9BFF-F049-B8B3-7792E1E69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7C53E-6EED-2B44-BF9A-B5CB8CED5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E7DF2-CFFC-9D44-AFBE-7958994ACD04}"/>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B1DBC797-73C3-A346-93DB-28A63A7D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AD203-6554-204C-A439-033F44E7B6F6}"/>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8195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0BE5-8F6A-1B4F-A322-8AADD55BDC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417AC-1ECE-6147-A72A-B23A4BC43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043A7-967D-7142-A119-EEE986170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C73B1-C527-5A45-BD69-52CA37B3B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AB51-57A9-194A-8F31-2C677316E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D2CCB6-56F4-D84A-A80F-6F9B4D92AA23}"/>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8" name="Footer Placeholder 7">
            <a:extLst>
              <a:ext uri="{FF2B5EF4-FFF2-40B4-BE49-F238E27FC236}">
                <a16:creationId xmlns:a16="http://schemas.microsoft.com/office/drawing/2014/main" id="{6109D493-E732-734F-B25D-11381EC128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51C15-BBEF-D141-B23C-CE719403A88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12674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E907-2946-E546-A5B3-D061372BE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8600D1-F3BF-DB4B-9FD7-961EDB66560A}"/>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4" name="Footer Placeholder 3">
            <a:extLst>
              <a:ext uri="{FF2B5EF4-FFF2-40B4-BE49-F238E27FC236}">
                <a16:creationId xmlns:a16="http://schemas.microsoft.com/office/drawing/2014/main" id="{7E3318CB-9D8F-B747-A170-F1F6EB0E9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2067F-B96C-BC43-9041-43ADDD766F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161406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688EC-4158-FA4B-969F-143C65BFBC66}"/>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3" name="Footer Placeholder 2">
            <a:extLst>
              <a:ext uri="{FF2B5EF4-FFF2-40B4-BE49-F238E27FC236}">
                <a16:creationId xmlns:a16="http://schemas.microsoft.com/office/drawing/2014/main" id="{FD1F14BB-D041-5E4D-AC90-AC5DA0ED6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A8448-F59E-AC4E-BB31-8B647A5953B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6181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589-F04C-9C4C-B4ED-CD18076B6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CB0D-9D1F-E545-A896-9DED940E9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D8A6F-7679-3040-88A1-66471BC5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31DE-12CE-8049-ACA5-8FF0AEB994BC}"/>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F773E7E3-9A00-B649-BD54-99DBB9518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45C3A-3EB7-994A-BE0D-B071E26579D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98579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44A4-2853-6543-B183-F8A44B5CE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58D8E-9335-674C-B95E-AD824B854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B287E-32C2-0445-B4D0-F5B4CDA9D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F0330-884F-CF4C-8F82-6A17DD0B5D4B}"/>
              </a:ext>
            </a:extLst>
          </p:cNvPr>
          <p:cNvSpPr>
            <a:spLocks noGrp="1"/>
          </p:cNvSpPr>
          <p:nvPr>
            <p:ph type="dt" sz="half" idx="10"/>
          </p:nvPr>
        </p:nvSpPr>
        <p:spPr/>
        <p:txBody>
          <a:bodyPr/>
          <a:lstStyle/>
          <a:p>
            <a:fld id="{F4B479B4-3132-E349-B8E6-E80A8B379973}" type="datetimeFigureOut">
              <a:rPr lang="en-US" smtClean="0"/>
              <a:t>3/30/22</a:t>
            </a:fld>
            <a:endParaRPr lang="en-US"/>
          </a:p>
        </p:txBody>
      </p:sp>
      <p:sp>
        <p:nvSpPr>
          <p:cNvPr id="6" name="Footer Placeholder 5">
            <a:extLst>
              <a:ext uri="{FF2B5EF4-FFF2-40B4-BE49-F238E27FC236}">
                <a16:creationId xmlns:a16="http://schemas.microsoft.com/office/drawing/2014/main" id="{8422D7D9-2F90-1140-8773-FA63C373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1C14F-A727-C940-90E5-67F5A18463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0282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402CE-6527-8A40-BF3C-C4EE2515E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C3463-76C1-8249-9856-6D52DDD64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C4C54-B297-CE41-9D59-25456B149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479B4-3132-E349-B8E6-E80A8B379973}" type="datetimeFigureOut">
              <a:rPr lang="en-US" smtClean="0"/>
              <a:t>3/30/22</a:t>
            </a:fld>
            <a:endParaRPr lang="en-US"/>
          </a:p>
        </p:txBody>
      </p:sp>
      <p:sp>
        <p:nvSpPr>
          <p:cNvPr id="5" name="Footer Placeholder 4">
            <a:extLst>
              <a:ext uri="{FF2B5EF4-FFF2-40B4-BE49-F238E27FC236}">
                <a16:creationId xmlns:a16="http://schemas.microsoft.com/office/drawing/2014/main" id="{87634808-A09A-724B-B5FE-72F8295D0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49083-AEA3-1F4F-9543-153BC5697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2DBE8-7444-C84F-9AF4-FCDACE183F84}" type="slidenum">
              <a:rPr lang="en-US" smtClean="0"/>
              <a:t>‹#›</a:t>
            </a:fld>
            <a:endParaRPr lang="en-US"/>
          </a:p>
        </p:txBody>
      </p:sp>
    </p:spTree>
    <p:extLst>
      <p:ext uri="{BB962C8B-B14F-4D97-AF65-F5344CB8AC3E}">
        <p14:creationId xmlns:p14="http://schemas.microsoft.com/office/powerpoint/2010/main" val="31061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3434B-95C5-EA4F-B219-EF08CDB5A7B4}"/>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2314930B-0EF1-BE48-9806-EEB88285C721}"/>
              </a:ext>
            </a:extLst>
          </p:cNvPr>
          <p:cNvSpPr>
            <a:spLocks noGrp="1"/>
          </p:cNvSpPr>
          <p:nvPr>
            <p:ph idx="1"/>
          </p:nvPr>
        </p:nvSpPr>
        <p:spPr/>
        <p:txBody>
          <a:bodyPr>
            <a:normAutofit/>
          </a:bodyPr>
          <a:lstStyle/>
          <a:p>
            <a:r>
              <a:rPr lang="en-US" sz="2000" dirty="0"/>
              <a:t>This application guides you through the concept of odds ratio (OR), a measure of association between an exposure and a categorical outcome.</a:t>
            </a:r>
          </a:p>
          <a:p>
            <a:r>
              <a:rPr lang="en-US" sz="2000" dirty="0"/>
              <a:t>Through this app, you will learn</a:t>
            </a:r>
          </a:p>
          <a:p>
            <a:pPr lvl="1"/>
            <a:r>
              <a:rPr lang="en-US" sz="1800" dirty="0"/>
              <a:t>Definition of odds ratio</a:t>
            </a:r>
          </a:p>
          <a:p>
            <a:pPr lvl="1"/>
            <a:r>
              <a:rPr lang="en-US" sz="1800" dirty="0"/>
              <a:t>When it is used</a:t>
            </a:r>
          </a:p>
          <a:p>
            <a:pPr lvl="1"/>
            <a:r>
              <a:rPr lang="en-US" sz="1800" dirty="0"/>
              <a:t>Sample odds ratio and its confidence interval</a:t>
            </a:r>
          </a:p>
          <a:p>
            <a:pPr lvl="1"/>
            <a:r>
              <a:rPr lang="en-US" sz="1800" dirty="0"/>
              <a:t>How to interpret the odds ratio</a:t>
            </a:r>
          </a:p>
          <a:p>
            <a:r>
              <a:rPr lang="en-US" sz="2000" dirty="0"/>
              <a:t>When you’re ready, click on “Start” to begin the learning!</a:t>
            </a:r>
          </a:p>
          <a:p>
            <a:r>
              <a:rPr lang="en-US" sz="2000" dirty="0"/>
              <a:t>References</a:t>
            </a:r>
          </a:p>
          <a:p>
            <a:pPr lvl="1"/>
            <a:r>
              <a:rPr lang="en-US" sz="1600" dirty="0"/>
              <a:t>Boast OR app</a:t>
            </a:r>
          </a:p>
          <a:p>
            <a:pPr lvl="1"/>
            <a:r>
              <a:rPr lang="en-US" sz="1600" dirty="0"/>
              <a:t>https://</a:t>
            </a:r>
            <a:r>
              <a:rPr lang="en-US" sz="1600" dirty="0" err="1"/>
              <a:t>www.ncbi.nlm.nih.gov</a:t>
            </a:r>
            <a:r>
              <a:rPr lang="en-US" sz="1600" dirty="0"/>
              <a:t>/</a:t>
            </a:r>
            <a:r>
              <a:rPr lang="en-US" sz="1600" dirty="0" err="1"/>
              <a:t>pmc</a:t>
            </a:r>
            <a:r>
              <a:rPr lang="en-US" sz="1600" dirty="0"/>
              <a:t>/articles/PMC2938757/</a:t>
            </a:r>
          </a:p>
        </p:txBody>
      </p:sp>
    </p:spTree>
    <p:extLst>
      <p:ext uri="{BB962C8B-B14F-4D97-AF65-F5344CB8AC3E}">
        <p14:creationId xmlns:p14="http://schemas.microsoft.com/office/powerpoint/2010/main" val="36265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Definition of odds ratio (OR)	</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p:txBody>
          <a:bodyPr>
            <a:normAutofit/>
          </a:bodyPr>
          <a:lstStyle/>
          <a:p>
            <a:r>
              <a:rPr lang="en-US" sz="2400" dirty="0"/>
              <a:t>An odds ratio relates the odds of an event (outcome) under two different conditions (exposure). In other words, an odds ratio represents the odds that an outcome will occur given a particular exposure, compared to the odds of the outcome occurring in the absence of that exposure. </a:t>
            </a:r>
          </a:p>
          <a:p>
            <a:r>
              <a:rPr lang="en-US" sz="2400" dirty="0"/>
              <a:t>Quiz: Beyonce and Jay-Z threw their Oscar after-party inviting over 1000 guests. During the party, some food and beverages were served. The morning after the party, Beyonce received a call from Jason </a:t>
            </a:r>
            <a:r>
              <a:rPr lang="en-US" sz="2400" dirty="0" err="1"/>
              <a:t>Momoa</a:t>
            </a:r>
            <a:r>
              <a:rPr lang="en-US" sz="2400" dirty="0"/>
              <a:t> that he’s having nausea and diarrhea. He told her that he’s suspicious of the pizza he ate last night at the party and she should investigate whether pizza caused the sickness.</a:t>
            </a:r>
          </a:p>
          <a:p>
            <a:pPr lvl="1"/>
            <a:r>
              <a:rPr lang="en-US" sz="2000" dirty="0"/>
              <a:t>What is the potential exposure of interest? – eating pizza</a:t>
            </a:r>
          </a:p>
          <a:p>
            <a:pPr lvl="1"/>
            <a:r>
              <a:rPr lang="en-US" sz="2000" dirty="0"/>
              <a:t>What is the outcome of interest? – getting sick</a:t>
            </a:r>
          </a:p>
          <a:p>
            <a:pPr marL="457200" lvl="1" indent="0">
              <a:buNone/>
            </a:pPr>
            <a:endParaRPr lang="en-US" sz="2000" dirty="0"/>
          </a:p>
        </p:txBody>
      </p:sp>
      <p:sp>
        <p:nvSpPr>
          <p:cNvPr id="8" name="Rectangle 7">
            <a:extLst>
              <a:ext uri="{FF2B5EF4-FFF2-40B4-BE49-F238E27FC236}">
                <a16:creationId xmlns:a16="http://schemas.microsoft.com/office/drawing/2014/main" id="{0B4CDA19-B788-844B-BBA5-CC33A99186E3}"/>
              </a:ext>
            </a:extLst>
          </p:cNvPr>
          <p:cNvSpPr/>
          <p:nvPr/>
        </p:nvSpPr>
        <p:spPr>
          <a:xfrm>
            <a:off x="1240972" y="5012872"/>
            <a:ext cx="6569528"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34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Calculating odds ratio (OR)</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a:xfrm>
            <a:off x="838200" y="1428819"/>
            <a:ext cx="10515600" cy="4351338"/>
          </a:xfrm>
        </p:spPr>
        <p:txBody>
          <a:bodyPr>
            <a:normAutofit/>
          </a:bodyPr>
          <a:lstStyle/>
          <a:p>
            <a:r>
              <a:rPr lang="en-US" sz="2000" dirty="0"/>
              <a:t>Odds ratios (OR) can be calculated using a two-by-two frequency table (also called cross-tabulation or contingency table)</a:t>
            </a:r>
          </a:p>
          <a:p>
            <a:endParaRPr lang="en-US" sz="2000" dirty="0"/>
          </a:p>
          <a:p>
            <a:endParaRPr lang="en-US" sz="2400" dirty="0"/>
          </a:p>
          <a:p>
            <a:endParaRPr lang="en-US" sz="2400" dirty="0"/>
          </a:p>
          <a:p>
            <a:pPr lvl="1"/>
            <a:r>
              <a:rPr lang="en-US" sz="1600" dirty="0"/>
              <a:t>Odds of event under exposure to treatment = a/b</a:t>
            </a:r>
          </a:p>
          <a:p>
            <a:pPr lvl="1"/>
            <a:r>
              <a:rPr lang="en-US" sz="1600" dirty="0"/>
              <a:t>Odds of event without exposure to treatment = c/d</a:t>
            </a:r>
          </a:p>
          <a:p>
            <a:pPr lvl="1"/>
            <a:r>
              <a:rPr lang="en-US" sz="1600" dirty="0"/>
              <a:t>Odds ratio of event between treatment and control = (a/b)/(c/d) = ac/bd</a:t>
            </a:r>
          </a:p>
          <a:p>
            <a:r>
              <a:rPr lang="en-US" sz="2000" dirty="0"/>
              <a:t>Let’s look at the previous example: </a:t>
            </a:r>
            <a:br>
              <a:rPr lang="en-US" sz="2000" dirty="0"/>
            </a:br>
            <a:r>
              <a:rPr lang="en-US" sz="2000" dirty="0"/>
              <a:t>Upon calling several friends who attended the party, Beyonce and Jay-Z gathered information that 8 out of 27 friends who ate pizza at the party got sick, and 4 out of 31 friends who did not recall eating pizza got sick.</a:t>
            </a:r>
          </a:p>
        </p:txBody>
      </p:sp>
      <p:pic>
        <p:nvPicPr>
          <p:cNvPr id="8" name="Picture 7" descr="Table&#10;&#10;Description automatically generated">
            <a:extLst>
              <a:ext uri="{FF2B5EF4-FFF2-40B4-BE49-F238E27FC236}">
                <a16:creationId xmlns:a16="http://schemas.microsoft.com/office/drawing/2014/main" id="{2040AD47-8997-2E4A-8C5F-2029AE9E1745}"/>
              </a:ext>
            </a:extLst>
          </p:cNvPr>
          <p:cNvPicPr>
            <a:picLocks noChangeAspect="1"/>
          </p:cNvPicPr>
          <p:nvPr/>
        </p:nvPicPr>
        <p:blipFill>
          <a:blip r:embed="rId2"/>
          <a:stretch>
            <a:fillRect/>
          </a:stretch>
        </p:blipFill>
        <p:spPr>
          <a:xfrm>
            <a:off x="1334814" y="2239416"/>
            <a:ext cx="3784600" cy="1219200"/>
          </a:xfrm>
          <a:prstGeom prst="rect">
            <a:avLst/>
          </a:prstGeom>
        </p:spPr>
      </p:pic>
      <p:sp>
        <p:nvSpPr>
          <p:cNvPr id="4" name="TextBox 3">
            <a:extLst>
              <a:ext uri="{FF2B5EF4-FFF2-40B4-BE49-F238E27FC236}">
                <a16:creationId xmlns:a16="http://schemas.microsoft.com/office/drawing/2014/main" id="{3DD5EB46-650E-A547-A012-07A0A8E9BB0E}"/>
              </a:ext>
            </a:extLst>
          </p:cNvPr>
          <p:cNvSpPr txBox="1"/>
          <p:nvPr/>
        </p:nvSpPr>
        <p:spPr>
          <a:xfrm>
            <a:off x="6096000" y="2535346"/>
            <a:ext cx="2846292" cy="1169551"/>
          </a:xfrm>
          <a:prstGeom prst="rect">
            <a:avLst/>
          </a:prstGeom>
          <a:noFill/>
        </p:spPr>
        <p:txBody>
          <a:bodyPr wrap="none" rtlCol="0">
            <a:spAutoFit/>
          </a:bodyPr>
          <a:lstStyle/>
          <a:p>
            <a:r>
              <a:rPr lang="en-US" sz="1400" dirty="0"/>
              <a:t>a = Number of exposed cases</a:t>
            </a:r>
          </a:p>
          <a:p>
            <a:r>
              <a:rPr lang="en-US" sz="1400" dirty="0"/>
              <a:t>b = Number of exposed non-cases</a:t>
            </a:r>
          </a:p>
          <a:p>
            <a:r>
              <a:rPr lang="en-US" sz="1400" dirty="0"/>
              <a:t>c = Number of unexposed cases</a:t>
            </a:r>
          </a:p>
          <a:p>
            <a:r>
              <a:rPr lang="en-US" sz="1400" dirty="0"/>
              <a:t>d = Number of unexposed non-cases</a:t>
            </a:r>
          </a:p>
          <a:p>
            <a:endParaRPr lang="en-US" sz="1400" dirty="0"/>
          </a:p>
        </p:txBody>
      </p:sp>
      <p:graphicFrame>
        <p:nvGraphicFramePr>
          <p:cNvPr id="9" name="Table 9">
            <a:extLst>
              <a:ext uri="{FF2B5EF4-FFF2-40B4-BE49-F238E27FC236}">
                <a16:creationId xmlns:a16="http://schemas.microsoft.com/office/drawing/2014/main" id="{DDB41DFE-2544-4540-AF24-7701F253574D}"/>
              </a:ext>
            </a:extLst>
          </p:cNvPr>
          <p:cNvGraphicFramePr>
            <a:graphicFrameLocks noGrp="1"/>
          </p:cNvGraphicFramePr>
          <p:nvPr>
            <p:extLst>
              <p:ext uri="{D42A27DB-BD31-4B8C-83A1-F6EECF244321}">
                <p14:modId xmlns:p14="http://schemas.microsoft.com/office/powerpoint/2010/main" val="1638475809"/>
              </p:ext>
            </p:extLst>
          </p:nvPr>
        </p:nvGraphicFramePr>
        <p:xfrm>
          <a:off x="1101926" y="5442028"/>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10" name="TextBox 9">
            <a:extLst>
              <a:ext uri="{FF2B5EF4-FFF2-40B4-BE49-F238E27FC236}">
                <a16:creationId xmlns:a16="http://schemas.microsoft.com/office/drawing/2014/main" id="{F3C63099-68E1-A64A-8A14-ACB64E66BCD3}"/>
              </a:ext>
            </a:extLst>
          </p:cNvPr>
          <p:cNvSpPr txBox="1"/>
          <p:nvPr/>
        </p:nvSpPr>
        <p:spPr>
          <a:xfrm>
            <a:off x="4993290" y="5413512"/>
            <a:ext cx="6820338" cy="1169551"/>
          </a:xfrm>
          <a:prstGeom prst="rect">
            <a:avLst/>
          </a:prstGeom>
          <a:noFill/>
        </p:spPr>
        <p:txBody>
          <a:bodyPr wrap="square" rtlCol="0">
            <a:spAutoFit/>
          </a:bodyPr>
          <a:lstStyle/>
          <a:p>
            <a:r>
              <a:rPr lang="en-US" sz="1400" dirty="0"/>
              <a:t>Q. </a:t>
            </a:r>
            <a:r>
              <a:rPr lang="en-US" sz="1400" dirty="0">
                <a:solidFill>
                  <a:srgbClr val="FF0000"/>
                </a:solidFill>
              </a:rPr>
              <a:t>Can we make them fill in the correct number for the table?</a:t>
            </a:r>
          </a:p>
          <a:p>
            <a:r>
              <a:rPr lang="en-US" sz="1400" dirty="0"/>
              <a:t>Q. What is the odd of getting sick among those who ate pizza?</a:t>
            </a:r>
          </a:p>
          <a:p>
            <a:r>
              <a:rPr lang="en-US" sz="1400" dirty="0"/>
              <a:t>Q. What is the odd of getting sick among those who did not eat pizza?</a:t>
            </a:r>
          </a:p>
          <a:p>
            <a:r>
              <a:rPr lang="en-US" sz="1400" dirty="0"/>
              <a:t>Q. What is the odds ratio of getting sick among those who ate pizza vs. those who did not eat pizza?</a:t>
            </a:r>
          </a:p>
        </p:txBody>
      </p:sp>
      <p:sp>
        <p:nvSpPr>
          <p:cNvPr id="13" name="Rectangle 12">
            <a:extLst>
              <a:ext uri="{FF2B5EF4-FFF2-40B4-BE49-F238E27FC236}">
                <a16:creationId xmlns:a16="http://schemas.microsoft.com/office/drawing/2014/main" id="{1D62101B-481C-384C-BC2A-AEC8CE470B83}"/>
              </a:ext>
            </a:extLst>
          </p:cNvPr>
          <p:cNvSpPr/>
          <p:nvPr/>
        </p:nvSpPr>
        <p:spPr>
          <a:xfrm>
            <a:off x="963386" y="5413512"/>
            <a:ext cx="10850242"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78FF-F509-E840-9994-1493FF39AF93}"/>
              </a:ext>
            </a:extLst>
          </p:cNvPr>
          <p:cNvSpPr>
            <a:spLocks noGrp="1"/>
          </p:cNvSpPr>
          <p:nvPr>
            <p:ph type="title"/>
          </p:nvPr>
        </p:nvSpPr>
        <p:spPr>
          <a:xfrm>
            <a:off x="504568" y="247135"/>
            <a:ext cx="10515600" cy="1325563"/>
          </a:xfrm>
        </p:spPr>
        <p:txBody>
          <a:bodyPr/>
          <a:lstStyle/>
          <a:p>
            <a:r>
              <a:rPr lang="en-US" dirty="0"/>
              <a:t>When is it used?</a:t>
            </a:r>
          </a:p>
        </p:txBody>
      </p:sp>
      <p:sp>
        <p:nvSpPr>
          <p:cNvPr id="3" name="Content Placeholder 2">
            <a:extLst>
              <a:ext uri="{FF2B5EF4-FFF2-40B4-BE49-F238E27FC236}">
                <a16:creationId xmlns:a16="http://schemas.microsoft.com/office/drawing/2014/main" id="{34994A99-EBC4-7A4A-9315-8BF9180A4309}"/>
              </a:ext>
            </a:extLst>
          </p:cNvPr>
          <p:cNvSpPr>
            <a:spLocks noGrp="1"/>
          </p:cNvSpPr>
          <p:nvPr>
            <p:ph idx="1"/>
          </p:nvPr>
        </p:nvSpPr>
        <p:spPr>
          <a:xfrm>
            <a:off x="838200" y="1272746"/>
            <a:ext cx="10515600" cy="5338119"/>
          </a:xfrm>
        </p:spPr>
        <p:txBody>
          <a:bodyPr>
            <a:normAutofit fontScale="85000" lnSpcReduction="10000"/>
          </a:bodyPr>
          <a:lstStyle/>
          <a:p>
            <a:r>
              <a:rPr lang="en-US" sz="2000" dirty="0"/>
              <a:t>Odds ratios are most commonly used in case-control studies to compare the relative odds of the occurrence of the outcome of interest (e.g. disease or disorder), given exposure to the variable of interest (e.g. health characteristic, aspect of medical history). Ruby’s example is a simple case-control study!</a:t>
            </a:r>
          </a:p>
          <a:p>
            <a:endParaRPr lang="en-US" sz="2000" dirty="0"/>
          </a:p>
          <a:p>
            <a:endParaRPr lang="en-US" sz="2000" dirty="0"/>
          </a:p>
          <a:p>
            <a:endParaRPr lang="en-US" sz="2000" dirty="0"/>
          </a:p>
          <a:p>
            <a:endParaRPr lang="en-US" sz="2000" dirty="0"/>
          </a:p>
          <a:p>
            <a:r>
              <a:rPr lang="en-US" sz="2000" dirty="0"/>
              <a:t>They can also be used in cross-sectional and cohort study designs as well to determine whether a particular exposure is a risk factor for a particular outcome, and to compare the magnitude of various risk factors for that outcome (with some modifications and/or assumptions).</a:t>
            </a:r>
          </a:p>
          <a:p>
            <a:r>
              <a:rPr lang="en-US" sz="2000" dirty="0"/>
              <a:t>Example (Cohort study): </a:t>
            </a:r>
            <a:br>
              <a:rPr lang="en-US" sz="2000" dirty="0"/>
            </a:br>
            <a:br>
              <a:rPr lang="en-US" sz="2000" dirty="0"/>
            </a:br>
            <a:r>
              <a:rPr lang="en-US" sz="1700" dirty="0"/>
              <a:t>In an article published in the Journal in November 2008, Greenfield and colleagues looked at previously suicidal adolescents (n=263) to analyze the associations between presence of psychiatric disorder and suicidal behavior at six-month follow-up (Greenfield et al., 2008). In the study, 186 of the 263 adolescents did not exhibit suicidal behavior (non-suicidal, NS) at six months follow-up. Of this group, 86 young people (86/186) had been assessed as having depression at baseline. Of the 77 young people with persistent suicidal behavior at follow-up (suicidal behavior, SB), 45 had been assessed as having depression at baseline (45/77).</a:t>
            </a:r>
          </a:p>
          <a:p>
            <a:pPr lvl="1"/>
            <a:endParaRPr lang="en-US" sz="1600" dirty="0"/>
          </a:p>
          <a:p>
            <a:pPr lvl="1"/>
            <a:r>
              <a:rPr lang="en-US" sz="1600" dirty="0">
                <a:solidFill>
                  <a:srgbClr val="FF0000"/>
                </a:solidFill>
              </a:rPr>
              <a:t>Q. Can we make them fill in the correct number for the table?</a:t>
            </a:r>
          </a:p>
          <a:p>
            <a:pPr lvl="1"/>
            <a:r>
              <a:rPr lang="en-US" sz="1600" dirty="0"/>
              <a:t>Q. What is the odds ratio of  exhibiting persistent suicidal behavior given the baseline depression in comparison to no base line depression? </a:t>
            </a:r>
            <a:endParaRPr lang="en-US" sz="2000" dirty="0"/>
          </a:p>
          <a:p>
            <a:endParaRPr lang="en-US" sz="2000" dirty="0"/>
          </a:p>
        </p:txBody>
      </p:sp>
      <p:pic>
        <p:nvPicPr>
          <p:cNvPr id="7" name="Picture 6" descr="A screenshot of a computer&#10;&#10;Description automatically generated with low confidence">
            <a:extLst>
              <a:ext uri="{FF2B5EF4-FFF2-40B4-BE49-F238E27FC236}">
                <a16:creationId xmlns:a16="http://schemas.microsoft.com/office/drawing/2014/main" id="{A54ED208-F30F-624A-A81B-0625FECA936A}"/>
              </a:ext>
            </a:extLst>
          </p:cNvPr>
          <p:cNvPicPr>
            <a:picLocks noChangeAspect="1"/>
          </p:cNvPicPr>
          <p:nvPr/>
        </p:nvPicPr>
        <p:blipFill>
          <a:blip r:embed="rId2"/>
          <a:stretch>
            <a:fillRect/>
          </a:stretch>
        </p:blipFill>
        <p:spPr>
          <a:xfrm>
            <a:off x="1590235" y="2017166"/>
            <a:ext cx="2950127" cy="954634"/>
          </a:xfrm>
          <a:prstGeom prst="rect">
            <a:avLst/>
          </a:prstGeom>
        </p:spPr>
      </p:pic>
      <p:sp>
        <p:nvSpPr>
          <p:cNvPr id="8" name="Rectangle 7">
            <a:extLst>
              <a:ext uri="{FF2B5EF4-FFF2-40B4-BE49-F238E27FC236}">
                <a16:creationId xmlns:a16="http://schemas.microsoft.com/office/drawing/2014/main" id="{999429A9-A4CE-C44C-954D-B97C2E581350}"/>
              </a:ext>
            </a:extLst>
          </p:cNvPr>
          <p:cNvSpPr/>
          <p:nvPr/>
        </p:nvSpPr>
        <p:spPr>
          <a:xfrm>
            <a:off x="963386" y="4552951"/>
            <a:ext cx="10850242" cy="1875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6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F6-B17A-9342-A66F-15DAF3CE7273}"/>
              </a:ext>
            </a:extLst>
          </p:cNvPr>
          <p:cNvSpPr>
            <a:spLocks noGrp="1"/>
          </p:cNvSpPr>
          <p:nvPr>
            <p:ph type="title"/>
          </p:nvPr>
        </p:nvSpPr>
        <p:spPr/>
        <p:txBody>
          <a:bodyPr/>
          <a:lstStyle/>
          <a:p>
            <a:r>
              <a:rPr lang="en-US" dirty="0"/>
              <a:t>True odds ratio vs. Sample odds ratio</a:t>
            </a:r>
          </a:p>
        </p:txBody>
      </p:sp>
      <p:sp>
        <p:nvSpPr>
          <p:cNvPr id="3" name="Content Placeholder 2">
            <a:extLst>
              <a:ext uri="{FF2B5EF4-FFF2-40B4-BE49-F238E27FC236}">
                <a16:creationId xmlns:a16="http://schemas.microsoft.com/office/drawing/2014/main" id="{AB990A1C-6255-AA41-BD02-1C01EF9AA582}"/>
              </a:ext>
            </a:extLst>
          </p:cNvPr>
          <p:cNvSpPr>
            <a:spLocks noGrp="1"/>
          </p:cNvSpPr>
          <p:nvPr>
            <p:ph idx="1"/>
          </p:nvPr>
        </p:nvSpPr>
        <p:spPr/>
        <p:txBody>
          <a:bodyPr>
            <a:normAutofit/>
          </a:bodyPr>
          <a:lstStyle/>
          <a:p>
            <a:r>
              <a:rPr lang="en-US" sz="2000" dirty="0"/>
              <a:t>In most of case-control or cohort studies, sample population used to calculate the odds ratio is not the TRUE representative of the entire population. In this case, calculated odds ratio is the approximation of the true odds ratio.</a:t>
            </a:r>
          </a:p>
          <a:p>
            <a:r>
              <a:rPr lang="en-US" sz="2000" dirty="0"/>
              <a:t>Let’s look at the example</a:t>
            </a:r>
          </a:p>
        </p:txBody>
      </p:sp>
      <p:pic>
        <p:nvPicPr>
          <p:cNvPr id="5" name="Picture 4" descr="Table&#10;&#10;Description automatically generated">
            <a:extLst>
              <a:ext uri="{FF2B5EF4-FFF2-40B4-BE49-F238E27FC236}">
                <a16:creationId xmlns:a16="http://schemas.microsoft.com/office/drawing/2014/main" id="{A7F02E06-4222-F440-9A4D-28740AAB64AC}"/>
              </a:ext>
            </a:extLst>
          </p:cNvPr>
          <p:cNvPicPr>
            <a:picLocks noChangeAspect="1"/>
          </p:cNvPicPr>
          <p:nvPr/>
        </p:nvPicPr>
        <p:blipFill>
          <a:blip r:embed="rId2"/>
          <a:stretch>
            <a:fillRect/>
          </a:stretch>
        </p:blipFill>
        <p:spPr>
          <a:xfrm>
            <a:off x="1341143" y="3630979"/>
            <a:ext cx="3276600" cy="1562100"/>
          </a:xfrm>
          <a:prstGeom prst="rect">
            <a:avLst/>
          </a:prstGeom>
        </p:spPr>
      </p:pic>
      <p:graphicFrame>
        <p:nvGraphicFramePr>
          <p:cNvPr id="8" name="Table 9">
            <a:extLst>
              <a:ext uri="{FF2B5EF4-FFF2-40B4-BE49-F238E27FC236}">
                <a16:creationId xmlns:a16="http://schemas.microsoft.com/office/drawing/2014/main" id="{8573B857-D69E-B74D-ACCA-1BDB33802A3F}"/>
              </a:ext>
            </a:extLst>
          </p:cNvPr>
          <p:cNvGraphicFramePr>
            <a:graphicFrameLocks noGrp="1"/>
          </p:cNvGraphicFramePr>
          <p:nvPr>
            <p:extLst>
              <p:ext uri="{D42A27DB-BD31-4B8C-83A1-F6EECF244321}">
                <p14:modId xmlns:p14="http://schemas.microsoft.com/office/powerpoint/2010/main" val="937886350"/>
              </p:ext>
            </p:extLst>
          </p:nvPr>
        </p:nvGraphicFramePr>
        <p:xfrm>
          <a:off x="5427958" y="4479376"/>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9" name="TextBox 8">
            <a:extLst>
              <a:ext uri="{FF2B5EF4-FFF2-40B4-BE49-F238E27FC236}">
                <a16:creationId xmlns:a16="http://schemas.microsoft.com/office/drawing/2014/main" id="{7F3C5317-721D-B34D-8F2A-1BF1AA39249B}"/>
              </a:ext>
            </a:extLst>
          </p:cNvPr>
          <p:cNvSpPr txBox="1"/>
          <p:nvPr/>
        </p:nvSpPr>
        <p:spPr>
          <a:xfrm>
            <a:off x="5427958" y="4069920"/>
            <a:ext cx="2406300" cy="369332"/>
          </a:xfrm>
          <a:prstGeom prst="rect">
            <a:avLst/>
          </a:prstGeom>
          <a:noFill/>
        </p:spPr>
        <p:txBody>
          <a:bodyPr wrap="none" rtlCol="0">
            <a:spAutoFit/>
          </a:bodyPr>
          <a:lstStyle/>
          <a:p>
            <a:r>
              <a:rPr lang="en-US" dirty="0"/>
              <a:t>Your sample population</a:t>
            </a:r>
          </a:p>
        </p:txBody>
      </p:sp>
      <p:sp>
        <p:nvSpPr>
          <p:cNvPr id="10" name="TextBox 9">
            <a:extLst>
              <a:ext uri="{FF2B5EF4-FFF2-40B4-BE49-F238E27FC236}">
                <a16:creationId xmlns:a16="http://schemas.microsoft.com/office/drawing/2014/main" id="{23B7FEFF-ACBF-F545-8EAC-E1D039262CA2}"/>
              </a:ext>
            </a:extLst>
          </p:cNvPr>
          <p:cNvSpPr txBox="1"/>
          <p:nvPr/>
        </p:nvSpPr>
        <p:spPr>
          <a:xfrm>
            <a:off x="919294" y="5807631"/>
            <a:ext cx="4129785"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(630*152)/(239*236) = 1.63 </a:t>
            </a:r>
          </a:p>
        </p:txBody>
      </p:sp>
      <p:sp>
        <p:nvSpPr>
          <p:cNvPr id="11" name="TextBox 10">
            <a:extLst>
              <a:ext uri="{FF2B5EF4-FFF2-40B4-BE49-F238E27FC236}">
                <a16:creationId xmlns:a16="http://schemas.microsoft.com/office/drawing/2014/main" id="{B98950CF-15EC-D549-927A-9C732696A9A1}"/>
              </a:ext>
            </a:extLst>
          </p:cNvPr>
          <p:cNvSpPr txBox="1"/>
          <p:nvPr/>
        </p:nvSpPr>
        <p:spPr>
          <a:xfrm>
            <a:off x="5238233" y="5800229"/>
            <a:ext cx="1715534" cy="369332"/>
          </a:xfrm>
          <a:prstGeom prst="rect">
            <a:avLst/>
          </a:prstGeom>
          <a:noFill/>
        </p:spPr>
        <p:txBody>
          <a:bodyPr wrap="none" rtlCol="0">
            <a:spAutoFit/>
          </a:bodyPr>
          <a:lstStyle/>
          <a:p>
            <a:pPr marL="285750" indent="-285750">
              <a:buFont typeface="Arial" panose="020B0604020202020204" pitchFamily="34" charset="0"/>
              <a:buChar char="•"/>
            </a:pPr>
            <a:r>
              <a:rPr lang="en-US" dirty="0"/>
              <a:t>Sample OR = </a:t>
            </a:r>
          </a:p>
        </p:txBody>
      </p:sp>
      <p:pic>
        <p:nvPicPr>
          <p:cNvPr id="12" name="Picture 11" descr="Graphical user interface, application&#10;&#10;Description automatically generated">
            <a:extLst>
              <a:ext uri="{FF2B5EF4-FFF2-40B4-BE49-F238E27FC236}">
                <a16:creationId xmlns:a16="http://schemas.microsoft.com/office/drawing/2014/main" id="{FA4AA947-5C35-4F43-84EB-6ECEDB7CC850}"/>
              </a:ext>
            </a:extLst>
          </p:cNvPr>
          <p:cNvPicPr>
            <a:picLocks noChangeAspect="1"/>
          </p:cNvPicPr>
          <p:nvPr/>
        </p:nvPicPr>
        <p:blipFill rotWithShape="1">
          <a:blip r:embed="rId3"/>
          <a:srcRect b="53385"/>
          <a:stretch/>
        </p:blipFill>
        <p:spPr>
          <a:xfrm>
            <a:off x="5427958" y="3206813"/>
            <a:ext cx="2225993" cy="72817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F0FB2F2E-11F7-8F42-9C3B-D6E19A83F3DE}"/>
              </a:ext>
            </a:extLst>
          </p:cNvPr>
          <p:cNvPicPr>
            <a:picLocks noChangeAspect="1"/>
          </p:cNvPicPr>
          <p:nvPr/>
        </p:nvPicPr>
        <p:blipFill rotWithShape="1">
          <a:blip r:embed="rId3"/>
          <a:srcRect t="46615" b="12606"/>
          <a:stretch/>
        </p:blipFill>
        <p:spPr>
          <a:xfrm>
            <a:off x="7834258" y="3206813"/>
            <a:ext cx="2225993" cy="637017"/>
          </a:xfrm>
          <a:prstGeom prst="rect">
            <a:avLst/>
          </a:prstGeom>
        </p:spPr>
      </p:pic>
      <p:sp>
        <p:nvSpPr>
          <p:cNvPr id="14" name="Rectangle 13">
            <a:extLst>
              <a:ext uri="{FF2B5EF4-FFF2-40B4-BE49-F238E27FC236}">
                <a16:creationId xmlns:a16="http://schemas.microsoft.com/office/drawing/2014/main" id="{CB40889F-BB25-F148-8146-CE00F728DF33}"/>
              </a:ext>
            </a:extLst>
          </p:cNvPr>
          <p:cNvSpPr/>
          <p:nvPr/>
        </p:nvSpPr>
        <p:spPr>
          <a:xfrm>
            <a:off x="963386" y="3141498"/>
            <a:ext cx="10850242" cy="3105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9">
            <a:extLst>
              <a:ext uri="{FF2B5EF4-FFF2-40B4-BE49-F238E27FC236}">
                <a16:creationId xmlns:a16="http://schemas.microsoft.com/office/drawing/2014/main" id="{769AA601-A475-274B-949C-6DCDE903441B}"/>
              </a:ext>
            </a:extLst>
          </p:cNvPr>
          <p:cNvGraphicFramePr>
            <a:graphicFrameLocks noGrp="1"/>
          </p:cNvGraphicFramePr>
          <p:nvPr>
            <p:extLst>
              <p:ext uri="{D42A27DB-BD31-4B8C-83A1-F6EECF244321}">
                <p14:modId xmlns:p14="http://schemas.microsoft.com/office/powerpoint/2010/main" val="474690103"/>
              </p:ext>
            </p:extLst>
          </p:nvPr>
        </p:nvGraphicFramePr>
        <p:xfrm>
          <a:off x="1303374" y="4481401"/>
          <a:ext cx="3314370" cy="1072308"/>
        </p:xfrm>
        <a:graphic>
          <a:graphicData uri="http://schemas.openxmlformats.org/drawingml/2006/table">
            <a:tbl>
              <a:tblPr firstRow="1" bandRow="1">
                <a:tableStyleId>{5C22544A-7EE6-4342-B048-85BDC9FD1C3A}</a:tableStyleId>
              </a:tblPr>
              <a:tblGrid>
                <a:gridCol w="1104790">
                  <a:extLst>
                    <a:ext uri="{9D8B030D-6E8A-4147-A177-3AD203B41FA5}">
                      <a16:colId xmlns:a16="http://schemas.microsoft.com/office/drawing/2014/main" val="1013477159"/>
                    </a:ext>
                  </a:extLst>
                </a:gridCol>
                <a:gridCol w="1104790">
                  <a:extLst>
                    <a:ext uri="{9D8B030D-6E8A-4147-A177-3AD203B41FA5}">
                      <a16:colId xmlns:a16="http://schemas.microsoft.com/office/drawing/2014/main" val="2613880539"/>
                    </a:ext>
                  </a:extLst>
                </a:gridCol>
                <a:gridCol w="1104790">
                  <a:extLst>
                    <a:ext uri="{9D8B030D-6E8A-4147-A177-3AD203B41FA5}">
                      <a16:colId xmlns:a16="http://schemas.microsoft.com/office/drawing/2014/main" val="2973438130"/>
                    </a:ext>
                  </a:extLst>
                </a:gridCol>
              </a:tblGrid>
              <a:tr h="322794">
                <a:tc>
                  <a:txBody>
                    <a:bodyPr/>
                    <a:lstStyle/>
                    <a:p>
                      <a:endParaRPr lang="en-US" sz="1100" dirty="0"/>
                    </a:p>
                  </a:txBody>
                  <a:tcPr/>
                </a:tc>
                <a:tc>
                  <a:txBody>
                    <a:bodyPr/>
                    <a:lstStyle/>
                    <a:p>
                      <a:r>
                        <a:rPr lang="en-US" sz="1100" dirty="0"/>
                        <a:t>Got sick</a:t>
                      </a:r>
                    </a:p>
                  </a:txBody>
                  <a:tcPr/>
                </a:tc>
                <a:tc>
                  <a:txBody>
                    <a:bodyPr/>
                    <a:lstStyle/>
                    <a:p>
                      <a:r>
                        <a:rPr lang="en-US" sz="1100" dirty="0"/>
                        <a:t>Did not get sick</a:t>
                      </a:r>
                    </a:p>
                  </a:txBody>
                  <a:tcPr/>
                </a:tc>
                <a:extLst>
                  <a:ext uri="{0D108BD9-81ED-4DB2-BD59-A6C34878D82A}">
                    <a16:rowId xmlns:a16="http://schemas.microsoft.com/office/drawing/2014/main" val="1136049243"/>
                  </a:ext>
                </a:extLst>
              </a:tr>
              <a:tr h="322794">
                <a:tc>
                  <a:txBody>
                    <a:bodyPr/>
                    <a:lstStyle/>
                    <a:p>
                      <a:r>
                        <a:rPr lang="en-US" sz="1100" dirty="0"/>
                        <a:t>Ate pizza</a:t>
                      </a:r>
                    </a:p>
                  </a:txBody>
                  <a:tcPr/>
                </a:tc>
                <a:tc>
                  <a:txBody>
                    <a:bodyPr/>
                    <a:lstStyle/>
                    <a:p>
                      <a:r>
                        <a:rPr lang="en-US" sz="1100" dirty="0"/>
                        <a:t>630</a:t>
                      </a:r>
                    </a:p>
                  </a:txBody>
                  <a:tcPr/>
                </a:tc>
                <a:tc>
                  <a:txBody>
                    <a:bodyPr/>
                    <a:lstStyle/>
                    <a:p>
                      <a:r>
                        <a:rPr lang="en-US" sz="1100" dirty="0"/>
                        <a:t>249</a:t>
                      </a:r>
                    </a:p>
                  </a:txBody>
                  <a:tcPr/>
                </a:tc>
                <a:extLst>
                  <a:ext uri="{0D108BD9-81ED-4DB2-BD59-A6C34878D82A}">
                    <a16:rowId xmlns:a16="http://schemas.microsoft.com/office/drawing/2014/main" val="3527997249"/>
                  </a:ext>
                </a:extLst>
              </a:tr>
              <a:tr h="322794">
                <a:tc>
                  <a:txBody>
                    <a:bodyPr/>
                    <a:lstStyle/>
                    <a:p>
                      <a:r>
                        <a:rPr lang="en-US" sz="1100" dirty="0"/>
                        <a:t>Did not eat pizza</a:t>
                      </a:r>
                    </a:p>
                  </a:txBody>
                  <a:tcPr/>
                </a:tc>
                <a:tc>
                  <a:txBody>
                    <a:bodyPr/>
                    <a:lstStyle/>
                    <a:p>
                      <a:r>
                        <a:rPr lang="en-US" sz="1100" dirty="0"/>
                        <a:t>236</a:t>
                      </a:r>
                    </a:p>
                  </a:txBody>
                  <a:tcPr/>
                </a:tc>
                <a:tc>
                  <a:txBody>
                    <a:bodyPr/>
                    <a:lstStyle/>
                    <a:p>
                      <a:r>
                        <a:rPr lang="en-US" sz="1100" dirty="0"/>
                        <a:t>152</a:t>
                      </a:r>
                    </a:p>
                  </a:txBody>
                  <a:tcPr/>
                </a:tc>
                <a:extLst>
                  <a:ext uri="{0D108BD9-81ED-4DB2-BD59-A6C34878D82A}">
                    <a16:rowId xmlns:a16="http://schemas.microsoft.com/office/drawing/2014/main" val="1300555"/>
                  </a:ext>
                </a:extLst>
              </a:tr>
            </a:tbl>
          </a:graphicData>
        </a:graphic>
      </p:graphicFrame>
    </p:spTree>
    <p:extLst>
      <p:ext uri="{BB962C8B-B14F-4D97-AF65-F5344CB8AC3E}">
        <p14:creationId xmlns:p14="http://schemas.microsoft.com/office/powerpoint/2010/main" val="17352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BD2-418A-5E4C-AC11-2817A32D0CC0}"/>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447EAD7E-D56F-4542-A3BF-42F8655DC2AA}"/>
              </a:ext>
            </a:extLst>
          </p:cNvPr>
          <p:cNvSpPr>
            <a:spLocks noGrp="1"/>
          </p:cNvSpPr>
          <p:nvPr>
            <p:ph idx="1"/>
          </p:nvPr>
        </p:nvSpPr>
        <p:spPr/>
        <p:txBody>
          <a:bodyPr>
            <a:normAutofit fontScale="92500" lnSpcReduction="10000"/>
          </a:bodyPr>
          <a:lstStyle/>
          <a:p>
            <a:r>
              <a:rPr lang="en-US" sz="1800" dirty="0"/>
              <a:t>When sample population is used to calculate the OR, The confidence interval (CI) is used to estimate the precision of the OR. A large CI indicates a low level of precision of the OR, whereas a small CI indicates a higher precision of the OR.</a:t>
            </a:r>
          </a:p>
          <a:p>
            <a:r>
              <a:rPr lang="en-US" sz="1800" dirty="0"/>
              <a:t>Under the assumption of multinomial sampling, the log-odds ratio (log OR) has a better normal approximation than natural OR does. Therefore, we usually obtain a confidence interval on the log scale (log here means natural log). Variance of the log OR is calculated as below:</a:t>
            </a:r>
          </a:p>
          <a:p>
            <a:endParaRPr lang="en-US" sz="1800" dirty="0"/>
          </a:p>
          <a:p>
            <a:endParaRPr lang="en-US" sz="1800" dirty="0"/>
          </a:p>
          <a:p>
            <a:r>
              <a:rPr lang="en-US" sz="1800" dirty="0"/>
              <a:t>The most common level of confidence used is 95% CI, which corresponds to the Z-score value of 1.96. We get a 95% confidence interval for OR</a:t>
            </a:r>
            <a:r>
              <a:rPr lang="el-GR" sz="1800" dirty="0"/>
              <a:t> </a:t>
            </a:r>
            <a:r>
              <a:rPr lang="en-US" sz="1800" dirty="0"/>
              <a:t>by exponentiating the endpoints of:</a:t>
            </a:r>
          </a:p>
          <a:p>
            <a:endParaRPr lang="en-US" sz="1800" dirty="0"/>
          </a:p>
          <a:p>
            <a:endParaRPr lang="en-US" sz="1800" dirty="0"/>
          </a:p>
          <a:p>
            <a:endParaRPr lang="en-US" sz="1800" dirty="0"/>
          </a:p>
          <a:p>
            <a:r>
              <a:rPr lang="en-US" sz="1800" dirty="0"/>
              <a:t>Specifying different confidence level only changes the value 1.96 in the above equation. You can get the corresponding Z-score of your confidence level of choice in R by:</a:t>
            </a:r>
          </a:p>
        </p:txBody>
      </p:sp>
      <p:pic>
        <p:nvPicPr>
          <p:cNvPr id="5" name="Picture 4">
            <a:extLst>
              <a:ext uri="{FF2B5EF4-FFF2-40B4-BE49-F238E27FC236}">
                <a16:creationId xmlns:a16="http://schemas.microsoft.com/office/drawing/2014/main" id="{0E504D62-234C-6A45-9093-3F24F5255100}"/>
              </a:ext>
            </a:extLst>
          </p:cNvPr>
          <p:cNvPicPr>
            <a:picLocks noChangeAspect="1"/>
          </p:cNvPicPr>
          <p:nvPr/>
        </p:nvPicPr>
        <p:blipFill>
          <a:blip r:embed="rId2"/>
          <a:stretch>
            <a:fillRect/>
          </a:stretch>
        </p:blipFill>
        <p:spPr>
          <a:xfrm>
            <a:off x="1852656" y="3561256"/>
            <a:ext cx="2654300" cy="508000"/>
          </a:xfrm>
          <a:prstGeom prst="rect">
            <a:avLst/>
          </a:prstGeom>
        </p:spPr>
      </p:pic>
      <p:pic>
        <p:nvPicPr>
          <p:cNvPr id="7" name="Picture 6">
            <a:extLst>
              <a:ext uri="{FF2B5EF4-FFF2-40B4-BE49-F238E27FC236}">
                <a16:creationId xmlns:a16="http://schemas.microsoft.com/office/drawing/2014/main" id="{68FD5B9E-ABEB-2741-960D-4C7C0223FFEB}"/>
              </a:ext>
            </a:extLst>
          </p:cNvPr>
          <p:cNvPicPr>
            <a:picLocks noChangeAspect="1"/>
          </p:cNvPicPr>
          <p:nvPr/>
        </p:nvPicPr>
        <p:blipFill>
          <a:blip r:embed="rId3"/>
          <a:stretch>
            <a:fillRect/>
          </a:stretch>
        </p:blipFill>
        <p:spPr>
          <a:xfrm>
            <a:off x="1852656" y="4676378"/>
            <a:ext cx="2717800" cy="596900"/>
          </a:xfrm>
          <a:prstGeom prst="rect">
            <a:avLst/>
          </a:prstGeom>
        </p:spPr>
      </p:pic>
      <p:pic>
        <p:nvPicPr>
          <p:cNvPr id="9" name="Picture 8">
            <a:extLst>
              <a:ext uri="{FF2B5EF4-FFF2-40B4-BE49-F238E27FC236}">
                <a16:creationId xmlns:a16="http://schemas.microsoft.com/office/drawing/2014/main" id="{4ADF3C0E-5220-C146-A286-CCE039BEFC89}"/>
              </a:ext>
            </a:extLst>
          </p:cNvPr>
          <p:cNvPicPr>
            <a:picLocks noChangeAspect="1"/>
          </p:cNvPicPr>
          <p:nvPr/>
        </p:nvPicPr>
        <p:blipFill>
          <a:blip r:embed="rId4"/>
          <a:stretch>
            <a:fillRect/>
          </a:stretch>
        </p:blipFill>
        <p:spPr>
          <a:xfrm>
            <a:off x="1852656" y="6099524"/>
            <a:ext cx="2527300" cy="381000"/>
          </a:xfrm>
          <a:prstGeom prst="rect">
            <a:avLst/>
          </a:prstGeom>
        </p:spPr>
      </p:pic>
    </p:spTree>
    <p:extLst>
      <p:ext uri="{BB962C8B-B14F-4D97-AF65-F5344CB8AC3E}">
        <p14:creationId xmlns:p14="http://schemas.microsoft.com/office/powerpoint/2010/main" val="338410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5F39-CEB4-0142-A00B-523964ADB70D}"/>
              </a:ext>
            </a:extLst>
          </p:cNvPr>
          <p:cNvSpPr>
            <a:spLocks noGrp="1"/>
          </p:cNvSpPr>
          <p:nvPr>
            <p:ph type="title"/>
          </p:nvPr>
        </p:nvSpPr>
        <p:spPr>
          <a:xfrm>
            <a:off x="294502" y="44859"/>
            <a:ext cx="10515600" cy="1325563"/>
          </a:xfrm>
        </p:spPr>
        <p:txBody>
          <a:bodyPr/>
          <a:lstStyle/>
          <a:p>
            <a:r>
              <a:rPr lang="en-US" dirty="0"/>
              <a:t>Confidence Interval (contd.)</a:t>
            </a:r>
          </a:p>
        </p:txBody>
      </p:sp>
      <p:sp>
        <p:nvSpPr>
          <p:cNvPr id="3" name="Content Placeholder 2">
            <a:extLst>
              <a:ext uri="{FF2B5EF4-FFF2-40B4-BE49-F238E27FC236}">
                <a16:creationId xmlns:a16="http://schemas.microsoft.com/office/drawing/2014/main" id="{D60C48BA-BB20-C443-BC0E-4332DCE4609E}"/>
              </a:ext>
            </a:extLst>
          </p:cNvPr>
          <p:cNvSpPr>
            <a:spLocks noGrp="1"/>
          </p:cNvSpPr>
          <p:nvPr>
            <p:ph idx="1"/>
          </p:nvPr>
        </p:nvSpPr>
        <p:spPr>
          <a:xfrm>
            <a:off x="838200" y="1294285"/>
            <a:ext cx="10515600" cy="4351338"/>
          </a:xfrm>
        </p:spPr>
        <p:txBody>
          <a:bodyPr/>
          <a:lstStyle/>
          <a:p>
            <a:r>
              <a:rPr lang="en-US" dirty="0"/>
              <a:t>Let’s go back to the previous example</a:t>
            </a:r>
          </a:p>
        </p:txBody>
      </p:sp>
      <p:pic>
        <p:nvPicPr>
          <p:cNvPr id="4" name="Picture 3" descr="Table&#10;&#10;Description automatically generated">
            <a:extLst>
              <a:ext uri="{FF2B5EF4-FFF2-40B4-BE49-F238E27FC236}">
                <a16:creationId xmlns:a16="http://schemas.microsoft.com/office/drawing/2014/main" id="{D96CCEFF-4F69-A345-B871-08B1DE73E583}"/>
              </a:ext>
            </a:extLst>
          </p:cNvPr>
          <p:cNvPicPr>
            <a:picLocks noChangeAspect="1"/>
          </p:cNvPicPr>
          <p:nvPr/>
        </p:nvPicPr>
        <p:blipFill>
          <a:blip r:embed="rId2"/>
          <a:stretch>
            <a:fillRect/>
          </a:stretch>
        </p:blipFill>
        <p:spPr>
          <a:xfrm>
            <a:off x="1010165" y="2521381"/>
            <a:ext cx="3276600" cy="1562100"/>
          </a:xfrm>
          <a:prstGeom prst="rect">
            <a:avLst/>
          </a:prstGeom>
        </p:spPr>
      </p:pic>
      <p:graphicFrame>
        <p:nvGraphicFramePr>
          <p:cNvPr id="5" name="Table 9">
            <a:extLst>
              <a:ext uri="{FF2B5EF4-FFF2-40B4-BE49-F238E27FC236}">
                <a16:creationId xmlns:a16="http://schemas.microsoft.com/office/drawing/2014/main" id="{E290158D-945E-6D42-9A60-958F24282489}"/>
              </a:ext>
            </a:extLst>
          </p:cNvPr>
          <p:cNvGraphicFramePr>
            <a:graphicFrameLocks noGrp="1"/>
          </p:cNvGraphicFramePr>
          <p:nvPr>
            <p:extLst>
              <p:ext uri="{D42A27DB-BD31-4B8C-83A1-F6EECF244321}">
                <p14:modId xmlns:p14="http://schemas.microsoft.com/office/powerpoint/2010/main" val="4154260028"/>
              </p:ext>
            </p:extLst>
          </p:nvPr>
        </p:nvGraphicFramePr>
        <p:xfrm>
          <a:off x="5419975" y="4449117"/>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6" name="TextBox 5">
            <a:extLst>
              <a:ext uri="{FF2B5EF4-FFF2-40B4-BE49-F238E27FC236}">
                <a16:creationId xmlns:a16="http://schemas.microsoft.com/office/drawing/2014/main" id="{EDC8D7DB-68FF-9C41-8F68-2F9544B699D6}"/>
              </a:ext>
            </a:extLst>
          </p:cNvPr>
          <p:cNvSpPr txBox="1"/>
          <p:nvPr/>
        </p:nvSpPr>
        <p:spPr>
          <a:xfrm>
            <a:off x="5419975" y="4039661"/>
            <a:ext cx="2406300" cy="369332"/>
          </a:xfrm>
          <a:prstGeom prst="rect">
            <a:avLst/>
          </a:prstGeom>
          <a:noFill/>
        </p:spPr>
        <p:txBody>
          <a:bodyPr wrap="none" rtlCol="0">
            <a:spAutoFit/>
          </a:bodyPr>
          <a:lstStyle/>
          <a:p>
            <a:r>
              <a:rPr lang="en-US" dirty="0"/>
              <a:t>Your sample population</a:t>
            </a:r>
          </a:p>
        </p:txBody>
      </p:sp>
      <p:sp>
        <p:nvSpPr>
          <p:cNvPr id="7" name="TextBox 6">
            <a:extLst>
              <a:ext uri="{FF2B5EF4-FFF2-40B4-BE49-F238E27FC236}">
                <a16:creationId xmlns:a16="http://schemas.microsoft.com/office/drawing/2014/main" id="{75FC4CDC-4E81-FD4C-A2BD-39C81AEF1762}"/>
              </a:ext>
            </a:extLst>
          </p:cNvPr>
          <p:cNvSpPr txBox="1"/>
          <p:nvPr/>
        </p:nvSpPr>
        <p:spPr>
          <a:xfrm>
            <a:off x="739346" y="4363534"/>
            <a:ext cx="4318939"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(24600*4663)/(16759*25288) </a:t>
            </a:r>
          </a:p>
        </p:txBody>
      </p:sp>
      <p:sp>
        <p:nvSpPr>
          <p:cNvPr id="8" name="TextBox 7">
            <a:extLst>
              <a:ext uri="{FF2B5EF4-FFF2-40B4-BE49-F238E27FC236}">
                <a16:creationId xmlns:a16="http://schemas.microsoft.com/office/drawing/2014/main" id="{FD9F3E47-CE83-474F-83BC-16754446856B}"/>
              </a:ext>
            </a:extLst>
          </p:cNvPr>
          <p:cNvSpPr txBox="1"/>
          <p:nvPr/>
        </p:nvSpPr>
        <p:spPr>
          <a:xfrm>
            <a:off x="5230250" y="5769970"/>
            <a:ext cx="1715534" cy="923330"/>
          </a:xfrm>
          <a:prstGeom prst="rect">
            <a:avLst/>
          </a:prstGeom>
          <a:noFill/>
        </p:spPr>
        <p:txBody>
          <a:bodyPr wrap="none" rtlCol="0">
            <a:spAutoFit/>
          </a:bodyPr>
          <a:lstStyle/>
          <a:p>
            <a:pPr marL="285750" indent="-285750">
              <a:buFont typeface="Arial" panose="020B0604020202020204" pitchFamily="34" charset="0"/>
              <a:buChar char="•"/>
            </a:pPr>
            <a:r>
              <a:rPr lang="en-US" dirty="0"/>
              <a:t>Sample OR  =</a:t>
            </a:r>
          </a:p>
          <a:p>
            <a:pPr marL="285750" indent="-285750">
              <a:buFont typeface="Arial" panose="020B0604020202020204" pitchFamily="34" charset="0"/>
              <a:buChar char="•"/>
            </a:pPr>
            <a:r>
              <a:rPr lang="en-US" dirty="0"/>
              <a:t>Upper CI = </a:t>
            </a:r>
          </a:p>
          <a:p>
            <a:pPr marL="285750" indent="-285750">
              <a:buFont typeface="Arial" panose="020B0604020202020204" pitchFamily="34" charset="0"/>
              <a:buChar char="•"/>
            </a:pPr>
            <a:r>
              <a:rPr lang="en-US" dirty="0"/>
              <a:t>Lower CI =  </a:t>
            </a:r>
          </a:p>
        </p:txBody>
      </p:sp>
      <p:pic>
        <p:nvPicPr>
          <p:cNvPr id="9" name="Picture 8" descr="Graphical user interface, application&#10;&#10;Description automatically generated">
            <a:extLst>
              <a:ext uri="{FF2B5EF4-FFF2-40B4-BE49-F238E27FC236}">
                <a16:creationId xmlns:a16="http://schemas.microsoft.com/office/drawing/2014/main" id="{5ABCE6C8-942B-DF4E-8843-113B69D34C71}"/>
              </a:ext>
            </a:extLst>
          </p:cNvPr>
          <p:cNvPicPr>
            <a:picLocks noChangeAspect="1"/>
          </p:cNvPicPr>
          <p:nvPr/>
        </p:nvPicPr>
        <p:blipFill rotWithShape="1">
          <a:blip r:embed="rId3"/>
          <a:srcRect b="53385"/>
          <a:stretch/>
        </p:blipFill>
        <p:spPr>
          <a:xfrm>
            <a:off x="5329104" y="2069992"/>
            <a:ext cx="2225993" cy="72817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0AA04C5-A74F-5B4F-A16D-D3EE7E0FC44A}"/>
              </a:ext>
            </a:extLst>
          </p:cNvPr>
          <p:cNvPicPr>
            <a:picLocks noChangeAspect="1"/>
          </p:cNvPicPr>
          <p:nvPr/>
        </p:nvPicPr>
        <p:blipFill rotWithShape="1">
          <a:blip r:embed="rId3"/>
          <a:srcRect t="46615" b="12606"/>
          <a:stretch/>
        </p:blipFill>
        <p:spPr>
          <a:xfrm>
            <a:off x="7735404" y="2069992"/>
            <a:ext cx="2225993" cy="637017"/>
          </a:xfrm>
          <a:prstGeom prst="rect">
            <a:avLst/>
          </a:prstGeom>
        </p:spPr>
      </p:pic>
      <p:pic>
        <p:nvPicPr>
          <p:cNvPr id="12" name="Picture 11" descr="Chart&#10;&#10;Description automatically generated">
            <a:extLst>
              <a:ext uri="{FF2B5EF4-FFF2-40B4-BE49-F238E27FC236}">
                <a16:creationId xmlns:a16="http://schemas.microsoft.com/office/drawing/2014/main" id="{41926647-0830-2F4B-BF53-FDBE622FCCD4}"/>
              </a:ext>
            </a:extLst>
          </p:cNvPr>
          <p:cNvPicPr>
            <a:picLocks noChangeAspect="1"/>
          </p:cNvPicPr>
          <p:nvPr/>
        </p:nvPicPr>
        <p:blipFill>
          <a:blip r:embed="rId4"/>
          <a:stretch>
            <a:fillRect/>
          </a:stretch>
        </p:blipFill>
        <p:spPr>
          <a:xfrm>
            <a:off x="5329104" y="2916724"/>
            <a:ext cx="2225993" cy="817546"/>
          </a:xfrm>
          <a:prstGeom prst="rect">
            <a:avLst/>
          </a:prstGeom>
        </p:spPr>
      </p:pic>
      <p:pic>
        <p:nvPicPr>
          <p:cNvPr id="14" name="Picture 13" descr="Text&#10;&#10;Description automatically generated">
            <a:extLst>
              <a:ext uri="{FF2B5EF4-FFF2-40B4-BE49-F238E27FC236}">
                <a16:creationId xmlns:a16="http://schemas.microsoft.com/office/drawing/2014/main" id="{4CED62E5-94FE-3949-B03F-D527BAE3F795}"/>
              </a:ext>
            </a:extLst>
          </p:cNvPr>
          <p:cNvPicPr>
            <a:picLocks noChangeAspect="1"/>
          </p:cNvPicPr>
          <p:nvPr/>
        </p:nvPicPr>
        <p:blipFill>
          <a:blip r:embed="rId5"/>
          <a:stretch>
            <a:fillRect/>
          </a:stretch>
        </p:blipFill>
        <p:spPr>
          <a:xfrm>
            <a:off x="6623125" y="6118957"/>
            <a:ext cx="3338272" cy="569103"/>
          </a:xfrm>
          <a:prstGeom prst="rect">
            <a:avLst/>
          </a:prstGeom>
        </p:spPr>
      </p:pic>
      <p:sp>
        <p:nvSpPr>
          <p:cNvPr id="15" name="Rectangle 14">
            <a:extLst>
              <a:ext uri="{FF2B5EF4-FFF2-40B4-BE49-F238E27FC236}">
                <a16:creationId xmlns:a16="http://schemas.microsoft.com/office/drawing/2014/main" id="{43EF3DCA-5B21-3B42-A062-0BBFACFA7BAB}"/>
              </a:ext>
            </a:extLst>
          </p:cNvPr>
          <p:cNvSpPr/>
          <p:nvPr/>
        </p:nvSpPr>
        <p:spPr>
          <a:xfrm>
            <a:off x="963386" y="1861458"/>
            <a:ext cx="10850242" cy="4877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3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727F-FD8C-DB48-9F4D-A005E0EDEC2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A221281-8A42-A843-83BF-9B0EAA4C1A2F}"/>
              </a:ext>
            </a:extLst>
          </p:cNvPr>
          <p:cNvSpPr>
            <a:spLocks noGrp="1"/>
          </p:cNvSpPr>
          <p:nvPr>
            <p:ph idx="1"/>
          </p:nvPr>
        </p:nvSpPr>
        <p:spPr/>
        <p:txBody>
          <a:bodyPr>
            <a:normAutofit fontScale="85000" lnSpcReduction="10000"/>
          </a:bodyPr>
          <a:lstStyle/>
          <a:p>
            <a:r>
              <a:rPr lang="en-US" dirty="0"/>
              <a:t> It is important to note however, that unlike the p value, the 95% CI does not report a measure’s statistical significance. In practice, the 95% CI is often used as a proxy for the presence of statistical significance if it does not overlap the null value (e.g. OR=1). Nevertheless, it would be inappropriate to interpret an OR with 95% CI that spans the null value as indicating evidence for lack of association between the exposure and outcome.</a:t>
            </a:r>
          </a:p>
          <a:p>
            <a:r>
              <a:rPr lang="en-US" dirty="0"/>
              <a:t>Quiz: After investigating 500 attendants, the epidemiologist concluded that the odds of having diarrhea and nausea within a day from Beyonce and Jay-Z’s party was higher among those who consumed pizza than those who did not consume pizza during the party (OR 1.2, 95% CI: 0.98 – 1.56). Based on this result, can you conclude that there is a significant association between the pizza consumption and the sickness? </a:t>
            </a:r>
          </a:p>
          <a:p>
            <a:pPr lvl="1"/>
            <a:r>
              <a:rPr lang="en-US" dirty="0"/>
              <a:t>Yes</a:t>
            </a:r>
          </a:p>
          <a:p>
            <a:pPr lvl="1"/>
            <a:r>
              <a:rPr lang="en-US" dirty="0"/>
              <a:t>No</a:t>
            </a:r>
          </a:p>
        </p:txBody>
      </p:sp>
      <p:sp>
        <p:nvSpPr>
          <p:cNvPr id="5" name="Rectangle 4">
            <a:extLst>
              <a:ext uri="{FF2B5EF4-FFF2-40B4-BE49-F238E27FC236}">
                <a16:creationId xmlns:a16="http://schemas.microsoft.com/office/drawing/2014/main" id="{F2E82EE8-B381-D14C-B172-8D010C566A18}"/>
              </a:ext>
            </a:extLst>
          </p:cNvPr>
          <p:cNvSpPr/>
          <p:nvPr/>
        </p:nvSpPr>
        <p:spPr>
          <a:xfrm>
            <a:off x="704850" y="3605213"/>
            <a:ext cx="10648950" cy="2533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0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6EB2-6A42-B347-A60C-ED13B50C9ABB}"/>
              </a:ext>
            </a:extLst>
          </p:cNvPr>
          <p:cNvSpPr>
            <a:spLocks noGrp="1"/>
          </p:cNvSpPr>
          <p:nvPr>
            <p:ph type="title"/>
          </p:nvPr>
        </p:nvSpPr>
        <p:spPr/>
        <p:txBody>
          <a:bodyPr/>
          <a:lstStyle/>
          <a:p>
            <a:r>
              <a:rPr lang="en-US" dirty="0"/>
              <a:t>(Optional) Use your own data </a:t>
            </a:r>
          </a:p>
        </p:txBody>
      </p:sp>
      <p:sp>
        <p:nvSpPr>
          <p:cNvPr id="3" name="Content Placeholder 2">
            <a:extLst>
              <a:ext uri="{FF2B5EF4-FFF2-40B4-BE49-F238E27FC236}">
                <a16:creationId xmlns:a16="http://schemas.microsoft.com/office/drawing/2014/main" id="{C6991300-A220-CA44-9431-C13E7DECDAEA}"/>
              </a:ext>
            </a:extLst>
          </p:cNvPr>
          <p:cNvSpPr>
            <a:spLocks noGrp="1"/>
          </p:cNvSpPr>
          <p:nvPr>
            <p:ph idx="1"/>
          </p:nvPr>
        </p:nvSpPr>
        <p:spPr/>
        <p:txBody>
          <a:bodyPr>
            <a:normAutofit/>
          </a:bodyPr>
          <a:lstStyle/>
          <a:p>
            <a:r>
              <a:rPr lang="en-US" sz="2000" dirty="0"/>
              <a:t>Upload the data</a:t>
            </a:r>
          </a:p>
          <a:p>
            <a:r>
              <a:rPr lang="en-US" sz="2000" dirty="0"/>
              <a:t>Choose the exposure variable</a:t>
            </a:r>
          </a:p>
          <a:p>
            <a:r>
              <a:rPr lang="en-US" sz="2000" dirty="0"/>
              <a:t>Choose the outcome variable</a:t>
            </a:r>
          </a:p>
          <a:p>
            <a:r>
              <a:rPr lang="en-US" sz="2000" dirty="0"/>
              <a:t>Specify the confidence level</a:t>
            </a:r>
          </a:p>
        </p:txBody>
      </p:sp>
      <p:pic>
        <p:nvPicPr>
          <p:cNvPr id="5" name="Picture 4" descr="Diagram&#10;&#10;Description automatically generated with medium confidence">
            <a:extLst>
              <a:ext uri="{FF2B5EF4-FFF2-40B4-BE49-F238E27FC236}">
                <a16:creationId xmlns:a16="http://schemas.microsoft.com/office/drawing/2014/main" id="{A0470392-6C9E-144C-9D9F-513C03DDE8BD}"/>
              </a:ext>
            </a:extLst>
          </p:cNvPr>
          <p:cNvPicPr>
            <a:picLocks noChangeAspect="1"/>
          </p:cNvPicPr>
          <p:nvPr/>
        </p:nvPicPr>
        <p:blipFill>
          <a:blip r:embed="rId2"/>
          <a:stretch>
            <a:fillRect/>
          </a:stretch>
        </p:blipFill>
        <p:spPr>
          <a:xfrm>
            <a:off x="5015605" y="1700750"/>
            <a:ext cx="6810497" cy="2006277"/>
          </a:xfrm>
          <a:prstGeom prst="rect">
            <a:avLst/>
          </a:prstGeom>
        </p:spPr>
      </p:pic>
      <p:sp>
        <p:nvSpPr>
          <p:cNvPr id="6" name="Rectangle 5">
            <a:extLst>
              <a:ext uri="{FF2B5EF4-FFF2-40B4-BE49-F238E27FC236}">
                <a16:creationId xmlns:a16="http://schemas.microsoft.com/office/drawing/2014/main" id="{C9B18A31-3032-384E-90C4-722863677073}"/>
              </a:ext>
            </a:extLst>
          </p:cNvPr>
          <p:cNvSpPr/>
          <p:nvPr/>
        </p:nvSpPr>
        <p:spPr>
          <a:xfrm>
            <a:off x="670879" y="1600092"/>
            <a:ext cx="10850242" cy="2006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8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1263</Words>
  <Application>Microsoft Macintosh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Welcome!</vt:lpstr>
      <vt:lpstr>Definition of odds ratio (OR) </vt:lpstr>
      <vt:lpstr>Calculating odds ratio (OR)</vt:lpstr>
      <vt:lpstr>When is it used?</vt:lpstr>
      <vt:lpstr>True odds ratio vs. Sample odds ratio</vt:lpstr>
      <vt:lpstr>Confidence Interval</vt:lpstr>
      <vt:lpstr>Confidence Interval (contd.)</vt:lpstr>
      <vt:lpstr>Interpretation</vt:lpstr>
      <vt:lpstr>(Optional) Use your own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Sooyoung Kim</dc:creator>
  <cp:lastModifiedBy>Sooyoung Kim</cp:lastModifiedBy>
  <cp:revision>4</cp:revision>
  <dcterms:created xsi:type="dcterms:W3CDTF">2022-03-29T13:10:37Z</dcterms:created>
  <dcterms:modified xsi:type="dcterms:W3CDTF">2022-03-30T13:54:56Z</dcterms:modified>
</cp:coreProperties>
</file>