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12" r:id="rId2"/>
    <p:sldId id="2362" r:id="rId3"/>
    <p:sldId id="2363" r:id="rId4"/>
    <p:sldId id="2365" r:id="rId5"/>
    <p:sldId id="2367" r:id="rId6"/>
    <p:sldId id="2370" r:id="rId7"/>
    <p:sldId id="2368" r:id="rId8"/>
    <p:sldId id="2369" r:id="rId9"/>
    <p:sldId id="2371" r:id="rId10"/>
    <p:sldId id="2372" r:id="rId11"/>
  </p:sldIdLst>
  <p:sldSz cx="9906000" cy="6858000" type="A4"/>
  <p:notesSz cx="12192000" cy="6858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Proxima Nova" charset="0"/>
      <p:regular r:id="rId17"/>
      <p:bold r:id="rId18"/>
      <p:italic r:id="rId19"/>
      <p:boldItalic r:id="rId20"/>
    </p:embeddedFont>
    <p:embeddedFont>
      <p:font typeface="Lato Light" charset="0"/>
      <p:regular r:id="rId21"/>
      <p:bold r:id="rId22"/>
      <p:italic r:id="rId23"/>
      <p:boldItalic r:id="rId24"/>
    </p:embeddedFont>
    <p:embeddedFont>
      <p:font typeface="Proxima Nova Light" charset="0"/>
      <p:regular r:id="rId25"/>
    </p:embeddedFont>
  </p:embeddedFontLst>
  <p:defaultTextStyle>
    <a:defPPr>
      <a:defRPr lang="ru-RU"/>
    </a:defPPr>
    <a:lvl1pPr marL="0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5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0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75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71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68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0" userDrawn="1">
          <p15:clr>
            <a:srgbClr val="A4A3A4"/>
          </p15:clr>
        </p15:guide>
        <p15:guide id="2" pos="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94D38"/>
    <a:srgbClr val="009900"/>
    <a:srgbClr val="1F497D"/>
    <a:srgbClr val="A50021"/>
    <a:srgbClr val="003300"/>
    <a:srgbClr val="174F20"/>
    <a:srgbClr val="006600"/>
    <a:srgbClr val="33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6" autoAdjust="0"/>
    <p:restoredTop sz="98841" autoAdjust="0"/>
  </p:normalViewPr>
  <p:slideViewPr>
    <p:cSldViewPr>
      <p:cViewPr>
        <p:scale>
          <a:sx n="70" d="100"/>
          <a:sy n="70" d="100"/>
        </p:scale>
        <p:origin x="-1770" y="-540"/>
      </p:cViewPr>
      <p:guideLst>
        <p:guide orient="horz" pos="300"/>
        <p:guide pos="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1411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5308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5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0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75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71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68" algn="l" defTabSz="9141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3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779" y="416814"/>
            <a:ext cx="8366443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1E7D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03" y="6248940"/>
            <a:ext cx="158496" cy="1948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49100" y="1383388"/>
            <a:ext cx="1843961" cy="4867275"/>
          </a:xfrm>
          <a:custGeom>
            <a:avLst/>
            <a:gdLst/>
            <a:ahLst/>
            <a:cxnLst/>
            <a:rect l="l" t="t" r="r" b="b"/>
            <a:pathLst>
              <a:path w="2269490" h="4867275">
                <a:moveTo>
                  <a:pt x="2269363" y="0"/>
                </a:moveTo>
                <a:lnTo>
                  <a:pt x="0" y="0"/>
                </a:lnTo>
                <a:lnTo>
                  <a:pt x="0" y="4867021"/>
                </a:lnTo>
                <a:lnTo>
                  <a:pt x="2269363" y="4867021"/>
                </a:lnTo>
                <a:lnTo>
                  <a:pt x="226936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720"/>
          </a:p>
        </p:txBody>
      </p:sp>
      <p:sp>
        <p:nvSpPr>
          <p:cNvPr id="18" name="bg object 18"/>
          <p:cNvSpPr/>
          <p:nvPr/>
        </p:nvSpPr>
        <p:spPr>
          <a:xfrm>
            <a:off x="3941867" y="5353392"/>
            <a:ext cx="1684019" cy="773430"/>
          </a:xfrm>
          <a:custGeom>
            <a:avLst/>
            <a:gdLst/>
            <a:ahLst/>
            <a:cxnLst/>
            <a:rect l="l" t="t" r="r" b="b"/>
            <a:pathLst>
              <a:path w="2072640" h="773429">
                <a:moveTo>
                  <a:pt x="2072386" y="0"/>
                </a:moveTo>
                <a:lnTo>
                  <a:pt x="0" y="0"/>
                </a:lnTo>
                <a:lnTo>
                  <a:pt x="0" y="773125"/>
                </a:lnTo>
                <a:lnTo>
                  <a:pt x="2072386" y="773125"/>
                </a:lnTo>
                <a:lnTo>
                  <a:pt x="2072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20"/>
          </a:p>
        </p:txBody>
      </p:sp>
      <p:sp>
        <p:nvSpPr>
          <p:cNvPr id="19" name="bg object 19"/>
          <p:cNvSpPr/>
          <p:nvPr/>
        </p:nvSpPr>
        <p:spPr>
          <a:xfrm>
            <a:off x="3941867" y="5353392"/>
            <a:ext cx="1684019" cy="773430"/>
          </a:xfrm>
          <a:custGeom>
            <a:avLst/>
            <a:gdLst/>
            <a:ahLst/>
            <a:cxnLst/>
            <a:rect l="l" t="t" r="r" b="b"/>
            <a:pathLst>
              <a:path w="2072640" h="773429">
                <a:moveTo>
                  <a:pt x="0" y="773125"/>
                </a:moveTo>
                <a:lnTo>
                  <a:pt x="2072386" y="773125"/>
                </a:lnTo>
                <a:lnTo>
                  <a:pt x="2072386" y="0"/>
                </a:lnTo>
                <a:lnTo>
                  <a:pt x="0" y="0"/>
                </a:lnTo>
                <a:lnTo>
                  <a:pt x="0" y="773125"/>
                </a:lnTo>
                <a:close/>
              </a:path>
            </a:pathLst>
          </a:custGeom>
          <a:ln w="127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 sz="1720"/>
          </a:p>
        </p:txBody>
      </p:sp>
      <p:sp>
        <p:nvSpPr>
          <p:cNvPr id="20" name="bg object 20"/>
          <p:cNvSpPr/>
          <p:nvPr/>
        </p:nvSpPr>
        <p:spPr>
          <a:xfrm>
            <a:off x="-227" y="0"/>
            <a:ext cx="252809" cy="6858000"/>
          </a:xfrm>
          <a:custGeom>
            <a:avLst/>
            <a:gdLst/>
            <a:ahLst/>
            <a:cxnLst/>
            <a:rect l="l" t="t" r="r" b="b"/>
            <a:pathLst>
              <a:path w="311150" h="6858000">
                <a:moveTo>
                  <a:pt x="310870" y="0"/>
                </a:moveTo>
                <a:lnTo>
                  <a:pt x="0" y="0"/>
                </a:lnTo>
                <a:lnTo>
                  <a:pt x="0" y="6858000"/>
                </a:lnTo>
                <a:lnTo>
                  <a:pt x="310870" y="6858000"/>
                </a:lnTo>
                <a:lnTo>
                  <a:pt x="310870" y="0"/>
                </a:lnTo>
                <a:close/>
              </a:path>
            </a:pathLst>
          </a:custGeom>
          <a:solidFill>
            <a:srgbClr val="1E7DFF"/>
          </a:solidFill>
        </p:spPr>
        <p:txBody>
          <a:bodyPr wrap="square" lIns="0" tIns="0" rIns="0" bIns="0" rtlCol="0"/>
          <a:lstStyle/>
          <a:p>
            <a:endParaRPr sz="1720"/>
          </a:p>
        </p:txBody>
      </p:sp>
      <p:sp>
        <p:nvSpPr>
          <p:cNvPr id="21" name="bg object 21"/>
          <p:cNvSpPr/>
          <p:nvPr/>
        </p:nvSpPr>
        <p:spPr>
          <a:xfrm>
            <a:off x="717771" y="1473200"/>
            <a:ext cx="149622" cy="95250"/>
          </a:xfrm>
          <a:custGeom>
            <a:avLst/>
            <a:gdLst/>
            <a:ahLst/>
            <a:cxnLst/>
            <a:rect l="l" t="t" r="r" b="b"/>
            <a:pathLst>
              <a:path w="184150" h="95250">
                <a:moveTo>
                  <a:pt x="184150" y="0"/>
                </a:moveTo>
                <a:lnTo>
                  <a:pt x="0" y="0"/>
                </a:lnTo>
                <a:lnTo>
                  <a:pt x="0" y="95250"/>
                </a:lnTo>
                <a:lnTo>
                  <a:pt x="184150" y="95250"/>
                </a:lnTo>
                <a:lnTo>
                  <a:pt x="18415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172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779" y="416814"/>
            <a:ext cx="8366443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1E7D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3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3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779" y="416814"/>
            <a:ext cx="8366443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1E7D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56130588-0B14-4A51-ADBE-1ECFCCEA1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559" y="1953048"/>
            <a:ext cx="7400887" cy="3120330"/>
          </a:xfrm>
          <a:custGeom>
            <a:avLst/>
            <a:gdLst>
              <a:gd name="connsiteX0" fmla="*/ 2546222 w 9108784"/>
              <a:gd name="connsiteY0" fmla="*/ 1888352 h 3120330"/>
              <a:gd name="connsiteX1" fmla="*/ 3271266 w 9108784"/>
              <a:gd name="connsiteY1" fmla="*/ 1888352 h 3120330"/>
              <a:gd name="connsiteX2" fmla="*/ 3623291 w 9108784"/>
              <a:gd name="connsiteY2" fmla="*/ 2504341 h 3120330"/>
              <a:gd name="connsiteX3" fmla="*/ 3271266 w 9108784"/>
              <a:gd name="connsiteY3" fmla="*/ 3120330 h 3120330"/>
              <a:gd name="connsiteX4" fmla="*/ 2546222 w 9108784"/>
              <a:gd name="connsiteY4" fmla="*/ 3120330 h 3120330"/>
              <a:gd name="connsiteX5" fmla="*/ 2194199 w 9108784"/>
              <a:gd name="connsiteY5" fmla="*/ 2504341 h 3120330"/>
              <a:gd name="connsiteX6" fmla="*/ 4740419 w 9108784"/>
              <a:gd name="connsiteY6" fmla="*/ 1880014 h 3120330"/>
              <a:gd name="connsiteX7" fmla="*/ 5465463 w 9108784"/>
              <a:gd name="connsiteY7" fmla="*/ 1880014 h 3120330"/>
              <a:gd name="connsiteX8" fmla="*/ 5817488 w 9108784"/>
              <a:gd name="connsiteY8" fmla="*/ 2496003 h 3120330"/>
              <a:gd name="connsiteX9" fmla="*/ 5465463 w 9108784"/>
              <a:gd name="connsiteY9" fmla="*/ 3111992 h 3120330"/>
              <a:gd name="connsiteX10" fmla="*/ 4740419 w 9108784"/>
              <a:gd name="connsiteY10" fmla="*/ 3111992 h 3120330"/>
              <a:gd name="connsiteX11" fmla="*/ 4388393 w 9108784"/>
              <a:gd name="connsiteY11" fmla="*/ 2496003 h 3120330"/>
              <a:gd name="connsiteX12" fmla="*/ 6934617 w 9108784"/>
              <a:gd name="connsiteY12" fmla="*/ 1867442 h 3120330"/>
              <a:gd name="connsiteX13" fmla="*/ 7659661 w 9108784"/>
              <a:gd name="connsiteY13" fmla="*/ 1867442 h 3120330"/>
              <a:gd name="connsiteX14" fmla="*/ 8011686 w 9108784"/>
              <a:gd name="connsiteY14" fmla="*/ 2483431 h 3120330"/>
              <a:gd name="connsiteX15" fmla="*/ 7659661 w 9108784"/>
              <a:gd name="connsiteY15" fmla="*/ 3099420 h 3120330"/>
              <a:gd name="connsiteX16" fmla="*/ 6934617 w 9108784"/>
              <a:gd name="connsiteY16" fmla="*/ 3099420 h 3120330"/>
              <a:gd name="connsiteX17" fmla="*/ 6582592 w 9108784"/>
              <a:gd name="connsiteY17" fmla="*/ 2483431 h 3120330"/>
              <a:gd name="connsiteX18" fmla="*/ 1449125 w 9108784"/>
              <a:gd name="connsiteY18" fmla="*/ 1272364 h 3120330"/>
              <a:gd name="connsiteX19" fmla="*/ 2174169 w 9108784"/>
              <a:gd name="connsiteY19" fmla="*/ 1272364 h 3120330"/>
              <a:gd name="connsiteX20" fmla="*/ 2526193 w 9108784"/>
              <a:gd name="connsiteY20" fmla="*/ 1888352 h 3120330"/>
              <a:gd name="connsiteX21" fmla="*/ 2174169 w 9108784"/>
              <a:gd name="connsiteY21" fmla="*/ 2504341 h 3120330"/>
              <a:gd name="connsiteX22" fmla="*/ 1449125 w 9108784"/>
              <a:gd name="connsiteY22" fmla="*/ 2504341 h 3120330"/>
              <a:gd name="connsiteX23" fmla="*/ 1097100 w 9108784"/>
              <a:gd name="connsiteY23" fmla="*/ 1888352 h 3120330"/>
              <a:gd name="connsiteX24" fmla="*/ 5837518 w 9108784"/>
              <a:gd name="connsiteY24" fmla="*/ 1251454 h 3120330"/>
              <a:gd name="connsiteX25" fmla="*/ 6562562 w 9108784"/>
              <a:gd name="connsiteY25" fmla="*/ 1251454 h 3120330"/>
              <a:gd name="connsiteX26" fmla="*/ 6914587 w 9108784"/>
              <a:gd name="connsiteY26" fmla="*/ 1867442 h 3120330"/>
              <a:gd name="connsiteX27" fmla="*/ 6562562 w 9108784"/>
              <a:gd name="connsiteY27" fmla="*/ 2483431 h 3120330"/>
              <a:gd name="connsiteX28" fmla="*/ 5837518 w 9108784"/>
              <a:gd name="connsiteY28" fmla="*/ 2483431 h 3120330"/>
              <a:gd name="connsiteX29" fmla="*/ 5485493 w 9108784"/>
              <a:gd name="connsiteY29" fmla="*/ 1867442 h 3120330"/>
              <a:gd name="connsiteX30" fmla="*/ 3643321 w 9108784"/>
              <a:gd name="connsiteY30" fmla="*/ 1251454 h 3120330"/>
              <a:gd name="connsiteX31" fmla="*/ 4368365 w 9108784"/>
              <a:gd name="connsiteY31" fmla="*/ 1251454 h 3120330"/>
              <a:gd name="connsiteX32" fmla="*/ 4720390 w 9108784"/>
              <a:gd name="connsiteY32" fmla="*/ 1867442 h 3120330"/>
              <a:gd name="connsiteX33" fmla="*/ 4368365 w 9108784"/>
              <a:gd name="connsiteY33" fmla="*/ 2483431 h 3120330"/>
              <a:gd name="connsiteX34" fmla="*/ 3643321 w 9108784"/>
              <a:gd name="connsiteY34" fmla="*/ 2483431 h 3120330"/>
              <a:gd name="connsiteX35" fmla="*/ 3291295 w 9108784"/>
              <a:gd name="connsiteY35" fmla="*/ 1867442 h 3120330"/>
              <a:gd name="connsiteX36" fmla="*/ 8031715 w 9108784"/>
              <a:gd name="connsiteY36" fmla="*/ 1231978 h 3120330"/>
              <a:gd name="connsiteX37" fmla="*/ 8756759 w 9108784"/>
              <a:gd name="connsiteY37" fmla="*/ 1231978 h 3120330"/>
              <a:gd name="connsiteX38" fmla="*/ 9108784 w 9108784"/>
              <a:gd name="connsiteY38" fmla="*/ 1847967 h 3120330"/>
              <a:gd name="connsiteX39" fmla="*/ 8756759 w 9108784"/>
              <a:gd name="connsiteY39" fmla="*/ 2463956 h 3120330"/>
              <a:gd name="connsiteX40" fmla="*/ 8031715 w 9108784"/>
              <a:gd name="connsiteY40" fmla="*/ 2463956 h 3120330"/>
              <a:gd name="connsiteX41" fmla="*/ 7679689 w 9108784"/>
              <a:gd name="connsiteY41" fmla="*/ 1847967 h 3120330"/>
              <a:gd name="connsiteX42" fmla="*/ 352026 w 9108784"/>
              <a:gd name="connsiteY42" fmla="*/ 656375 h 3120330"/>
              <a:gd name="connsiteX43" fmla="*/ 1077070 w 9108784"/>
              <a:gd name="connsiteY43" fmla="*/ 656375 h 3120330"/>
              <a:gd name="connsiteX44" fmla="*/ 1429096 w 9108784"/>
              <a:gd name="connsiteY44" fmla="*/ 1272364 h 3120330"/>
              <a:gd name="connsiteX45" fmla="*/ 1077070 w 9108784"/>
              <a:gd name="connsiteY45" fmla="*/ 1888352 h 3120330"/>
              <a:gd name="connsiteX46" fmla="*/ 352026 w 9108784"/>
              <a:gd name="connsiteY46" fmla="*/ 1888352 h 3120330"/>
              <a:gd name="connsiteX47" fmla="*/ 0 w 9108784"/>
              <a:gd name="connsiteY47" fmla="*/ 1272364 h 3120330"/>
              <a:gd name="connsiteX48" fmla="*/ 4740420 w 9108784"/>
              <a:gd name="connsiteY48" fmla="*/ 635465 h 3120330"/>
              <a:gd name="connsiteX49" fmla="*/ 5465464 w 9108784"/>
              <a:gd name="connsiteY49" fmla="*/ 635465 h 3120330"/>
              <a:gd name="connsiteX50" fmla="*/ 5817489 w 9108784"/>
              <a:gd name="connsiteY50" fmla="*/ 1251454 h 3120330"/>
              <a:gd name="connsiteX51" fmla="*/ 5465464 w 9108784"/>
              <a:gd name="connsiteY51" fmla="*/ 1867442 h 3120330"/>
              <a:gd name="connsiteX52" fmla="*/ 4740420 w 9108784"/>
              <a:gd name="connsiteY52" fmla="*/ 1867442 h 3120330"/>
              <a:gd name="connsiteX53" fmla="*/ 4388394 w 9108784"/>
              <a:gd name="connsiteY53" fmla="*/ 1251454 h 3120330"/>
              <a:gd name="connsiteX54" fmla="*/ 2546222 w 9108784"/>
              <a:gd name="connsiteY54" fmla="*/ 635465 h 3120330"/>
              <a:gd name="connsiteX55" fmla="*/ 3271266 w 9108784"/>
              <a:gd name="connsiteY55" fmla="*/ 635465 h 3120330"/>
              <a:gd name="connsiteX56" fmla="*/ 3623291 w 9108784"/>
              <a:gd name="connsiteY56" fmla="*/ 1251454 h 3120330"/>
              <a:gd name="connsiteX57" fmla="*/ 3271266 w 9108784"/>
              <a:gd name="connsiteY57" fmla="*/ 1867442 h 3120330"/>
              <a:gd name="connsiteX58" fmla="*/ 2546222 w 9108784"/>
              <a:gd name="connsiteY58" fmla="*/ 1867442 h 3120330"/>
              <a:gd name="connsiteX59" fmla="*/ 2194198 w 9108784"/>
              <a:gd name="connsiteY59" fmla="*/ 1251454 h 3120330"/>
              <a:gd name="connsiteX60" fmla="*/ 6934616 w 9108784"/>
              <a:gd name="connsiteY60" fmla="*/ 615989 h 3120330"/>
              <a:gd name="connsiteX61" fmla="*/ 7659660 w 9108784"/>
              <a:gd name="connsiteY61" fmla="*/ 615989 h 3120330"/>
              <a:gd name="connsiteX62" fmla="*/ 8011685 w 9108784"/>
              <a:gd name="connsiteY62" fmla="*/ 1231978 h 3120330"/>
              <a:gd name="connsiteX63" fmla="*/ 7659660 w 9108784"/>
              <a:gd name="connsiteY63" fmla="*/ 1847967 h 3120330"/>
              <a:gd name="connsiteX64" fmla="*/ 6934616 w 9108784"/>
              <a:gd name="connsiteY64" fmla="*/ 1847967 h 3120330"/>
              <a:gd name="connsiteX65" fmla="*/ 6582591 w 9108784"/>
              <a:gd name="connsiteY65" fmla="*/ 1231978 h 3120330"/>
              <a:gd name="connsiteX66" fmla="*/ 1449125 w 9108784"/>
              <a:gd name="connsiteY66" fmla="*/ 15242 h 3120330"/>
              <a:gd name="connsiteX67" fmla="*/ 2174169 w 9108784"/>
              <a:gd name="connsiteY67" fmla="*/ 15242 h 3120330"/>
              <a:gd name="connsiteX68" fmla="*/ 2526193 w 9108784"/>
              <a:gd name="connsiteY68" fmla="*/ 631231 h 3120330"/>
              <a:gd name="connsiteX69" fmla="*/ 2174169 w 9108784"/>
              <a:gd name="connsiteY69" fmla="*/ 1247220 h 3120330"/>
              <a:gd name="connsiteX70" fmla="*/ 1449125 w 9108784"/>
              <a:gd name="connsiteY70" fmla="*/ 1247220 h 3120330"/>
              <a:gd name="connsiteX71" fmla="*/ 1097100 w 9108784"/>
              <a:gd name="connsiteY71" fmla="*/ 631231 h 3120330"/>
              <a:gd name="connsiteX72" fmla="*/ 5837517 w 9108784"/>
              <a:gd name="connsiteY72" fmla="*/ 0 h 3120330"/>
              <a:gd name="connsiteX73" fmla="*/ 6562562 w 9108784"/>
              <a:gd name="connsiteY73" fmla="*/ 0 h 3120330"/>
              <a:gd name="connsiteX74" fmla="*/ 6914587 w 9108784"/>
              <a:gd name="connsiteY74" fmla="*/ 615989 h 3120330"/>
              <a:gd name="connsiteX75" fmla="*/ 6562562 w 9108784"/>
              <a:gd name="connsiteY75" fmla="*/ 1231978 h 3120330"/>
              <a:gd name="connsiteX76" fmla="*/ 5837517 w 9108784"/>
              <a:gd name="connsiteY76" fmla="*/ 1231978 h 3120330"/>
              <a:gd name="connsiteX77" fmla="*/ 5485492 w 9108784"/>
              <a:gd name="connsiteY77" fmla="*/ 615989 h 3120330"/>
              <a:gd name="connsiteX78" fmla="*/ 3643321 w 9108784"/>
              <a:gd name="connsiteY78" fmla="*/ 0 h 3120330"/>
              <a:gd name="connsiteX79" fmla="*/ 4368365 w 9108784"/>
              <a:gd name="connsiteY79" fmla="*/ 0 h 3120330"/>
              <a:gd name="connsiteX80" fmla="*/ 4720390 w 9108784"/>
              <a:gd name="connsiteY80" fmla="*/ 615989 h 3120330"/>
              <a:gd name="connsiteX81" fmla="*/ 4368365 w 9108784"/>
              <a:gd name="connsiteY81" fmla="*/ 1231978 h 3120330"/>
              <a:gd name="connsiteX82" fmla="*/ 3643321 w 9108784"/>
              <a:gd name="connsiteY82" fmla="*/ 1231978 h 3120330"/>
              <a:gd name="connsiteX83" fmla="*/ 3291295 w 9108784"/>
              <a:gd name="connsiteY83" fmla="*/ 615989 h 312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108784" h="3120330">
                <a:moveTo>
                  <a:pt x="2546222" y="1888352"/>
                </a:moveTo>
                <a:lnTo>
                  <a:pt x="3271266" y="1888352"/>
                </a:lnTo>
                <a:lnTo>
                  <a:pt x="3623291" y="2504341"/>
                </a:lnTo>
                <a:lnTo>
                  <a:pt x="3271266" y="3120330"/>
                </a:lnTo>
                <a:lnTo>
                  <a:pt x="2546222" y="3120330"/>
                </a:lnTo>
                <a:lnTo>
                  <a:pt x="2194199" y="2504341"/>
                </a:lnTo>
                <a:close/>
                <a:moveTo>
                  <a:pt x="4740419" y="1880014"/>
                </a:moveTo>
                <a:lnTo>
                  <a:pt x="5465463" y="1880014"/>
                </a:lnTo>
                <a:lnTo>
                  <a:pt x="5817488" y="2496003"/>
                </a:lnTo>
                <a:lnTo>
                  <a:pt x="5465463" y="3111992"/>
                </a:lnTo>
                <a:lnTo>
                  <a:pt x="4740419" y="3111992"/>
                </a:lnTo>
                <a:lnTo>
                  <a:pt x="4388393" y="2496003"/>
                </a:lnTo>
                <a:close/>
                <a:moveTo>
                  <a:pt x="6934617" y="1867442"/>
                </a:moveTo>
                <a:lnTo>
                  <a:pt x="7659661" y="1867442"/>
                </a:lnTo>
                <a:lnTo>
                  <a:pt x="8011686" y="2483431"/>
                </a:lnTo>
                <a:lnTo>
                  <a:pt x="7659661" y="3099420"/>
                </a:lnTo>
                <a:lnTo>
                  <a:pt x="6934617" y="3099420"/>
                </a:lnTo>
                <a:lnTo>
                  <a:pt x="6582592" y="2483431"/>
                </a:lnTo>
                <a:close/>
                <a:moveTo>
                  <a:pt x="1449125" y="1272364"/>
                </a:moveTo>
                <a:lnTo>
                  <a:pt x="2174169" y="1272364"/>
                </a:lnTo>
                <a:lnTo>
                  <a:pt x="2526193" y="1888352"/>
                </a:lnTo>
                <a:lnTo>
                  <a:pt x="2174169" y="2504341"/>
                </a:lnTo>
                <a:lnTo>
                  <a:pt x="1449125" y="2504341"/>
                </a:lnTo>
                <a:lnTo>
                  <a:pt x="1097100" y="1888352"/>
                </a:lnTo>
                <a:close/>
                <a:moveTo>
                  <a:pt x="5837518" y="1251454"/>
                </a:moveTo>
                <a:lnTo>
                  <a:pt x="6562562" y="1251454"/>
                </a:lnTo>
                <a:lnTo>
                  <a:pt x="6914587" y="1867442"/>
                </a:lnTo>
                <a:lnTo>
                  <a:pt x="6562562" y="2483431"/>
                </a:lnTo>
                <a:lnTo>
                  <a:pt x="5837518" y="2483431"/>
                </a:lnTo>
                <a:lnTo>
                  <a:pt x="5485493" y="1867442"/>
                </a:lnTo>
                <a:close/>
                <a:moveTo>
                  <a:pt x="3643321" y="1251454"/>
                </a:moveTo>
                <a:lnTo>
                  <a:pt x="4368365" y="1251454"/>
                </a:lnTo>
                <a:lnTo>
                  <a:pt x="4720390" y="1867442"/>
                </a:lnTo>
                <a:lnTo>
                  <a:pt x="4368365" y="2483431"/>
                </a:lnTo>
                <a:lnTo>
                  <a:pt x="3643321" y="2483431"/>
                </a:lnTo>
                <a:lnTo>
                  <a:pt x="3291295" y="1867442"/>
                </a:lnTo>
                <a:close/>
                <a:moveTo>
                  <a:pt x="8031715" y="1231978"/>
                </a:moveTo>
                <a:lnTo>
                  <a:pt x="8756759" y="1231978"/>
                </a:lnTo>
                <a:lnTo>
                  <a:pt x="9108784" y="1847967"/>
                </a:lnTo>
                <a:lnTo>
                  <a:pt x="8756759" y="2463956"/>
                </a:lnTo>
                <a:lnTo>
                  <a:pt x="8031715" y="2463956"/>
                </a:lnTo>
                <a:lnTo>
                  <a:pt x="7679689" y="1847967"/>
                </a:lnTo>
                <a:close/>
                <a:moveTo>
                  <a:pt x="352026" y="656375"/>
                </a:moveTo>
                <a:lnTo>
                  <a:pt x="1077070" y="656375"/>
                </a:lnTo>
                <a:lnTo>
                  <a:pt x="1429096" y="1272364"/>
                </a:lnTo>
                <a:lnTo>
                  <a:pt x="1077070" y="1888352"/>
                </a:lnTo>
                <a:lnTo>
                  <a:pt x="352026" y="1888352"/>
                </a:lnTo>
                <a:lnTo>
                  <a:pt x="0" y="1272364"/>
                </a:lnTo>
                <a:close/>
                <a:moveTo>
                  <a:pt x="4740420" y="635465"/>
                </a:moveTo>
                <a:lnTo>
                  <a:pt x="5465464" y="635465"/>
                </a:lnTo>
                <a:lnTo>
                  <a:pt x="5817489" y="1251454"/>
                </a:lnTo>
                <a:lnTo>
                  <a:pt x="5465464" y="1867442"/>
                </a:lnTo>
                <a:lnTo>
                  <a:pt x="4740420" y="1867442"/>
                </a:lnTo>
                <a:lnTo>
                  <a:pt x="4388394" y="1251454"/>
                </a:lnTo>
                <a:close/>
                <a:moveTo>
                  <a:pt x="2546222" y="635465"/>
                </a:moveTo>
                <a:lnTo>
                  <a:pt x="3271266" y="635465"/>
                </a:lnTo>
                <a:lnTo>
                  <a:pt x="3623291" y="1251454"/>
                </a:lnTo>
                <a:lnTo>
                  <a:pt x="3271266" y="1867442"/>
                </a:lnTo>
                <a:lnTo>
                  <a:pt x="2546222" y="1867442"/>
                </a:lnTo>
                <a:lnTo>
                  <a:pt x="2194198" y="1251454"/>
                </a:lnTo>
                <a:close/>
                <a:moveTo>
                  <a:pt x="6934616" y="615989"/>
                </a:moveTo>
                <a:lnTo>
                  <a:pt x="7659660" y="615989"/>
                </a:lnTo>
                <a:lnTo>
                  <a:pt x="8011685" y="1231978"/>
                </a:lnTo>
                <a:lnTo>
                  <a:pt x="7659660" y="1847967"/>
                </a:lnTo>
                <a:lnTo>
                  <a:pt x="6934616" y="1847967"/>
                </a:lnTo>
                <a:lnTo>
                  <a:pt x="6582591" y="1231978"/>
                </a:lnTo>
                <a:close/>
                <a:moveTo>
                  <a:pt x="1449125" y="15242"/>
                </a:moveTo>
                <a:lnTo>
                  <a:pt x="2174169" y="15242"/>
                </a:lnTo>
                <a:lnTo>
                  <a:pt x="2526193" y="631231"/>
                </a:lnTo>
                <a:lnTo>
                  <a:pt x="2174169" y="1247220"/>
                </a:lnTo>
                <a:lnTo>
                  <a:pt x="1449125" y="1247220"/>
                </a:lnTo>
                <a:lnTo>
                  <a:pt x="1097100" y="631231"/>
                </a:lnTo>
                <a:close/>
                <a:moveTo>
                  <a:pt x="5837517" y="0"/>
                </a:moveTo>
                <a:lnTo>
                  <a:pt x="6562562" y="0"/>
                </a:lnTo>
                <a:lnTo>
                  <a:pt x="6914587" y="615989"/>
                </a:lnTo>
                <a:lnTo>
                  <a:pt x="6562562" y="1231978"/>
                </a:lnTo>
                <a:lnTo>
                  <a:pt x="5837517" y="1231978"/>
                </a:lnTo>
                <a:lnTo>
                  <a:pt x="5485492" y="615989"/>
                </a:lnTo>
                <a:close/>
                <a:moveTo>
                  <a:pt x="3643321" y="0"/>
                </a:moveTo>
                <a:lnTo>
                  <a:pt x="4368365" y="0"/>
                </a:lnTo>
                <a:lnTo>
                  <a:pt x="4720390" y="615989"/>
                </a:lnTo>
                <a:lnTo>
                  <a:pt x="4368365" y="1231978"/>
                </a:lnTo>
                <a:lnTo>
                  <a:pt x="3643321" y="1231978"/>
                </a:lnTo>
                <a:lnTo>
                  <a:pt x="3291295" y="615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sz="975"/>
            </a:lvl1pPr>
          </a:lstStyle>
          <a:p>
            <a:pPr lvl="0"/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48A8C3-C0B3-4092-91F9-AE1D0E09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B92C-909B-48B9-B362-5083718E8EBA}" type="datetime1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3150AF-F2D3-4803-9061-D188DE87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A32941-5DEA-469F-B5A4-3CDD8E9A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29D-7900-4CC7-8B42-88ABEA4DE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96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DD2108-0FF0-77C5-2FAC-72E16F06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759758"/>
            <a:ext cx="7429500" cy="750205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BD5BE9E-749A-8C56-7A95-38BB1216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30008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82" indent="0" algn="ctr">
              <a:buNone/>
              <a:defRPr sz="1625"/>
            </a:lvl2pPr>
            <a:lvl3pPr marL="742965" indent="0" algn="ctr">
              <a:buNone/>
              <a:defRPr sz="1463"/>
            </a:lvl3pPr>
            <a:lvl4pPr marL="1114447" indent="0" algn="ctr">
              <a:buNone/>
              <a:defRPr sz="1300"/>
            </a:lvl4pPr>
            <a:lvl5pPr marL="1485930" indent="0" algn="ctr">
              <a:buNone/>
              <a:defRPr sz="1300"/>
            </a:lvl5pPr>
            <a:lvl6pPr marL="1857412" indent="0" algn="ctr">
              <a:buNone/>
              <a:defRPr sz="1300"/>
            </a:lvl6pPr>
            <a:lvl7pPr marL="2228895" indent="0" algn="ctr">
              <a:buNone/>
              <a:defRPr sz="1300"/>
            </a:lvl7pPr>
            <a:lvl8pPr marL="2600377" indent="0" algn="ctr">
              <a:buNone/>
              <a:defRPr sz="1300"/>
            </a:lvl8pPr>
            <a:lvl9pPr marL="2971859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347BE25-2A60-96EC-76F7-770D7EDD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FD6E-E721-4CBF-8EB0-6E29A9663EDC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1A9863-F14B-AF43-E7E9-9A148D3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5D39F7-CEE2-11F1-0048-35422137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3475-CEDA-4C48-92A9-535702811B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73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7AA86-B4A1-4B67-8F6B-4CC65DF3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E8567-52B6-4371-BA65-159C0239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7"/>
            <a:ext cx="421005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7FA592-81C7-4EC7-9B3C-21629482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7"/>
            <a:ext cx="421005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8E2FC4-0E17-4840-99D8-0A240195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551-A293-4EBD-9315-BE179A3C73B4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8EAC73-379E-45DD-BF13-ED286EB9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048A82-3CFC-4E1F-932A-84D5DA1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CA18-4FFE-4B14-8660-6C772B8D05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09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86C68D03-6E22-C847-9A42-73B7D5073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3332822"/>
            <a:ext cx="500203" cy="192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 b="0" i="0">
                <a:solidFill>
                  <a:schemeClr val="tx1">
                    <a:tint val="75000"/>
                  </a:schemeClr>
                </a:solidFill>
                <a:latin typeface="Proxima Nova Light" panose="02000506030000020004" pitchFamily="2" charset="0"/>
              </a:defRPr>
            </a:lvl1pPr>
          </a:lstStyle>
          <a:p>
            <a:fld id="{3653BA7F-F56A-FF4F-82DE-896D65FD2C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5211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6803" y="6248940"/>
            <a:ext cx="158496" cy="1948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779" y="416814"/>
            <a:ext cx="836644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E7D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3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2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2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2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09" r:id="rId7"/>
    <p:sldLayoutId id="2147483710" r:id="rId8"/>
    <p:sldLayoutId id="2147483711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82">
        <a:defRPr>
          <a:latin typeface="+mn-lt"/>
          <a:ea typeface="+mn-ea"/>
          <a:cs typeface="+mn-cs"/>
        </a:defRPr>
      </a:lvl2pPr>
      <a:lvl3pPr marL="742965">
        <a:defRPr>
          <a:latin typeface="+mn-lt"/>
          <a:ea typeface="+mn-ea"/>
          <a:cs typeface="+mn-cs"/>
        </a:defRPr>
      </a:lvl3pPr>
      <a:lvl4pPr marL="1114447">
        <a:defRPr>
          <a:latin typeface="+mn-lt"/>
          <a:ea typeface="+mn-ea"/>
          <a:cs typeface="+mn-cs"/>
        </a:defRPr>
      </a:lvl4pPr>
      <a:lvl5pPr marL="1485930">
        <a:defRPr>
          <a:latin typeface="+mn-lt"/>
          <a:ea typeface="+mn-ea"/>
          <a:cs typeface="+mn-cs"/>
        </a:defRPr>
      </a:lvl5pPr>
      <a:lvl6pPr marL="1857412">
        <a:defRPr>
          <a:latin typeface="+mn-lt"/>
          <a:ea typeface="+mn-ea"/>
          <a:cs typeface="+mn-cs"/>
        </a:defRPr>
      </a:lvl6pPr>
      <a:lvl7pPr marL="2228895">
        <a:defRPr>
          <a:latin typeface="+mn-lt"/>
          <a:ea typeface="+mn-ea"/>
          <a:cs typeface="+mn-cs"/>
        </a:defRPr>
      </a:lvl7pPr>
      <a:lvl8pPr marL="2600377">
        <a:defRPr>
          <a:latin typeface="+mn-lt"/>
          <a:ea typeface="+mn-ea"/>
          <a:cs typeface="+mn-cs"/>
        </a:defRPr>
      </a:lvl8pPr>
      <a:lvl9pPr marL="29718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82">
        <a:defRPr>
          <a:latin typeface="+mn-lt"/>
          <a:ea typeface="+mn-ea"/>
          <a:cs typeface="+mn-cs"/>
        </a:defRPr>
      </a:lvl2pPr>
      <a:lvl3pPr marL="742965">
        <a:defRPr>
          <a:latin typeface="+mn-lt"/>
          <a:ea typeface="+mn-ea"/>
          <a:cs typeface="+mn-cs"/>
        </a:defRPr>
      </a:lvl3pPr>
      <a:lvl4pPr marL="1114447">
        <a:defRPr>
          <a:latin typeface="+mn-lt"/>
          <a:ea typeface="+mn-ea"/>
          <a:cs typeface="+mn-cs"/>
        </a:defRPr>
      </a:lvl4pPr>
      <a:lvl5pPr marL="1485930">
        <a:defRPr>
          <a:latin typeface="+mn-lt"/>
          <a:ea typeface="+mn-ea"/>
          <a:cs typeface="+mn-cs"/>
        </a:defRPr>
      </a:lvl5pPr>
      <a:lvl6pPr marL="1857412">
        <a:defRPr>
          <a:latin typeface="+mn-lt"/>
          <a:ea typeface="+mn-ea"/>
          <a:cs typeface="+mn-cs"/>
        </a:defRPr>
      </a:lvl6pPr>
      <a:lvl7pPr marL="2228895">
        <a:defRPr>
          <a:latin typeface="+mn-lt"/>
          <a:ea typeface="+mn-ea"/>
          <a:cs typeface="+mn-cs"/>
        </a:defRPr>
      </a:lvl7pPr>
      <a:lvl8pPr marL="2600377">
        <a:defRPr>
          <a:latin typeface="+mn-lt"/>
          <a:ea typeface="+mn-ea"/>
          <a:cs typeface="+mn-cs"/>
        </a:defRPr>
      </a:lvl8pPr>
      <a:lvl9pPr marL="29718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7.png"/><Relationship Id="rId7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.jpe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6.png"/><Relationship Id="rId10" Type="http://schemas.openxmlformats.org/officeDocument/2006/relationships/image" Target="../media/image27.jpeg"/><Relationship Id="rId4" Type="http://schemas.openxmlformats.org/officeDocument/2006/relationships/image" Target="../media/image20.png"/><Relationship Id="rId9" Type="http://schemas.openxmlformats.org/officeDocument/2006/relationships/image" Target="../media/image26.jpeg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8.jpeg"/><Relationship Id="rId10" Type="http://schemas.openxmlformats.org/officeDocument/2006/relationships/image" Target="../media/image32.png"/><Relationship Id="rId4" Type="http://schemas.openxmlformats.org/officeDocument/2006/relationships/image" Target="../media/image2.jpe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12" Type="http://schemas.openxmlformats.org/officeDocument/2006/relationships/image" Target="../media/image3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36.jpeg"/><Relationship Id="rId5" Type="http://schemas.openxmlformats.org/officeDocument/2006/relationships/image" Target="../media/image2.jpe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8.jpeg"/><Relationship Id="rId10" Type="http://schemas.openxmlformats.org/officeDocument/2006/relationships/hyperlink" Target="https://www.kisc.kz/pcid/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43.png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8.jpe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5" descr="D:\Desktop\photo5231351462125223037.jpg"/>
          <p:cNvPicPr>
            <a:picLocks noChangeAspect="1" noChangeArrowheads="1"/>
          </p:cNvPicPr>
          <p:nvPr/>
        </p:nvPicPr>
        <p:blipFill>
          <a:blip r:embed="rId2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pic>
        <p:nvPicPr>
          <p:cNvPr id="14" name="Рисунок 13" descr="facial-recognition-technology-concept-as-woman-has-2021-08-28-23-07-26-utc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738158" y="1857364"/>
            <a:ext cx="8572560" cy="308179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393876-E9F6-4534-AD5E-E50655B80D68}"/>
              </a:ext>
            </a:extLst>
          </p:cNvPr>
          <p:cNvSpPr/>
          <p:nvPr/>
        </p:nvSpPr>
        <p:spPr>
          <a:xfrm>
            <a:off x="1738290" y="5508702"/>
            <a:ext cx="6736524" cy="4206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ru-RU" sz="1200" b="1" spc="163" smtClean="0">
                <a:solidFill>
                  <a:srgbClr val="194D38"/>
                </a:solidFill>
              </a:rPr>
              <a:t>ООО «ИНТЕГРАЦИЯ ДИСТРИБУЦИЯ ПРОЕКТЫ»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ru-RU" sz="1200" b="1" spc="20" smtClean="0">
                <a:solidFill>
                  <a:srgbClr val="194D38"/>
                </a:solidFill>
              </a:rPr>
              <a:t>ПОСТАВЩИК ИНЖЕНЕРНЫХ, ТЕХНОЛОГИЧЕСКИХ, КОНСАЛТИНГОВЫХ УСЛУГ И РЕШЕНИЙ</a:t>
            </a:r>
            <a:endParaRPr lang="ru-RU" sz="1200" b="1" spc="20" dirty="0">
              <a:solidFill>
                <a:srgbClr val="194D38"/>
              </a:solidFill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xmlns="" id="{56E2E4AF-8FA0-4791-89B1-41DFBDDB3F38}"/>
              </a:ext>
            </a:extLst>
          </p:cNvPr>
          <p:cNvGrpSpPr/>
          <p:nvPr/>
        </p:nvGrpSpPr>
        <p:grpSpPr>
          <a:xfrm>
            <a:off x="1345051" y="39515"/>
            <a:ext cx="7311114" cy="1504716"/>
            <a:chOff x="1096726" y="-1260001"/>
            <a:chExt cx="8998294" cy="1851960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xmlns="" id="{6DEF64B2-E4E8-4478-A135-DC45A59E0332}"/>
                </a:ext>
              </a:extLst>
            </p:cNvPr>
            <p:cNvSpPr txBox="1">
              <a:spLocks/>
            </p:cNvSpPr>
            <p:nvPr/>
          </p:nvSpPr>
          <p:spPr>
            <a:xfrm>
              <a:off x="2659935" y="-1260001"/>
              <a:ext cx="5890887" cy="4537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3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1400" b="1" spc="163" smtClean="0">
                  <a:solidFill>
                    <a:schemeClr val="bg1"/>
                  </a:solidFill>
                  <a:latin typeface="+mn-lt"/>
                </a:rPr>
                <a:t>РЕШЕНИЕ ДЛЯ ГОСУДАРСТВЕННОГО СЕКТОРА</a:t>
              </a:r>
              <a:endParaRPr lang="ru-RU" sz="1400" b="1" spc="163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A952A0E-493C-40B1-A00D-0E3480534EC7}"/>
                </a:ext>
              </a:extLst>
            </p:cNvPr>
            <p:cNvSpPr txBox="1"/>
            <p:nvPr/>
          </p:nvSpPr>
          <p:spPr>
            <a:xfrm>
              <a:off x="1096726" y="-468687"/>
              <a:ext cx="8998294" cy="1060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2800" b="1" spc="244" smtClean="0">
                  <a:solidFill>
                    <a:srgbClr val="194D38"/>
                  </a:solidFill>
                  <a:latin typeface="+mj-lt"/>
                </a:rPr>
                <a:t>САМОФИНАНСИРУЕМЫЙ ПРОЕКТ ЦИФРОВОЙ СТРАНЫ</a:t>
              </a:r>
              <a:endParaRPr lang="en-US" sz="2800" b="1" spc="244" dirty="0">
                <a:solidFill>
                  <a:srgbClr val="194D38"/>
                </a:solidFill>
                <a:latin typeface="+mj-lt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990F9A55-147B-C649-9A39-C176C0FFB3FD}"/>
              </a:ext>
            </a:extLst>
          </p:cNvPr>
          <p:cNvGrpSpPr/>
          <p:nvPr/>
        </p:nvGrpSpPr>
        <p:grpSpPr>
          <a:xfrm>
            <a:off x="3309926" y="6286520"/>
            <a:ext cx="4158093" cy="451264"/>
            <a:chOff x="4218185" y="6231659"/>
            <a:chExt cx="3949515" cy="428628"/>
          </a:xfrm>
        </p:grpSpPr>
        <p:sp>
          <p:nvSpPr>
            <p:cNvPr id="15" name="object 4"/>
            <p:cNvSpPr/>
            <p:nvPr/>
          </p:nvSpPr>
          <p:spPr>
            <a:xfrm>
              <a:off x="4218185" y="6231659"/>
              <a:ext cx="1643074" cy="428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20"/>
            </a:p>
          </p:txBody>
        </p:sp>
        <p:pic>
          <p:nvPicPr>
            <p:cNvPr id="16" name="Picture 2" descr="https://i.gyazo.com/f61128a77cd62388bf169f3b589603d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5998" y="6280860"/>
              <a:ext cx="2071702" cy="330226"/>
            </a:xfrm>
            <a:prstGeom prst="rect">
              <a:avLst/>
            </a:prstGeom>
            <a:noFill/>
          </p:spPr>
        </p:pic>
      </p:grpSp>
      <p:pic>
        <p:nvPicPr>
          <p:cNvPr id="18" name="Google Shape;734;g101535a7556_1_0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7667644" y="6429396"/>
            <a:ext cx="1785950" cy="21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Picture 11" descr="https://i.gyazo.com/5ea28e2adc448c31fd41ee482cc7dad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9247" y="6357958"/>
            <a:ext cx="932135" cy="409575"/>
          </a:xfrm>
          <a:prstGeom prst="rect">
            <a:avLst/>
          </a:prstGeom>
          <a:noFill/>
        </p:spPr>
      </p:pic>
      <p:sp>
        <p:nvSpPr>
          <p:cNvPr id="1037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9" name="Picture 15" descr="D:\Desktop\photo523135146212522303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pic>
        <p:nvPicPr>
          <p:cNvPr id="6146" name="Picture 2" descr="https://wellsoft.pro/Content/images/icons/logo@2x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9530" y="6429396"/>
            <a:ext cx="1357322" cy="267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80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D:\Desktop\photo5231351462125223037.jpg"/>
          <p:cNvPicPr>
            <a:picLocks noChangeAspect="1" noChangeArrowheads="1"/>
          </p:cNvPicPr>
          <p:nvPr/>
        </p:nvPicPr>
        <p:blipFill>
          <a:blip r:embed="rId2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4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Picture 15" descr="D:\Desktop\photo52313514621252230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07923" y="74431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cs typeface="Proxima Nova"/>
                <a:sym typeface="Proxima Nova"/>
              </a:rPr>
              <a:t>ВОЗМОЖНОСТИ ДЛЯ ГОСУДАРСТВА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7" name="AutoShape 2" descr="blob:https://web.telegram.org/5ef69395-e714-443a-9ba6-d29c9b254f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Google Shape;322;g11912ec567f_0_139"/>
          <p:cNvSpPr/>
          <p:nvPr/>
        </p:nvSpPr>
        <p:spPr>
          <a:xfrm>
            <a:off x="309530" y="727982"/>
            <a:ext cx="4500594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4704" y="2567097"/>
            <a:ext cx="21645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ЕДИНАЯ </a:t>
            </a:r>
          </a:p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БИОМЕТРИЧЕСКАЯ </a:t>
            </a:r>
          </a:p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СИСТЕМА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Google Shape;343;g11912ec567f_0_139"/>
          <p:cNvPicPr preferRelativeResize="0"/>
          <p:nvPr/>
        </p:nvPicPr>
        <p:blipFill rotWithShape="1">
          <a:blip r:embed="rId4" cstate="print">
            <a:alphaModFix/>
          </a:blip>
          <a:srcRect l="70950" t="25879" r="14797" b="59777"/>
          <a:stretch/>
        </p:blipFill>
        <p:spPr>
          <a:xfrm>
            <a:off x="309530" y="2714620"/>
            <a:ext cx="500066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22;g11912ec567f_0_139"/>
          <p:cNvSpPr/>
          <p:nvPr/>
        </p:nvSpPr>
        <p:spPr>
          <a:xfrm>
            <a:off x="5095876" y="720342"/>
            <a:ext cx="4500594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8158" y="4143380"/>
            <a:ext cx="2643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chemeClr val="bg1"/>
                </a:solidFill>
              </a:rPr>
              <a:t>ЕЭСГУ «МОЯ БЕЛАРУСЬ»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13" name="Google Shape;194;gfa568255cb_1_229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38093" y="4143380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AutoShape 97"/>
          <p:cNvSpPr>
            <a:spLocks/>
          </p:cNvSpPr>
          <p:nvPr/>
        </p:nvSpPr>
        <p:spPr bwMode="auto">
          <a:xfrm>
            <a:off x="595282" y="4140388"/>
            <a:ext cx="142876" cy="28575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66654" y="2371055"/>
            <a:ext cx="2786082" cy="1129383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66654" y="3728377"/>
            <a:ext cx="2786082" cy="1129383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3524240" y="2357430"/>
            <a:ext cx="2786082" cy="2500330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Соединительная линия уступом 26"/>
          <p:cNvCxnSpPr>
            <a:stCxn id="15" idx="3"/>
            <a:endCxn id="25" idx="1"/>
          </p:cNvCxnSpPr>
          <p:nvPr/>
        </p:nvCxnSpPr>
        <p:spPr>
          <a:xfrm>
            <a:off x="2952736" y="2935747"/>
            <a:ext cx="571504" cy="67184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24" idx="3"/>
            <a:endCxn id="25" idx="1"/>
          </p:cNvCxnSpPr>
          <p:nvPr/>
        </p:nvCxnSpPr>
        <p:spPr>
          <a:xfrm flipV="1">
            <a:off x="2952736" y="3607595"/>
            <a:ext cx="571504" cy="68547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667116" y="2500306"/>
            <a:ext cx="1825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BIG DATA</a:t>
            </a:r>
            <a:endParaRPr lang="ru-RU" b="1" smtClean="0">
              <a:solidFill>
                <a:schemeClr val="bg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595678" y="2960833"/>
            <a:ext cx="26432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- </a:t>
            </a:r>
            <a:r>
              <a:rPr lang="ru-RU" sz="1400" b="1" smtClean="0">
                <a:solidFill>
                  <a:schemeClr val="bg1"/>
                </a:solidFill>
              </a:rPr>
              <a:t>НАКОПЛЕНИЕ БОЛЬШОГО КОЛИЧЕСТВА ДАННЫХ</a:t>
            </a:r>
          </a:p>
          <a:p>
            <a:endParaRPr lang="ru-RU" sz="1400" b="1" smtClean="0">
              <a:solidFill>
                <a:schemeClr val="bg1"/>
              </a:solidFill>
            </a:endParaRPr>
          </a:p>
          <a:p>
            <a:r>
              <a:rPr lang="en-US" sz="1400" b="1" smtClean="0">
                <a:solidFill>
                  <a:schemeClr val="bg1"/>
                </a:solidFill>
              </a:rPr>
              <a:t>- </a:t>
            </a:r>
            <a:r>
              <a:rPr lang="ru-RU" sz="1400" b="1" smtClean="0">
                <a:solidFill>
                  <a:schemeClr val="bg1"/>
                </a:solidFill>
              </a:rPr>
              <a:t>ПРОГНОСТИЧЕСКИЙ И СТАТИСТИЧЕСКИЙ АНАЛИЗ</a:t>
            </a:r>
          </a:p>
          <a:p>
            <a:endParaRPr lang="ru-RU" sz="1400" b="1" smtClean="0">
              <a:solidFill>
                <a:schemeClr val="bg1"/>
              </a:solidFill>
            </a:endParaRPr>
          </a:p>
          <a:p>
            <a:r>
              <a:rPr lang="en-US" sz="1400" b="1" smtClean="0">
                <a:solidFill>
                  <a:schemeClr val="bg1"/>
                </a:solidFill>
              </a:rPr>
              <a:t>- </a:t>
            </a:r>
            <a:r>
              <a:rPr lang="ru-RU" sz="1400" b="1" smtClean="0">
                <a:solidFill>
                  <a:schemeClr val="bg1"/>
                </a:solidFill>
              </a:rPr>
              <a:t>ВИЗУАЛИЗАЦИЯ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6667512" y="1253961"/>
            <a:ext cx="2786082" cy="4714908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810388" y="1396941"/>
            <a:ext cx="26432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smtClean="0">
                <a:solidFill>
                  <a:schemeClr val="bg1"/>
                </a:solidFill>
              </a:rPr>
              <a:t>ВЫВОД СТАТИСТИЧЕСКОЙ ИНФОРМАЦИИ И ПРОГНОЗОВ ДЛЯ ПРИНЯТИЕ УПРАВЛЕНЧЕСКОГО РЕШЕНИЯ ПО ВОПРОСАМ ГОСУДАРСТВЕННЫХ ПРОГРАММ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1029" name="Picture 5" descr="https://i.gyazo.com/d31ac76fa717825c525e3dce290ebc7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482" y="3039911"/>
            <a:ext cx="2579892" cy="1428760"/>
          </a:xfrm>
          <a:prstGeom prst="roundRect">
            <a:avLst/>
          </a:prstGeom>
          <a:noFill/>
        </p:spPr>
      </p:pic>
      <p:sp>
        <p:nvSpPr>
          <p:cNvPr id="38" name="Прямоугольник 37"/>
          <p:cNvSpPr/>
          <p:nvPr/>
        </p:nvSpPr>
        <p:spPr>
          <a:xfrm>
            <a:off x="774704" y="791780"/>
            <a:ext cx="3447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ЭЛЕКТРОННОЕ ПРАВИТЕЛЬСТВО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Google Shape;194;gfa568255cb_1_229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38092" y="785794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Прямоугольник 39"/>
          <p:cNvSpPr/>
          <p:nvPr/>
        </p:nvSpPr>
        <p:spPr>
          <a:xfrm>
            <a:off x="6667512" y="4582641"/>
            <a:ext cx="26432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smtClean="0">
                <a:solidFill>
                  <a:schemeClr val="bg1"/>
                </a:solidFill>
              </a:rPr>
              <a:t>С РАСПРЕДЕЛЕНИЯМ ПО УРОВНЯМ ДОСТУПА И АРХИТЕКТУРЕ ГОСУДАРСТВЕННОГО УПРАВЛЕНИЯ</a:t>
            </a:r>
            <a:endParaRPr lang="ru-RU" sz="1400" b="1">
              <a:solidFill>
                <a:schemeClr val="bg1"/>
              </a:solidFill>
            </a:endParaRPr>
          </a:p>
        </p:txBody>
      </p:sp>
      <p:cxnSp>
        <p:nvCxnSpPr>
          <p:cNvPr id="42" name="Прямая со стрелкой 41"/>
          <p:cNvCxnSpPr>
            <a:stCxn id="25" idx="3"/>
            <a:endCxn id="35" idx="1"/>
          </p:cNvCxnSpPr>
          <p:nvPr/>
        </p:nvCxnSpPr>
        <p:spPr>
          <a:xfrm>
            <a:off x="6310322" y="3607595"/>
            <a:ext cx="357190" cy="38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330;g11912ec567f_0_139"/>
          <p:cNvSpPr/>
          <p:nvPr/>
        </p:nvSpPr>
        <p:spPr>
          <a:xfrm>
            <a:off x="320163" y="693090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8;g11912ec567f_0_139"/>
          <p:cNvSpPr/>
          <p:nvPr/>
        </p:nvSpPr>
        <p:spPr>
          <a:xfrm>
            <a:off x="3167050" y="2404566"/>
            <a:ext cx="3643338" cy="3643338"/>
          </a:xfrm>
          <a:prstGeom prst="ellipse">
            <a:avLst/>
          </a:prstGeom>
          <a:solidFill>
            <a:srgbClr val="194D38">
              <a:alpha val="34000"/>
            </a:srgbClr>
          </a:solidFill>
          <a:ln w="38100">
            <a:solidFill>
              <a:srgbClr val="0099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329;g11912ec567f_0_139"/>
          <p:cNvSpPr/>
          <p:nvPr/>
        </p:nvSpPr>
        <p:spPr>
          <a:xfrm>
            <a:off x="4471207" y="3728378"/>
            <a:ext cx="1071570" cy="100013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2;g11912ec567f_0_139"/>
          <p:cNvSpPr/>
          <p:nvPr/>
        </p:nvSpPr>
        <p:spPr>
          <a:xfrm>
            <a:off x="6038196" y="2849856"/>
            <a:ext cx="3643338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66377" y="2900028"/>
            <a:ext cx="21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ЦИФРОВОЙ ГОРОД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Google Shape;327;g11912ec567f_0_139"/>
          <p:cNvSpPr txBox="1"/>
          <p:nvPr/>
        </p:nvSpPr>
        <p:spPr>
          <a:xfrm>
            <a:off x="6953264" y="3376122"/>
            <a:ext cx="2786082" cy="335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000" b="1" i="0" u="none" strike="noStrike" cap="none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Умные перекрестки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Установка комплексов фиксации нарушений ПДД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Внедрение ЦОД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Видеоаналитика для обратки и анализа данных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Установка датчиков сбора информации для контроля и формирования данных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Интеграция решений и технологий в единую интеллектуальную транспортную систему городских услуг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Внедрение систем весогабаритного контроля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Создание мобильного приложения для быстрого доступа к сервисам и оплаты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5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Цифровизация городского транспорта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322;g11912ec567f_0_139"/>
          <p:cNvSpPr/>
          <p:nvPr/>
        </p:nvSpPr>
        <p:spPr>
          <a:xfrm>
            <a:off x="269991" y="2834911"/>
            <a:ext cx="3754315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30;g11912ec567f_0_139"/>
          <p:cNvSpPr/>
          <p:nvPr/>
        </p:nvSpPr>
        <p:spPr>
          <a:xfrm>
            <a:off x="3614950" y="2831597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7229" y="2896276"/>
            <a:ext cx="263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ЦИФРОВАЯ НАЛОГОВАЯ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Google Shape;330;g11912ec567f_0_139"/>
          <p:cNvSpPr/>
          <p:nvPr/>
        </p:nvSpPr>
        <p:spPr>
          <a:xfrm>
            <a:off x="6038196" y="2849856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27;g11912ec567f_0_139"/>
          <p:cNvSpPr txBox="1"/>
          <p:nvPr/>
        </p:nvSpPr>
        <p:spPr>
          <a:xfrm>
            <a:off x="309530" y="3225333"/>
            <a:ext cx="280313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Мобильное приложение «Мой налог»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Веб версия с биометрией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u-RU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Налоговые инспекции</a:t>
            </a:r>
            <a:endParaRPr lang="ru-RU" sz="1000" i="0" u="none" strike="noStrike" cap="none" spc="2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448;gcc0f92d6f4_0_254"/>
          <p:cNvSpPr/>
          <p:nvPr/>
        </p:nvSpPr>
        <p:spPr>
          <a:xfrm>
            <a:off x="6088368" y="2889395"/>
            <a:ext cx="357190" cy="285752"/>
          </a:xfrm>
          <a:custGeom>
            <a:avLst/>
            <a:gdLst/>
            <a:ahLst/>
            <a:cxnLst/>
            <a:rect l="l" t="t" r="r" b="b"/>
            <a:pathLst>
              <a:path w="305681" h="226205" extrusionOk="0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" name="Google Shape;332;g11912ec567f_0_139"/>
          <p:cNvPicPr preferRelativeResize="0"/>
          <p:nvPr/>
        </p:nvPicPr>
        <p:blipFill rotWithShape="1">
          <a:blip r:embed="rId2" cstate="print"/>
          <a:srcRect l="-166" t="40329" r="81403" b="30946"/>
          <a:stretch/>
        </p:blipFill>
        <p:spPr>
          <a:xfrm>
            <a:off x="3667116" y="2868143"/>
            <a:ext cx="357190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322;g11912ec567f_0_139"/>
          <p:cNvSpPr/>
          <p:nvPr/>
        </p:nvSpPr>
        <p:spPr>
          <a:xfrm>
            <a:off x="269990" y="4013706"/>
            <a:ext cx="3111373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47229" y="4074935"/>
            <a:ext cx="2341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ЦИФРОВАЯ ГРАНИЦА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Google Shape;327;g11912ec567f_0_139"/>
          <p:cNvSpPr txBox="1"/>
          <p:nvPr/>
        </p:nvSpPr>
        <p:spPr>
          <a:xfrm>
            <a:off x="309530" y="4439020"/>
            <a:ext cx="291621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Мобильное приложение «Граница </a:t>
            </a:r>
            <a:r>
              <a:rPr lang="en-US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BY</a:t>
            </a: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»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для граждан РБ и иностранных граждан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Автоматизация пунктов пропуска биометрией с детекцией температуры</a:t>
            </a:r>
            <a:endParaRPr lang="ru-RU" sz="1000" spc="2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449;gcc0f92d6f4_0_254"/>
          <p:cNvSpPr/>
          <p:nvPr/>
        </p:nvSpPr>
        <p:spPr>
          <a:xfrm>
            <a:off x="2976739" y="4031659"/>
            <a:ext cx="383359" cy="357190"/>
          </a:xfrm>
          <a:custGeom>
            <a:avLst/>
            <a:gdLst/>
            <a:ahLst/>
            <a:cxnLst/>
            <a:rect l="l" t="t" r="r" b="b"/>
            <a:pathLst>
              <a:path w="288565" h="288565" extrusionOk="0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22;g11912ec567f_0_139"/>
          <p:cNvSpPr/>
          <p:nvPr/>
        </p:nvSpPr>
        <p:spPr>
          <a:xfrm>
            <a:off x="362695" y="5329255"/>
            <a:ext cx="3703143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30;g11912ec567f_0_139"/>
          <p:cNvSpPr/>
          <p:nvPr/>
        </p:nvSpPr>
        <p:spPr>
          <a:xfrm>
            <a:off x="3616944" y="5325941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47229" y="5390060"/>
            <a:ext cx="2886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ЦИФРОВОЕ ОБРАЗОВАНИЕ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Google Shape;327;g11912ec567f_0_139"/>
          <p:cNvSpPr txBox="1"/>
          <p:nvPr/>
        </p:nvSpPr>
        <p:spPr>
          <a:xfrm>
            <a:off x="320163" y="5715016"/>
            <a:ext cx="300039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- Мобильное приложение «Мой дневник»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Биометрия в школах и университетах для пропуска, контроля и детекции температуры</a:t>
            </a:r>
            <a:endParaRPr lang="ru-RU" sz="1000" spc="2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</p:txBody>
      </p:sp>
      <p:pic>
        <p:nvPicPr>
          <p:cNvPr id="34" name="Google Shape;349;g11912ec567f_0_139"/>
          <p:cNvPicPr preferRelativeResize="0"/>
          <p:nvPr/>
        </p:nvPicPr>
        <p:blipFill rotWithShape="1">
          <a:blip r:embed="rId3" cstate="print">
            <a:alphaModFix/>
          </a:blip>
          <a:srcRect l="28054" r="53655" b="70143"/>
          <a:stretch/>
        </p:blipFill>
        <p:spPr>
          <a:xfrm>
            <a:off x="3661881" y="5344214"/>
            <a:ext cx="357190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329;g11912ec567f_0_139"/>
          <p:cNvSpPr/>
          <p:nvPr/>
        </p:nvSpPr>
        <p:spPr>
          <a:xfrm>
            <a:off x="49691" y="3369733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343;g11912ec567f_0_139"/>
          <p:cNvPicPr preferRelativeResize="0"/>
          <p:nvPr/>
        </p:nvPicPr>
        <p:blipFill rotWithShape="1">
          <a:blip r:embed="rId4" cstate="print">
            <a:alphaModFix/>
          </a:blip>
          <a:srcRect l="70950" t="25879" r="14797" b="59777"/>
          <a:stretch/>
        </p:blipFill>
        <p:spPr>
          <a:xfrm>
            <a:off x="40397" y="3328656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329;g11912ec567f_0_139"/>
          <p:cNvSpPr/>
          <p:nvPr/>
        </p:nvSpPr>
        <p:spPr>
          <a:xfrm>
            <a:off x="49691" y="4684523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343;g11912ec567f_0_139"/>
          <p:cNvPicPr preferRelativeResize="0"/>
          <p:nvPr/>
        </p:nvPicPr>
        <p:blipFill rotWithShape="1">
          <a:blip r:embed="rId4" cstate="print">
            <a:alphaModFix/>
          </a:blip>
          <a:srcRect l="70950" t="25879" r="14797" b="59777"/>
          <a:stretch/>
        </p:blipFill>
        <p:spPr>
          <a:xfrm>
            <a:off x="40397" y="4643446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329;g11912ec567f_0_139"/>
          <p:cNvSpPr/>
          <p:nvPr/>
        </p:nvSpPr>
        <p:spPr>
          <a:xfrm>
            <a:off x="49691" y="595374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343;g11912ec567f_0_139"/>
          <p:cNvPicPr preferRelativeResize="0"/>
          <p:nvPr/>
        </p:nvPicPr>
        <p:blipFill rotWithShape="1">
          <a:blip r:embed="rId4" cstate="print">
            <a:alphaModFix/>
          </a:blip>
          <a:srcRect l="70950" t="25879" r="14797" b="59777"/>
          <a:stretch/>
        </p:blipFill>
        <p:spPr>
          <a:xfrm>
            <a:off x="40397" y="5912668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322;g11912ec567f_0_139"/>
          <p:cNvSpPr/>
          <p:nvPr/>
        </p:nvSpPr>
        <p:spPr>
          <a:xfrm>
            <a:off x="309530" y="690097"/>
            <a:ext cx="4500594" cy="414681"/>
          </a:xfrm>
          <a:prstGeom prst="roundRect">
            <a:avLst>
              <a:gd name="adj" fmla="val 50000"/>
            </a:avLst>
          </a:prstGeom>
          <a:solidFill>
            <a:srgbClr val="194D38">
              <a:alpha val="34000"/>
            </a:srgbClr>
          </a:solidFill>
          <a:ln w="3810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47229" y="743262"/>
            <a:ext cx="4033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ЕДИНАЯ БИОМЕТРИЧЕСКАЯ СИСТЕМА</a:t>
            </a:r>
            <a:endParaRPr lang="ru-RU" sz="1400" b="1" spc="240">
              <a:solidFill>
                <a:srgbClr val="194D38"/>
              </a:solidFill>
              <a:latin typeface="+mj-lt"/>
            </a:endParaRPr>
          </a:p>
        </p:txBody>
      </p:sp>
      <p:pic>
        <p:nvPicPr>
          <p:cNvPr id="56" name="Google Shape;343;g11912ec567f_0_139"/>
          <p:cNvPicPr preferRelativeResize="0"/>
          <p:nvPr/>
        </p:nvPicPr>
        <p:blipFill rotWithShape="1">
          <a:blip r:embed="rId5" cstate="print">
            <a:alphaModFix/>
          </a:blip>
          <a:srcRect l="70950" t="25879" r="14797" b="59777"/>
          <a:stretch/>
        </p:blipFill>
        <p:spPr>
          <a:xfrm>
            <a:off x="309530" y="711363"/>
            <a:ext cx="500066" cy="35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Прямая со стрелкой 75"/>
          <p:cNvCxnSpPr>
            <a:stCxn id="66" idx="0"/>
            <a:endCxn id="62" idx="2"/>
          </p:cNvCxnSpPr>
          <p:nvPr/>
        </p:nvCxnSpPr>
        <p:spPr>
          <a:xfrm rot="5400000" flipH="1" flipV="1">
            <a:off x="-308462" y="5420933"/>
            <a:ext cx="983470" cy="1588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2" idx="0"/>
            <a:endCxn id="60" idx="2"/>
          </p:cNvCxnSpPr>
          <p:nvPr/>
        </p:nvCxnSpPr>
        <p:spPr>
          <a:xfrm rot="5400000" flipH="1" flipV="1">
            <a:off x="-331246" y="4128927"/>
            <a:ext cx="1029038" cy="1588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60" idx="0"/>
            <a:endCxn id="56" idx="1"/>
          </p:cNvCxnSpPr>
          <p:nvPr/>
        </p:nvCxnSpPr>
        <p:spPr>
          <a:xfrm rot="5400000" flipH="1" flipV="1">
            <a:off x="-972948" y="2046179"/>
            <a:ext cx="2438698" cy="126257"/>
          </a:xfrm>
          <a:prstGeom prst="bentConnector2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329;g11912ec567f_0_139"/>
          <p:cNvSpPr/>
          <p:nvPr/>
        </p:nvSpPr>
        <p:spPr>
          <a:xfrm>
            <a:off x="2759686" y="4487902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AutoShape 97"/>
          <p:cNvSpPr>
            <a:spLocks/>
          </p:cNvSpPr>
          <p:nvPr/>
        </p:nvSpPr>
        <p:spPr bwMode="auto">
          <a:xfrm>
            <a:off x="2852390" y="4519801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18" name="Google Shape;329;g11912ec567f_0_139"/>
          <p:cNvSpPr/>
          <p:nvPr/>
        </p:nvSpPr>
        <p:spPr>
          <a:xfrm>
            <a:off x="6596074" y="5736282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AutoShape 97"/>
          <p:cNvSpPr>
            <a:spLocks/>
          </p:cNvSpPr>
          <p:nvPr/>
        </p:nvSpPr>
        <p:spPr bwMode="auto">
          <a:xfrm>
            <a:off x="6688778" y="5768181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22" name="Google Shape;329;g11912ec567f_0_139"/>
          <p:cNvSpPr/>
          <p:nvPr/>
        </p:nvSpPr>
        <p:spPr>
          <a:xfrm>
            <a:off x="6605368" y="603420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343;g11912ec567f_0_139"/>
          <p:cNvPicPr preferRelativeResize="0"/>
          <p:nvPr/>
        </p:nvPicPr>
        <p:blipFill rotWithShape="1">
          <a:blip r:embed="rId4" cstate="print">
            <a:alphaModFix/>
          </a:blip>
          <a:srcRect l="70950" t="25879" r="14797" b="59777"/>
          <a:stretch/>
        </p:blipFill>
        <p:spPr>
          <a:xfrm>
            <a:off x="6596074" y="5993128"/>
            <a:ext cx="285752" cy="285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Соединительная линия уступом 153"/>
          <p:cNvCxnSpPr>
            <a:stCxn id="66" idx="2"/>
            <a:endCxn id="123" idx="2"/>
          </p:cNvCxnSpPr>
          <p:nvPr/>
        </p:nvCxnSpPr>
        <p:spPr>
          <a:xfrm rot="16200000" flipH="1">
            <a:off x="3420881" y="2960811"/>
            <a:ext cx="80460" cy="6555677"/>
          </a:xfrm>
          <a:prstGeom prst="bentConnector3">
            <a:avLst>
              <a:gd name="adj1" fmla="val 384116"/>
            </a:avLst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oogle Shape;322;g11912ec567f_0_139"/>
          <p:cNvSpPr/>
          <p:nvPr/>
        </p:nvSpPr>
        <p:spPr>
          <a:xfrm>
            <a:off x="5024438" y="690097"/>
            <a:ext cx="4643470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450;gcc0f92d6f4_0_254"/>
          <p:cNvSpPr/>
          <p:nvPr/>
        </p:nvSpPr>
        <p:spPr>
          <a:xfrm>
            <a:off x="5143055" y="711363"/>
            <a:ext cx="386348" cy="357190"/>
          </a:xfrm>
          <a:custGeom>
            <a:avLst/>
            <a:gdLst/>
            <a:ahLst/>
            <a:cxnLst/>
            <a:rect l="l" t="t" r="r" b="b"/>
            <a:pathLst>
              <a:path w="290152" h="290153" extrusionOk="0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6238884" y="740269"/>
            <a:ext cx="276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sym typeface="Proxima Nova"/>
              </a:rPr>
              <a:t>САМОФИНАНСИРОВАНИЕ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6960904" y="3492841"/>
            <a:ext cx="2910685" cy="3018626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Google Shape;329;g11912ec567f_0_139"/>
          <p:cNvSpPr/>
          <p:nvPr/>
        </p:nvSpPr>
        <p:spPr>
          <a:xfrm>
            <a:off x="9617736" y="3527733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450;gcc0f92d6f4_0_254"/>
          <p:cNvSpPr/>
          <p:nvPr/>
        </p:nvSpPr>
        <p:spPr>
          <a:xfrm>
            <a:off x="9675548" y="3564279"/>
            <a:ext cx="148256" cy="142876"/>
          </a:xfrm>
          <a:custGeom>
            <a:avLst/>
            <a:gdLst/>
            <a:ahLst/>
            <a:cxnLst/>
            <a:rect l="l" t="t" r="r" b="b"/>
            <a:pathLst>
              <a:path w="290152" h="290153" extrusionOk="0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322;g11912ec567f_0_139"/>
          <p:cNvSpPr/>
          <p:nvPr/>
        </p:nvSpPr>
        <p:spPr>
          <a:xfrm>
            <a:off x="5095876" y="1242583"/>
            <a:ext cx="4572032" cy="738639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194D38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327;g11912ec567f_0_139"/>
          <p:cNvSpPr txBox="1"/>
          <p:nvPr/>
        </p:nvSpPr>
        <p:spPr>
          <a:xfrm>
            <a:off x="5310190" y="1200051"/>
            <a:ext cx="435771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Продажа аренды лицензий на распознавание документов и лиц с доступом к Единой Биометрической Системе для банков, страховых и финансовых организаций на примере Казахстанского центра межбанковских расчетов Национального Банка Республики Казахстан</a:t>
            </a:r>
            <a:endParaRPr lang="ru-RU" sz="1000" i="0" u="none" strike="noStrike" cap="none" spc="2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330;g11912ec567f_0_139"/>
          <p:cNvSpPr/>
          <p:nvPr/>
        </p:nvSpPr>
        <p:spPr>
          <a:xfrm>
            <a:off x="3521247" y="1396837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343;g11912ec567f_0_139"/>
          <p:cNvPicPr preferRelativeResize="0"/>
          <p:nvPr/>
        </p:nvPicPr>
        <p:blipFill rotWithShape="1">
          <a:blip r:embed="rId5" cstate="print">
            <a:alphaModFix/>
          </a:blip>
          <a:srcRect l="70950" t="25879" r="14797" b="59777"/>
          <a:stretch/>
        </p:blipFill>
        <p:spPr>
          <a:xfrm>
            <a:off x="3513607" y="1407470"/>
            <a:ext cx="500066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330;g11912ec567f_0_139"/>
          <p:cNvSpPr/>
          <p:nvPr/>
        </p:nvSpPr>
        <p:spPr>
          <a:xfrm>
            <a:off x="4310058" y="1396837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450;gcc0f92d6f4_0_254"/>
          <p:cNvSpPr/>
          <p:nvPr/>
        </p:nvSpPr>
        <p:spPr>
          <a:xfrm>
            <a:off x="4381496" y="1428736"/>
            <a:ext cx="320215" cy="346557"/>
          </a:xfrm>
          <a:custGeom>
            <a:avLst/>
            <a:gdLst/>
            <a:ahLst/>
            <a:cxnLst/>
            <a:rect l="l" t="t" r="r" b="b"/>
            <a:pathLst>
              <a:path w="290152" h="290153" extrusionOk="0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Shape 175"/>
          <p:cNvCxnSpPr>
            <a:stCxn id="67" idx="2"/>
            <a:endCxn id="171" idx="2"/>
          </p:cNvCxnSpPr>
          <p:nvPr/>
        </p:nvCxnSpPr>
        <p:spPr>
          <a:xfrm rot="16200000" flipH="1">
            <a:off x="2787351" y="877254"/>
            <a:ext cx="506373" cy="961420"/>
          </a:xfrm>
          <a:prstGeom prst="bentConnector2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71" idx="6"/>
            <a:endCxn id="173" idx="2"/>
          </p:cNvCxnSpPr>
          <p:nvPr/>
        </p:nvCxnSpPr>
        <p:spPr>
          <a:xfrm>
            <a:off x="3981774" y="1611151"/>
            <a:ext cx="328284" cy="1588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173" idx="6"/>
            <a:endCxn id="169" idx="1"/>
          </p:cNvCxnSpPr>
          <p:nvPr/>
        </p:nvCxnSpPr>
        <p:spPr>
          <a:xfrm>
            <a:off x="4770585" y="1611151"/>
            <a:ext cx="325291" cy="752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Google Shape;322;g11912ec567f_0_139"/>
          <p:cNvSpPr/>
          <p:nvPr/>
        </p:nvSpPr>
        <p:spPr>
          <a:xfrm>
            <a:off x="5963765" y="2095937"/>
            <a:ext cx="1857388" cy="500066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194D38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327;g11912ec567f_0_139"/>
          <p:cNvSpPr txBox="1"/>
          <p:nvPr/>
        </p:nvSpPr>
        <p:spPr>
          <a:xfrm>
            <a:off x="6035203" y="2024499"/>
            <a:ext cx="201089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Партнерство: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100% частные инвестиции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Выплаты 50% на 50%</a:t>
            </a:r>
            <a:endParaRPr lang="ru-RU" sz="1000" i="0" u="none" strike="noStrike" cap="none" spc="2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330;g11912ec567f_0_139"/>
          <p:cNvSpPr/>
          <p:nvPr/>
        </p:nvSpPr>
        <p:spPr>
          <a:xfrm>
            <a:off x="8249781" y="2135476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450;gcc0f92d6f4_0_254"/>
          <p:cNvSpPr/>
          <p:nvPr/>
        </p:nvSpPr>
        <p:spPr>
          <a:xfrm>
            <a:off x="8321219" y="2167375"/>
            <a:ext cx="320204" cy="343521"/>
          </a:xfrm>
          <a:custGeom>
            <a:avLst/>
            <a:gdLst/>
            <a:ahLst/>
            <a:cxnLst/>
            <a:rect l="l" t="t" r="r" b="b"/>
            <a:pathLst>
              <a:path w="290152" h="290153" extrusionOk="0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Shape 196"/>
          <p:cNvCxnSpPr>
            <a:stCxn id="166" idx="0"/>
            <a:endCxn id="193" idx="6"/>
          </p:cNvCxnSpPr>
          <p:nvPr/>
        </p:nvCxnSpPr>
        <p:spPr>
          <a:xfrm rot="16200000" flipV="1">
            <a:off x="8641173" y="2418926"/>
            <a:ext cx="1177943" cy="1039671"/>
          </a:xfrm>
          <a:prstGeom prst="bentConnector2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191" idx="3"/>
            <a:endCxn id="193" idx="2"/>
          </p:cNvCxnSpPr>
          <p:nvPr/>
        </p:nvCxnSpPr>
        <p:spPr>
          <a:xfrm>
            <a:off x="7821153" y="2345970"/>
            <a:ext cx="428628" cy="3820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oogle Shape;194;gfa568255cb_1_229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4595810" y="4014130"/>
            <a:ext cx="489433" cy="45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AutoShape 97"/>
          <p:cNvSpPr>
            <a:spLocks/>
          </p:cNvSpPr>
          <p:nvPr/>
        </p:nvSpPr>
        <p:spPr bwMode="auto">
          <a:xfrm>
            <a:off x="5156681" y="4024763"/>
            <a:ext cx="214314" cy="4498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04" name="Прямоугольник 203"/>
          <p:cNvSpPr/>
          <p:nvPr/>
        </p:nvSpPr>
        <p:spPr>
          <a:xfrm>
            <a:off x="3510614" y="4754423"/>
            <a:ext cx="3143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b="1" smtClean="0">
                <a:solidFill>
                  <a:srgbClr val="194D38"/>
                </a:solidFill>
              </a:rPr>
              <a:t>МОБИЛЬНОЕ ПРИЛОЖЕНИЕ С </a:t>
            </a:r>
          </a:p>
          <a:p>
            <a:pPr algn="ctr"/>
            <a:r>
              <a:rPr lang="ru-RU" sz="1100" b="1" smtClean="0">
                <a:solidFill>
                  <a:srgbClr val="194D38"/>
                </a:solidFill>
              </a:rPr>
              <a:t>ЦИФРОВЫМИ ДОКУМЕНТАМИ И </a:t>
            </a:r>
          </a:p>
          <a:p>
            <a:pPr algn="ctr"/>
            <a:r>
              <a:rPr lang="ru-RU" sz="1100" b="1" smtClean="0">
                <a:solidFill>
                  <a:srgbClr val="194D38"/>
                </a:solidFill>
              </a:rPr>
              <a:t>ПОРТАЛ С ГОСУДАРСТВЕННЫМИ </a:t>
            </a:r>
          </a:p>
          <a:p>
            <a:pPr algn="ctr"/>
            <a:r>
              <a:rPr lang="ru-RU" sz="1100" b="1" smtClean="0">
                <a:solidFill>
                  <a:srgbClr val="194D38"/>
                </a:solidFill>
              </a:rPr>
              <a:t>УСЛУГАМИ</a:t>
            </a:r>
            <a:endParaRPr lang="ru-RU" sz="1100" b="1">
              <a:solidFill>
                <a:srgbClr val="194D38"/>
              </a:solidFill>
            </a:endParaRPr>
          </a:p>
        </p:txBody>
      </p:sp>
      <p:sp>
        <p:nvSpPr>
          <p:cNvPr id="92" name="Google Shape;322;g11912ec567f_0_139"/>
          <p:cNvSpPr/>
          <p:nvPr/>
        </p:nvSpPr>
        <p:spPr>
          <a:xfrm>
            <a:off x="295904" y="1685582"/>
            <a:ext cx="278608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747229" y="1746387"/>
            <a:ext cx="2326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БЕЗОПАСНЫЙ ГОРОД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6" name="Рисунок 107">
            <a:extLst>
              <a:ext uri="{FF2B5EF4-FFF2-40B4-BE49-F238E27FC236}">
                <a16:creationId xmlns="" xmlns:a16="http://schemas.microsoft.com/office/drawing/2014/main" id="{B061894B-D9BD-4E41-A18C-06C5F8BE85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" y="1725121"/>
            <a:ext cx="357190" cy="357190"/>
          </a:xfrm>
          <a:prstGeom prst="rect">
            <a:avLst/>
          </a:prstGeom>
        </p:spPr>
      </p:pic>
      <p:sp>
        <p:nvSpPr>
          <p:cNvPr id="107" name="Google Shape;327;g11912ec567f_0_139"/>
          <p:cNvSpPr txBox="1"/>
          <p:nvPr/>
        </p:nvSpPr>
        <p:spPr>
          <a:xfrm>
            <a:off x="309530" y="2075580"/>
            <a:ext cx="364333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Оперативное реагирование на аномалии (драки,массовые скопления, лежачие люди)</a:t>
            </a:r>
          </a:p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Предотвращение преступлений и оперативный поиск злоумышленников</a:t>
            </a:r>
          </a:p>
        </p:txBody>
      </p:sp>
      <p:sp>
        <p:nvSpPr>
          <p:cNvPr id="112" name="Google Shape;329;g11912ec567f_0_139"/>
          <p:cNvSpPr/>
          <p:nvPr/>
        </p:nvSpPr>
        <p:spPr>
          <a:xfrm>
            <a:off x="2741413" y="3293764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AutoShape 97"/>
          <p:cNvSpPr>
            <a:spLocks/>
          </p:cNvSpPr>
          <p:nvPr/>
        </p:nvSpPr>
        <p:spPr bwMode="auto">
          <a:xfrm>
            <a:off x="2834117" y="3325663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25" name="Google Shape;329;g11912ec567f_0_139"/>
          <p:cNvSpPr/>
          <p:nvPr/>
        </p:nvSpPr>
        <p:spPr>
          <a:xfrm>
            <a:off x="2793241" y="576219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AutoShape 97"/>
          <p:cNvSpPr>
            <a:spLocks/>
          </p:cNvSpPr>
          <p:nvPr/>
        </p:nvSpPr>
        <p:spPr bwMode="auto">
          <a:xfrm>
            <a:off x="2885945" y="5794094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3595678" y="3000372"/>
            <a:ext cx="29765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smtClean="0">
                <a:solidFill>
                  <a:srgbClr val="194D38"/>
                </a:solidFill>
              </a:rPr>
              <a:t>«МОЯ БЕЛАРУСЬ»</a:t>
            </a:r>
          </a:p>
          <a:p>
            <a:pPr algn="ctr"/>
            <a:r>
              <a:rPr lang="ru-RU" sz="1400" b="1" smtClean="0">
                <a:solidFill>
                  <a:srgbClr val="194D38"/>
                </a:solidFill>
              </a:rPr>
              <a:t>ЕДИНЫЙ ЭЛЕКТРОННЫЙ </a:t>
            </a:r>
          </a:p>
          <a:p>
            <a:pPr algn="ctr"/>
            <a:r>
              <a:rPr lang="ru-RU" sz="1400" b="1" smtClean="0">
                <a:solidFill>
                  <a:srgbClr val="194D38"/>
                </a:solidFill>
              </a:rPr>
              <a:t>СЕРВИС ГОСУДАРСТВЕННЫХ УСЛУГ </a:t>
            </a:r>
          </a:p>
        </p:txBody>
      </p:sp>
      <p:pic>
        <p:nvPicPr>
          <p:cNvPr id="135" name="Picture 15" descr="D:\Desktop\photo5231351462125223037.jpg"/>
          <p:cNvPicPr>
            <a:picLocks noChangeAspect="1" noChangeArrowheads="1"/>
          </p:cNvPicPr>
          <p:nvPr/>
        </p:nvPicPr>
        <p:blipFill>
          <a:blip r:embed="rId8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136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7" name="Picture 15" descr="D:\Desktop\photo523135146212522303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138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163" smtClean="0">
                <a:solidFill>
                  <a:schemeClr val="bg1"/>
                </a:solidFill>
              </a:rPr>
              <a:t>САМОФИНАНСИРУЕМЫЙ ПРОЕКТ ЦИФРОВОЙ СТРАНЫ</a:t>
            </a:r>
            <a:endParaRPr lang="ru-RU" sz="1400" b="1" spc="163" dirty="0">
              <a:solidFill>
                <a:schemeClr val="bg1"/>
              </a:solidFill>
            </a:endParaRPr>
          </a:p>
        </p:txBody>
      </p:sp>
      <p:cxnSp>
        <p:nvCxnSpPr>
          <p:cNvPr id="143" name="Соединительная линия уступом 142"/>
          <p:cNvCxnSpPr>
            <a:stCxn id="67" idx="2"/>
            <a:endCxn id="92" idx="0"/>
          </p:cNvCxnSpPr>
          <p:nvPr/>
        </p:nvCxnSpPr>
        <p:spPr>
          <a:xfrm rot="5400000">
            <a:off x="1833984" y="959739"/>
            <a:ext cx="580804" cy="870882"/>
          </a:xfrm>
          <a:prstGeom prst="bentConnector3">
            <a:avLst>
              <a:gd name="adj1" fmla="val 42677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330;g11912ec567f_0_139"/>
          <p:cNvSpPr/>
          <p:nvPr/>
        </p:nvSpPr>
        <p:spPr>
          <a:xfrm>
            <a:off x="309530" y="1074539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322;g11912ec567f_0_139"/>
          <p:cNvSpPr/>
          <p:nvPr/>
        </p:nvSpPr>
        <p:spPr>
          <a:xfrm>
            <a:off x="309530" y="1074539"/>
            <a:ext cx="2786082" cy="414681"/>
          </a:xfrm>
          <a:prstGeom prst="roundRect">
            <a:avLst>
              <a:gd name="adj" fmla="val 50000"/>
            </a:avLst>
          </a:prstGeom>
          <a:solidFill>
            <a:srgbClr val="194D38">
              <a:alpha val="34000"/>
            </a:srgbClr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2;g11912ec567f_0_139"/>
          <p:cNvSpPr/>
          <p:nvPr/>
        </p:nvSpPr>
        <p:spPr>
          <a:xfrm>
            <a:off x="3559959" y="1085493"/>
            <a:ext cx="278608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2730" y="1146298"/>
            <a:ext cx="21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ЦИФРОВОЙ ГОРОД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Google Shape;448;gcc0f92d6f4_0_254"/>
          <p:cNvSpPr/>
          <p:nvPr/>
        </p:nvSpPr>
        <p:spPr>
          <a:xfrm>
            <a:off x="3643297" y="1125032"/>
            <a:ext cx="357190" cy="285752"/>
          </a:xfrm>
          <a:custGeom>
            <a:avLst/>
            <a:gdLst/>
            <a:ahLst/>
            <a:cxnLst/>
            <a:rect l="l" t="t" r="r" b="b"/>
            <a:pathLst>
              <a:path w="305681" h="226205" extrusionOk="0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322;g11912ec567f_0_139"/>
          <p:cNvSpPr/>
          <p:nvPr/>
        </p:nvSpPr>
        <p:spPr>
          <a:xfrm>
            <a:off x="7942762" y="1158264"/>
            <a:ext cx="1910554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49781" y="1153617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ЕБС от +0,4 млн</a:t>
            </a:r>
            <a:endParaRPr lang="ru-RU" sz="11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Google Shape;343;g11912ec567f_0_139"/>
          <p:cNvPicPr preferRelativeResize="0"/>
          <p:nvPr/>
        </p:nvPicPr>
        <p:blipFill rotWithShape="1">
          <a:blip r:embed="rId2" cstate="print">
            <a:alphaModFix/>
          </a:blip>
          <a:srcRect l="70950" t="25879" r="14797" b="59777"/>
          <a:stretch/>
        </p:blipFill>
        <p:spPr>
          <a:xfrm>
            <a:off x="7974661" y="1147631"/>
            <a:ext cx="357191" cy="2598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280625" y="2786058"/>
            <a:ext cx="5857916" cy="3286148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6708115" y="2817956"/>
            <a:ext cx="3152796" cy="3254249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7;g11912ec567f_0_139"/>
          <p:cNvSpPr txBox="1"/>
          <p:nvPr/>
        </p:nvSpPr>
        <p:spPr>
          <a:xfrm>
            <a:off x="74431" y="6143644"/>
            <a:ext cx="3214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ПАРНЕРЫ ПРОЕКТА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322;g11912ec567f_0_139"/>
          <p:cNvSpPr/>
          <p:nvPr/>
        </p:nvSpPr>
        <p:spPr>
          <a:xfrm>
            <a:off x="6718748" y="2217547"/>
            <a:ext cx="3132639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65305" y="2299618"/>
            <a:ext cx="2888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ОБЩЕСТВЕННЫЙ ТРАНСПОРТ 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Google Shape;455;gcc0f92d6f4_0_25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832719" y="2288984"/>
            <a:ext cx="285752" cy="28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11" descr="https://i.gyazo.com/5ea28e2adc448c31fd41ee482cc7dad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5415" y="6459058"/>
            <a:ext cx="642941" cy="282505"/>
          </a:xfrm>
          <a:prstGeom prst="rect">
            <a:avLst/>
          </a:prstGeom>
          <a:noFill/>
        </p:spPr>
      </p:pic>
      <p:pic>
        <p:nvPicPr>
          <p:cNvPr id="23" name="Google Shape;734;g101535a7556_1_0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381232" y="6522100"/>
            <a:ext cx="1500198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22;g11912ec567f_0_139"/>
          <p:cNvSpPr/>
          <p:nvPr/>
        </p:nvSpPr>
        <p:spPr>
          <a:xfrm>
            <a:off x="238092" y="2214555"/>
            <a:ext cx="5900449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74029" y="2296626"/>
            <a:ext cx="5314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ЕДИНАЯ ИНТЕЛЛЕКТУАЛЬНАЯ ТРАНСПОРТНАЯ СИСТЕМА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8" name="Google Shape;195;gfa568255cb_1_229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362695" y="2264726"/>
            <a:ext cx="346557" cy="331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29"/>
          <p:cNvCxnSpPr>
            <a:stCxn id="24" idx="0"/>
            <a:endCxn id="7" idx="2"/>
          </p:cNvCxnSpPr>
          <p:nvPr/>
        </p:nvCxnSpPr>
        <p:spPr>
          <a:xfrm rot="5400000" flipH="1" flipV="1">
            <a:off x="3713468" y="975024"/>
            <a:ext cx="714381" cy="1764683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7" idx="0"/>
            <a:endCxn id="7" idx="2"/>
          </p:cNvCxnSpPr>
          <p:nvPr/>
        </p:nvCxnSpPr>
        <p:spPr>
          <a:xfrm rot="16200000" flipV="1">
            <a:off x="6260348" y="192827"/>
            <a:ext cx="717373" cy="3332068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450;gcc0f92d6f4_0_254"/>
          <p:cNvSpPr/>
          <p:nvPr/>
        </p:nvSpPr>
        <p:spPr>
          <a:xfrm>
            <a:off x="409874" y="1145977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290152" h="290153" extrusionOk="0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Соединительная линия уступом 40"/>
          <p:cNvCxnSpPr>
            <a:stCxn id="24" idx="1"/>
            <a:endCxn id="67" idx="1"/>
          </p:cNvCxnSpPr>
          <p:nvPr/>
        </p:nvCxnSpPr>
        <p:spPr>
          <a:xfrm rot="10800000" flipH="1">
            <a:off x="238092" y="1281880"/>
            <a:ext cx="71438" cy="1140016"/>
          </a:xfrm>
          <a:prstGeom prst="bentConnector3">
            <a:avLst>
              <a:gd name="adj1" fmla="val -230697"/>
            </a:avLst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327;g11912ec567f_0_139"/>
          <p:cNvSpPr txBox="1"/>
          <p:nvPr/>
        </p:nvSpPr>
        <p:spPr>
          <a:xfrm>
            <a:off x="412867" y="1507814"/>
            <a:ext cx="201089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ПАРТНЕРСТВО: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b="1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100% ЧАСТНЫЕ ИНВЕСТИЦИИ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194D38"/>
                </a:solidFill>
                <a:ea typeface="Proxima Nova"/>
                <a:cs typeface="Proxima Nova"/>
                <a:sym typeface="Proxima Nova"/>
              </a:rPr>
              <a:t>ВЫПЛАТЫ</a:t>
            </a: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50% НА 50%</a:t>
            </a:r>
            <a:endParaRPr lang="ru-RU" sz="1000" i="0" u="none" strike="noStrike" cap="none" spc="20">
              <a:solidFill>
                <a:srgbClr val="194D38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322;g11912ec567f_0_139"/>
          <p:cNvSpPr/>
          <p:nvPr/>
        </p:nvSpPr>
        <p:spPr>
          <a:xfrm>
            <a:off x="6718748" y="6357958"/>
            <a:ext cx="3143272" cy="35719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194D38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27;g11912ec567f_0_139"/>
          <p:cNvSpPr txBox="1"/>
          <p:nvPr/>
        </p:nvSpPr>
        <p:spPr>
          <a:xfrm>
            <a:off x="7057665" y="6376624"/>
            <a:ext cx="2585394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b="1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СОЗДАНИЕ ПРОИЗВОДСТВА В БЕЛАРУСИ</a:t>
            </a:r>
            <a:endParaRPr lang="ru-RU" sz="1000" b="1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" name="Прямая со стрелкой 47"/>
          <p:cNvCxnSpPr>
            <a:stCxn id="15" idx="2"/>
            <a:endCxn id="45" idx="0"/>
          </p:cNvCxnSpPr>
          <p:nvPr/>
        </p:nvCxnSpPr>
        <p:spPr>
          <a:xfrm rot="16200000" flipH="1">
            <a:off x="8144572" y="6212145"/>
            <a:ext cx="285753" cy="5871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329;g11912ec567f_0_139"/>
          <p:cNvSpPr/>
          <p:nvPr/>
        </p:nvSpPr>
        <p:spPr>
          <a:xfrm>
            <a:off x="5924226" y="2754159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AutoShape 97"/>
          <p:cNvSpPr>
            <a:spLocks/>
          </p:cNvSpPr>
          <p:nvPr/>
        </p:nvSpPr>
        <p:spPr bwMode="auto">
          <a:xfrm>
            <a:off x="6006297" y="2786058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51" name="Picture 15" descr="D:\Desktop\photo5231351462125223037.jpg"/>
          <p:cNvPicPr>
            <a:picLocks noChangeAspect="1" noChangeArrowheads="1"/>
          </p:cNvPicPr>
          <p:nvPr/>
        </p:nvPicPr>
        <p:blipFill>
          <a:blip r:embed="rId7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52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" name="Picture 15" descr="D:\Desktop\photo523135146212522303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ЦИФРОВОЙ ГОРОД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55" name="Google Shape;330;g11912ec567f_0_139"/>
          <p:cNvSpPr/>
          <p:nvPr/>
        </p:nvSpPr>
        <p:spPr>
          <a:xfrm>
            <a:off x="6421299" y="1082179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AutoShape 97"/>
          <p:cNvSpPr>
            <a:spLocks/>
          </p:cNvSpPr>
          <p:nvPr/>
        </p:nvSpPr>
        <p:spPr bwMode="auto">
          <a:xfrm>
            <a:off x="6574807" y="1153618"/>
            <a:ext cx="164143" cy="285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60" name="Соединительная линия уступом 59"/>
          <p:cNvCxnSpPr>
            <a:stCxn id="55" idx="6"/>
            <a:endCxn id="11" idx="1"/>
          </p:cNvCxnSpPr>
          <p:nvPr/>
        </p:nvCxnSpPr>
        <p:spPr>
          <a:xfrm>
            <a:off x="6881826" y="1296493"/>
            <a:ext cx="1060936" cy="2324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327;g11912ec567f_0_139"/>
          <p:cNvSpPr txBox="1"/>
          <p:nvPr/>
        </p:nvSpPr>
        <p:spPr>
          <a:xfrm>
            <a:off x="412867" y="2804331"/>
            <a:ext cx="5715040" cy="331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</a:pPr>
            <a:r>
              <a:rPr lang="ru-RU" sz="1100" b="1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Интеграция решений и технологий в единую интеллектуальную транспортную систему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</a:pP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Создание мобильного приложения и городского портала для быстрого доступа к сервисам и оплаты городских услуг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Внедрение территориально-распределенного центра обработки данных (ЦОД)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Установка комплексов фиксации нарушений ПДД для выявления нарушителей, а также мониторинга транспортного потока (</a:t>
            </a:r>
            <a:r>
              <a:rPr lang="ru-RU" sz="1100" b="1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89% распознавания номеров против 60%)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Внедрение системы “Умных перекрестков”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Видеоаналитика для обработки и анализа данных, поступающих с камер видеонаблюдения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Установка датчиков сбора информации для контроля и формирования базы данных о населении, туристической активности, погодных условиях, транспортном потоке, уровне загрязнения окружающей среды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Внедрение систем весогабаритного контроля для мониторинга транспортного потока и выявления нарушений грузового транспорта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Дополнительная фиксация нарушений - распознавание: пристегнут ли водитель,  распознавание лица и сверка с базой на наличие водительских прав</a:t>
            </a:r>
            <a:endParaRPr lang="ru-RU" sz="1050" spc="20" smtClean="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327;g11912ec567f_0_139"/>
          <p:cNvSpPr txBox="1"/>
          <p:nvPr/>
        </p:nvSpPr>
        <p:spPr>
          <a:xfrm>
            <a:off x="6810388" y="2786058"/>
            <a:ext cx="3024174" cy="327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b="1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Цифровизация городского транспорта на всех этапах жизненного цикла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b="1" i="0" u="none" strike="noStrike" cap="none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диспетчеризации и контроля движения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навигационного мониторинга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сбора и контроля  оплаты проезда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анализа пассажиропотока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информирования  пассажиров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Wi-Fi  доступ в интернет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экологического  и метео мониторинга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управления  умными остановками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видеонаблюдения  и видеоаналитики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контроля качества  вождения и соблюдения ПДД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827869" y="1135344"/>
            <a:ext cx="2155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rgbClr val="194D38"/>
                </a:solidFill>
                <a:latin typeface="+mj-lt"/>
                <a:cs typeface="Proxima Nova"/>
                <a:sym typeface="Proxima Nova"/>
              </a:rPr>
              <a:t>ФИНАНСИРОВАНИЕ</a:t>
            </a:r>
            <a:endParaRPr lang="ru-RU" sz="1400" b="1" spc="240">
              <a:solidFill>
                <a:srgbClr val="194D38"/>
              </a:solidFill>
              <a:latin typeface="+mj-lt"/>
            </a:endParaRPr>
          </a:p>
        </p:txBody>
      </p:sp>
      <p:sp>
        <p:nvSpPr>
          <p:cNvPr id="42" name="object 4"/>
          <p:cNvSpPr/>
          <p:nvPr/>
        </p:nvSpPr>
        <p:spPr>
          <a:xfrm>
            <a:off x="238092" y="6447669"/>
            <a:ext cx="1143008" cy="28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20"/>
          </a:p>
        </p:txBody>
      </p:sp>
    </p:spTree>
    <p:extLst>
      <p:ext uri="{BB962C8B-B14F-4D97-AF65-F5344CB8AC3E}">
        <p14:creationId xmlns="" xmlns:p14="http://schemas.microsoft.com/office/powerpoint/2010/main" val="251943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2;g11912ec567f_0_139"/>
          <p:cNvSpPr/>
          <p:nvPr/>
        </p:nvSpPr>
        <p:spPr>
          <a:xfrm>
            <a:off x="3401134" y="1082500"/>
            <a:ext cx="3112869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87565" y="1146585"/>
            <a:ext cx="263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ЦИФРОВАЯ НАЛОГОВАЯ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Google Shape;332;g11912ec567f_0_139"/>
          <p:cNvPicPr preferRelativeResize="0"/>
          <p:nvPr/>
        </p:nvPicPr>
        <p:blipFill rotWithShape="1">
          <a:blip r:embed="rId2" cstate="print"/>
          <a:srcRect l="-166" t="40329" r="81403" b="30946"/>
          <a:stretch/>
        </p:blipFill>
        <p:spPr>
          <a:xfrm>
            <a:off x="3449809" y="1111245"/>
            <a:ext cx="357190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22;g11912ec567f_0_139"/>
          <p:cNvSpPr/>
          <p:nvPr/>
        </p:nvSpPr>
        <p:spPr>
          <a:xfrm>
            <a:off x="42532" y="2186981"/>
            <a:ext cx="309561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0353" y="2273378"/>
            <a:ext cx="2724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МОБИЛЬНОЕ ПРИЛОЖЕНИЕ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97"/>
          <p:cNvSpPr>
            <a:spLocks/>
          </p:cNvSpPr>
          <p:nvPr/>
        </p:nvSpPr>
        <p:spPr bwMode="auto">
          <a:xfrm>
            <a:off x="166654" y="2247786"/>
            <a:ext cx="214314" cy="28575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lc="http://schemas.openxmlformats.org/drawingml/2006/lockedCanvas" xmlns="" xmlns:a16="http://schemas.microsoft.com/office/drawing/2014/main" id="{3F21BBC2-BA97-4BBE-B39C-7C61F299B8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092" y="2979106"/>
            <a:ext cx="1178007" cy="2373137"/>
          </a:xfrm>
          <a:prstGeom prst="rect">
            <a:avLst/>
          </a:prstGeom>
        </p:spPr>
      </p:pic>
      <p:sp>
        <p:nvSpPr>
          <p:cNvPr id="14" name="Google Shape;327;g11912ec567f_0_139"/>
          <p:cNvSpPr txBox="1"/>
          <p:nvPr/>
        </p:nvSpPr>
        <p:spPr>
          <a:xfrm>
            <a:off x="1523976" y="3071810"/>
            <a:ext cx="1643074" cy="23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Разработка мобильного приложения для: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Регистрации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самозанятых </a:t>
            </a: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/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ИП </a:t>
            </a: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/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юридических лиц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Автоматического подсчета и уплаты налогов для самозанятых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Ведечение отчетности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Выписки чеков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Формирования справок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Подачи деклараций</a:t>
            </a:r>
            <a:endParaRPr lang="ru-RU" sz="1050" spc="20" smtClean="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Tx/>
              <a:buChar char="-"/>
            </a:pP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76943" y="2857496"/>
            <a:ext cx="3114366" cy="2643206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7;g11912ec567f_0_139"/>
          <p:cNvSpPr txBox="1"/>
          <p:nvPr/>
        </p:nvSpPr>
        <p:spPr>
          <a:xfrm>
            <a:off x="74431" y="6143644"/>
            <a:ext cx="3214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ПАРНЕРЫ ПРОЕКТА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1777829" y="6429396"/>
            <a:ext cx="1143008" cy="285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20"/>
          </a:p>
        </p:txBody>
      </p:sp>
      <p:pic>
        <p:nvPicPr>
          <p:cNvPr id="18" name="Picture 2" descr="https://i.gyazo.com/f61128a77cd62388bf169f3b589603d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655" y="6437036"/>
            <a:ext cx="1500198" cy="239129"/>
          </a:xfrm>
          <a:prstGeom prst="rect">
            <a:avLst/>
          </a:prstGeom>
          <a:noFill/>
        </p:spPr>
      </p:pic>
      <p:cxnSp>
        <p:nvCxnSpPr>
          <p:cNvPr id="20" name="Соединительная линия уступом 19"/>
          <p:cNvCxnSpPr>
            <a:stCxn id="10" idx="0"/>
            <a:endCxn id="3" idx="2"/>
          </p:cNvCxnSpPr>
          <p:nvPr/>
        </p:nvCxnSpPr>
        <p:spPr>
          <a:xfrm rot="5400000" flipH="1" flipV="1">
            <a:off x="2929053" y="158466"/>
            <a:ext cx="689800" cy="3367231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322;g11912ec567f_0_139"/>
          <p:cNvSpPr/>
          <p:nvPr/>
        </p:nvSpPr>
        <p:spPr>
          <a:xfrm>
            <a:off x="3407279" y="2182655"/>
            <a:ext cx="309561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329" y="2258419"/>
            <a:ext cx="2724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ЛИЧНЫЙ КАБИНЕТ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8" name="Google Shape;332;g11912ec567f_0_139"/>
          <p:cNvPicPr preferRelativeResize="0"/>
          <p:nvPr/>
        </p:nvPicPr>
        <p:blipFill rotWithShape="1">
          <a:blip r:embed="rId6" cstate="print"/>
          <a:srcRect l="36275" t="33799" r="54969" b="56061"/>
          <a:stretch/>
        </p:blipFill>
        <p:spPr>
          <a:xfrm>
            <a:off x="3481708" y="2226520"/>
            <a:ext cx="428628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3413263" y="2857496"/>
            <a:ext cx="3114366" cy="2643206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astral.ru/upload/iblock/5b7/function-lk.png"/>
          <p:cNvPicPr>
            <a:picLocks noChangeAspect="1" noChangeArrowheads="1"/>
          </p:cNvPicPr>
          <p:nvPr/>
        </p:nvPicPr>
        <p:blipFill>
          <a:blip r:embed="rId7"/>
          <a:srcRect r="10535"/>
          <a:stretch>
            <a:fillRect/>
          </a:stretch>
        </p:blipFill>
        <p:spPr bwMode="auto">
          <a:xfrm>
            <a:off x="3592685" y="3029278"/>
            <a:ext cx="1278244" cy="1031671"/>
          </a:xfrm>
          <a:prstGeom prst="rect">
            <a:avLst/>
          </a:prstGeom>
          <a:noFill/>
        </p:spPr>
      </p:pic>
      <p:sp>
        <p:nvSpPr>
          <p:cNvPr id="31" name="Google Shape;327;g11912ec567f_0_139"/>
          <p:cNvSpPr txBox="1"/>
          <p:nvPr/>
        </p:nvSpPr>
        <p:spPr>
          <a:xfrm>
            <a:off x="4942367" y="3012765"/>
            <a:ext cx="1550370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Авторизация / регистрация в личном кабинете на портале с помощью биометри</a:t>
            </a:r>
            <a:r>
              <a:rPr lang="ru-RU" sz="11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и</a:t>
            </a: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7;g11912ec567f_0_139"/>
          <p:cNvSpPr txBox="1"/>
          <p:nvPr/>
        </p:nvSpPr>
        <p:spPr>
          <a:xfrm>
            <a:off x="3499981" y="4214818"/>
            <a:ext cx="264320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Проект можем провести совместно с iba (их банковский отдел уже проводил с нами пилот по части банкоматов – в системе они разобрались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8" name="Picture 10" descr="https://i.gyazo.com/0c932599e8a8d8b4e3709af10dda035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92605" y="4929198"/>
            <a:ext cx="571504" cy="257490"/>
          </a:xfrm>
          <a:prstGeom prst="rect">
            <a:avLst/>
          </a:prstGeom>
          <a:noFill/>
        </p:spPr>
      </p:pic>
      <p:pic>
        <p:nvPicPr>
          <p:cNvPr id="37" name="Picture 14" descr="D:\Desktop\e58deb7a-a995-4fd1-adc2-a9faa902a5c3.jpg"/>
          <p:cNvPicPr>
            <a:picLocks noChangeAspect="1" noChangeArrowheads="1"/>
          </p:cNvPicPr>
          <p:nvPr/>
        </p:nvPicPr>
        <p:blipFill>
          <a:blip r:embed="rId9" cstate="print"/>
          <a:srcRect l="13958" r="11597"/>
          <a:stretch>
            <a:fillRect/>
          </a:stretch>
        </p:blipFill>
        <p:spPr bwMode="auto">
          <a:xfrm>
            <a:off x="4677881" y="4879026"/>
            <a:ext cx="642942" cy="361655"/>
          </a:xfrm>
          <a:prstGeom prst="rect">
            <a:avLst/>
          </a:prstGeom>
          <a:noFill/>
        </p:spPr>
      </p:pic>
      <p:cxnSp>
        <p:nvCxnSpPr>
          <p:cNvPr id="42" name="Прямая со стрелкой 41"/>
          <p:cNvCxnSpPr>
            <a:stCxn id="25" idx="0"/>
            <a:endCxn id="3" idx="2"/>
          </p:cNvCxnSpPr>
          <p:nvPr/>
        </p:nvCxnSpPr>
        <p:spPr>
          <a:xfrm rot="5400000" flipH="1" flipV="1">
            <a:off x="4613590" y="1838676"/>
            <a:ext cx="685474" cy="2484"/>
          </a:xfrm>
          <a:prstGeom prst="straightConnector1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322;g11912ec567f_0_139"/>
          <p:cNvSpPr/>
          <p:nvPr/>
        </p:nvSpPr>
        <p:spPr>
          <a:xfrm>
            <a:off x="6757704" y="2182655"/>
            <a:ext cx="309561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718295" y="2258419"/>
            <a:ext cx="1396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ИНСПЕКЦИИ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6738469" y="2857496"/>
            <a:ext cx="3114366" cy="2643206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DAF8FE14-D715-4EE3-B81C-81A2C471F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3" r="12955"/>
          <a:stretch/>
        </p:blipFill>
        <p:spPr bwMode="auto">
          <a:xfrm>
            <a:off x="6953264" y="3000372"/>
            <a:ext cx="1357322" cy="1070397"/>
          </a:xfrm>
          <a:prstGeom prst="roundRect">
            <a:avLst>
              <a:gd name="adj" fmla="val 966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327;g11912ec567f_0_139"/>
          <p:cNvSpPr txBox="1"/>
          <p:nvPr/>
        </p:nvSpPr>
        <p:spPr>
          <a:xfrm>
            <a:off x="8310586" y="3018754"/>
            <a:ext cx="1643074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Внедрение платформ распознавания лиц и систем распознавания гибких и жестких форм документов, позволяющая с высокой скоростью и точностью обеспечивать автоматический ввод и верификацию бухгалтерских, финансовых, учредительных и учетных документов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327;g11912ec567f_0_139"/>
          <p:cNvSpPr txBox="1"/>
          <p:nvPr/>
        </p:nvSpPr>
        <p:spPr>
          <a:xfrm>
            <a:off x="6881826" y="4286256"/>
            <a:ext cx="1550370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Сокращение времени обслуживания  налогоплтильщика в среднем на </a:t>
            </a:r>
            <a:r>
              <a:rPr lang="ru-RU" sz="1000" b="1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3-5 минут </a:t>
            </a:r>
          </a:p>
        </p:txBody>
      </p:sp>
      <p:cxnSp>
        <p:nvCxnSpPr>
          <p:cNvPr id="51" name="Shape 50"/>
          <p:cNvCxnSpPr>
            <a:stCxn id="43" idx="0"/>
            <a:endCxn id="3" idx="2"/>
          </p:cNvCxnSpPr>
          <p:nvPr/>
        </p:nvCxnSpPr>
        <p:spPr>
          <a:xfrm rot="16200000" flipV="1">
            <a:off x="6288803" y="165947"/>
            <a:ext cx="685474" cy="3347941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6738950" y="5857892"/>
            <a:ext cx="3106726" cy="857256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https://upload.wikimedia.org/wikipedia/commons/thumb/4/4e/Emblem_of_the_Federal_Tax_Service.svg/180px-Emblem_of_the_Federal_Tax_Service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826" y="5929330"/>
            <a:ext cx="683980" cy="714380"/>
          </a:xfrm>
          <a:prstGeom prst="rect">
            <a:avLst/>
          </a:prstGeom>
          <a:noFill/>
        </p:spPr>
      </p:pic>
      <p:sp>
        <p:nvSpPr>
          <p:cNvPr id="54" name="Google Shape;327;g11912ec567f_0_139"/>
          <p:cNvSpPr txBox="1"/>
          <p:nvPr/>
        </p:nvSpPr>
        <p:spPr>
          <a:xfrm>
            <a:off x="7596206" y="5815360"/>
            <a:ext cx="214314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Федеральная налоговая служба Российской Федерации выразила готовность помочь консультациями на разных этапах реализации проекта</a:t>
            </a:r>
          </a:p>
        </p:txBody>
      </p:sp>
      <p:cxnSp>
        <p:nvCxnSpPr>
          <p:cNvPr id="56" name="Shape 55"/>
          <p:cNvCxnSpPr>
            <a:stCxn id="52" idx="1"/>
            <a:endCxn id="15" idx="2"/>
          </p:cNvCxnSpPr>
          <p:nvPr/>
        </p:nvCxnSpPr>
        <p:spPr>
          <a:xfrm rot="10800000">
            <a:off x="1634126" y="5500702"/>
            <a:ext cx="5104824" cy="785818"/>
          </a:xfrm>
          <a:prstGeom prst="bentConnector2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52" idx="0"/>
            <a:endCxn id="29" idx="2"/>
          </p:cNvCxnSpPr>
          <p:nvPr/>
        </p:nvCxnSpPr>
        <p:spPr>
          <a:xfrm rot="16200000" flipV="1">
            <a:off x="6452785" y="4018363"/>
            <a:ext cx="357190" cy="3321867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oogle Shape;196;gfa568255cb_1_229"/>
          <p:cNvPicPr preferRelativeResize="0"/>
          <p:nvPr/>
        </p:nvPicPr>
        <p:blipFill rotWithShape="1">
          <a:blip r:embed="rId12" cstate="print">
            <a:alphaModFix/>
          </a:blip>
          <a:srcRect/>
          <a:stretch/>
        </p:blipFill>
        <p:spPr>
          <a:xfrm>
            <a:off x="6953264" y="2258419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15" descr="D:\Desktop\photo5231351462125223037.jpg"/>
          <p:cNvPicPr>
            <a:picLocks noChangeAspect="1" noChangeArrowheads="1"/>
          </p:cNvPicPr>
          <p:nvPr/>
        </p:nvPicPr>
        <p:blipFill>
          <a:blip r:embed="rId13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75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6" name="Picture 15" descr="D:\Desktop\photo5231351462125223037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НАЛОГОВАЯ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80" name="Google Shape;322;g11912ec567f_0_139"/>
          <p:cNvSpPr/>
          <p:nvPr/>
        </p:nvSpPr>
        <p:spPr>
          <a:xfrm>
            <a:off x="7932129" y="1158264"/>
            <a:ext cx="1910554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239148" y="1153617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ЕБС от +0,4 млн</a:t>
            </a:r>
            <a:endParaRPr lang="ru-RU" sz="11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2" name="Google Shape;343;g11912ec567f_0_139"/>
          <p:cNvPicPr preferRelativeResize="0"/>
          <p:nvPr/>
        </p:nvPicPr>
        <p:blipFill rotWithShape="1">
          <a:blip r:embed="rId15" cstate="print">
            <a:alphaModFix/>
          </a:blip>
          <a:srcRect l="70950" t="25879" r="14797" b="59777"/>
          <a:stretch/>
        </p:blipFill>
        <p:spPr>
          <a:xfrm>
            <a:off x="7964028" y="1147631"/>
            <a:ext cx="357191" cy="25983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330;g11912ec567f_0_139"/>
          <p:cNvSpPr/>
          <p:nvPr/>
        </p:nvSpPr>
        <p:spPr>
          <a:xfrm>
            <a:off x="6635613" y="1082179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AutoShape 97"/>
          <p:cNvSpPr>
            <a:spLocks/>
          </p:cNvSpPr>
          <p:nvPr/>
        </p:nvSpPr>
        <p:spPr bwMode="auto">
          <a:xfrm>
            <a:off x="6789121" y="1153618"/>
            <a:ext cx="164143" cy="285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85" name="Соединительная линия уступом 84"/>
          <p:cNvCxnSpPr>
            <a:stCxn id="83" idx="6"/>
            <a:endCxn id="80" idx="1"/>
          </p:cNvCxnSpPr>
          <p:nvPr/>
        </p:nvCxnSpPr>
        <p:spPr>
          <a:xfrm>
            <a:off x="7096140" y="1296493"/>
            <a:ext cx="835989" cy="2324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27;g11912ec567f_0_139"/>
          <p:cNvSpPr txBox="1"/>
          <p:nvPr/>
        </p:nvSpPr>
        <p:spPr>
          <a:xfrm>
            <a:off x="74431" y="6143644"/>
            <a:ext cx="3214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ПАРНЕРЫ ПРОЕКТА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777829" y="6429396"/>
            <a:ext cx="1143008" cy="28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20"/>
          </a:p>
        </p:txBody>
      </p:sp>
      <p:pic>
        <p:nvPicPr>
          <p:cNvPr id="13" name="Picture 2" descr="https://i.gyazo.com/f61128a77cd62388bf169f3b589603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55" y="6437036"/>
            <a:ext cx="1500198" cy="239129"/>
          </a:xfrm>
          <a:prstGeom prst="rect">
            <a:avLst/>
          </a:prstGeom>
          <a:noFill/>
        </p:spPr>
      </p:pic>
      <p:pic>
        <p:nvPicPr>
          <p:cNvPr id="14" name="Picture 15" descr="D:\Desktop\photo5231351462125223037.jpg"/>
          <p:cNvPicPr>
            <a:picLocks noChangeAspect="1" noChangeArrowheads="1"/>
          </p:cNvPicPr>
          <p:nvPr/>
        </p:nvPicPr>
        <p:blipFill>
          <a:blip r:embed="rId4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15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Picture 15" descr="D:\Desktop\photo523135146212522303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ГРАНИЦА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18" name="Google Shape;322;g11912ec567f_0_139"/>
          <p:cNvSpPr/>
          <p:nvPr/>
        </p:nvSpPr>
        <p:spPr>
          <a:xfrm>
            <a:off x="3600684" y="1089819"/>
            <a:ext cx="2945218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077471" y="1143271"/>
            <a:ext cx="2341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ГРАНИЦА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21" name="Google Shape;449;gcc0f92d6f4_0_254"/>
          <p:cNvSpPr/>
          <p:nvPr/>
        </p:nvSpPr>
        <p:spPr>
          <a:xfrm>
            <a:off x="3688382" y="1107425"/>
            <a:ext cx="383359" cy="357190"/>
          </a:xfrm>
          <a:custGeom>
            <a:avLst/>
            <a:gdLst/>
            <a:ahLst/>
            <a:cxnLst/>
            <a:rect l="l" t="t" r="r" b="b"/>
            <a:pathLst>
              <a:path w="288565" h="288565" extrusionOk="0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22;g11912ec567f_0_139"/>
          <p:cNvSpPr/>
          <p:nvPr/>
        </p:nvSpPr>
        <p:spPr>
          <a:xfrm>
            <a:off x="7932129" y="1158264"/>
            <a:ext cx="1910554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239148" y="1153617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ЕБС от +0,1 млн</a:t>
            </a:r>
            <a:endParaRPr lang="ru-RU" sz="11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" name="Google Shape;343;g11912ec567f_0_139"/>
          <p:cNvPicPr preferRelativeResize="0"/>
          <p:nvPr/>
        </p:nvPicPr>
        <p:blipFill rotWithShape="1">
          <a:blip r:embed="rId6" cstate="print">
            <a:alphaModFix/>
          </a:blip>
          <a:srcRect l="70950" t="25879" r="14797" b="59777"/>
          <a:stretch/>
        </p:blipFill>
        <p:spPr>
          <a:xfrm>
            <a:off x="7964028" y="1147631"/>
            <a:ext cx="357191" cy="25983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0;g11912ec567f_0_139"/>
          <p:cNvSpPr/>
          <p:nvPr/>
        </p:nvSpPr>
        <p:spPr>
          <a:xfrm>
            <a:off x="6635613" y="1082179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AutoShape 97"/>
          <p:cNvSpPr>
            <a:spLocks/>
          </p:cNvSpPr>
          <p:nvPr/>
        </p:nvSpPr>
        <p:spPr bwMode="auto">
          <a:xfrm>
            <a:off x="6778488" y="1153618"/>
            <a:ext cx="164143" cy="285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30" name="Соединительная линия уступом 29"/>
          <p:cNvCxnSpPr>
            <a:stCxn id="28" idx="6"/>
            <a:endCxn id="25" idx="1"/>
          </p:cNvCxnSpPr>
          <p:nvPr/>
        </p:nvCxnSpPr>
        <p:spPr>
          <a:xfrm>
            <a:off x="7096140" y="1296493"/>
            <a:ext cx="835989" cy="2324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95216" y="2786058"/>
            <a:ext cx="3815119" cy="3286148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4095744" y="2786058"/>
            <a:ext cx="2714644" cy="3286148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322;g11912ec567f_0_139"/>
          <p:cNvSpPr/>
          <p:nvPr/>
        </p:nvSpPr>
        <p:spPr>
          <a:xfrm>
            <a:off x="4034939" y="2203921"/>
            <a:ext cx="2918325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381496" y="2285992"/>
            <a:ext cx="26868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КОНТРОЛЬ ПО БИОМЕТРИИ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322;g11912ec567f_0_139"/>
          <p:cNvSpPr/>
          <p:nvPr/>
        </p:nvSpPr>
        <p:spPr>
          <a:xfrm>
            <a:off x="92222" y="2214555"/>
            <a:ext cx="3789207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904188" y="2296626"/>
            <a:ext cx="2244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ПОГРАНИЧНЫЙ КИОСК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Shape 29"/>
          <p:cNvCxnSpPr>
            <a:stCxn id="36" idx="0"/>
            <a:endCxn id="18" idx="2"/>
          </p:cNvCxnSpPr>
          <p:nvPr/>
        </p:nvCxnSpPr>
        <p:spPr>
          <a:xfrm rot="5400000" flipH="1" flipV="1">
            <a:off x="3175032" y="316295"/>
            <a:ext cx="710055" cy="3086467"/>
          </a:xfrm>
          <a:prstGeom prst="bentConnector3">
            <a:avLst>
              <a:gd name="adj1" fmla="val 48502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33" idx="0"/>
            <a:endCxn id="18" idx="2"/>
          </p:cNvCxnSpPr>
          <p:nvPr/>
        </p:nvCxnSpPr>
        <p:spPr>
          <a:xfrm rot="16200000" flipV="1">
            <a:off x="4933988" y="1643806"/>
            <a:ext cx="699421" cy="420809"/>
          </a:xfrm>
          <a:prstGeom prst="bentConnector3">
            <a:avLst>
              <a:gd name="adj1" fmla="val 4848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1" descr="https://i.gyazo.com/5ea28e2adc448c31fd41ee482cc7dad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12" y="6429396"/>
            <a:ext cx="642941" cy="282505"/>
          </a:xfrm>
          <a:prstGeom prst="rect">
            <a:avLst/>
          </a:prstGeom>
          <a:noFill/>
        </p:spPr>
      </p:pic>
      <p:pic>
        <p:nvPicPr>
          <p:cNvPr id="4098" name="Picture 2" descr="https://i.gyazo.com/951b53dca63c98d61c7ce0d6878443fc.png"/>
          <p:cNvPicPr>
            <a:picLocks noChangeAspect="1" noChangeArrowheads="1"/>
          </p:cNvPicPr>
          <p:nvPr/>
        </p:nvPicPr>
        <p:blipFill>
          <a:blip r:embed="rId8"/>
          <a:srcRect l="4232" r="3683"/>
          <a:stretch>
            <a:fillRect/>
          </a:stretch>
        </p:blipFill>
        <p:spPr bwMode="auto">
          <a:xfrm>
            <a:off x="124121" y="2865136"/>
            <a:ext cx="1931850" cy="3135632"/>
          </a:xfrm>
          <a:prstGeom prst="roundRect">
            <a:avLst/>
          </a:prstGeom>
          <a:noFill/>
        </p:spPr>
      </p:pic>
      <p:sp>
        <p:nvSpPr>
          <p:cNvPr id="44" name="Google Shape;327;g11912ec567f_0_139"/>
          <p:cNvSpPr txBox="1"/>
          <p:nvPr/>
        </p:nvSpPr>
        <p:spPr>
          <a:xfrm>
            <a:off x="2031681" y="2825597"/>
            <a:ext cx="183911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Двухэтапный процесс включает в себя самостоятельную регистрацию путешественника в киоске с последующим окончательным этапом пограничного контроля.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Проездные документы и биометрические данные (фотографии путешественника).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и отпечатки пальцев) будут собраны автоматически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Это ускорит пассажиропоток и возьмет в себя дополнительный сбор биометрических данных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00" name="Picture 4" descr="https://i.gyazo.com/c8139796bf224b119e4224b8d289c39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77816" y="2897035"/>
            <a:ext cx="1506916" cy="1246345"/>
          </a:xfrm>
          <a:prstGeom prst="roundRect">
            <a:avLst/>
          </a:prstGeom>
          <a:noFill/>
        </p:spPr>
      </p:pic>
      <p:sp>
        <p:nvSpPr>
          <p:cNvPr id="49" name="Google Shape;327;g11912ec567f_0_139"/>
          <p:cNvSpPr txBox="1"/>
          <p:nvPr/>
        </p:nvSpPr>
        <p:spPr>
          <a:xfrm>
            <a:off x="4238621" y="4400226"/>
            <a:ext cx="257176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Проверка схожести человека с фотографией в паспорте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- Автоматический сбор биометрчиеских данных (на пункте пропуска или через видеорегистратор) и сверка с базой  данных по совпадению лица на предмет розыска у нас или зарубежом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02" name="Picture 6" descr="https://i.gyazo.com/47111a5ece610bc4e530db981f6daca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38818" y="3000372"/>
            <a:ext cx="950447" cy="1184371"/>
          </a:xfrm>
          <a:prstGeom prst="rect">
            <a:avLst/>
          </a:prstGeom>
          <a:noFill/>
        </p:spPr>
      </p:pic>
      <p:sp>
        <p:nvSpPr>
          <p:cNvPr id="52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7167578" y="2786058"/>
            <a:ext cx="2675105" cy="3286148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oogle Shape;327;g11912ec567f_0_139"/>
          <p:cNvSpPr txBox="1"/>
          <p:nvPr/>
        </p:nvSpPr>
        <p:spPr>
          <a:xfrm>
            <a:off x="7239016" y="2800689"/>
            <a:ext cx="2666984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МОБИЛЬНОЕ ПРИЛОЖЕНИЕ ДЛЯ МИГРАНТОВ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Регистрация мигрантовс предварительной сдачей биометрии и загрузки документов для прохождения границы, если ему не запрещен въезд в РБ (сверка лица с базами) - он сможет воспользовать дополнительными функциями: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Изучить миграционное законадательство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Получение медицинской страховки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Помощь в поиске работы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Помощь в аренде жилья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ru-RU" sz="1100" spc="20" smtClean="0">
                <a:solidFill>
                  <a:srgbClr val="194D38"/>
                </a:solidFill>
                <a:ea typeface="Proxima Nova"/>
                <a:cs typeface="Proxima Nova"/>
                <a:sym typeface="Proxima Nova"/>
              </a:rPr>
              <a:t>МОБИЛЬНОЕ ПРИЛОЖЕНИЕ ДЛЯ БЕЛОРУСОВ</a:t>
            </a:r>
          </a:p>
          <a:p>
            <a:pPr>
              <a:buClr>
                <a:schemeClr val="dk1"/>
              </a:buClr>
              <a:buSzPts val="1100"/>
              <a:buFontTx/>
              <a:buChar char="-"/>
            </a:pPr>
            <a:endParaRPr lang="ru-RU" sz="1100" spc="20" smtClean="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1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Получение медицинской страховки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1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Сертификаты </a:t>
            </a:r>
            <a:r>
              <a:rPr lang="en-US" sz="11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COVID </a:t>
            </a:r>
            <a:r>
              <a:rPr lang="ru-RU" sz="11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и ПЦР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100" spc="20" smtClean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Помощь за границей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322;g11912ec567f_0_139"/>
          <p:cNvSpPr/>
          <p:nvPr/>
        </p:nvSpPr>
        <p:spPr>
          <a:xfrm>
            <a:off x="7167578" y="2185648"/>
            <a:ext cx="265683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881958" y="2285992"/>
            <a:ext cx="1313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ГРАНИЦА </a:t>
            </a:r>
            <a:r>
              <a:rPr lang="en-US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BY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utoShape 97"/>
          <p:cNvSpPr>
            <a:spLocks/>
          </p:cNvSpPr>
          <p:nvPr/>
        </p:nvSpPr>
        <p:spPr bwMode="auto">
          <a:xfrm>
            <a:off x="7342353" y="2254093"/>
            <a:ext cx="164143" cy="285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62" name="Соединительная линия уступом 61"/>
          <p:cNvCxnSpPr>
            <a:stCxn id="55" idx="0"/>
            <a:endCxn id="18" idx="2"/>
          </p:cNvCxnSpPr>
          <p:nvPr/>
        </p:nvCxnSpPr>
        <p:spPr>
          <a:xfrm rot="16200000" flipV="1">
            <a:off x="6444070" y="133723"/>
            <a:ext cx="681148" cy="3422701"/>
          </a:xfrm>
          <a:prstGeom prst="bentConnector3">
            <a:avLst>
              <a:gd name="adj1" fmla="val 45317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107">
            <a:extLst>
              <a:ext uri="{FF2B5EF4-FFF2-40B4-BE49-F238E27FC236}">
                <a16:creationId xmlns="" xmlns:a16="http://schemas.microsoft.com/office/drawing/2014/main" id="{B061894B-D9BD-4E41-A18C-06C5F8BE85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4" y="2225187"/>
            <a:ext cx="357190" cy="357190"/>
          </a:xfrm>
          <a:prstGeom prst="rect">
            <a:avLst/>
          </a:prstGeom>
        </p:spPr>
      </p:pic>
      <p:pic>
        <p:nvPicPr>
          <p:cNvPr id="67" name="Рисунок 107">
            <a:extLst>
              <a:ext uri="{FF2B5EF4-FFF2-40B4-BE49-F238E27FC236}">
                <a16:creationId xmlns="" xmlns:a16="http://schemas.microsoft.com/office/drawing/2014/main" id="{B061894B-D9BD-4E41-A18C-06C5F8BE85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" y="2235820"/>
            <a:ext cx="357190" cy="357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2;g11912ec567f_0_139"/>
          <p:cNvSpPr/>
          <p:nvPr/>
        </p:nvSpPr>
        <p:spPr>
          <a:xfrm>
            <a:off x="3348844" y="1089819"/>
            <a:ext cx="3208312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51831" y="1143271"/>
            <a:ext cx="2886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ЦИФРОВОЕ ОБРАЗОВАНИЕ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Google Shape;349;g11912ec567f_0_139"/>
          <p:cNvPicPr preferRelativeResize="0"/>
          <p:nvPr/>
        </p:nvPicPr>
        <p:blipFill rotWithShape="1">
          <a:blip r:embed="rId2" cstate="print">
            <a:alphaModFix/>
          </a:blip>
          <a:srcRect l="28054" r="53655" b="70143"/>
          <a:stretch/>
        </p:blipFill>
        <p:spPr>
          <a:xfrm>
            <a:off x="3363091" y="1097298"/>
            <a:ext cx="357190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27;g11912ec567f_0_139"/>
          <p:cNvSpPr txBox="1"/>
          <p:nvPr/>
        </p:nvSpPr>
        <p:spPr>
          <a:xfrm>
            <a:off x="74431" y="6143644"/>
            <a:ext cx="321471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ПАРНЕРЫ ПРОЕКТА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1777829" y="6429396"/>
            <a:ext cx="1143008" cy="285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20"/>
          </a:p>
        </p:txBody>
      </p:sp>
      <p:pic>
        <p:nvPicPr>
          <p:cNvPr id="16" name="Picture 2" descr="https://i.gyazo.com/f61128a77cd62388bf169f3b589603d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55" y="6437036"/>
            <a:ext cx="1500198" cy="239129"/>
          </a:xfrm>
          <a:prstGeom prst="rect">
            <a:avLst/>
          </a:prstGeom>
          <a:noFill/>
        </p:spPr>
      </p:pic>
      <p:pic>
        <p:nvPicPr>
          <p:cNvPr id="20" name="Picture 15" descr="D:\Desktop\photo5231351462125223037.jpg"/>
          <p:cNvPicPr>
            <a:picLocks noChangeAspect="1" noChangeArrowheads="1"/>
          </p:cNvPicPr>
          <p:nvPr/>
        </p:nvPicPr>
        <p:blipFill>
          <a:blip r:embed="rId5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21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Picture 15" descr="D:\Desktop\photo523135146212522303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ЦИФРОВОЕ ОБРАЗОВАНИЕ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24" name="Google Shape;322;g11912ec567f_0_139"/>
          <p:cNvSpPr/>
          <p:nvPr/>
        </p:nvSpPr>
        <p:spPr>
          <a:xfrm>
            <a:off x="7932129" y="1153617"/>
            <a:ext cx="1910554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239148" y="1148970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ЕБС от +0,1 млн</a:t>
            </a:r>
            <a:endParaRPr lang="ru-RU" sz="11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Google Shape;343;g11912ec567f_0_139"/>
          <p:cNvPicPr preferRelativeResize="0"/>
          <p:nvPr/>
        </p:nvPicPr>
        <p:blipFill rotWithShape="1">
          <a:blip r:embed="rId7" cstate="print">
            <a:alphaModFix/>
          </a:blip>
          <a:srcRect l="70950" t="25879" r="14797" b="59777"/>
          <a:stretch/>
        </p:blipFill>
        <p:spPr>
          <a:xfrm>
            <a:off x="7964028" y="1142984"/>
            <a:ext cx="357191" cy="25983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30;g11912ec567f_0_139"/>
          <p:cNvSpPr/>
          <p:nvPr/>
        </p:nvSpPr>
        <p:spPr>
          <a:xfrm>
            <a:off x="6635613" y="1082179"/>
            <a:ext cx="460527" cy="428628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AutoShape 97"/>
          <p:cNvSpPr>
            <a:spLocks/>
          </p:cNvSpPr>
          <p:nvPr/>
        </p:nvSpPr>
        <p:spPr bwMode="auto">
          <a:xfrm>
            <a:off x="6778488" y="1153618"/>
            <a:ext cx="164143" cy="285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29" name="Соединительная линия уступом 28"/>
          <p:cNvCxnSpPr>
            <a:stCxn id="27" idx="6"/>
            <a:endCxn id="24" idx="1"/>
          </p:cNvCxnSpPr>
          <p:nvPr/>
        </p:nvCxnSpPr>
        <p:spPr>
          <a:xfrm flipV="1">
            <a:off x="7096140" y="1294170"/>
            <a:ext cx="835989" cy="2323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280624" y="2786058"/>
            <a:ext cx="6101135" cy="3214710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6708115" y="2817956"/>
            <a:ext cx="3152796" cy="3182811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322;g11912ec567f_0_139"/>
          <p:cNvSpPr/>
          <p:nvPr/>
        </p:nvSpPr>
        <p:spPr>
          <a:xfrm>
            <a:off x="6718748" y="2217547"/>
            <a:ext cx="3132639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596206" y="2299618"/>
            <a:ext cx="1547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МОЙ ДНЕВНИК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Google Shape;322;g11912ec567f_0_139"/>
          <p:cNvSpPr/>
          <p:nvPr/>
        </p:nvSpPr>
        <p:spPr>
          <a:xfrm>
            <a:off x="238092" y="2214555"/>
            <a:ext cx="6143668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4029" y="2296626"/>
            <a:ext cx="5331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СИСТЕМА МОНИТОРИНГА И КОНТРОЛЯ ПОСЕЩАЕМОСТИ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Google Shape;329;g11912ec567f_0_139"/>
          <p:cNvSpPr/>
          <p:nvPr/>
        </p:nvSpPr>
        <p:spPr>
          <a:xfrm>
            <a:off x="6699411" y="2764792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AutoShape 97"/>
          <p:cNvSpPr>
            <a:spLocks/>
          </p:cNvSpPr>
          <p:nvPr/>
        </p:nvSpPr>
        <p:spPr bwMode="auto">
          <a:xfrm>
            <a:off x="6781482" y="2796691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40" name="Shape 29"/>
          <p:cNvCxnSpPr>
            <a:stCxn id="35" idx="0"/>
            <a:endCxn id="3" idx="2"/>
          </p:cNvCxnSpPr>
          <p:nvPr/>
        </p:nvCxnSpPr>
        <p:spPr>
          <a:xfrm rot="5400000" flipH="1" flipV="1">
            <a:off x="3776436" y="1037991"/>
            <a:ext cx="710055" cy="1643074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 rot="16200000" flipV="1">
            <a:off x="6260348" y="192827"/>
            <a:ext cx="717373" cy="3332068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oogle Shape;332;g11912ec567f_0_139"/>
          <p:cNvPicPr preferRelativeResize="0"/>
          <p:nvPr/>
        </p:nvPicPr>
        <p:blipFill rotWithShape="1">
          <a:blip r:embed="rId8" cstate="print"/>
          <a:srcRect l="13759" r="76234" b="86480"/>
          <a:stretch/>
        </p:blipFill>
        <p:spPr>
          <a:xfrm>
            <a:off x="269991" y="2243460"/>
            <a:ext cx="428628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" descr="https://i.gyazo.com/14286f388daaffd055a830d30022221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2406" y="3000372"/>
            <a:ext cx="2071702" cy="1302327"/>
          </a:xfrm>
          <a:prstGeom prst="rect">
            <a:avLst/>
          </a:prstGeom>
          <a:noFill/>
        </p:spPr>
      </p:pic>
      <p:sp>
        <p:nvSpPr>
          <p:cNvPr id="44" name="Google Shape;327;g11912ec567f_0_139"/>
          <p:cNvSpPr txBox="1"/>
          <p:nvPr/>
        </p:nvSpPr>
        <p:spPr>
          <a:xfrm>
            <a:off x="2595546" y="2928934"/>
            <a:ext cx="3714776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Журнал регистрации прибытия/убытия учащихся, персонала, преподавателей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FR СКУД - управление электрозамками и турникетами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Мгновенные оповещения через: web-консоль, IOS/android клиент, мессенджер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Центральная консоль оповещений и регистрации событий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Уведомление по черным спискам для служб безопасности 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Система статистических отчетов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" name="Picture 4" descr="https://i.gyazo.com/f9237b37d5d9ac018c9c2b6ad139cb1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2406" y="4429132"/>
            <a:ext cx="2072207" cy="1428760"/>
          </a:xfrm>
          <a:prstGeom prst="rect">
            <a:avLst/>
          </a:prstGeom>
          <a:noFill/>
        </p:spPr>
      </p:pic>
      <p:sp>
        <p:nvSpPr>
          <p:cNvPr id="50" name="Google Shape;327;g11912ec567f_0_139"/>
          <p:cNvSpPr txBox="1"/>
          <p:nvPr/>
        </p:nvSpPr>
        <p:spPr>
          <a:xfrm>
            <a:off x="2656351" y="4389593"/>
            <a:ext cx="371477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СЕРВИС ЖУРНАЛ РЕГИСТРАЦИИ ПРИБЫТИЯ/УБЫТИЯ СОТРУДНИКОВ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• автоматическое распознавание сотрудников входе и выходе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• подсчет времени нахождения сотрудника в помещении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• реальный учет рабочего времени исключающий подмену карт доступа, роспись в журнале прочие распространённые манипуляции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51" name="AutoShape 97"/>
          <p:cNvSpPr>
            <a:spLocks/>
          </p:cNvSpPr>
          <p:nvPr/>
        </p:nvSpPr>
        <p:spPr bwMode="auto">
          <a:xfrm>
            <a:off x="6881826" y="2285992"/>
            <a:ext cx="164143" cy="2857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2" name="Google Shape;327;g11912ec567f_0_139"/>
          <p:cNvSpPr txBox="1"/>
          <p:nvPr/>
        </p:nvSpPr>
        <p:spPr>
          <a:xfrm>
            <a:off x="6881826" y="3898035"/>
            <a:ext cx="302417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Мобильное приложение для родителей и учеников с веб версий личного кабинета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Электронный аналог бумажного школьного дневника. С его помощью родители смогут своевременно узнавать информацию об успеваемости своего ребёнка, контролировать выполнение заданий и посещаемость. А сами школьники смогут просматривать домашнее задание, расписание занятий, комментарии учителей к работе на уроке, текущие и итоговые оценки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38" name="Picture 6" descr="Мобильное приложение Дневник.ру для учащихся и родителей – Портал службы  поддержки Дневник.ру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40" y="2928934"/>
            <a:ext cx="499746" cy="928694"/>
          </a:xfrm>
          <a:prstGeom prst="rect">
            <a:avLst/>
          </a:prstGeom>
          <a:noFill/>
        </p:spPr>
      </p:pic>
      <p:pic>
        <p:nvPicPr>
          <p:cNvPr id="18440" name="Picture 8" descr="Электронный журнал и дневник в школе: что это, для чего они нужны на  дистанционном обучении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10520" y="3000372"/>
            <a:ext cx="1522909" cy="857256"/>
          </a:xfrm>
          <a:prstGeom prst="rect">
            <a:avLst/>
          </a:prstGeom>
          <a:noFill/>
        </p:spPr>
      </p:pic>
      <p:sp>
        <p:nvSpPr>
          <p:cNvPr id="55" name="Google Shape;322;g11912ec567f_0_139"/>
          <p:cNvSpPr/>
          <p:nvPr/>
        </p:nvSpPr>
        <p:spPr>
          <a:xfrm>
            <a:off x="6718748" y="6286520"/>
            <a:ext cx="3143272" cy="428628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194D38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27;g11912ec567f_0_139"/>
          <p:cNvSpPr txBox="1"/>
          <p:nvPr/>
        </p:nvSpPr>
        <p:spPr>
          <a:xfrm>
            <a:off x="6786129" y="6273287"/>
            <a:ext cx="302417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b="1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ИНТЕГРАЦИЯ С ЛЮБЫМИ ДЕЙСТВУЩИМИ СИСТЕМАМИ</a:t>
            </a:r>
            <a:endParaRPr lang="ru-RU" sz="1000" b="1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7" name="Прямая со стрелкой 56"/>
          <p:cNvCxnSpPr>
            <a:endCxn id="55" idx="0"/>
          </p:cNvCxnSpPr>
          <p:nvPr/>
        </p:nvCxnSpPr>
        <p:spPr>
          <a:xfrm rot="16200000" flipH="1">
            <a:off x="8144571" y="6140707"/>
            <a:ext cx="285754" cy="5872"/>
          </a:xfrm>
          <a:prstGeom prst="straightConnector1">
            <a:avLst/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2;g11912ec567f_0_139"/>
          <p:cNvSpPr/>
          <p:nvPr/>
        </p:nvSpPr>
        <p:spPr>
          <a:xfrm>
            <a:off x="2738422" y="1629424"/>
            <a:ext cx="4500594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596" y="1682589"/>
            <a:ext cx="4033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ЕДИНАЯ БИОМЕТРИЧЕСКАЯ СИСТЕМА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oogle Shape;343;g11912ec567f_0_139"/>
          <p:cNvPicPr preferRelativeResize="0"/>
          <p:nvPr/>
        </p:nvPicPr>
        <p:blipFill rotWithShape="1">
          <a:blip r:embed="rId2" cstate="print">
            <a:alphaModFix/>
          </a:blip>
          <a:srcRect l="70950" t="25879" r="14797" b="59777"/>
          <a:stretch/>
        </p:blipFill>
        <p:spPr>
          <a:xfrm>
            <a:off x="2738422" y="1650690"/>
            <a:ext cx="500066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22;g11912ec567f_0_139"/>
          <p:cNvSpPr/>
          <p:nvPr/>
        </p:nvSpPr>
        <p:spPr>
          <a:xfrm>
            <a:off x="166654" y="2428868"/>
            <a:ext cx="4643470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42384" y="2529608"/>
            <a:ext cx="2724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БЕЗОПАСНЫЙ ГОРОД</a:t>
            </a:r>
            <a:endParaRPr lang="ru-RU" sz="1200" b="1" spc="240">
              <a:solidFill>
                <a:schemeClr val="bg1"/>
              </a:solidFill>
            </a:endParaRPr>
          </a:p>
        </p:txBody>
      </p:sp>
      <p:sp>
        <p:nvSpPr>
          <p:cNvPr id="31" name="Google Shape;322;g11912ec567f_0_139"/>
          <p:cNvSpPr/>
          <p:nvPr/>
        </p:nvSpPr>
        <p:spPr>
          <a:xfrm>
            <a:off x="5095876" y="2425875"/>
            <a:ext cx="4643470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220611" y="2515982"/>
            <a:ext cx="2500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spc="240" smtClean="0">
                <a:solidFill>
                  <a:schemeClr val="bg1"/>
                </a:solidFill>
                <a:latin typeface="+mj-lt"/>
                <a:cs typeface="Proxima Nova"/>
                <a:sym typeface="Proxima Nova"/>
              </a:rPr>
              <a:t>САМОФИНАНСИРОВАНИЕ</a:t>
            </a:r>
            <a:endParaRPr lang="ru-RU" sz="12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Рисунок 107">
            <a:extLst>
              <a:ext uri="{FF2B5EF4-FFF2-40B4-BE49-F238E27FC236}">
                <a16:creationId xmlns="" xmlns:a16="http://schemas.microsoft.com/office/drawing/2014/main" id="{B061894B-D9BD-4E41-A18C-06C5F8BE8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4" y="2457613"/>
            <a:ext cx="357190" cy="357190"/>
          </a:xfrm>
          <a:prstGeom prst="rect">
            <a:avLst/>
          </a:prstGeom>
        </p:spPr>
      </p:pic>
      <p:sp>
        <p:nvSpPr>
          <p:cNvPr id="35" name="Google Shape;450;gcc0f92d6f4_0_254"/>
          <p:cNvSpPr/>
          <p:nvPr/>
        </p:nvSpPr>
        <p:spPr>
          <a:xfrm>
            <a:off x="5238752" y="2454620"/>
            <a:ext cx="386348" cy="357190"/>
          </a:xfrm>
          <a:custGeom>
            <a:avLst/>
            <a:gdLst/>
            <a:ahLst/>
            <a:cxnLst/>
            <a:rect l="l" t="t" r="r" b="b"/>
            <a:pathLst>
              <a:path w="290152" h="290153" extrusionOk="0">
                <a:moveTo>
                  <a:pt x="200173" y="204165"/>
                </a:moveTo>
                <a:cubicBezTo>
                  <a:pt x="196257" y="204165"/>
                  <a:pt x="193052" y="207014"/>
                  <a:pt x="193052" y="211286"/>
                </a:cubicBezTo>
                <a:lnTo>
                  <a:pt x="193052" y="216984"/>
                </a:lnTo>
                <a:cubicBezTo>
                  <a:pt x="193052" y="220901"/>
                  <a:pt x="196257" y="224105"/>
                  <a:pt x="200173" y="224105"/>
                </a:cubicBezTo>
                <a:lnTo>
                  <a:pt x="205871" y="224105"/>
                </a:lnTo>
                <a:cubicBezTo>
                  <a:pt x="210144" y="224105"/>
                  <a:pt x="213348" y="220901"/>
                  <a:pt x="213348" y="216984"/>
                </a:cubicBezTo>
                <a:lnTo>
                  <a:pt x="213348" y="211286"/>
                </a:lnTo>
                <a:cubicBezTo>
                  <a:pt x="213348" y="207014"/>
                  <a:pt x="210144" y="204165"/>
                  <a:pt x="205871" y="204165"/>
                </a:cubicBezTo>
                <a:lnTo>
                  <a:pt x="200173" y="204165"/>
                </a:lnTo>
                <a:close/>
                <a:moveTo>
                  <a:pt x="200173" y="195263"/>
                </a:moveTo>
                <a:lnTo>
                  <a:pt x="205871" y="195263"/>
                </a:lnTo>
                <a:cubicBezTo>
                  <a:pt x="214773" y="195263"/>
                  <a:pt x="221894" y="202385"/>
                  <a:pt x="221894" y="211286"/>
                </a:cubicBezTo>
                <a:lnTo>
                  <a:pt x="221894" y="216984"/>
                </a:lnTo>
                <a:cubicBezTo>
                  <a:pt x="221894" y="225886"/>
                  <a:pt x="214773" y="233007"/>
                  <a:pt x="205871" y="233007"/>
                </a:cubicBezTo>
                <a:lnTo>
                  <a:pt x="200173" y="233007"/>
                </a:lnTo>
                <a:cubicBezTo>
                  <a:pt x="191628" y="233007"/>
                  <a:pt x="184150" y="225886"/>
                  <a:pt x="184150" y="216984"/>
                </a:cubicBezTo>
                <a:lnTo>
                  <a:pt x="184150" y="211286"/>
                </a:lnTo>
                <a:cubicBezTo>
                  <a:pt x="184150" y="202385"/>
                  <a:pt x="191628" y="195263"/>
                  <a:pt x="200173" y="195263"/>
                </a:cubicBezTo>
                <a:close/>
                <a:moveTo>
                  <a:pt x="32398" y="170760"/>
                </a:moveTo>
                <a:lnTo>
                  <a:pt x="32398" y="271035"/>
                </a:lnTo>
                <a:cubicBezTo>
                  <a:pt x="32398" y="276446"/>
                  <a:pt x="37078" y="281496"/>
                  <a:pt x="43197" y="281496"/>
                </a:cubicBezTo>
                <a:cubicBezTo>
                  <a:pt x="48957" y="281496"/>
                  <a:pt x="53637" y="276446"/>
                  <a:pt x="53637" y="271035"/>
                </a:cubicBezTo>
                <a:lnTo>
                  <a:pt x="53637" y="186270"/>
                </a:lnTo>
                <a:cubicBezTo>
                  <a:pt x="53637" y="183745"/>
                  <a:pt x="55796" y="181581"/>
                  <a:pt x="57956" y="181581"/>
                </a:cubicBezTo>
                <a:cubicBezTo>
                  <a:pt x="60476" y="181581"/>
                  <a:pt x="62636" y="183745"/>
                  <a:pt x="62636" y="186270"/>
                </a:cubicBezTo>
                <a:lnTo>
                  <a:pt x="62636" y="271035"/>
                </a:lnTo>
                <a:cubicBezTo>
                  <a:pt x="62636" y="276446"/>
                  <a:pt x="66956" y="281496"/>
                  <a:pt x="73075" y="281496"/>
                </a:cubicBezTo>
                <a:cubicBezTo>
                  <a:pt x="78835" y="281496"/>
                  <a:pt x="83875" y="276446"/>
                  <a:pt x="83875" y="271035"/>
                </a:cubicBezTo>
                <a:lnTo>
                  <a:pt x="83875" y="170760"/>
                </a:lnTo>
                <a:lnTo>
                  <a:pt x="32398" y="170760"/>
                </a:lnTo>
                <a:close/>
                <a:moveTo>
                  <a:pt x="218093" y="136525"/>
                </a:moveTo>
                <a:cubicBezTo>
                  <a:pt x="227537" y="136525"/>
                  <a:pt x="235165" y="143642"/>
                  <a:pt x="236981" y="152537"/>
                </a:cubicBezTo>
                <a:lnTo>
                  <a:pt x="241340" y="152537"/>
                </a:lnTo>
                <a:cubicBezTo>
                  <a:pt x="243883" y="152537"/>
                  <a:pt x="245699" y="154672"/>
                  <a:pt x="245699" y="157163"/>
                </a:cubicBezTo>
                <a:cubicBezTo>
                  <a:pt x="245699" y="159298"/>
                  <a:pt x="243883" y="161432"/>
                  <a:pt x="241340" y="161432"/>
                </a:cubicBezTo>
                <a:lnTo>
                  <a:pt x="236981" y="161432"/>
                </a:lnTo>
                <a:cubicBezTo>
                  <a:pt x="235528" y="167837"/>
                  <a:pt x="231169" y="173530"/>
                  <a:pt x="224994" y="176021"/>
                </a:cubicBezTo>
                <a:cubicBezTo>
                  <a:pt x="222815" y="177088"/>
                  <a:pt x="220272" y="176021"/>
                  <a:pt x="219182" y="173886"/>
                </a:cubicBezTo>
                <a:cubicBezTo>
                  <a:pt x="218456" y="171751"/>
                  <a:pt x="219182" y="169260"/>
                  <a:pt x="221725" y="168193"/>
                </a:cubicBezTo>
                <a:cubicBezTo>
                  <a:pt x="225721" y="166414"/>
                  <a:pt x="228627" y="161788"/>
                  <a:pt x="228627" y="157163"/>
                </a:cubicBezTo>
                <a:cubicBezTo>
                  <a:pt x="228627" y="150402"/>
                  <a:pt x="223904" y="145065"/>
                  <a:pt x="218093" y="145065"/>
                </a:cubicBezTo>
                <a:cubicBezTo>
                  <a:pt x="211191" y="145065"/>
                  <a:pt x="207559" y="148979"/>
                  <a:pt x="207559" y="157163"/>
                </a:cubicBezTo>
                <a:cubicBezTo>
                  <a:pt x="207559" y="172107"/>
                  <a:pt x="197388" y="177444"/>
                  <a:pt x="187943" y="177444"/>
                </a:cubicBezTo>
                <a:cubicBezTo>
                  <a:pt x="178499" y="177444"/>
                  <a:pt x="170871" y="170684"/>
                  <a:pt x="169055" y="161432"/>
                </a:cubicBezTo>
                <a:lnTo>
                  <a:pt x="164696" y="161432"/>
                </a:lnTo>
                <a:cubicBezTo>
                  <a:pt x="162153" y="161432"/>
                  <a:pt x="160337" y="159298"/>
                  <a:pt x="160337" y="157163"/>
                </a:cubicBezTo>
                <a:cubicBezTo>
                  <a:pt x="160337" y="154672"/>
                  <a:pt x="162153" y="152537"/>
                  <a:pt x="164696" y="152537"/>
                </a:cubicBezTo>
                <a:lnTo>
                  <a:pt x="169055" y="152537"/>
                </a:lnTo>
                <a:cubicBezTo>
                  <a:pt x="170145" y="145776"/>
                  <a:pt x="174867" y="140439"/>
                  <a:pt x="181042" y="137593"/>
                </a:cubicBezTo>
                <a:cubicBezTo>
                  <a:pt x="182858" y="136881"/>
                  <a:pt x="185764" y="137948"/>
                  <a:pt x="186491" y="140083"/>
                </a:cubicBezTo>
                <a:cubicBezTo>
                  <a:pt x="187580" y="142574"/>
                  <a:pt x="186491" y="144709"/>
                  <a:pt x="184311" y="145776"/>
                </a:cubicBezTo>
                <a:cubicBezTo>
                  <a:pt x="179952" y="147556"/>
                  <a:pt x="177409" y="151825"/>
                  <a:pt x="177409" y="157163"/>
                </a:cubicBezTo>
                <a:cubicBezTo>
                  <a:pt x="177409" y="163567"/>
                  <a:pt x="182132" y="168905"/>
                  <a:pt x="187943" y="168905"/>
                </a:cubicBezTo>
                <a:cubicBezTo>
                  <a:pt x="194845" y="168905"/>
                  <a:pt x="198477" y="164991"/>
                  <a:pt x="198477" y="157163"/>
                </a:cubicBezTo>
                <a:cubicBezTo>
                  <a:pt x="198477" y="141862"/>
                  <a:pt x="208648" y="136525"/>
                  <a:pt x="218093" y="136525"/>
                </a:cubicBezTo>
                <a:close/>
                <a:moveTo>
                  <a:pt x="58371" y="136525"/>
                </a:moveTo>
                <a:cubicBezTo>
                  <a:pt x="60936" y="136525"/>
                  <a:pt x="63134" y="138209"/>
                  <a:pt x="63134" y="140566"/>
                </a:cubicBezTo>
                <a:lnTo>
                  <a:pt x="63134" y="143260"/>
                </a:lnTo>
                <a:cubicBezTo>
                  <a:pt x="63134" y="145618"/>
                  <a:pt x="60936" y="147301"/>
                  <a:pt x="58371" y="147301"/>
                </a:cubicBezTo>
                <a:cubicBezTo>
                  <a:pt x="56173" y="147301"/>
                  <a:pt x="53975" y="145618"/>
                  <a:pt x="53975" y="143260"/>
                </a:cubicBezTo>
                <a:lnTo>
                  <a:pt x="53975" y="140566"/>
                </a:lnTo>
                <a:cubicBezTo>
                  <a:pt x="53975" y="138209"/>
                  <a:pt x="56173" y="136525"/>
                  <a:pt x="58371" y="136525"/>
                </a:cubicBezTo>
                <a:close/>
                <a:moveTo>
                  <a:pt x="58371" y="109538"/>
                </a:moveTo>
                <a:cubicBezTo>
                  <a:pt x="60936" y="109538"/>
                  <a:pt x="63134" y="111342"/>
                  <a:pt x="63134" y="113867"/>
                </a:cubicBezTo>
                <a:lnTo>
                  <a:pt x="63134" y="120723"/>
                </a:lnTo>
                <a:cubicBezTo>
                  <a:pt x="63134" y="122887"/>
                  <a:pt x="60936" y="125052"/>
                  <a:pt x="58371" y="125052"/>
                </a:cubicBezTo>
                <a:cubicBezTo>
                  <a:pt x="56173" y="125052"/>
                  <a:pt x="53975" y="122887"/>
                  <a:pt x="53975" y="120723"/>
                </a:cubicBezTo>
                <a:lnTo>
                  <a:pt x="53975" y="113867"/>
                </a:lnTo>
                <a:cubicBezTo>
                  <a:pt x="53975" y="111342"/>
                  <a:pt x="56173" y="109538"/>
                  <a:pt x="58371" y="109538"/>
                </a:cubicBezTo>
                <a:close/>
                <a:moveTo>
                  <a:pt x="200173" y="88277"/>
                </a:moveTo>
                <a:cubicBezTo>
                  <a:pt x="196257" y="88277"/>
                  <a:pt x="193052" y="91481"/>
                  <a:pt x="193052" y="95398"/>
                </a:cubicBezTo>
                <a:lnTo>
                  <a:pt x="193052" y="101095"/>
                </a:lnTo>
                <a:cubicBezTo>
                  <a:pt x="193052" y="105012"/>
                  <a:pt x="196257" y="108573"/>
                  <a:pt x="200173" y="108573"/>
                </a:cubicBezTo>
                <a:lnTo>
                  <a:pt x="205871" y="108573"/>
                </a:lnTo>
                <a:cubicBezTo>
                  <a:pt x="210144" y="108573"/>
                  <a:pt x="213348" y="105012"/>
                  <a:pt x="213348" y="101095"/>
                </a:cubicBezTo>
                <a:lnTo>
                  <a:pt x="213348" y="95398"/>
                </a:lnTo>
                <a:cubicBezTo>
                  <a:pt x="213348" y="91481"/>
                  <a:pt x="210144" y="88277"/>
                  <a:pt x="205871" y="88277"/>
                </a:cubicBezTo>
                <a:lnTo>
                  <a:pt x="200173" y="88277"/>
                </a:lnTo>
                <a:close/>
                <a:moveTo>
                  <a:pt x="58371" y="82550"/>
                </a:moveTo>
                <a:cubicBezTo>
                  <a:pt x="60936" y="82550"/>
                  <a:pt x="63134" y="84715"/>
                  <a:pt x="63134" y="87240"/>
                </a:cubicBezTo>
                <a:lnTo>
                  <a:pt x="63134" y="93735"/>
                </a:lnTo>
                <a:cubicBezTo>
                  <a:pt x="63134" y="96260"/>
                  <a:pt x="60936" y="98064"/>
                  <a:pt x="58371" y="98064"/>
                </a:cubicBezTo>
                <a:cubicBezTo>
                  <a:pt x="56173" y="98064"/>
                  <a:pt x="53975" y="96260"/>
                  <a:pt x="53975" y="93735"/>
                </a:cubicBezTo>
                <a:lnTo>
                  <a:pt x="53975" y="87240"/>
                </a:lnTo>
                <a:cubicBezTo>
                  <a:pt x="53975" y="84715"/>
                  <a:pt x="56173" y="82550"/>
                  <a:pt x="58371" y="82550"/>
                </a:cubicBezTo>
                <a:close/>
                <a:moveTo>
                  <a:pt x="200173" y="79375"/>
                </a:moveTo>
                <a:lnTo>
                  <a:pt x="205871" y="79375"/>
                </a:lnTo>
                <a:cubicBezTo>
                  <a:pt x="214773" y="79375"/>
                  <a:pt x="221894" y="86496"/>
                  <a:pt x="221894" y="95398"/>
                </a:cubicBezTo>
                <a:lnTo>
                  <a:pt x="221894" y="101095"/>
                </a:lnTo>
                <a:cubicBezTo>
                  <a:pt x="221894" y="109997"/>
                  <a:pt x="214773" y="117119"/>
                  <a:pt x="205871" y="117119"/>
                </a:cubicBezTo>
                <a:lnTo>
                  <a:pt x="200173" y="117119"/>
                </a:lnTo>
                <a:cubicBezTo>
                  <a:pt x="191628" y="117119"/>
                  <a:pt x="184150" y="109997"/>
                  <a:pt x="184150" y="101095"/>
                </a:cubicBezTo>
                <a:lnTo>
                  <a:pt x="184150" y="95398"/>
                </a:lnTo>
                <a:cubicBezTo>
                  <a:pt x="184150" y="86496"/>
                  <a:pt x="191628" y="79375"/>
                  <a:pt x="200173" y="79375"/>
                </a:cubicBezTo>
                <a:close/>
                <a:moveTo>
                  <a:pt x="168522" y="57872"/>
                </a:moveTo>
                <a:cubicBezTo>
                  <a:pt x="167077" y="66531"/>
                  <a:pt x="160214" y="73386"/>
                  <a:pt x="151544" y="75190"/>
                </a:cubicBezTo>
                <a:lnTo>
                  <a:pt x="151544" y="237187"/>
                </a:lnTo>
                <a:cubicBezTo>
                  <a:pt x="160214" y="238991"/>
                  <a:pt x="167077" y="245485"/>
                  <a:pt x="168522" y="254505"/>
                </a:cubicBezTo>
                <a:lnTo>
                  <a:pt x="237156" y="254505"/>
                </a:lnTo>
                <a:cubicBezTo>
                  <a:pt x="238962" y="245485"/>
                  <a:pt x="245825" y="238991"/>
                  <a:pt x="254133" y="237187"/>
                </a:cubicBezTo>
                <a:lnTo>
                  <a:pt x="254133" y="75190"/>
                </a:lnTo>
                <a:cubicBezTo>
                  <a:pt x="245825" y="73386"/>
                  <a:pt x="238962" y="66531"/>
                  <a:pt x="237156" y="57872"/>
                </a:cubicBezTo>
                <a:lnTo>
                  <a:pt x="168522" y="57872"/>
                </a:lnTo>
                <a:close/>
                <a:moveTo>
                  <a:pt x="164910" y="49213"/>
                </a:moveTo>
                <a:lnTo>
                  <a:pt x="241129" y="49213"/>
                </a:lnTo>
                <a:cubicBezTo>
                  <a:pt x="243658" y="49213"/>
                  <a:pt x="245464" y="51017"/>
                  <a:pt x="245464" y="53542"/>
                </a:cubicBezTo>
                <a:cubicBezTo>
                  <a:pt x="245464" y="60758"/>
                  <a:pt x="251605" y="66892"/>
                  <a:pt x="258829" y="66892"/>
                </a:cubicBezTo>
                <a:cubicBezTo>
                  <a:pt x="260997" y="66892"/>
                  <a:pt x="263164" y="68696"/>
                  <a:pt x="263164" y="71221"/>
                </a:cubicBezTo>
                <a:lnTo>
                  <a:pt x="263164" y="241156"/>
                </a:lnTo>
                <a:cubicBezTo>
                  <a:pt x="263164" y="243681"/>
                  <a:pt x="260997" y="245485"/>
                  <a:pt x="258829" y="245485"/>
                </a:cubicBezTo>
                <a:cubicBezTo>
                  <a:pt x="251605" y="245485"/>
                  <a:pt x="245464" y="251258"/>
                  <a:pt x="245464" y="258835"/>
                </a:cubicBezTo>
                <a:cubicBezTo>
                  <a:pt x="245464" y="261000"/>
                  <a:pt x="243658" y="263164"/>
                  <a:pt x="241129" y="263164"/>
                </a:cubicBezTo>
                <a:lnTo>
                  <a:pt x="164910" y="263164"/>
                </a:lnTo>
                <a:cubicBezTo>
                  <a:pt x="162381" y="263164"/>
                  <a:pt x="160575" y="261000"/>
                  <a:pt x="160575" y="258835"/>
                </a:cubicBezTo>
                <a:cubicBezTo>
                  <a:pt x="160575" y="251258"/>
                  <a:pt x="154434" y="245485"/>
                  <a:pt x="147210" y="245485"/>
                </a:cubicBezTo>
                <a:cubicBezTo>
                  <a:pt x="144681" y="245485"/>
                  <a:pt x="142875" y="243681"/>
                  <a:pt x="142875" y="241156"/>
                </a:cubicBezTo>
                <a:lnTo>
                  <a:pt x="142875" y="71221"/>
                </a:lnTo>
                <a:cubicBezTo>
                  <a:pt x="142875" y="68696"/>
                  <a:pt x="144681" y="66892"/>
                  <a:pt x="147210" y="66892"/>
                </a:cubicBezTo>
                <a:cubicBezTo>
                  <a:pt x="154434" y="66892"/>
                  <a:pt x="160575" y="60758"/>
                  <a:pt x="160575" y="53542"/>
                </a:cubicBezTo>
                <a:cubicBezTo>
                  <a:pt x="160575" y="51017"/>
                  <a:pt x="162381" y="49213"/>
                  <a:pt x="164910" y="49213"/>
                </a:cubicBezTo>
                <a:close/>
                <a:moveTo>
                  <a:pt x="174433" y="23813"/>
                </a:moveTo>
                <a:lnTo>
                  <a:pt x="285826" y="23813"/>
                </a:lnTo>
                <a:cubicBezTo>
                  <a:pt x="288349" y="23813"/>
                  <a:pt x="290152" y="25975"/>
                  <a:pt x="290152" y="28138"/>
                </a:cubicBezTo>
                <a:lnTo>
                  <a:pt x="290152" y="285828"/>
                </a:lnTo>
                <a:cubicBezTo>
                  <a:pt x="290152" y="288351"/>
                  <a:pt x="288349" y="290153"/>
                  <a:pt x="285826" y="290153"/>
                </a:cubicBezTo>
                <a:lnTo>
                  <a:pt x="121801" y="290153"/>
                </a:lnTo>
                <a:cubicBezTo>
                  <a:pt x="119277" y="290153"/>
                  <a:pt x="117475" y="288351"/>
                  <a:pt x="117475" y="285828"/>
                </a:cubicBezTo>
                <a:lnTo>
                  <a:pt x="117475" y="92650"/>
                </a:lnTo>
                <a:cubicBezTo>
                  <a:pt x="117475" y="90127"/>
                  <a:pt x="119277" y="88325"/>
                  <a:pt x="121801" y="88325"/>
                </a:cubicBezTo>
                <a:cubicBezTo>
                  <a:pt x="124324" y="88325"/>
                  <a:pt x="126127" y="90127"/>
                  <a:pt x="126127" y="92650"/>
                </a:cubicBezTo>
                <a:lnTo>
                  <a:pt x="126127" y="281503"/>
                </a:lnTo>
                <a:lnTo>
                  <a:pt x="281500" y="281503"/>
                </a:lnTo>
                <a:lnTo>
                  <a:pt x="281500" y="32463"/>
                </a:lnTo>
                <a:lnTo>
                  <a:pt x="174433" y="32463"/>
                </a:lnTo>
                <a:cubicBezTo>
                  <a:pt x="172270" y="32463"/>
                  <a:pt x="170107" y="30661"/>
                  <a:pt x="170107" y="28138"/>
                </a:cubicBezTo>
                <a:cubicBezTo>
                  <a:pt x="170107" y="25975"/>
                  <a:pt x="172270" y="23813"/>
                  <a:pt x="174433" y="23813"/>
                </a:cubicBezTo>
                <a:close/>
                <a:moveTo>
                  <a:pt x="137151" y="22149"/>
                </a:moveTo>
                <a:lnTo>
                  <a:pt x="98274" y="60745"/>
                </a:lnTo>
                <a:cubicBezTo>
                  <a:pt x="92874" y="66155"/>
                  <a:pt x="85674" y="69402"/>
                  <a:pt x="77755" y="69402"/>
                </a:cubicBezTo>
                <a:lnTo>
                  <a:pt x="61916" y="69402"/>
                </a:lnTo>
                <a:cubicBezTo>
                  <a:pt x="61556" y="70844"/>
                  <a:pt x="59756" y="71927"/>
                  <a:pt x="57956" y="71927"/>
                </a:cubicBezTo>
                <a:cubicBezTo>
                  <a:pt x="56156" y="71927"/>
                  <a:pt x="54716" y="70844"/>
                  <a:pt x="53997" y="69402"/>
                </a:cubicBezTo>
                <a:lnTo>
                  <a:pt x="28078" y="69402"/>
                </a:lnTo>
                <a:cubicBezTo>
                  <a:pt x="17279" y="69402"/>
                  <a:pt x="8639" y="77698"/>
                  <a:pt x="8639" y="88519"/>
                </a:cubicBezTo>
                <a:lnTo>
                  <a:pt x="8639" y="167513"/>
                </a:lnTo>
                <a:cubicBezTo>
                  <a:pt x="8639" y="171481"/>
                  <a:pt x="11879" y="175088"/>
                  <a:pt x="16199" y="175088"/>
                </a:cubicBezTo>
                <a:cubicBezTo>
                  <a:pt x="20159" y="175088"/>
                  <a:pt x="23398" y="171481"/>
                  <a:pt x="23398" y="167513"/>
                </a:cubicBezTo>
                <a:lnTo>
                  <a:pt x="23398" y="92487"/>
                </a:lnTo>
                <a:cubicBezTo>
                  <a:pt x="23398" y="89962"/>
                  <a:pt x="25558" y="88158"/>
                  <a:pt x="28078" y="88158"/>
                </a:cubicBezTo>
                <a:cubicBezTo>
                  <a:pt x="30238" y="88158"/>
                  <a:pt x="32398" y="89962"/>
                  <a:pt x="32398" y="92487"/>
                </a:cubicBezTo>
                <a:lnTo>
                  <a:pt x="32398" y="161742"/>
                </a:lnTo>
                <a:lnTo>
                  <a:pt x="83875" y="161742"/>
                </a:lnTo>
                <a:lnTo>
                  <a:pt x="83875" y="106915"/>
                </a:lnTo>
                <a:cubicBezTo>
                  <a:pt x="83875" y="100422"/>
                  <a:pt x="86394" y="94290"/>
                  <a:pt x="91074" y="89240"/>
                </a:cubicBezTo>
                <a:lnTo>
                  <a:pt x="147591" y="32249"/>
                </a:lnTo>
                <a:cubicBezTo>
                  <a:pt x="149030" y="31167"/>
                  <a:pt x="149750" y="29364"/>
                  <a:pt x="149750" y="27199"/>
                </a:cubicBezTo>
                <a:cubicBezTo>
                  <a:pt x="149750" y="25035"/>
                  <a:pt x="149030" y="23232"/>
                  <a:pt x="147591" y="22149"/>
                </a:cubicBezTo>
                <a:cubicBezTo>
                  <a:pt x="144711" y="18903"/>
                  <a:pt x="140031" y="18903"/>
                  <a:pt x="137151" y="22149"/>
                </a:cubicBezTo>
                <a:close/>
                <a:moveTo>
                  <a:pt x="142236" y="11058"/>
                </a:moveTo>
                <a:cubicBezTo>
                  <a:pt x="146421" y="11058"/>
                  <a:pt x="150650" y="12591"/>
                  <a:pt x="153710" y="15657"/>
                </a:cubicBezTo>
                <a:cubicBezTo>
                  <a:pt x="156950" y="18903"/>
                  <a:pt x="158390" y="22871"/>
                  <a:pt x="158390" y="27199"/>
                </a:cubicBezTo>
                <a:cubicBezTo>
                  <a:pt x="158390" y="31528"/>
                  <a:pt x="156950" y="35496"/>
                  <a:pt x="153710" y="38742"/>
                </a:cubicBezTo>
                <a:lnTo>
                  <a:pt x="97194" y="95733"/>
                </a:lnTo>
                <a:cubicBezTo>
                  <a:pt x="94314" y="98619"/>
                  <a:pt x="92514" y="102586"/>
                  <a:pt x="92514" y="106915"/>
                </a:cubicBezTo>
                <a:lnTo>
                  <a:pt x="92514" y="271035"/>
                </a:lnTo>
                <a:cubicBezTo>
                  <a:pt x="92514" y="281496"/>
                  <a:pt x="83875" y="290152"/>
                  <a:pt x="73075" y="290152"/>
                </a:cubicBezTo>
                <a:cubicBezTo>
                  <a:pt x="66956" y="290152"/>
                  <a:pt x="61556" y="287267"/>
                  <a:pt x="57956" y="282938"/>
                </a:cubicBezTo>
                <a:cubicBezTo>
                  <a:pt x="54357" y="287267"/>
                  <a:pt x="49317" y="290152"/>
                  <a:pt x="43197" y="290152"/>
                </a:cubicBezTo>
                <a:cubicBezTo>
                  <a:pt x="32398" y="290152"/>
                  <a:pt x="23398" y="281496"/>
                  <a:pt x="23398" y="271035"/>
                </a:cubicBezTo>
                <a:lnTo>
                  <a:pt x="23398" y="181941"/>
                </a:lnTo>
                <a:cubicBezTo>
                  <a:pt x="21599" y="183023"/>
                  <a:pt x="19079" y="183745"/>
                  <a:pt x="16199" y="183745"/>
                </a:cubicBezTo>
                <a:cubicBezTo>
                  <a:pt x="7199" y="183745"/>
                  <a:pt x="0" y="176531"/>
                  <a:pt x="0" y="167513"/>
                </a:cubicBezTo>
                <a:lnTo>
                  <a:pt x="0" y="88519"/>
                </a:lnTo>
                <a:cubicBezTo>
                  <a:pt x="0" y="73009"/>
                  <a:pt x="12599" y="60384"/>
                  <a:pt x="28078" y="60384"/>
                </a:cubicBezTo>
                <a:lnTo>
                  <a:pt x="77755" y="60384"/>
                </a:lnTo>
                <a:cubicBezTo>
                  <a:pt x="83155" y="60384"/>
                  <a:pt x="88554" y="58220"/>
                  <a:pt x="92154" y="54252"/>
                </a:cubicBezTo>
                <a:lnTo>
                  <a:pt x="131032" y="15657"/>
                </a:lnTo>
                <a:cubicBezTo>
                  <a:pt x="133912" y="12591"/>
                  <a:pt x="138051" y="11058"/>
                  <a:pt x="142236" y="11058"/>
                </a:cubicBezTo>
                <a:close/>
                <a:moveTo>
                  <a:pt x="56970" y="8708"/>
                </a:moveTo>
                <a:cubicBezTo>
                  <a:pt x="47963" y="8708"/>
                  <a:pt x="40757" y="16328"/>
                  <a:pt x="40757" y="25400"/>
                </a:cubicBezTo>
                <a:cubicBezTo>
                  <a:pt x="40757" y="34471"/>
                  <a:pt x="47963" y="41728"/>
                  <a:pt x="56970" y="41728"/>
                </a:cubicBezTo>
                <a:cubicBezTo>
                  <a:pt x="65977" y="41728"/>
                  <a:pt x="73183" y="34471"/>
                  <a:pt x="73183" y="25400"/>
                </a:cubicBezTo>
                <a:cubicBezTo>
                  <a:pt x="73183" y="16328"/>
                  <a:pt x="65977" y="8708"/>
                  <a:pt x="56970" y="8708"/>
                </a:cubicBezTo>
                <a:close/>
                <a:moveTo>
                  <a:pt x="56970" y="0"/>
                </a:moveTo>
                <a:cubicBezTo>
                  <a:pt x="71021" y="0"/>
                  <a:pt x="82190" y="11248"/>
                  <a:pt x="82190" y="25400"/>
                </a:cubicBezTo>
                <a:cubicBezTo>
                  <a:pt x="82190" y="39188"/>
                  <a:pt x="71021" y="50437"/>
                  <a:pt x="56970" y="50437"/>
                </a:cubicBezTo>
                <a:cubicBezTo>
                  <a:pt x="43279" y="50437"/>
                  <a:pt x="31750" y="39188"/>
                  <a:pt x="31750" y="25400"/>
                </a:cubicBezTo>
                <a:cubicBezTo>
                  <a:pt x="31750" y="11248"/>
                  <a:pt x="43279" y="0"/>
                  <a:pt x="569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15" descr="D:\Desktop\photo5231351462125223037.jpg"/>
          <p:cNvPicPr>
            <a:picLocks noChangeAspect="1" noChangeArrowheads="1"/>
          </p:cNvPicPr>
          <p:nvPr/>
        </p:nvPicPr>
        <p:blipFill>
          <a:blip r:embed="rId4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37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" name="Picture 15" descr="D:\Desktop\photo523135146212522303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ЕДИНАЯ БИОМЕТРИЧЕСКАЯ СИСТЕМА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40" name="Google Shape;322;g11912ec567f_0_139"/>
          <p:cNvSpPr/>
          <p:nvPr/>
        </p:nvSpPr>
        <p:spPr>
          <a:xfrm>
            <a:off x="60322" y="569314"/>
            <a:ext cx="2092970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67342" y="579061"/>
            <a:ext cx="1795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ЦИФРОВОЙ ГОРОД</a:t>
            </a:r>
            <a:endParaRPr lang="ru-RU" sz="1100" b="1" spc="240">
              <a:solidFill>
                <a:schemeClr val="bg1"/>
              </a:solidFill>
            </a:endParaRPr>
          </a:p>
        </p:txBody>
      </p:sp>
      <p:sp>
        <p:nvSpPr>
          <p:cNvPr id="12" name="Google Shape;448;gcc0f92d6f4_0_254"/>
          <p:cNvSpPr/>
          <p:nvPr/>
        </p:nvSpPr>
        <p:spPr>
          <a:xfrm>
            <a:off x="131762" y="602709"/>
            <a:ext cx="285752" cy="214314"/>
          </a:xfrm>
          <a:custGeom>
            <a:avLst/>
            <a:gdLst/>
            <a:ahLst/>
            <a:cxnLst/>
            <a:rect l="l" t="t" r="r" b="b"/>
            <a:pathLst>
              <a:path w="305681" h="226205" extrusionOk="0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" name="Google Shape;322;g11912ec567f_0_139"/>
          <p:cNvSpPr/>
          <p:nvPr/>
        </p:nvSpPr>
        <p:spPr>
          <a:xfrm>
            <a:off x="2264267" y="569314"/>
            <a:ext cx="2521598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571287" y="579061"/>
            <a:ext cx="22358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НАЛОГОВАЯ</a:t>
            </a:r>
            <a:endParaRPr lang="ru-RU" sz="1100" b="1" spc="240">
              <a:solidFill>
                <a:schemeClr val="bg1"/>
              </a:solidFill>
            </a:endParaRPr>
          </a:p>
        </p:txBody>
      </p:sp>
      <p:pic>
        <p:nvPicPr>
          <p:cNvPr id="15" name="Google Shape;332;g11912ec567f_0_139"/>
          <p:cNvPicPr preferRelativeResize="0"/>
          <p:nvPr/>
        </p:nvPicPr>
        <p:blipFill rotWithShape="1">
          <a:blip r:embed="rId6" cstate="print"/>
          <a:srcRect l="-166" t="40329" r="81403" b="30946"/>
          <a:stretch/>
        </p:blipFill>
        <p:spPr>
          <a:xfrm>
            <a:off x="2317434" y="602709"/>
            <a:ext cx="285752" cy="214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329;g11912ec567f_0_139"/>
          <p:cNvSpPr/>
          <p:nvPr/>
        </p:nvSpPr>
        <p:spPr>
          <a:xfrm>
            <a:off x="81590" y="968209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AutoShape 97"/>
          <p:cNvSpPr>
            <a:spLocks/>
          </p:cNvSpPr>
          <p:nvPr/>
        </p:nvSpPr>
        <p:spPr bwMode="auto">
          <a:xfrm>
            <a:off x="174294" y="1000108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8" name="Google Shape;327;g11912ec567f_0_139"/>
          <p:cNvSpPr txBox="1"/>
          <p:nvPr/>
        </p:nvSpPr>
        <p:spPr>
          <a:xfrm>
            <a:off x="353716" y="904804"/>
            <a:ext cx="78581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от 0,4 млн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322;g11912ec567f_0_139"/>
          <p:cNvSpPr/>
          <p:nvPr/>
        </p:nvSpPr>
        <p:spPr>
          <a:xfrm>
            <a:off x="4845016" y="569314"/>
            <a:ext cx="2735912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152036" y="579061"/>
            <a:ext cx="24465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ЦИФРОВОЕ ОБРАЗОВАНИЕ</a:t>
            </a:r>
            <a:endParaRPr lang="ru-RU" sz="1100" b="1" spc="240">
              <a:solidFill>
                <a:schemeClr val="bg1"/>
              </a:solidFill>
            </a:endParaRPr>
          </a:p>
        </p:txBody>
      </p:sp>
      <p:pic>
        <p:nvPicPr>
          <p:cNvPr id="23" name="Google Shape;349;g11912ec567f_0_139"/>
          <p:cNvPicPr preferRelativeResize="0"/>
          <p:nvPr/>
        </p:nvPicPr>
        <p:blipFill rotWithShape="1">
          <a:blip r:embed="rId7" cstate="print">
            <a:alphaModFix/>
          </a:blip>
          <a:srcRect l="28054" r="53655" b="70143"/>
          <a:stretch/>
        </p:blipFill>
        <p:spPr>
          <a:xfrm>
            <a:off x="4887550" y="566990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329;g11912ec567f_0_139"/>
          <p:cNvSpPr/>
          <p:nvPr/>
        </p:nvSpPr>
        <p:spPr>
          <a:xfrm>
            <a:off x="4858644" y="960176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AutoShape 97"/>
          <p:cNvSpPr>
            <a:spLocks/>
          </p:cNvSpPr>
          <p:nvPr/>
        </p:nvSpPr>
        <p:spPr bwMode="auto">
          <a:xfrm>
            <a:off x="4951348" y="992075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Google Shape;327;g11912ec567f_0_139"/>
          <p:cNvSpPr txBox="1"/>
          <p:nvPr/>
        </p:nvSpPr>
        <p:spPr>
          <a:xfrm>
            <a:off x="5130770" y="896771"/>
            <a:ext cx="78581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от 0,1 млн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329;g11912ec567f_0_139"/>
          <p:cNvSpPr/>
          <p:nvPr/>
        </p:nvSpPr>
        <p:spPr>
          <a:xfrm>
            <a:off x="2267262" y="960176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AutoShape 97"/>
          <p:cNvSpPr>
            <a:spLocks/>
          </p:cNvSpPr>
          <p:nvPr/>
        </p:nvSpPr>
        <p:spPr bwMode="auto">
          <a:xfrm>
            <a:off x="2359966" y="992075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7" name="Google Shape;327;g11912ec567f_0_139"/>
          <p:cNvSpPr txBox="1"/>
          <p:nvPr/>
        </p:nvSpPr>
        <p:spPr>
          <a:xfrm>
            <a:off x="2539388" y="896771"/>
            <a:ext cx="78581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от 0,4 млн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322;g11912ec567f_0_139"/>
          <p:cNvSpPr/>
          <p:nvPr/>
        </p:nvSpPr>
        <p:spPr>
          <a:xfrm>
            <a:off x="7645826" y="569314"/>
            <a:ext cx="2235846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952846" y="579061"/>
            <a:ext cx="19931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ГРАНИЦА</a:t>
            </a:r>
            <a:endParaRPr lang="ru-RU" sz="1100" b="1" spc="240">
              <a:solidFill>
                <a:schemeClr val="bg1"/>
              </a:solidFill>
            </a:endParaRPr>
          </a:p>
        </p:txBody>
      </p:sp>
      <p:sp>
        <p:nvSpPr>
          <p:cNvPr id="19" name="Google Shape;449;gcc0f92d6f4_0_254"/>
          <p:cNvSpPr/>
          <p:nvPr/>
        </p:nvSpPr>
        <p:spPr>
          <a:xfrm>
            <a:off x="7738533" y="566990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288565" h="288565" extrusionOk="0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29;g11912ec567f_0_139"/>
          <p:cNvSpPr/>
          <p:nvPr/>
        </p:nvSpPr>
        <p:spPr>
          <a:xfrm>
            <a:off x="7660004" y="960176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AutoShape 97"/>
          <p:cNvSpPr>
            <a:spLocks/>
          </p:cNvSpPr>
          <p:nvPr/>
        </p:nvSpPr>
        <p:spPr bwMode="auto">
          <a:xfrm>
            <a:off x="7752708" y="992075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3" name="Google Shape;327;g11912ec567f_0_139"/>
          <p:cNvSpPr txBox="1"/>
          <p:nvPr/>
        </p:nvSpPr>
        <p:spPr>
          <a:xfrm>
            <a:off x="7932130" y="896771"/>
            <a:ext cx="78581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от 0,1 млн</a:t>
            </a:r>
            <a:endParaRPr lang="ru-RU" sz="10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" name="Shape 64"/>
          <p:cNvCxnSpPr>
            <a:stCxn id="46" idx="4"/>
            <a:endCxn id="9" idx="1"/>
          </p:cNvCxnSpPr>
          <p:nvPr/>
        </p:nvCxnSpPr>
        <p:spPr>
          <a:xfrm rot="16200000" flipH="1">
            <a:off x="1162610" y="253473"/>
            <a:ext cx="627034" cy="2524589"/>
          </a:xfrm>
          <a:prstGeom prst="bentConnector2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5" idx="4"/>
          </p:cNvCxnSpPr>
          <p:nvPr/>
        </p:nvCxnSpPr>
        <p:spPr>
          <a:xfrm rot="16200000" flipH="1">
            <a:off x="2492326" y="1101396"/>
            <a:ext cx="456472" cy="642115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2" idx="4"/>
            <a:endCxn id="6" idx="0"/>
          </p:cNvCxnSpPr>
          <p:nvPr/>
        </p:nvCxnSpPr>
        <p:spPr>
          <a:xfrm rot="5400000">
            <a:off x="4772200" y="1410737"/>
            <a:ext cx="435206" cy="2168"/>
          </a:xfrm>
          <a:prstGeom prst="straightConnector1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1" idx="4"/>
            <a:endCxn id="6" idx="3"/>
          </p:cNvCxnSpPr>
          <p:nvPr/>
        </p:nvCxnSpPr>
        <p:spPr>
          <a:xfrm rot="5400000">
            <a:off x="7194359" y="1238876"/>
            <a:ext cx="642547" cy="553231"/>
          </a:xfrm>
          <a:prstGeom prst="bentConnector2">
            <a:avLst/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66654" y="2936253"/>
            <a:ext cx="4643470" cy="3564581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5095876" y="2928934"/>
            <a:ext cx="4643470" cy="3588519"/>
          </a:xfrm>
          <a:prstGeom prst="roundRect">
            <a:avLst>
              <a:gd name="adj" fmla="val 11276"/>
            </a:avLst>
          </a:prstGeom>
          <a:solidFill>
            <a:srgbClr val="194D38">
              <a:alpha val="34000"/>
            </a:srgbClr>
          </a:solidFill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Соединительная линия уступом 76"/>
          <p:cNvCxnSpPr>
            <a:stCxn id="6" idx="2"/>
            <a:endCxn id="28" idx="0"/>
          </p:cNvCxnSpPr>
          <p:nvPr/>
        </p:nvCxnSpPr>
        <p:spPr>
          <a:xfrm rot="5400000">
            <a:off x="3546173" y="986321"/>
            <a:ext cx="384763" cy="2500330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6" idx="2"/>
            <a:endCxn id="31" idx="0"/>
          </p:cNvCxnSpPr>
          <p:nvPr/>
        </p:nvCxnSpPr>
        <p:spPr>
          <a:xfrm rot="16200000" flipH="1">
            <a:off x="6012280" y="1020544"/>
            <a:ext cx="381770" cy="2428892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327;g11912ec567f_0_139"/>
          <p:cNvSpPr txBox="1"/>
          <p:nvPr/>
        </p:nvSpPr>
        <p:spPr>
          <a:xfrm>
            <a:off x="7599199" y="1978974"/>
            <a:ext cx="22145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ru-RU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От 1 млн уникальных лиц в базе </a:t>
            </a:r>
          </a:p>
          <a:p>
            <a:pPr lvl="0" algn="r">
              <a:buClr>
                <a:schemeClr val="dk1"/>
              </a:buClr>
              <a:buSzPts val="1100"/>
            </a:pPr>
            <a:r>
              <a:rPr lang="ru-RU" sz="1000" i="0" u="none" strike="noStrike" cap="none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в первые 1-3 года</a:t>
            </a:r>
            <a:endParaRPr lang="ru-RU" sz="1000" i="0" u="none" strike="noStrike" cap="none" spc="2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Рисунок 80">
            <a:extLst>
              <a:ext uri="{FF2B5EF4-FFF2-40B4-BE49-F238E27FC236}">
                <a16:creationId xmlns="" xmlns:a16="http://schemas.microsoft.com/office/drawing/2014/main" id="{7E6CA144-6AC5-4410-B48B-B3B7CAC8F40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02908" y="3886534"/>
            <a:ext cx="1714512" cy="692295"/>
          </a:xfrm>
          <a:prstGeom prst="rect">
            <a:avLst/>
          </a:prstGeom>
        </p:spPr>
      </p:pic>
      <p:sp>
        <p:nvSpPr>
          <p:cNvPr id="83" name="Google Shape;327;g11912ec567f_0_139"/>
          <p:cNvSpPr txBox="1"/>
          <p:nvPr/>
        </p:nvSpPr>
        <p:spPr>
          <a:xfrm>
            <a:off x="203200" y="4475990"/>
            <a:ext cx="282097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b="1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СТАТИСТИКА ДЕЙСВУЮЩИХ СИСТЕМ ЗА 2021: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Менее 1 сек. требуется для идентификации человека в потоке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На 16% растёт показатель раскрытия преступлений с применением систем распознавания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~ 7 тыс граждан удалось задержать с помощью действующей в столице системы распознавания лиц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356 потерявшихся граждан удалось найти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81 потерянного ребенка вернули к семье</a:t>
            </a:r>
          </a:p>
        </p:txBody>
      </p:sp>
      <p:sp>
        <p:nvSpPr>
          <p:cNvPr id="84" name="Google Shape;327;g11912ec567f_0_139"/>
          <p:cNvSpPr txBox="1"/>
          <p:nvPr/>
        </p:nvSpPr>
        <p:spPr>
          <a:xfrm>
            <a:off x="195560" y="3168840"/>
            <a:ext cx="435771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Обнаружение предметов, которые могут представлять опасность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Оперативное реагирование на аномалии (драки, массовые скопления, лежачие люди)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Отслеживание перемещения тел людей по сети камер видеонаблюдения для быстрого поиска людей</a:t>
            </a:r>
          </a:p>
          <a:p>
            <a:pPr lvl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Предотвращение преступлений и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оперативный поиск злоумышленников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327;g11912ec567f_0_139"/>
          <p:cNvSpPr txBox="1"/>
          <p:nvPr/>
        </p:nvSpPr>
        <p:spPr>
          <a:xfrm>
            <a:off x="5238752" y="3071810"/>
            <a:ext cx="435771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Модель проекта предполагает удаленную идентификацию клиентов с использованием биометрических показателей и сведений государственных баз данных. 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Продажа лицензий на распознавание документов и лиц с доступом к Единой Биометрической Системе для: 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Банков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Страховых компаний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Платежных систем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Интернет магазинов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Кредитных бюро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Финансовых организаций</a:t>
            </a:r>
            <a:endParaRPr lang="ru-RU" sz="11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482" name="Picture 2" descr="https://www.kisc.kz/wp-content/uploads/2022/02/logotip-kczmr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81628" y="5699736"/>
            <a:ext cx="782507" cy="785818"/>
          </a:xfrm>
          <a:prstGeom prst="rect">
            <a:avLst/>
          </a:prstGeom>
          <a:noFill/>
        </p:spPr>
      </p:pic>
      <p:sp>
        <p:nvSpPr>
          <p:cNvPr id="87" name="Google Shape;327;g11912ec567f_0_139"/>
          <p:cNvSpPr txBox="1"/>
          <p:nvPr/>
        </p:nvSpPr>
        <p:spPr>
          <a:xfrm>
            <a:off x="6196352" y="5695998"/>
            <a:ext cx="378621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b="1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Пример: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  <a:hlinkClick r:id="rId10"/>
              </a:rPr>
              <a:t>https://www.kisc.kz/pcid/</a:t>
            </a: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Более 60 организаций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Более 1 млн "сравнений" в месяц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Средняя стоиость 1 сравнения 0,08 – 0,15$</a:t>
            </a:r>
          </a:p>
        </p:txBody>
      </p:sp>
      <p:sp>
        <p:nvSpPr>
          <p:cNvPr id="88" name="Google Shape;327;g11912ec567f_0_139"/>
          <p:cNvSpPr txBox="1"/>
          <p:nvPr/>
        </p:nvSpPr>
        <p:spPr>
          <a:xfrm>
            <a:off x="7453330" y="4432788"/>
            <a:ext cx="17859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Возможен вариант партнёрства 50% на 50% с оплатой по факту продажи лицензий с VisionLabs</a:t>
            </a:r>
            <a:endParaRPr lang="ru-RU" sz="1000" i="0" u="none" strike="noStrike" cap="none" spc="2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 descr="https://i.gyazo.com/765bb04f16afc44d84fc2c53c9852bd5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1642" y="5164778"/>
            <a:ext cx="1726948" cy="1000132"/>
          </a:xfrm>
          <a:prstGeom prst="round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8;g11912ec567f_0_139"/>
          <p:cNvSpPr/>
          <p:nvPr/>
        </p:nvSpPr>
        <p:spPr>
          <a:xfrm>
            <a:off x="2881298" y="2714620"/>
            <a:ext cx="3643338" cy="3643338"/>
          </a:xfrm>
          <a:prstGeom prst="ellipse">
            <a:avLst/>
          </a:prstGeom>
          <a:solidFill>
            <a:srgbClr val="194D38">
              <a:alpha val="3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8294" y="3204096"/>
            <a:ext cx="29765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smtClean="0">
                <a:solidFill>
                  <a:srgbClr val="194D38"/>
                </a:solidFill>
              </a:rPr>
              <a:t>ЕДИНЫЙ ЭЛЕКТРОННЫЙ СЕРВИС ГОСУДАРСТВЕННЫХ УСЛУГ </a:t>
            </a:r>
          </a:p>
          <a:p>
            <a:pPr algn="ctr"/>
            <a:r>
              <a:rPr lang="ru-RU" sz="1400" b="1" smtClean="0">
                <a:solidFill>
                  <a:srgbClr val="194D38"/>
                </a:solidFill>
              </a:rPr>
              <a:t>«МОЯ БЕЛАРУСЬ»</a:t>
            </a:r>
            <a:endParaRPr lang="ru-RU" sz="1400" b="1">
              <a:solidFill>
                <a:srgbClr val="194D38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3863" y="5128275"/>
            <a:ext cx="3143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b="1" smtClean="0">
                <a:solidFill>
                  <a:srgbClr val="194D38"/>
                </a:solidFill>
              </a:rPr>
              <a:t>МОБИЛЬНОЕ ПРИЛОЖЕНИЕ С </a:t>
            </a:r>
          </a:p>
          <a:p>
            <a:pPr algn="ctr"/>
            <a:r>
              <a:rPr lang="ru-RU" sz="1100" b="1" smtClean="0">
                <a:solidFill>
                  <a:srgbClr val="194D38"/>
                </a:solidFill>
              </a:rPr>
              <a:t>ЦИФРОВЫМИ ДОКУМЕНТАМИ И </a:t>
            </a:r>
          </a:p>
          <a:p>
            <a:pPr algn="ctr"/>
            <a:r>
              <a:rPr lang="ru-RU" sz="1100" b="1" smtClean="0">
                <a:solidFill>
                  <a:srgbClr val="194D38"/>
                </a:solidFill>
              </a:rPr>
              <a:t>ПОРТАЛ С ГОСУДАРСТВЕННЫМИ </a:t>
            </a:r>
          </a:p>
          <a:p>
            <a:pPr algn="ctr"/>
            <a:r>
              <a:rPr lang="ru-RU" sz="1100" b="1" smtClean="0">
                <a:solidFill>
                  <a:srgbClr val="194D38"/>
                </a:solidFill>
              </a:rPr>
              <a:t>УСЛУГАМИ</a:t>
            </a:r>
            <a:endParaRPr lang="ru-RU" sz="1100" b="1">
              <a:solidFill>
                <a:srgbClr val="194D38"/>
              </a:solidFill>
            </a:endParaRPr>
          </a:p>
        </p:txBody>
      </p:sp>
      <p:sp>
        <p:nvSpPr>
          <p:cNvPr id="8" name="Google Shape;329;g11912ec567f_0_139"/>
          <p:cNvSpPr/>
          <p:nvPr/>
        </p:nvSpPr>
        <p:spPr>
          <a:xfrm>
            <a:off x="4134456" y="4038432"/>
            <a:ext cx="1071570" cy="100013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94;gfa568255cb_1_229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259059" y="4324184"/>
            <a:ext cx="489433" cy="45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97"/>
          <p:cNvSpPr>
            <a:spLocks/>
          </p:cNvSpPr>
          <p:nvPr/>
        </p:nvSpPr>
        <p:spPr bwMode="auto">
          <a:xfrm>
            <a:off x="4819930" y="4334817"/>
            <a:ext cx="214314" cy="4498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14" name="Picture 15" descr="D:\Desktop\photo5231351462125223037.jpg"/>
          <p:cNvPicPr>
            <a:picLocks noChangeAspect="1" noChangeArrowheads="1"/>
          </p:cNvPicPr>
          <p:nvPr/>
        </p:nvPicPr>
        <p:blipFill>
          <a:blip r:embed="rId3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15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Picture 15" descr="D:\Desktop\photo523135146212522303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82354" y="31899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ЕГЭСУ "МОЯ БЕЛАРУСЬ"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18" name="Google Shape;322;g11912ec567f_0_139"/>
          <p:cNvSpPr/>
          <p:nvPr/>
        </p:nvSpPr>
        <p:spPr>
          <a:xfrm>
            <a:off x="60322" y="569314"/>
            <a:ext cx="2092970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7342" y="579061"/>
            <a:ext cx="1795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ЦИФРОВОЙ ГОРОД</a:t>
            </a:r>
            <a:endParaRPr lang="ru-RU" sz="1100" b="1" spc="240">
              <a:solidFill>
                <a:schemeClr val="bg1"/>
              </a:solidFill>
            </a:endParaRPr>
          </a:p>
        </p:txBody>
      </p:sp>
      <p:sp>
        <p:nvSpPr>
          <p:cNvPr id="20" name="Google Shape;448;gcc0f92d6f4_0_254"/>
          <p:cNvSpPr/>
          <p:nvPr/>
        </p:nvSpPr>
        <p:spPr>
          <a:xfrm>
            <a:off x="131762" y="602709"/>
            <a:ext cx="285752" cy="214314"/>
          </a:xfrm>
          <a:custGeom>
            <a:avLst/>
            <a:gdLst/>
            <a:ahLst/>
            <a:cxnLst/>
            <a:rect l="l" t="t" r="r" b="b"/>
            <a:pathLst>
              <a:path w="305681" h="226205" extrusionOk="0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322;g11912ec567f_0_139"/>
          <p:cNvSpPr/>
          <p:nvPr/>
        </p:nvSpPr>
        <p:spPr>
          <a:xfrm>
            <a:off x="2264267" y="569314"/>
            <a:ext cx="2521598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71287" y="579061"/>
            <a:ext cx="22358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НАЛОГОВАЯ</a:t>
            </a:r>
            <a:endParaRPr lang="ru-RU" sz="1100" b="1" spc="240">
              <a:solidFill>
                <a:schemeClr val="bg1"/>
              </a:solidFill>
            </a:endParaRPr>
          </a:p>
        </p:txBody>
      </p:sp>
      <p:pic>
        <p:nvPicPr>
          <p:cNvPr id="23" name="Google Shape;332;g11912ec567f_0_139"/>
          <p:cNvPicPr preferRelativeResize="0"/>
          <p:nvPr/>
        </p:nvPicPr>
        <p:blipFill rotWithShape="1">
          <a:blip r:embed="rId5" cstate="print"/>
          <a:srcRect l="-166" t="40329" r="81403" b="30946"/>
          <a:stretch/>
        </p:blipFill>
        <p:spPr>
          <a:xfrm>
            <a:off x="2317434" y="602709"/>
            <a:ext cx="285752" cy="2143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22;g11912ec567f_0_139"/>
          <p:cNvSpPr/>
          <p:nvPr/>
        </p:nvSpPr>
        <p:spPr>
          <a:xfrm>
            <a:off x="4845016" y="569314"/>
            <a:ext cx="2735912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52036" y="579061"/>
            <a:ext cx="24465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ЦИФРОВОЕ ОБРАЗОВАНИЕ</a:t>
            </a:r>
            <a:endParaRPr lang="ru-RU" sz="1100" b="1" spc="240">
              <a:solidFill>
                <a:schemeClr val="bg1"/>
              </a:solidFill>
            </a:endParaRPr>
          </a:p>
        </p:txBody>
      </p:sp>
      <p:pic>
        <p:nvPicPr>
          <p:cNvPr id="26" name="Google Shape;349;g11912ec567f_0_139"/>
          <p:cNvPicPr preferRelativeResize="0"/>
          <p:nvPr/>
        </p:nvPicPr>
        <p:blipFill rotWithShape="1">
          <a:blip r:embed="rId6" cstate="print">
            <a:alphaModFix/>
          </a:blip>
          <a:srcRect l="28054" r="53655" b="70143"/>
          <a:stretch/>
        </p:blipFill>
        <p:spPr>
          <a:xfrm>
            <a:off x="4887550" y="566990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22;g11912ec567f_0_139"/>
          <p:cNvSpPr/>
          <p:nvPr/>
        </p:nvSpPr>
        <p:spPr>
          <a:xfrm>
            <a:off x="7645826" y="569314"/>
            <a:ext cx="2235846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952846" y="579061"/>
            <a:ext cx="19931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ЦИФРОВАЯ ГРАНИЦА</a:t>
            </a:r>
            <a:endParaRPr lang="ru-RU" sz="1100" b="1" spc="240">
              <a:solidFill>
                <a:schemeClr val="bg1"/>
              </a:solidFill>
            </a:endParaRPr>
          </a:p>
        </p:txBody>
      </p:sp>
      <p:sp>
        <p:nvSpPr>
          <p:cNvPr id="29" name="Google Shape;449;gcc0f92d6f4_0_254"/>
          <p:cNvSpPr/>
          <p:nvPr/>
        </p:nvSpPr>
        <p:spPr>
          <a:xfrm>
            <a:off x="7738533" y="566990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288565" h="288565" extrusionOk="0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29;g11912ec567f_0_139"/>
          <p:cNvSpPr/>
          <p:nvPr/>
        </p:nvSpPr>
        <p:spPr>
          <a:xfrm>
            <a:off x="1526969" y="980380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AutoShape 97"/>
          <p:cNvSpPr>
            <a:spLocks/>
          </p:cNvSpPr>
          <p:nvPr/>
        </p:nvSpPr>
        <p:spPr bwMode="auto">
          <a:xfrm>
            <a:off x="1619673" y="1015331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2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95216" y="928670"/>
            <a:ext cx="2071702" cy="1071570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2288528" y="928670"/>
            <a:ext cx="2450158" cy="1071570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4870929" y="928670"/>
            <a:ext cx="2653840" cy="1071570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7728449" y="928670"/>
            <a:ext cx="2111241" cy="1071570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Google Shape;329;g11912ec567f_0_139"/>
          <p:cNvSpPr/>
          <p:nvPr/>
        </p:nvSpPr>
        <p:spPr>
          <a:xfrm>
            <a:off x="6884819" y="95452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AutoShape 97"/>
          <p:cNvSpPr>
            <a:spLocks/>
          </p:cNvSpPr>
          <p:nvPr/>
        </p:nvSpPr>
        <p:spPr bwMode="auto">
          <a:xfrm>
            <a:off x="6977523" y="989476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0" name="Google Shape;329;g11912ec567f_0_139"/>
          <p:cNvSpPr/>
          <p:nvPr/>
        </p:nvSpPr>
        <p:spPr>
          <a:xfrm>
            <a:off x="9218014" y="965157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AutoShape 97"/>
          <p:cNvSpPr>
            <a:spLocks/>
          </p:cNvSpPr>
          <p:nvPr/>
        </p:nvSpPr>
        <p:spPr bwMode="auto">
          <a:xfrm>
            <a:off x="9310718" y="1000108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53" name="Shape 52"/>
          <p:cNvCxnSpPr>
            <a:stCxn id="42" idx="2"/>
            <a:endCxn id="7" idx="0"/>
          </p:cNvCxnSpPr>
          <p:nvPr/>
        </p:nvCxnSpPr>
        <p:spPr>
          <a:xfrm rot="16200000" flipH="1">
            <a:off x="2559827" y="571480"/>
            <a:ext cx="714380" cy="3571900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43" idx="2"/>
            <a:endCxn id="7" idx="0"/>
          </p:cNvCxnSpPr>
          <p:nvPr/>
        </p:nvCxnSpPr>
        <p:spPr>
          <a:xfrm rot="16200000" flipH="1">
            <a:off x="3751097" y="1762750"/>
            <a:ext cx="714380" cy="1189360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44" idx="2"/>
            <a:endCxn id="7" idx="0"/>
          </p:cNvCxnSpPr>
          <p:nvPr/>
        </p:nvCxnSpPr>
        <p:spPr>
          <a:xfrm rot="5400000">
            <a:off x="5093218" y="1609989"/>
            <a:ext cx="714380" cy="1494882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45" idx="2"/>
            <a:endCxn id="7" idx="0"/>
          </p:cNvCxnSpPr>
          <p:nvPr/>
        </p:nvCxnSpPr>
        <p:spPr>
          <a:xfrm rot="5400000">
            <a:off x="6386329" y="316879"/>
            <a:ext cx="714380" cy="4081103"/>
          </a:xfrm>
          <a:prstGeom prst="bentConnector3">
            <a:avLst>
              <a:gd name="adj1" fmla="val 50000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329;g11912ec567f_0_139"/>
          <p:cNvSpPr/>
          <p:nvPr/>
        </p:nvSpPr>
        <p:spPr>
          <a:xfrm>
            <a:off x="1833987" y="980380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194;gfa568255cb_1_229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894792" y="1025963"/>
            <a:ext cx="14287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329;g11912ec567f_0_139"/>
          <p:cNvSpPr/>
          <p:nvPr/>
        </p:nvSpPr>
        <p:spPr>
          <a:xfrm>
            <a:off x="7199477" y="95452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194;gfa568255cb_1_229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7260282" y="1000108"/>
            <a:ext cx="14287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329;g11912ec567f_0_139"/>
          <p:cNvSpPr/>
          <p:nvPr/>
        </p:nvSpPr>
        <p:spPr>
          <a:xfrm>
            <a:off x="9514399" y="965157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194;gfa568255cb_1_229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9575204" y="1010740"/>
            <a:ext cx="14287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327;g11912ec567f_0_139"/>
          <p:cNvSpPr txBox="1"/>
          <p:nvPr/>
        </p:nvSpPr>
        <p:spPr>
          <a:xfrm>
            <a:off x="70957" y="1046163"/>
            <a:ext cx="216739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Оплата проезда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Оплата парковок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Оплата штрафов за ПДД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Электронные водитеские права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Информация о траспорте</a:t>
            </a:r>
          </a:p>
        </p:txBody>
      </p:sp>
      <p:sp>
        <p:nvSpPr>
          <p:cNvPr id="70" name="Google Shape;327;g11912ec567f_0_139"/>
          <p:cNvSpPr txBox="1"/>
          <p:nvPr/>
        </p:nvSpPr>
        <p:spPr>
          <a:xfrm>
            <a:off x="2299161" y="942296"/>
            <a:ext cx="235745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Выписки чеков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Ведечение отчетности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Формирования справок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Регистрации самозанятых / ИП / юридических лиц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Подсчет и уплата налогов</a:t>
            </a:r>
          </a:p>
        </p:txBody>
      </p:sp>
      <p:sp>
        <p:nvSpPr>
          <p:cNvPr id="71" name="Google Shape;329;g11912ec567f_0_139"/>
          <p:cNvSpPr/>
          <p:nvPr/>
        </p:nvSpPr>
        <p:spPr>
          <a:xfrm>
            <a:off x="4114017" y="95452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AutoShape 97"/>
          <p:cNvSpPr>
            <a:spLocks/>
          </p:cNvSpPr>
          <p:nvPr/>
        </p:nvSpPr>
        <p:spPr bwMode="auto">
          <a:xfrm>
            <a:off x="4206721" y="989476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73" name="Google Shape;329;g11912ec567f_0_139"/>
          <p:cNvSpPr/>
          <p:nvPr/>
        </p:nvSpPr>
        <p:spPr>
          <a:xfrm>
            <a:off x="4421035" y="954525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194;gfa568255cb_1_229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4481840" y="1000108"/>
            <a:ext cx="14287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327;g11912ec567f_0_139"/>
          <p:cNvSpPr txBox="1"/>
          <p:nvPr/>
        </p:nvSpPr>
        <p:spPr>
          <a:xfrm>
            <a:off x="7810520" y="1000108"/>
            <a:ext cx="2357454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Покупка страховки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Цифровые документы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Регистрация на границы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Covid сертификаты и ПЦР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Миграционный контроль</a:t>
            </a:r>
          </a:p>
        </p:txBody>
      </p:sp>
      <p:sp>
        <p:nvSpPr>
          <p:cNvPr id="77" name="Google Shape;327;g11912ec567f_0_139"/>
          <p:cNvSpPr txBox="1"/>
          <p:nvPr/>
        </p:nvSpPr>
        <p:spPr>
          <a:xfrm>
            <a:off x="4881562" y="1000108"/>
            <a:ext cx="2357454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Домашнии задания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Электронный дневник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Контроль посещаемости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Дистанционное обучение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Информарование о расписании</a:t>
            </a:r>
          </a:p>
        </p:txBody>
      </p:sp>
      <p:sp>
        <p:nvSpPr>
          <p:cNvPr id="79" name="Google Shape;322;g11912ec567f_0_139"/>
          <p:cNvSpPr/>
          <p:nvPr/>
        </p:nvSpPr>
        <p:spPr>
          <a:xfrm>
            <a:off x="84583" y="2682126"/>
            <a:ext cx="2092970" cy="281105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91603" y="2702506"/>
            <a:ext cx="1584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spc="240" smtClean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ЦИФРОВОЙ ЖКХ</a:t>
            </a:r>
            <a:endParaRPr lang="ru-RU" sz="1100" b="1" spc="240">
              <a:solidFill>
                <a:schemeClr val="bg1"/>
              </a:solidFill>
            </a:endParaRPr>
          </a:p>
        </p:txBody>
      </p:sp>
      <p:sp>
        <p:nvSpPr>
          <p:cNvPr id="81" name="Google Shape;448;gcc0f92d6f4_0_254"/>
          <p:cNvSpPr/>
          <p:nvPr/>
        </p:nvSpPr>
        <p:spPr>
          <a:xfrm>
            <a:off x="156023" y="2715521"/>
            <a:ext cx="285752" cy="214314"/>
          </a:xfrm>
          <a:custGeom>
            <a:avLst/>
            <a:gdLst/>
            <a:ahLst/>
            <a:cxnLst/>
            <a:rect l="l" t="t" r="r" b="b"/>
            <a:pathLst>
              <a:path w="305681" h="226205" extrusionOk="0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329;g11912ec567f_0_139"/>
          <p:cNvSpPr/>
          <p:nvPr/>
        </p:nvSpPr>
        <p:spPr>
          <a:xfrm>
            <a:off x="1551230" y="3093192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AutoShape 97"/>
          <p:cNvSpPr>
            <a:spLocks/>
          </p:cNvSpPr>
          <p:nvPr/>
        </p:nvSpPr>
        <p:spPr bwMode="auto">
          <a:xfrm>
            <a:off x="1643934" y="3128143"/>
            <a:ext cx="92703" cy="1641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4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19477" y="3041481"/>
            <a:ext cx="2047441" cy="3403642"/>
          </a:xfrm>
          <a:prstGeom prst="roundRect">
            <a:avLst>
              <a:gd name="adj" fmla="val 11276"/>
            </a:avLst>
          </a:prstGeom>
          <a:noFill/>
          <a:ln w="19050">
            <a:solidFill>
              <a:srgbClr val="194D3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329;g11912ec567f_0_139"/>
          <p:cNvSpPr/>
          <p:nvPr/>
        </p:nvSpPr>
        <p:spPr>
          <a:xfrm>
            <a:off x="1858248" y="3093192"/>
            <a:ext cx="264486" cy="234042"/>
          </a:xfrm>
          <a:prstGeom prst="ellipse">
            <a:avLst/>
          </a:prstGeom>
          <a:solidFill>
            <a:srgbClr val="194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194;gfa568255cb_1_229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919053" y="3138775"/>
            <a:ext cx="142877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327;g11912ec567f_0_139"/>
          <p:cNvSpPr txBox="1"/>
          <p:nvPr/>
        </p:nvSpPr>
        <p:spPr>
          <a:xfrm>
            <a:off x="137751" y="3084544"/>
            <a:ext cx="2029168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МОБИЛЬНОЕ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ПРИЛОЖЕНИЕ ЖИТЕЛЯ: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Начисления и платежи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Актуальные квитанции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Взаимодействие жителей и управляющей компании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МОБИЛЬНОЕ ПРИЛОЖЕНИЕ СОТРУДНИКА УК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Ведение базы объектов (зданий, помещений) - учет жилых помещений, коммерческих помещений, офисов, паркингов и т.п.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Ведение базы собственников помещений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Ведение базы лицевых счетов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Ведение базы сотрудников УК</a:t>
            </a:r>
          </a:p>
          <a:p>
            <a:pPr lvl="0">
              <a:buClr>
                <a:schemeClr val="dk1"/>
              </a:buClr>
              <a:buSzPts val="1100"/>
              <a:buFontTx/>
              <a:buChar char="-"/>
            </a:pPr>
            <a:r>
              <a:rPr lang="ru-RU" sz="1000" spc="20" smtClean="0">
                <a:solidFill>
                  <a:srgbClr val="000000"/>
                </a:solidFill>
                <a:latin typeface="+mj-lt"/>
                <a:ea typeface="Proxima Nova"/>
                <a:cs typeface="Proxima Nova"/>
                <a:sym typeface="Proxima Nova"/>
              </a:rPr>
              <a:t> Ведение базы доступов СКУД</a:t>
            </a:r>
          </a:p>
        </p:txBody>
      </p:sp>
      <p:cxnSp>
        <p:nvCxnSpPr>
          <p:cNvPr id="109" name="Соединительная линия уступом 108"/>
          <p:cNvCxnSpPr>
            <a:stCxn id="79" idx="0"/>
            <a:endCxn id="7" idx="0"/>
          </p:cNvCxnSpPr>
          <p:nvPr/>
        </p:nvCxnSpPr>
        <p:spPr>
          <a:xfrm rot="16200000" flipH="1">
            <a:off x="2900770" y="912424"/>
            <a:ext cx="32494" cy="3571899"/>
          </a:xfrm>
          <a:prstGeom prst="bentConnector3">
            <a:avLst>
              <a:gd name="adj1" fmla="val -998009"/>
            </a:avLst>
          </a:prstGeom>
          <a:ln>
            <a:solidFill>
              <a:srgbClr val="194D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327;g11912ec567f_0_139"/>
          <p:cNvSpPr txBox="1"/>
          <p:nvPr/>
        </p:nvSpPr>
        <p:spPr>
          <a:xfrm>
            <a:off x="0" y="6519476"/>
            <a:ext cx="321471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9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ПАРНЕР ПРОЕКТА</a:t>
            </a:r>
            <a:endParaRPr lang="ru-RU" sz="900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Picture 2" descr="https://wellsoft.pro/Content/images/icons/logo@2x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2182" y="6601154"/>
            <a:ext cx="857257" cy="168918"/>
          </a:xfrm>
          <a:prstGeom prst="rect">
            <a:avLst/>
          </a:prstGeom>
          <a:noFill/>
        </p:spPr>
      </p:pic>
      <p:sp>
        <p:nvSpPr>
          <p:cNvPr id="64" name="Google Shape;327;g11912ec567f_0_139"/>
          <p:cNvSpPr txBox="1"/>
          <p:nvPr/>
        </p:nvSpPr>
        <p:spPr>
          <a:xfrm>
            <a:off x="6810388" y="2643182"/>
            <a:ext cx="2928958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100" b="1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ОБЪЕДИНЕНИЕ ВСЕХ ГОСУДАРСТВЕННЫХ ВЕДОМОСТВ ДЛЯ ОКАЗАНИЯ УСЛУГ НАСЕЛЕНИЮ В ЕДИНУЮ ЦЕНТРАЛИЗОВАННУЮ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1100" b="1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СИСТЕМУ</a:t>
            </a:r>
          </a:p>
          <a:p>
            <a:pPr lvl="0">
              <a:buClr>
                <a:schemeClr val="dk1"/>
              </a:buClr>
              <a:buSzPts val="1100"/>
            </a:pPr>
            <a:endParaRPr lang="ru-RU" sz="1000" spc="20" smtClean="0">
              <a:solidFill>
                <a:srgbClr val="000000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ЖКХ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ГРАНИЦА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ВАКАНСИИ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ТРАНСПОРТ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НАЛОГОВАЯ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ОБРАЗОВАНИЕ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ПРАВОПОРЯДОК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НЕДВИЖИМОСТЬ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ЗДРАВООХРАНЕНИЕ</a:t>
            </a:r>
          </a:p>
          <a:p>
            <a:pPr lvl="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ru-RU" sz="1000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 ЭЛЕКТРОННЫЕ ДОКУМЕНТЫ</a:t>
            </a:r>
          </a:p>
        </p:txBody>
      </p:sp>
      <p:sp>
        <p:nvSpPr>
          <p:cNvPr id="78" name="object 4"/>
          <p:cNvSpPr/>
          <p:nvPr/>
        </p:nvSpPr>
        <p:spPr>
          <a:xfrm>
            <a:off x="6950271" y="5911057"/>
            <a:ext cx="1143008" cy="28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20"/>
          </a:p>
        </p:txBody>
      </p:sp>
      <p:pic>
        <p:nvPicPr>
          <p:cNvPr id="88" name="Picture 2" descr="https://i.gyazo.com/f61128a77cd62388bf169f3b589603d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50271" y="6246981"/>
            <a:ext cx="1467727" cy="233953"/>
          </a:xfrm>
          <a:prstGeom prst="rect">
            <a:avLst/>
          </a:prstGeom>
          <a:noFill/>
        </p:spPr>
      </p:pic>
      <p:pic>
        <p:nvPicPr>
          <p:cNvPr id="89" name="Google Shape;734;g101535a7556_1_0"/>
          <p:cNvPicPr preferRelativeResize="0"/>
          <p:nvPr/>
        </p:nvPicPr>
        <p:blipFill rotWithShape="1">
          <a:blip r:embed="rId11" cstate="print">
            <a:alphaModFix/>
          </a:blip>
          <a:srcRect/>
          <a:stretch/>
        </p:blipFill>
        <p:spPr>
          <a:xfrm>
            <a:off x="6982170" y="6582905"/>
            <a:ext cx="1285884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Picture 11" descr="https://i.gyazo.com/5ea28e2adc448c31fd41ee482cc7dad7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667776" y="6051114"/>
            <a:ext cx="812859" cy="357166"/>
          </a:xfrm>
          <a:prstGeom prst="rect">
            <a:avLst/>
          </a:prstGeom>
          <a:noFill/>
        </p:spPr>
      </p:pic>
      <p:pic>
        <p:nvPicPr>
          <p:cNvPr id="91" name="Picture 2" descr="https://wellsoft.pro/Content/images/icons/logo@2x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67776" y="6501008"/>
            <a:ext cx="1071570" cy="211147"/>
          </a:xfrm>
          <a:prstGeom prst="rect">
            <a:avLst/>
          </a:prstGeom>
          <a:noFill/>
        </p:spPr>
      </p:pic>
      <p:sp>
        <p:nvSpPr>
          <p:cNvPr id="92" name="Google Shape;327;g11912ec567f_0_139"/>
          <p:cNvSpPr txBox="1"/>
          <p:nvPr/>
        </p:nvSpPr>
        <p:spPr>
          <a:xfrm>
            <a:off x="6839294" y="5518138"/>
            <a:ext cx="321471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1050" u="sng" spc="20" smtClean="0">
                <a:solidFill>
                  <a:srgbClr val="194D38"/>
                </a:solidFill>
                <a:latin typeface="+mj-lt"/>
                <a:ea typeface="Proxima Nova"/>
                <a:cs typeface="Proxima Nova"/>
                <a:sym typeface="Proxima Nova"/>
              </a:rPr>
              <a:t>С ПАРНЕРАМИ ПРОЕКТА</a:t>
            </a:r>
            <a:endParaRPr lang="ru-RU" sz="1050" u="sng" spc="20">
              <a:solidFill>
                <a:srgbClr val="194D38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1026" name="AutoShape 2" descr="blob:https://web.telegram.org/5ef69395-e714-443a-9ba6-d29c9b254f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3" name="Picture 15" descr="D:\Desktop\photo523135146212522303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7776" y="5497883"/>
            <a:ext cx="428604" cy="428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D:\Desktop\photo5231351462125223037.jpg"/>
          <p:cNvPicPr>
            <a:picLocks noChangeAspect="1" noChangeArrowheads="1"/>
          </p:cNvPicPr>
          <p:nvPr/>
        </p:nvPicPr>
        <p:blipFill>
          <a:blip r:embed="rId2"/>
          <a:srcRect l="90003"/>
          <a:stretch>
            <a:fillRect/>
          </a:stretch>
        </p:blipFill>
        <p:spPr bwMode="auto">
          <a:xfrm>
            <a:off x="380968" y="-1"/>
            <a:ext cx="9525032" cy="428605"/>
          </a:xfrm>
          <a:prstGeom prst="rect">
            <a:avLst/>
          </a:prstGeom>
          <a:noFill/>
        </p:spPr>
      </p:pic>
      <p:sp>
        <p:nvSpPr>
          <p:cNvPr id="10" name="AutoShape 13" descr="blob:https://web.telegram.org/0a14adf2-01f1-474d-b549-078122e14e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15" descr="D:\Desktop\photo52313514621252230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28604" cy="428604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DEF64B2-E4E8-4478-A135-DC45A59E0332}"/>
              </a:ext>
            </a:extLst>
          </p:cNvPr>
          <p:cNvSpPr txBox="1">
            <a:spLocks/>
          </p:cNvSpPr>
          <p:nvPr/>
        </p:nvSpPr>
        <p:spPr>
          <a:xfrm>
            <a:off x="4307923" y="74431"/>
            <a:ext cx="5481114" cy="3686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b="1" spc="240" smtClean="0">
                <a:solidFill>
                  <a:schemeClr val="bg1"/>
                </a:solidFill>
                <a:cs typeface="Proxima Nova"/>
                <a:sym typeface="Proxima Nova"/>
              </a:rPr>
              <a:t>ИТОГИ ВНЕДРЕНИЯ ДЛЯ ГРАЖДАН</a:t>
            </a:r>
            <a:endParaRPr lang="ru-RU" sz="1400" b="1" spc="240">
              <a:solidFill>
                <a:schemeClr val="bg1"/>
              </a:solidFill>
            </a:endParaRPr>
          </a:p>
        </p:txBody>
      </p:sp>
      <p:sp>
        <p:nvSpPr>
          <p:cNvPr id="13" name="AutoShape 2" descr="blob:https://web.telegram.org/5ef69395-e714-443a-9ba6-d29c9b254f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Google Shape;322;g11912ec567f_0_139"/>
          <p:cNvSpPr/>
          <p:nvPr/>
        </p:nvSpPr>
        <p:spPr>
          <a:xfrm>
            <a:off x="309530" y="738615"/>
            <a:ext cx="4500594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74704" y="791780"/>
            <a:ext cx="4033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40" smtClean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ЕДИНАЯ БИОМЕТРИЧЕСКАЯ СИСТЕМА</a:t>
            </a:r>
            <a:endParaRPr lang="ru-RU" sz="1400" b="1" spc="24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Google Shape;343;g11912ec567f_0_139"/>
          <p:cNvPicPr preferRelativeResize="0"/>
          <p:nvPr/>
        </p:nvPicPr>
        <p:blipFill rotWithShape="1">
          <a:blip r:embed="rId4" cstate="print">
            <a:alphaModFix/>
          </a:blip>
          <a:srcRect l="70950" t="25879" r="14797" b="59777"/>
          <a:stretch/>
        </p:blipFill>
        <p:spPr>
          <a:xfrm>
            <a:off x="309530" y="759881"/>
            <a:ext cx="500066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322;g11912ec567f_0_139"/>
          <p:cNvSpPr/>
          <p:nvPr/>
        </p:nvSpPr>
        <p:spPr>
          <a:xfrm>
            <a:off x="5095876" y="720342"/>
            <a:ext cx="4500594" cy="414681"/>
          </a:xfrm>
          <a:prstGeom prst="roundRect">
            <a:avLst>
              <a:gd name="adj" fmla="val 50000"/>
            </a:avLst>
          </a:prstGeom>
          <a:solidFill>
            <a:srgbClr val="194D38"/>
          </a:solidFill>
          <a:ln w="12700" cap="flat" cmpd="sng">
            <a:solidFill>
              <a:srgbClr val="194D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22" y="791780"/>
            <a:ext cx="2643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chemeClr val="bg1"/>
                </a:solidFill>
              </a:rPr>
              <a:t>ЕЭСГУ «МОЯ БЕЛАРУСЬ»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7" name="Google Shape;194;gfa568255cb_1_229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5167315" y="791780"/>
            <a:ext cx="285752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97"/>
          <p:cNvSpPr>
            <a:spLocks/>
          </p:cNvSpPr>
          <p:nvPr/>
        </p:nvSpPr>
        <p:spPr bwMode="auto">
          <a:xfrm>
            <a:off x="5524504" y="788788"/>
            <a:ext cx="142876" cy="28575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636" y="3374"/>
                </a:moveTo>
                <a:lnTo>
                  <a:pt x="1963" y="3375"/>
                </a:lnTo>
                <a:lnTo>
                  <a:pt x="1963" y="2025"/>
                </a:lnTo>
                <a:cubicBezTo>
                  <a:pt x="1963" y="1653"/>
                  <a:pt x="2402" y="1350"/>
                  <a:pt x="2945" y="1350"/>
                </a:cubicBezTo>
                <a:lnTo>
                  <a:pt x="18654" y="1349"/>
                </a:lnTo>
                <a:cubicBezTo>
                  <a:pt x="19195" y="1349"/>
                  <a:pt x="19636" y="1652"/>
                  <a:pt x="19636" y="2024"/>
                </a:cubicBezTo>
                <a:cubicBezTo>
                  <a:pt x="19636" y="2024"/>
                  <a:pt x="19636" y="3374"/>
                  <a:pt x="19636" y="3374"/>
                </a:cubicBezTo>
                <a:close/>
                <a:moveTo>
                  <a:pt x="19636" y="17546"/>
                </a:moveTo>
                <a:lnTo>
                  <a:pt x="1963" y="17547"/>
                </a:lnTo>
                <a:lnTo>
                  <a:pt x="1963" y="4050"/>
                </a:lnTo>
                <a:lnTo>
                  <a:pt x="19636" y="4049"/>
                </a:lnTo>
                <a:cubicBezTo>
                  <a:pt x="19636" y="4049"/>
                  <a:pt x="19636" y="17546"/>
                  <a:pt x="19636" y="17546"/>
                </a:cubicBezTo>
                <a:close/>
                <a:moveTo>
                  <a:pt x="19636" y="19574"/>
                </a:moveTo>
                <a:cubicBezTo>
                  <a:pt x="19636" y="19946"/>
                  <a:pt x="19195" y="20249"/>
                  <a:pt x="18654" y="20249"/>
                </a:cubicBezTo>
                <a:lnTo>
                  <a:pt x="2945" y="20250"/>
                </a:lnTo>
                <a:cubicBezTo>
                  <a:pt x="2402" y="20250"/>
                  <a:pt x="1963" y="19947"/>
                  <a:pt x="1963" y="19575"/>
                </a:cubicBezTo>
                <a:lnTo>
                  <a:pt x="1963" y="18222"/>
                </a:lnTo>
                <a:lnTo>
                  <a:pt x="19636" y="18221"/>
                </a:lnTo>
                <a:cubicBezTo>
                  <a:pt x="19636" y="18221"/>
                  <a:pt x="19636" y="19574"/>
                  <a:pt x="19636" y="19574"/>
                </a:cubicBezTo>
                <a:close/>
                <a:moveTo>
                  <a:pt x="18654" y="0"/>
                </a:moveTo>
                <a:lnTo>
                  <a:pt x="2945" y="0"/>
                </a:lnTo>
                <a:cubicBezTo>
                  <a:pt x="1317" y="0"/>
                  <a:pt x="0" y="907"/>
                  <a:pt x="0" y="2025"/>
                </a:cubicBezTo>
                <a:lnTo>
                  <a:pt x="0" y="19575"/>
                </a:lnTo>
                <a:cubicBezTo>
                  <a:pt x="0" y="20693"/>
                  <a:pt x="1317" y="21600"/>
                  <a:pt x="2945" y="21600"/>
                </a:cubicBezTo>
                <a:lnTo>
                  <a:pt x="18654" y="21599"/>
                </a:lnTo>
                <a:cubicBezTo>
                  <a:pt x="20280" y="21599"/>
                  <a:pt x="21600" y="20693"/>
                  <a:pt x="21600" y="19574"/>
                </a:cubicBezTo>
                <a:lnTo>
                  <a:pt x="21600" y="2024"/>
                </a:lnTo>
                <a:cubicBezTo>
                  <a:pt x="21600" y="906"/>
                  <a:pt x="20280" y="0"/>
                  <a:pt x="18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5478" tIns="15478" rIns="15478" bIns="15478" anchor="ctr"/>
          <a:lstStyle/>
          <a:p>
            <a:pPr algn="ctr" defTabSz="185742" fontAlgn="base" hangingPunct="0">
              <a:spcBef>
                <a:spcPct val="0"/>
              </a:spcBef>
              <a:spcAft>
                <a:spcPct val="0"/>
              </a:spcAft>
            </a:pPr>
            <a:endParaRPr lang="en-US" sz="1219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3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66654" y="585105"/>
            <a:ext cx="9572692" cy="714381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98553" y="1968341"/>
            <a:ext cx="29765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chemeClr val="bg1"/>
                </a:solidFill>
              </a:rPr>
              <a:t>ПРИНЦИП ОКАЗАНИЯ УСЛУГ:</a:t>
            </a:r>
            <a:endParaRPr lang="ru-RU" sz="1200" b="1" smtClean="0">
              <a:solidFill>
                <a:schemeClr val="bg1"/>
              </a:solidFill>
            </a:endParaRPr>
          </a:p>
          <a:p>
            <a:endParaRPr lang="ru-RU" sz="1400" b="1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rgbClr val="009900"/>
                </a:solidFill>
              </a:rPr>
              <a:t>ЛЮБОЙ</a:t>
            </a:r>
            <a:r>
              <a:rPr lang="ru-RU" sz="1400" b="1" smtClean="0">
                <a:solidFill>
                  <a:schemeClr val="bg1"/>
                </a:solidFill>
              </a:rPr>
              <a:t> ГРАЖДАНИН</a:t>
            </a: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rgbClr val="009900"/>
                </a:solidFill>
              </a:rPr>
              <a:t>ЛЮБОЕ</a:t>
            </a:r>
            <a:r>
              <a:rPr lang="ru-RU" sz="1400" b="1" smtClean="0">
                <a:solidFill>
                  <a:schemeClr val="bg1"/>
                </a:solidFill>
              </a:rPr>
              <a:t> ВЕДОМСТВО</a:t>
            </a: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rgbClr val="009900"/>
                </a:solidFill>
              </a:rPr>
              <a:t>ЛЮБОЕ</a:t>
            </a:r>
            <a:r>
              <a:rPr lang="ru-RU" sz="1400" b="1" smtClean="0">
                <a:solidFill>
                  <a:schemeClr val="bg1"/>
                </a:solidFill>
              </a:rPr>
              <a:t> ВРЕМЯ</a:t>
            </a: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rgbClr val="009900"/>
                </a:solidFill>
              </a:rPr>
              <a:t>ЛЮБОЕ</a:t>
            </a:r>
            <a:r>
              <a:rPr lang="ru-RU" sz="1400" b="1" smtClean="0">
                <a:solidFill>
                  <a:schemeClr val="bg1"/>
                </a:solidFill>
              </a:rPr>
              <a:t> МЕСТО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4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66654" y="1928802"/>
            <a:ext cx="3429024" cy="1928826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166654" y="4143380"/>
            <a:ext cx="3429024" cy="2428892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09530" y="4503563"/>
            <a:ext cx="2976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chemeClr val="bg1"/>
                </a:solidFill>
              </a:rPr>
              <a:t>ПОКАЗАТЕЛИ ЭФФЕКТИВНОСТИ:</a:t>
            </a:r>
          </a:p>
          <a:p>
            <a:endParaRPr lang="ru-RU" sz="1400" b="1" smtClean="0">
              <a:solidFill>
                <a:schemeClr val="bg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95348" y="4707244"/>
            <a:ext cx="297656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b="1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chemeClr val="bg1"/>
                </a:solidFill>
              </a:rPr>
              <a:t>БУМАГИ</a:t>
            </a: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chemeClr val="bg1"/>
                </a:solidFill>
              </a:rPr>
              <a:t>ЧИНОВНИКОВ</a:t>
            </a:r>
          </a:p>
          <a:p>
            <a:pPr>
              <a:lnSpc>
                <a:spcPct val="150000"/>
              </a:lnSpc>
            </a:pPr>
            <a:r>
              <a:rPr lang="ru-RU" sz="1400" b="1" smtClean="0">
                <a:solidFill>
                  <a:schemeClr val="bg1"/>
                </a:solidFill>
              </a:rPr>
              <a:t>ПРОБЛЕМ ВЗАИМОДЕЙСТВИЯ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38092" y="4000504"/>
            <a:ext cx="1000132" cy="225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b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9600" b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9600" b="1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41429" y="5961229"/>
            <a:ext cx="714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chemeClr val="bg1"/>
                </a:solidFill>
              </a:rPr>
              <a:t>НОЛЬ</a:t>
            </a:r>
          </a:p>
        </p:txBody>
      </p:sp>
      <p:sp>
        <p:nvSpPr>
          <p:cNvPr id="42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3881430" y="1928802"/>
            <a:ext cx="5857916" cy="1928826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024306" y="2000240"/>
            <a:ext cx="550072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rgbClr val="009900"/>
                </a:solidFill>
              </a:rPr>
              <a:t>ИНТЕРАКТИВНЫЙ УРОВЕНЬ ВЗАИМОДЕЙСТВИЯ </a:t>
            </a:r>
            <a:r>
              <a:rPr lang="ru-RU" sz="1400" b="1" smtClean="0">
                <a:solidFill>
                  <a:schemeClr val="bg1"/>
                </a:solidFill>
              </a:rPr>
              <a:t>С БАЗОВЫМИ ПРЕОБРАЗОВАНИЯМИ:</a:t>
            </a:r>
          </a:p>
          <a:p>
            <a:endParaRPr lang="ru-RU" sz="1400" b="1" smtClean="0">
              <a:solidFill>
                <a:schemeClr val="bg1"/>
              </a:solidFill>
            </a:endParaRPr>
          </a:p>
          <a:p>
            <a:r>
              <a:rPr lang="ru-RU" sz="1200" b="1" smtClean="0">
                <a:solidFill>
                  <a:schemeClr val="bg1"/>
                </a:solidFill>
              </a:rPr>
              <a:t>- </a:t>
            </a:r>
            <a:r>
              <a:rPr lang="ru-RU" sz="1200" b="1" smtClean="0">
                <a:solidFill>
                  <a:srgbClr val="009900"/>
                </a:solidFill>
              </a:rPr>
              <a:t>ПЕРЕХОД</a:t>
            </a:r>
            <a:r>
              <a:rPr lang="ru-RU" sz="1200" b="1" smtClean="0">
                <a:solidFill>
                  <a:schemeClr val="bg1"/>
                </a:solidFill>
              </a:rPr>
              <a:t>  ОТ ОРИНТАЦИИ НА ВЕДОМСТВЕННЫЕ ПРОЦЕССЫ К ОРИНТАЦИИ </a:t>
            </a:r>
            <a:r>
              <a:rPr lang="ru-RU" sz="1200" b="1" smtClean="0">
                <a:solidFill>
                  <a:srgbClr val="009900"/>
                </a:solidFill>
              </a:rPr>
              <a:t>НА ПОТРЕБНОСТИ </a:t>
            </a:r>
            <a:r>
              <a:rPr lang="ru-RU" sz="1200" b="1" smtClean="0">
                <a:solidFill>
                  <a:srgbClr val="009900"/>
                </a:solidFill>
              </a:rPr>
              <a:t>ПОЛЬЗОВАТЕЛЯ</a:t>
            </a:r>
            <a:endParaRPr lang="ru-RU" sz="1200" b="1" smtClean="0">
              <a:solidFill>
                <a:srgbClr val="009900"/>
              </a:solidFill>
            </a:endParaRPr>
          </a:p>
          <a:p>
            <a:endParaRPr lang="ru-RU" sz="1200" b="1" smtClean="0">
              <a:solidFill>
                <a:schemeClr val="bg1"/>
              </a:solidFill>
            </a:endParaRPr>
          </a:p>
          <a:p>
            <a:r>
              <a:rPr lang="ru-RU" sz="1200" b="1" smtClean="0">
                <a:solidFill>
                  <a:schemeClr val="bg1"/>
                </a:solidFill>
              </a:rPr>
              <a:t>- </a:t>
            </a:r>
            <a:r>
              <a:rPr lang="ru-RU" sz="1200" b="1" smtClean="0">
                <a:solidFill>
                  <a:srgbClr val="009900"/>
                </a:solidFill>
              </a:rPr>
              <a:t>ВНЕДРЕНИЕ</a:t>
            </a:r>
            <a:r>
              <a:rPr lang="ru-RU" sz="1200" b="1" smtClean="0">
                <a:solidFill>
                  <a:schemeClr val="bg1"/>
                </a:solidFill>
              </a:rPr>
              <a:t> СОВРЕМЕННЫХ УПРАВЛЕНЧЕСКИХ ПОДХОДОВ К РАЗВИТИЮ </a:t>
            </a:r>
            <a:r>
              <a:rPr lang="ru-RU" sz="1200" b="1" smtClean="0">
                <a:solidFill>
                  <a:srgbClr val="009900"/>
                </a:solidFill>
              </a:rPr>
              <a:t>ЭЛЕКТРОННОГО ПРАВИТЕЛЬСТВА</a:t>
            </a:r>
            <a:r>
              <a:rPr lang="ru-RU" sz="1200" b="1" smtClean="0">
                <a:solidFill>
                  <a:schemeClr val="bg1"/>
                </a:solidFill>
              </a:rPr>
              <a:t> - АРХИТЕКТУРНЫЙ ПОДХОД</a:t>
            </a:r>
          </a:p>
          <a:p>
            <a:endParaRPr lang="ru-RU" sz="1400" b="1" smtClean="0">
              <a:solidFill>
                <a:schemeClr val="bg1"/>
              </a:solidFill>
            </a:endParaRPr>
          </a:p>
          <a:p>
            <a:endParaRPr lang="ru-RU" sz="1400" b="1" smtClean="0">
              <a:solidFill>
                <a:schemeClr val="bg1"/>
              </a:solidFill>
            </a:endParaRPr>
          </a:p>
        </p:txBody>
      </p:sp>
      <p:pic>
        <p:nvPicPr>
          <p:cNvPr id="44" name="цыфвц.png" descr="цыфвц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100" y="2000240"/>
            <a:ext cx="1965698" cy="157163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Rounded Rectangle 29">
            <a:extLst>
              <a:ext uri="{FF2B5EF4-FFF2-40B4-BE49-F238E27FC236}">
                <a16:creationId xmlns:lc="http://schemas.openxmlformats.org/drawingml/2006/lockedCanvas" xmlns="" xmlns:a16="http://schemas.microsoft.com/office/drawing/2014/main" id="{79FC221E-C055-442C-AA44-D615207B10C6}"/>
              </a:ext>
            </a:extLst>
          </p:cNvPr>
          <p:cNvSpPr/>
          <p:nvPr/>
        </p:nvSpPr>
        <p:spPr>
          <a:xfrm>
            <a:off x="3881430" y="4143380"/>
            <a:ext cx="5857916" cy="2428892"/>
          </a:xfrm>
          <a:prstGeom prst="roundRect">
            <a:avLst>
              <a:gd name="adj" fmla="val 11276"/>
            </a:avLst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4095744" y="4214818"/>
            <a:ext cx="5500726" cy="2300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smtClean="0">
                <a:solidFill>
                  <a:srgbClr val="009900"/>
                </a:solidFill>
              </a:rPr>
              <a:t>ВЫГОДЫ ДЛЯ ГРАЖДАН И ОРГАНИЗАЦИЙ ОТ ЭЛЕКТРОННЫХ УСЛУГ</a:t>
            </a:r>
          </a:p>
          <a:p>
            <a:endParaRPr lang="ru-RU" sz="1400" b="1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СОКРАЩЕНИЕ СРОКОВ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СНИЖЕНИЕ ПОШЛИН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ЭКСТЕРРИТОРИАЛЬНОСТЬ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ЭЛЕКТРОННЫЕ ПЛАТЕЖИ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ОДИН ВИЗИТ В ОРГАН ВЛАСТИ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ПЕРСОНИФИЦИРОВАННАЯ ЭЛЕКТРОННАЯ СРЕДА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ru-RU" sz="1400" b="1" smtClean="0">
                <a:solidFill>
                  <a:schemeClr val="bg1"/>
                </a:solidFill>
              </a:rPr>
              <a:t>ЭКСПЕРТНАЯ ПОДДЕРЖКА В РЕЖИМЕ РЕАЛЬНОГО ВРЕМЕНИ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6549</TotalTime>
  <Words>1534</Words>
  <Application>Microsoft Office PowerPoint</Application>
  <PresentationFormat>Лист A4 (210x297 мм)</PresentationFormat>
  <Paragraphs>294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Proxima Nova</vt:lpstr>
      <vt:lpstr>Lato Light</vt:lpstr>
      <vt:lpstr>Gill Sans</vt:lpstr>
      <vt:lpstr>Wingdings</vt:lpstr>
      <vt:lpstr>Proxima Nova Light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 Cases</dc:title>
  <dc:creator>Александр Жариков</dc:creator>
  <cp:lastModifiedBy>ais4life-asus</cp:lastModifiedBy>
  <cp:revision>429</cp:revision>
  <dcterms:created xsi:type="dcterms:W3CDTF">2021-02-24T11:51:10Z</dcterms:created>
  <dcterms:modified xsi:type="dcterms:W3CDTF">2022-09-28T18:49:20Z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2021-02-24T00:00:00Z</vt:filetime>
  </property>
</Properties>
</file>